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4"/>
  </p:notesMasterIdLst>
  <p:sldIdLst>
    <p:sldId id="1045" r:id="rId3"/>
    <p:sldId id="1040" r:id="rId4"/>
    <p:sldId id="1041" r:id="rId5"/>
    <p:sldId id="1047" r:id="rId6"/>
    <p:sldId id="1043" r:id="rId7"/>
    <p:sldId id="1044" r:id="rId8"/>
    <p:sldId id="1048" r:id="rId9"/>
    <p:sldId id="1046" r:id="rId10"/>
    <p:sldId id="1051" r:id="rId11"/>
    <p:sldId id="1049" r:id="rId12"/>
    <p:sldId id="10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F9EC4-7F05-443D-BCD8-466BB448D455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CFB-EA05-4557-A06E-B7FF8404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5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85.6 kg mass used to calculate moment. Essentially all calculations were done without aluminum plate since it’s weight doesn’t add to the load at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BF745-0557-B241-863F-056113C70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3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69364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  <p:pic>
        <p:nvPicPr>
          <p:cNvPr id="4" name="Picture 2" descr="NRC22 Americas Indianapolis Conference Activities">
            <a:extLst>
              <a:ext uri="{FF2B5EF4-FFF2-40B4-BE49-F238E27FC236}">
                <a16:creationId xmlns:a16="http://schemas.microsoft.com/office/drawing/2014/main" id="{1FBB347F-58F0-42A2-B9C8-817CD59D58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955" y="6051454"/>
            <a:ext cx="1548785" cy="6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4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  <p:pic>
        <p:nvPicPr>
          <p:cNvPr id="3" name="Picture 2" descr="NRC22 Americas Indianapolis Conference Activities">
            <a:extLst>
              <a:ext uri="{FF2B5EF4-FFF2-40B4-BE49-F238E27FC236}">
                <a16:creationId xmlns:a16="http://schemas.microsoft.com/office/drawing/2014/main" id="{0F1D7820-3EBB-3837-6500-8D70D6D87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93" y="5695944"/>
            <a:ext cx="1548785" cy="6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4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64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4"/>
            <a:ext cx="12192000" cy="686752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9F75A-CC7F-0156-FBEA-7AFDE5FD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97E4-2930-9D48-A5CE-AF00B0E70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71BFAC-9DDD-7E29-716C-4E627DE4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2" descr="NRC22 Americas Indianapolis Conference Activities">
            <a:extLst>
              <a:ext uri="{FF2B5EF4-FFF2-40B4-BE49-F238E27FC236}">
                <a16:creationId xmlns:a16="http://schemas.microsoft.com/office/drawing/2014/main" id="{D893E478-580C-B309-993C-CB4DAA1548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26" y="6151957"/>
            <a:ext cx="1213758" cy="47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26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501C3-2A4B-0682-86F9-ADE24EC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02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5F1A-9BA7-F65D-775E-2A1B983E53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323E-BACA-0B7A-9E9F-89AD4E3343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3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D9D56DBC-682D-9000-C377-A3E36338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B0E4F-0D1F-EA8F-1357-B6B9069694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8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B9F8C-827B-9FF4-8ED9-94B8408252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5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11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A746C-74C4-5932-427A-31197558E4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7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821C840C-3AA9-6493-3A9D-CE82D8D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D343-4F7E-84C3-CD08-673F2FE5F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3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5B1EA-1D6F-289D-FACB-9040F171A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19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B4851-011B-C9F1-B12A-2265ABEC75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516F-C8C7-9666-D863-2EEAB76C86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21478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14780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41E05-E2FD-7748-8B57-EC9C68C6891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3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B7A1A-70E9-2FE4-C6F5-83B077FA0A3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5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B5882-2267-1630-20F3-B4AD242C87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02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60CCDA-D884-EB50-0B9C-1003FDB3977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94D6C-2E61-91FC-DA54-8FB71DE93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943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6D1137-A56F-85A2-FEB3-FEBA9D3C8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721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6B9638-0AB1-0F11-EA67-211E59867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7240" y="204067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urdue Logo" descr="Purdue Logo">
            <a:extLst>
              <a:ext uri="{FF2B5EF4-FFF2-40B4-BE49-F238E27FC236}">
                <a16:creationId xmlns:a16="http://schemas.microsoft.com/office/drawing/2014/main" id="{F444D1CF-9A99-D079-5D89-6DE824A89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79AD88-FE01-5097-473B-0D0ED2D85A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0862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B0B28-EB34-B935-AE4A-7CE9E433691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AFDB1-12D2-1D31-D510-3BCAF0C50B2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48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745F7-8908-BBA2-2D4D-7A215D38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31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2CF03-CCE7-F9C6-26FF-C319D409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6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8" name="Purdue Logo" descr="Purdue Logo">
            <a:extLst>
              <a:ext uri="{FF2B5EF4-FFF2-40B4-BE49-F238E27FC236}">
                <a16:creationId xmlns:a16="http://schemas.microsoft.com/office/drawing/2014/main" id="{D1A65555-63A8-D3C1-AA71-F25B3071B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0" y="5739119"/>
            <a:ext cx="2709200" cy="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468627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92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4127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675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4382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4447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55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323E-BACA-0B7A-9E9F-89AD4E3343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FE68D-0C1D-C7E1-4373-52CECB5C09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679" y="6379219"/>
            <a:ext cx="3143534" cy="454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AE7233-7977-03EB-9FF9-2E607813AFE9}"/>
              </a:ext>
            </a:extLst>
          </p:cNvPr>
          <p:cNvCxnSpPr>
            <a:cxnSpLocks/>
          </p:cNvCxnSpPr>
          <p:nvPr/>
        </p:nvCxnSpPr>
        <p:spPr>
          <a:xfrm>
            <a:off x="0" y="634167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25D43D1D-A306-3B66-1D8A-F5396E2EE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3331316" y="6380282"/>
            <a:ext cx="972260" cy="4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904FD5-AB8F-AFBB-43E3-18E8644787DC}"/>
              </a:ext>
            </a:extLst>
          </p:cNvPr>
          <p:cNvCxnSpPr/>
          <p:nvPr/>
        </p:nvCxnSpPr>
        <p:spPr>
          <a:xfrm>
            <a:off x="3279569" y="6385910"/>
            <a:ext cx="0" cy="432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3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35C51E-B187-34DE-A75E-C3E52E200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290433"/>
            <a:ext cx="1100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EA1D-707D-B54C-8FFB-433BD1A27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</p:sldLayoutIdLst>
  <p:hf hdr="0" ftr="0" dt="0"/>
  <p:txStyles>
    <p:titleStyle>
      <a:lvl1pPr algn="l" defTabSz="914400" rtl="0" eaLnBrk="1" fontAlgn="t" latinLnBrk="0" hangingPunct="1">
        <a:lnSpc>
          <a:spcPct val="90000"/>
        </a:lnSpc>
        <a:spcBef>
          <a:spcPct val="0"/>
        </a:spcBef>
        <a:buNone/>
        <a:defRPr lang="en-US" sz="4800" b="0" i="1" kern="1200" cap="none" baseline="0" dirty="0">
          <a:solidFill>
            <a:schemeClr val="tx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.xls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44B0-EAA5-C031-FF06-90C184D62E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Test article status</a:t>
            </a:r>
          </a:p>
          <a:p>
            <a:pPr lvl="1"/>
            <a:r>
              <a:rPr lang="en-US" dirty="0"/>
              <a:t>1m layup tooling incoming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Structural testing program (DCB, ENF, peel)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Clean vs unclean lead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Failure modes problematic for ASTM analysis</a:t>
            </a:r>
          </a:p>
          <a:p>
            <a:r>
              <a:rPr lang="en-US" dirty="0"/>
              <a:t>Sector handling</a:t>
            </a:r>
          </a:p>
          <a:p>
            <a:pPr lvl="1"/>
            <a:r>
              <a:rPr lang="en-US" dirty="0"/>
              <a:t>First test complete, encouraging</a:t>
            </a:r>
          </a:p>
          <a:p>
            <a:pPr lvl="1"/>
            <a:r>
              <a:rPr lang="en-US" dirty="0"/>
              <a:t>Refine method, test more realistic drawer</a:t>
            </a:r>
          </a:p>
          <a:p>
            <a:r>
              <a:rPr lang="en-US" dirty="0"/>
              <a:t>FEA simulation update</a:t>
            </a:r>
          </a:p>
          <a:p>
            <a:pPr lvl="1"/>
            <a:r>
              <a:rPr lang="en-US" dirty="0"/>
              <a:t>Use to confirm expected loads, moments</a:t>
            </a:r>
          </a:p>
          <a:p>
            <a:pPr lvl="1"/>
            <a:r>
              <a:rPr lang="en-US" dirty="0"/>
              <a:t>Design C support number and locations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Failure model still work in progress – validate with sub-assembly experiments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17599-4E29-BEB4-EC36-0F5CE6786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Next Steps: set up for long term plans and success</a:t>
            </a:r>
          </a:p>
          <a:p>
            <a:pPr lvl="1"/>
            <a:r>
              <a:rPr lang="en-US" dirty="0"/>
              <a:t>Full length (or 3m) assembly</a:t>
            </a:r>
          </a:p>
          <a:p>
            <a:pPr lvl="1"/>
            <a:r>
              <a:rPr lang="en-US" dirty="0"/>
              <a:t>More complete sectors</a:t>
            </a:r>
          </a:p>
          <a:p>
            <a:pPr lvl="2"/>
            <a:r>
              <a:rPr lang="en-US" dirty="0"/>
              <a:t>Sandwich / club sandwich</a:t>
            </a:r>
          </a:p>
          <a:p>
            <a:pPr lvl="1"/>
            <a:r>
              <a:rPr lang="en-US" dirty="0"/>
              <a:t>Validate sector FEAs, implement to full FEA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573E-C419-56C3-278C-F8D8A4343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D9E26-691D-1FC3-619F-913F3ECC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Purdue-ANL BIC Update Outline 15 May 2026</a:t>
            </a:r>
          </a:p>
        </p:txBody>
      </p:sp>
    </p:spTree>
    <p:extLst>
      <p:ext uri="{BB962C8B-B14F-4D97-AF65-F5344CB8AC3E}">
        <p14:creationId xmlns:p14="http://schemas.microsoft.com/office/powerpoint/2010/main" val="8867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6F47-C189-3E6B-D834-AA77E53E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Sector Handling Failure Experiment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D183B-ED61-4276-E692-220D081FE1D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6014733" cy="4390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0.5m sector surrogate failed at </a:t>
            </a:r>
          </a:p>
          <a:p>
            <a:pPr lvl="1"/>
            <a:r>
              <a:rPr lang="en-US" dirty="0"/>
              <a:t>3571 N </a:t>
            </a:r>
            <a:r>
              <a:rPr lang="en-US" b="1" dirty="0"/>
              <a:t>vertical shear load (462% of nominal)</a:t>
            </a:r>
          </a:p>
          <a:p>
            <a:pPr lvl="1"/>
            <a:r>
              <a:rPr lang="en-US" dirty="0"/>
              <a:t>807 N-m </a:t>
            </a:r>
            <a:r>
              <a:rPr lang="en-US" b="1" dirty="0"/>
              <a:t>moment at aluminum-lead interface </a:t>
            </a:r>
            <a:br>
              <a:rPr lang="en-US" b="1" dirty="0"/>
            </a:br>
            <a:r>
              <a:rPr lang="en-US" b="1" dirty="0"/>
              <a:t>(675% of nominal)</a:t>
            </a:r>
          </a:p>
          <a:p>
            <a:pPr lvl="1"/>
            <a:r>
              <a:rPr lang="en-US" dirty="0"/>
              <a:t>714 N-m </a:t>
            </a:r>
            <a:r>
              <a:rPr lang="en-US" b="1" dirty="0"/>
              <a:t>moment at lead-drawer interface </a:t>
            </a:r>
            <a:br>
              <a:rPr lang="en-US" b="1" dirty="0"/>
            </a:br>
            <a:r>
              <a:rPr lang="en-US" b="1" dirty="0"/>
              <a:t>(2080% of nominal</a:t>
            </a:r>
            <a:r>
              <a:rPr lang="en-US" dirty="0"/>
              <a:t> at lead bulk-first drawer)</a:t>
            </a:r>
          </a:p>
          <a:p>
            <a:r>
              <a:rPr lang="en-US" b="1" dirty="0"/>
              <a:t>May need more “C” supports </a:t>
            </a:r>
          </a:p>
          <a:p>
            <a:pPr lvl="1"/>
            <a:r>
              <a:rPr lang="en-US" b="1" dirty="0"/>
              <a:t>What number, locations acceptable?</a:t>
            </a:r>
          </a:p>
          <a:p>
            <a:r>
              <a:rPr lang="en-US" dirty="0"/>
              <a:t>Poor adhesive bond at I beam – drawer interface failed first</a:t>
            </a:r>
          </a:p>
          <a:p>
            <a:pPr lvl="1"/>
            <a:r>
              <a:rPr lang="en-US" dirty="0"/>
              <a:t>Unknown additional strength in drawer/lead/aluminum structures and interfaces</a:t>
            </a:r>
          </a:p>
          <a:p>
            <a:pPr lvl="1"/>
            <a:r>
              <a:rPr lang="en-US" dirty="0"/>
              <a:t>Will bond next drawer-lead better to I-beam</a:t>
            </a:r>
          </a:p>
          <a:p>
            <a:r>
              <a:rPr lang="en-US" dirty="0"/>
              <a:t>Next test with near final drawer design</a:t>
            </a:r>
          </a:p>
          <a:p>
            <a:pPr lvl="1"/>
            <a:r>
              <a:rPr lang="en-US" dirty="0"/>
              <a:t>Initial test was with 1-piece continuous drawer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D27E6-EC6A-99D2-1D10-8C7131D4A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WHEN VIEWED AS ISOLATED 0.5m LENGTH (SUPPORT ALUMINUM BACKING PLATE EVERY 0.5M)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65AB-247C-AE86-054E-84581EE3F0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2D760-7F38-FDDC-302E-2FFF3BFA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19" y="1389888"/>
            <a:ext cx="4386869" cy="50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2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0E4E-1490-5E6D-E2F3-491FE409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AB2C6-510F-B6F8-839A-BA35CC4F5C0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3"/>
            <a:ext cx="5413169" cy="4747109"/>
          </a:xfrm>
        </p:spPr>
        <p:txBody>
          <a:bodyPr>
            <a:normAutofit/>
          </a:bodyPr>
          <a:lstStyle/>
          <a:p>
            <a:r>
              <a:rPr lang="en-US" dirty="0"/>
              <a:t>Longer (June/July)</a:t>
            </a:r>
          </a:p>
          <a:p>
            <a:pPr lvl="1"/>
            <a:r>
              <a:rPr lang="en-US" dirty="0"/>
              <a:t>1m tool ordered for composites sections</a:t>
            </a:r>
          </a:p>
          <a:p>
            <a:pPr lvl="1"/>
            <a:r>
              <a:rPr lang="en-US" dirty="0"/>
              <a:t>Test staggered length assembly (alternating butt joints every 0.5 or 0.25m)</a:t>
            </a:r>
          </a:p>
          <a:p>
            <a:pPr lvl="1"/>
            <a:r>
              <a:rPr lang="en-US" dirty="0"/>
              <a:t>Likely able to use 0.5m long assembly jig</a:t>
            </a:r>
          </a:p>
          <a:p>
            <a:r>
              <a:rPr lang="en-US" dirty="0"/>
              <a:t>Thicker (July/August)</a:t>
            </a:r>
          </a:p>
          <a:p>
            <a:pPr lvl="1"/>
            <a:r>
              <a:rPr lang="en-US" dirty="0"/>
              <a:t>Fabricate different drawer widths (minor CNC trim adjustments only)</a:t>
            </a:r>
          </a:p>
          <a:p>
            <a:pPr lvl="1"/>
            <a:r>
              <a:rPr lang="en-US" dirty="0"/>
              <a:t>Have ANL assemble taller lead-drawer-lead-</a:t>
            </a:r>
            <a:r>
              <a:rPr lang="en-US" dirty="0" err="1"/>
              <a:t>etc</a:t>
            </a:r>
            <a:r>
              <a:rPr lang="en-US" dirty="0"/>
              <a:t> stacks</a:t>
            </a:r>
          </a:p>
          <a:p>
            <a:r>
              <a:rPr lang="en-US" dirty="0"/>
              <a:t>Measure all drawer assemblies</a:t>
            </a:r>
          </a:p>
          <a:p>
            <a:r>
              <a:rPr lang="en-US" dirty="0"/>
              <a:t>Test tray sliding, positioning designs (Jun-Aug)</a:t>
            </a:r>
          </a:p>
          <a:p>
            <a:r>
              <a:rPr lang="en-US" dirty="0"/>
              <a:t>Validate stiffness and strength against FEAs, incorporate lessons in larger models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68634-F1F0-F28B-3B6A-8FF5215F45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96EC5A-FF0D-0751-B176-7F356FF4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55" y="3249933"/>
            <a:ext cx="6241864" cy="125188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6DD53-8DFA-4103-BB98-DB2125D54C8C}"/>
              </a:ext>
            </a:extLst>
          </p:cNvPr>
          <p:cNvGrpSpPr/>
          <p:nvPr/>
        </p:nvGrpSpPr>
        <p:grpSpPr>
          <a:xfrm>
            <a:off x="5680249" y="277112"/>
            <a:ext cx="6054551" cy="2767200"/>
            <a:chOff x="6096000" y="3523232"/>
            <a:chExt cx="6054551" cy="2767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695DC-42DD-88E6-D6B0-0B0C0EB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523232"/>
              <a:ext cx="6054551" cy="2767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B3D5B2-790B-8DD7-6A4F-D8E2706AFF6B}"/>
                </a:ext>
              </a:extLst>
            </p:cNvPr>
            <p:cNvSpPr txBox="1"/>
            <p:nvPr/>
          </p:nvSpPr>
          <p:spPr>
            <a:xfrm>
              <a:off x="9525651" y="5381697"/>
              <a:ext cx="1942740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1 m spring-in compensated tool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43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12E594-D7A5-B0D7-D0BB-733E9B3D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47875"/>
            <a:ext cx="5092962" cy="3410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796B9-B0F9-93F5-1887-7A63347B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Tool Shape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3FE7-B53C-345E-5808-3D640F39749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179646"/>
            <a:ext cx="5413169" cy="4754016"/>
          </a:xfrm>
        </p:spPr>
        <p:txBody>
          <a:bodyPr/>
          <a:lstStyle/>
          <a:p>
            <a:r>
              <a:rPr lang="en-US"/>
              <a:t>0.5 mm radius</a:t>
            </a:r>
          </a:p>
          <a:p>
            <a:r>
              <a:rPr lang="en-US"/>
              <a:t>1.2 and 0.9 degree corrections</a:t>
            </a:r>
          </a:p>
          <a:p>
            <a:r>
              <a:rPr lang="en-US"/>
              <a:t>Tool length 1.05 meters</a:t>
            </a:r>
          </a:p>
          <a:p>
            <a:r>
              <a:rPr lang="en-US"/>
              <a:t>Ordered from </a:t>
            </a:r>
            <a:r>
              <a:rPr lang="en-US" err="1"/>
              <a:t>Xometry</a:t>
            </a:r>
            <a:r>
              <a:rPr lang="en-US"/>
              <a:t>, expected delivery by May 27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4A00-8BE3-4D8F-31C2-530446B3F7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BD952-CE60-EEB7-1DD9-1838EAA8D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2114"/>
            <a:ext cx="6096000" cy="2024988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8FC370-C3BA-E83F-1AF1-ED50BFD36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6850" y="897276"/>
          <a:ext cx="81851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185180" imgH="742832" progId="Excel.Sheet.12">
                  <p:embed/>
                </p:oleObj>
              </mc:Choice>
              <mc:Fallback>
                <p:oleObj name="Worksheet" r:id="rId4" imgW="8185180" imgH="742832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A8FC370-C3BA-E83F-1AF1-ED50BFD36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6850" y="897276"/>
                        <a:ext cx="81851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C709D6-ED29-F95B-CDF3-F2B6E32C4B8A}"/>
              </a:ext>
            </a:extLst>
          </p:cNvPr>
          <p:cNvSpPr txBox="1"/>
          <p:nvPr/>
        </p:nvSpPr>
        <p:spPr>
          <a:xfrm>
            <a:off x="7427117" y="2505670"/>
            <a:ext cx="229623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1.2 degree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0.9 degree correction</a:t>
            </a:r>
          </a:p>
        </p:txBody>
      </p:sp>
    </p:spTree>
    <p:extLst>
      <p:ext uri="{BB962C8B-B14F-4D97-AF65-F5344CB8AC3E}">
        <p14:creationId xmlns:p14="http://schemas.microsoft.com/office/powerpoint/2010/main" val="406495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B861-9756-6C17-DC3A-DE2CCA7D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Thickness-corrected 4-part drawer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E5E55-0A71-1614-89EC-6040874524B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214547"/>
            <a:ext cx="5413169" cy="4719115"/>
          </a:xfrm>
        </p:spPr>
        <p:txBody>
          <a:bodyPr/>
          <a:lstStyle/>
          <a:p>
            <a:r>
              <a:rPr lang="en-US" dirty="0"/>
              <a:t>Bonded in same manner as previous drawer, only added extra clamps at the ends</a:t>
            </a:r>
          </a:p>
          <a:p>
            <a:r>
              <a:rPr lang="en-US" dirty="0"/>
              <a:t>Gaps due to incorrect thicknesses are better, requires further measurement to verify</a:t>
            </a:r>
          </a:p>
          <a:p>
            <a:r>
              <a:rPr lang="en-US" dirty="0"/>
              <a:t>Spring-in is still present, reenforcing the necessity of tool shape compensation</a:t>
            </a:r>
          </a:p>
          <a:p>
            <a:r>
              <a:rPr lang="en-US" dirty="0"/>
              <a:t>Laser scan analysis and thickness measurements to be done</a:t>
            </a:r>
          </a:p>
          <a:p>
            <a:endParaRPr lang="en-US" dirty="0"/>
          </a:p>
          <a:p>
            <a:r>
              <a:rPr lang="en-US" dirty="0"/>
              <a:t>Given to ANL for bonding to lead, possible trimming practice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CEC7A-59BE-32B6-3BCF-8BC6F9A45A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21EC9-843F-713A-70A0-BCE98455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81" t="19731" r="24906"/>
          <a:stretch>
            <a:fillRect/>
          </a:stretch>
        </p:blipFill>
        <p:spPr>
          <a:xfrm rot="5400000">
            <a:off x="9037424" y="595029"/>
            <a:ext cx="1481325" cy="4476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B0631-2C70-635D-2CE1-E9F8AB58B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760" y="513029"/>
            <a:ext cx="4157740" cy="1597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6C22B-C09D-6E6D-7DE4-60642C4B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19" t="23939" r="18336" b="12397"/>
          <a:stretch>
            <a:fillRect/>
          </a:stretch>
        </p:blipFill>
        <p:spPr>
          <a:xfrm>
            <a:off x="5740794" y="3528740"/>
            <a:ext cx="4476827" cy="3212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E55A0E-DFFF-7538-8910-1162F97A4BA4}"/>
              </a:ext>
            </a:extLst>
          </p:cNvPr>
          <p:cNvSpPr txBox="1"/>
          <p:nvPr/>
        </p:nvSpPr>
        <p:spPr>
          <a:xfrm>
            <a:off x="6810452" y="1631114"/>
            <a:ext cx="78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54F687-28B8-588D-3116-B668B8EB5024}"/>
              </a:ext>
            </a:extLst>
          </p:cNvPr>
          <p:cNvCxnSpPr>
            <a:cxnSpLocks/>
          </p:cNvCxnSpPr>
          <p:nvPr/>
        </p:nvCxnSpPr>
        <p:spPr>
          <a:xfrm flipV="1">
            <a:off x="7373722" y="855661"/>
            <a:ext cx="3689820" cy="929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E3D219-6871-069D-E8F2-422B32C85C82}"/>
              </a:ext>
            </a:extLst>
          </p:cNvPr>
          <p:cNvCxnSpPr>
            <a:cxnSpLocks/>
          </p:cNvCxnSpPr>
          <p:nvPr/>
        </p:nvCxnSpPr>
        <p:spPr>
          <a:xfrm>
            <a:off x="7440843" y="2409997"/>
            <a:ext cx="2496787" cy="319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01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A1D64-0908-0857-47EC-43F31369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31778-E5C1-E7D5-8F92-EC9CA69D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Lead + drawer loading test –</a:t>
            </a:r>
            <a:r>
              <a:rPr lang="en-US" sz="3600" dirty="0">
                <a:solidFill>
                  <a:srgbClr val="FF0000"/>
                </a:solidFill>
              </a:rPr>
              <a:t> What will break in 3 o’clock position?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CBF3-B5F3-6ABA-531B-7F29E0C3A61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5" y="1102864"/>
            <a:ext cx="8360180" cy="194261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Bond Aluminum “back” plate to lead</a:t>
            </a:r>
          </a:p>
          <a:p>
            <a:r>
              <a:rPr lang="en-US" dirty="0"/>
              <a:t>Bond steel I beam to drawer</a:t>
            </a:r>
          </a:p>
          <a:p>
            <a:r>
              <a:rPr lang="en-US" dirty="0"/>
              <a:t>Load I-beam to replicate moment and weight of real sector over 0.5 meter length</a:t>
            </a:r>
          </a:p>
          <a:p>
            <a:pPr lvl="1"/>
            <a:r>
              <a:rPr lang="en-US" dirty="0"/>
              <a:t>Won’t have length-induced bending moment</a:t>
            </a:r>
          </a:p>
          <a:p>
            <a:r>
              <a:rPr lang="en-US" dirty="0"/>
              <a:t>Full sector 804kg (1769lb) from model, lacks trays, but that’s a small %</a:t>
            </a:r>
          </a:p>
          <a:p>
            <a:r>
              <a:rPr lang="en-US" dirty="0"/>
              <a:t>Test until high moment interface fails (aluminum-lead or lead-CFRP)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E377B-5FE5-06DE-8A62-50D678423B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3EC4E7-522B-2067-DF28-FC05677E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32" t="17255" r="2928" b="8965"/>
          <a:stretch>
            <a:fillRect/>
          </a:stretch>
        </p:blipFill>
        <p:spPr>
          <a:xfrm>
            <a:off x="8828267" y="974036"/>
            <a:ext cx="3033658" cy="2071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A2E92-D398-A59A-00A4-E33C82CD7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74" t="16458" r="27935" b="22717"/>
          <a:stretch>
            <a:fillRect/>
          </a:stretch>
        </p:blipFill>
        <p:spPr>
          <a:xfrm>
            <a:off x="8828267" y="3134842"/>
            <a:ext cx="3033658" cy="308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B166E-1784-6EB0-E817-9B29F02D7F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9874" y="2973248"/>
            <a:ext cx="6853889" cy="217983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929343A-2623-F033-7661-F76AA581493C}"/>
              </a:ext>
            </a:extLst>
          </p:cNvPr>
          <p:cNvGrpSpPr/>
          <p:nvPr/>
        </p:nvGrpSpPr>
        <p:grpSpPr>
          <a:xfrm>
            <a:off x="2472757" y="4618551"/>
            <a:ext cx="2196124" cy="1170581"/>
            <a:chOff x="2209958" y="5540234"/>
            <a:chExt cx="1283914" cy="68435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E33D7E-3223-05C7-C56B-93AB01839CF5}"/>
                </a:ext>
              </a:extLst>
            </p:cNvPr>
            <p:cNvGrpSpPr/>
            <p:nvPr/>
          </p:nvGrpSpPr>
          <p:grpSpPr>
            <a:xfrm>
              <a:off x="2209958" y="5540234"/>
              <a:ext cx="1283914" cy="540544"/>
              <a:chOff x="2357970" y="5562600"/>
              <a:chExt cx="1283914" cy="54054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322CDCB-59E9-C4F7-331B-B445B83AD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439" t="20633" r="83677" b="42846"/>
              <a:stretch>
                <a:fillRect/>
              </a:stretch>
            </p:blipFill>
            <p:spPr>
              <a:xfrm>
                <a:off x="3049779" y="5610400"/>
                <a:ext cx="76803" cy="47369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4B1B10-6D7C-7471-EFEA-10183162E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678" t="17328" r="65989" b="40998"/>
              <a:stretch>
                <a:fillRect/>
              </a:stretch>
            </p:blipFill>
            <p:spPr>
              <a:xfrm>
                <a:off x="3126582" y="5562600"/>
                <a:ext cx="217496" cy="540544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F1F68B8-3A2E-DAAD-3AAA-50C690D20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8130" y="5832872"/>
                <a:ext cx="64008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B9A8C38-CF15-E083-9C67-33CFA43DD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4187" y="5642818"/>
                <a:ext cx="0" cy="38963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DA89D6C-8D84-D0DD-DAC8-7C071A289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7970" y="5638056"/>
                <a:ext cx="0" cy="38963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9528424-A119-C364-9425-07EFF5630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21844" y="6007592"/>
                <a:ext cx="32004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9319187-A027-23B9-D0A7-0789E3B15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5183" y="5673713"/>
                <a:ext cx="0" cy="3200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A6E6DCDC-4BB1-9EA6-3ADF-E15C0AEF03A6}"/>
                </a:ext>
              </a:extLst>
            </p:cNvPr>
            <p:cNvSpPr/>
            <p:nvPr/>
          </p:nvSpPr>
          <p:spPr>
            <a:xfrm>
              <a:off x="2316956" y="5881688"/>
              <a:ext cx="116682" cy="3429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19B500-0917-E6FD-5421-7FC29D8D04F6}"/>
                </a:ext>
              </a:extLst>
            </p:cNvPr>
            <p:cNvSpPr/>
            <p:nvPr/>
          </p:nvSpPr>
          <p:spPr>
            <a:xfrm>
              <a:off x="3196067" y="6002680"/>
              <a:ext cx="297805" cy="160625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65A14D-BE7D-D514-8C12-E6DECBC0C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1" y="4343846"/>
            <a:ext cx="1816794" cy="1474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87A1C7-FCA9-6FF1-890F-E771DF3DBE91}"/>
              </a:ext>
            </a:extLst>
          </p:cNvPr>
          <p:cNvSpPr txBox="1"/>
          <p:nvPr/>
        </p:nvSpPr>
        <p:spPr>
          <a:xfrm>
            <a:off x="3335233" y="4180059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Fail?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991F01-94C4-BE1F-7267-E309B4DCA3FD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656090" y="4005072"/>
            <a:ext cx="394702" cy="174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E6250D-093E-ECEA-8125-B25E43891DA0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236976" y="3895344"/>
            <a:ext cx="419114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1E621D5-2F6F-E3DC-6592-DE8994D3ADFC}"/>
              </a:ext>
            </a:extLst>
          </p:cNvPr>
          <p:cNvSpPr txBox="1"/>
          <p:nvPr/>
        </p:nvSpPr>
        <p:spPr>
          <a:xfrm>
            <a:off x="2755568" y="5701582"/>
            <a:ext cx="2967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0.5m Truncated Test Setup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Represent only 92kg (203lb)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24A5D6-349A-9081-025A-94A3BB2DB44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656090" y="4549391"/>
            <a:ext cx="320857" cy="324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97F25-73F9-FCB9-B011-FEC1636E7089}"/>
              </a:ext>
            </a:extLst>
          </p:cNvPr>
          <p:cNvCxnSpPr>
            <a:cxnSpLocks/>
          </p:cNvCxnSpPr>
          <p:nvPr/>
        </p:nvCxnSpPr>
        <p:spPr>
          <a:xfrm>
            <a:off x="3656090" y="4549391"/>
            <a:ext cx="108347" cy="324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2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BBB03-6779-C75F-F1C0-0E5B7CCB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Loading Test 1-part drawer – Ratchet Strap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D96A-39B3-C3DA-B874-E2E8E83F24A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095884"/>
            <a:ext cx="5890834" cy="4837778"/>
          </a:xfrm>
        </p:spPr>
        <p:txBody>
          <a:bodyPr>
            <a:normAutofit/>
          </a:bodyPr>
          <a:lstStyle/>
          <a:p>
            <a:r>
              <a:rPr lang="en-US" dirty="0"/>
              <a:t>804kg (1769lb) total 4.35m BIC sector mass</a:t>
            </a:r>
          </a:p>
          <a:p>
            <a:r>
              <a:rPr lang="en-US" dirty="0"/>
              <a:t>0.5m section equivalent at 3 o’clock orientation:</a:t>
            </a:r>
          </a:p>
          <a:p>
            <a:pPr lvl="1"/>
            <a:r>
              <a:rPr lang="en-US" dirty="0"/>
              <a:t>92 kg</a:t>
            </a:r>
          </a:p>
          <a:p>
            <a:pPr lvl="1"/>
            <a:r>
              <a:rPr lang="en-US" dirty="0"/>
              <a:t>Minus aluminum plate - 86 kg (840N)</a:t>
            </a:r>
          </a:p>
          <a:p>
            <a:pPr lvl="1"/>
            <a:r>
              <a:rPr lang="en-US" dirty="0"/>
              <a:t>Moment at aluminum-lead interface - 120N-m</a:t>
            </a:r>
          </a:p>
          <a:p>
            <a:r>
              <a:rPr lang="en-US" dirty="0"/>
              <a:t>Weights at multiple distances to achieve load of sector-equivalent mass and moment concurrently</a:t>
            </a:r>
          </a:p>
          <a:p>
            <a:r>
              <a:rPr lang="en-US" dirty="0"/>
              <a:t>Loaded to 100% load and moment</a:t>
            </a:r>
          </a:p>
          <a:p>
            <a:r>
              <a:rPr lang="en-US" dirty="0"/>
              <a:t>Then </a:t>
            </a:r>
            <a:r>
              <a:rPr lang="en-US" b="1" dirty="0"/>
              <a:t>loaded to 203% mass 205% moment</a:t>
            </a:r>
          </a:p>
          <a:p>
            <a:r>
              <a:rPr lang="en-US" b="1" dirty="0"/>
              <a:t>No cracking heard or seen</a:t>
            </a:r>
          </a:p>
          <a:p>
            <a:r>
              <a:rPr lang="en-US" dirty="0"/>
              <a:t>Sector returned to initial position after unloading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24379-F414-CD05-9214-DA10DB39B0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0A75E0-DADD-1D35-0731-AC183549793A}"/>
              </a:ext>
            </a:extLst>
          </p:cNvPr>
          <p:cNvGrpSpPr/>
          <p:nvPr/>
        </p:nvGrpSpPr>
        <p:grpSpPr>
          <a:xfrm>
            <a:off x="9678279" y="104720"/>
            <a:ext cx="2196126" cy="2264548"/>
            <a:chOff x="7355657" y="3643185"/>
            <a:chExt cx="2196126" cy="22645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829718-41D4-986F-BA36-347F42E3B3A1}"/>
                </a:ext>
              </a:extLst>
            </p:cNvPr>
            <p:cNvGrpSpPr/>
            <p:nvPr/>
          </p:nvGrpSpPr>
          <p:grpSpPr>
            <a:xfrm>
              <a:off x="7355657" y="4138927"/>
              <a:ext cx="2196126" cy="1170581"/>
              <a:chOff x="2209958" y="5540234"/>
              <a:chExt cx="1283914" cy="6843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0F4C53E-40E4-07EC-BEEE-75237AA126FC}"/>
                  </a:ext>
                </a:extLst>
              </p:cNvPr>
              <p:cNvGrpSpPr/>
              <p:nvPr/>
            </p:nvGrpSpPr>
            <p:grpSpPr>
              <a:xfrm>
                <a:off x="2209958" y="5540234"/>
                <a:ext cx="1283914" cy="540544"/>
                <a:chOff x="2357970" y="5562600"/>
                <a:chExt cx="1283914" cy="540544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75F221A-856F-DA2A-A426-93485D2648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4439" t="20633" r="83677" b="42846"/>
                <a:stretch>
                  <a:fillRect/>
                </a:stretch>
              </p:blipFill>
              <p:spPr>
                <a:xfrm>
                  <a:off x="3049779" y="5610400"/>
                  <a:ext cx="76803" cy="47369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41BAEA0-7DC6-44D7-B2B0-B45F59F25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8678" t="17328" r="65989" b="40998"/>
                <a:stretch>
                  <a:fillRect/>
                </a:stretch>
              </p:blipFill>
              <p:spPr>
                <a:xfrm>
                  <a:off x="3126582" y="5562600"/>
                  <a:ext cx="217496" cy="540544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718B5A77-11F8-B530-864B-364C2832F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68130" y="5832872"/>
                  <a:ext cx="64008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F541F405-FC86-5EEC-FDEA-D4EE15EBA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4187" y="5642818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48231F0-2EA0-7343-0D22-574C9271B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7970" y="5638056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401D11A4-E6D4-8437-A57D-5FD0C568E2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21844" y="6007592"/>
                  <a:ext cx="32004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DCCB81E7-3362-BD85-8983-83DC6BD362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5183" y="5673713"/>
                  <a:ext cx="0" cy="32004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75D90C4D-8FDC-C3DD-8CA5-B941AA2A5931}"/>
                  </a:ext>
                </a:extLst>
              </p:cNvPr>
              <p:cNvSpPr/>
              <p:nvPr/>
            </p:nvSpPr>
            <p:spPr>
              <a:xfrm>
                <a:off x="2316956" y="5881688"/>
                <a:ext cx="116682" cy="3429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5B6424-449A-7190-2545-E84313F9C56B}"/>
                  </a:ext>
                </a:extLst>
              </p:cNvPr>
              <p:cNvSpPr/>
              <p:nvPr/>
            </p:nvSpPr>
            <p:spPr>
              <a:xfrm>
                <a:off x="3196067" y="6002680"/>
                <a:ext cx="297805" cy="160625"/>
              </a:xfrm>
              <a:prstGeom prst="rect">
                <a:avLst/>
              </a:prstGeom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0F0AAB02-C10A-2063-1CD3-77C7A09B0213}"/>
                </a:ext>
              </a:extLst>
            </p:cNvPr>
            <p:cNvSpPr/>
            <p:nvPr/>
          </p:nvSpPr>
          <p:spPr>
            <a:xfrm>
              <a:off x="8144252" y="3643185"/>
              <a:ext cx="1371600" cy="1371600"/>
            </a:xfrm>
            <a:prstGeom prst="arc">
              <a:avLst>
                <a:gd name="adj1" fmla="val 11157869"/>
                <a:gd name="adj2" fmla="val 0"/>
              </a:avLst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B1E1CB-EA7E-9DE1-5CAC-CC766278263E}"/>
                </a:ext>
              </a:extLst>
            </p:cNvPr>
            <p:cNvSpPr txBox="1"/>
            <p:nvPr/>
          </p:nvSpPr>
          <p:spPr>
            <a:xfrm>
              <a:off x="8301157" y="3729601"/>
              <a:ext cx="111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MM N-m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58A8D-AC4E-6382-F221-27BF436C14ED}"/>
                </a:ext>
              </a:extLst>
            </p:cNvPr>
            <p:cNvSpPr txBox="1"/>
            <p:nvPr/>
          </p:nvSpPr>
          <p:spPr>
            <a:xfrm>
              <a:off x="7373032" y="5246597"/>
              <a:ext cx="659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FF 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40B0260-3885-4CC0-CF26-271F972D1816}"/>
                </a:ext>
              </a:extLst>
            </p:cNvPr>
            <p:cNvCxnSpPr/>
            <p:nvPr/>
          </p:nvCxnSpPr>
          <p:spPr>
            <a:xfrm>
              <a:off x="7638464" y="5634217"/>
              <a:ext cx="119158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0243E8-5CB3-3828-931F-6686C877ECA7}"/>
                </a:ext>
              </a:extLst>
            </p:cNvPr>
            <p:cNvSpPr txBox="1"/>
            <p:nvPr/>
          </p:nvSpPr>
          <p:spPr>
            <a:xfrm>
              <a:off x="7972980" y="5538401"/>
              <a:ext cx="774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XX m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701440B-D6CB-CE50-C3D3-82482C20F5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96" t="11165" r="14924" b="18293"/>
          <a:stretch>
            <a:fillRect/>
          </a:stretch>
        </p:blipFill>
        <p:spPr>
          <a:xfrm>
            <a:off x="6358920" y="2420437"/>
            <a:ext cx="5479554" cy="391873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FC2A85D-9517-6E5A-0E7F-3C2E4069C6FB}"/>
              </a:ext>
            </a:extLst>
          </p:cNvPr>
          <p:cNvSpPr txBox="1"/>
          <p:nvPr/>
        </p:nvSpPr>
        <p:spPr>
          <a:xfrm>
            <a:off x="8477232" y="4873277"/>
            <a:ext cx="105765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Hanging Scale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0B96751-3D53-6A1C-CE33-1C6E85CD3A90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9006061" y="4419382"/>
            <a:ext cx="0" cy="4538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FC19089-6F5E-C756-B6A3-9D4C1439614F}"/>
              </a:ext>
            </a:extLst>
          </p:cNvPr>
          <p:cNvSpPr txBox="1"/>
          <p:nvPr/>
        </p:nvSpPr>
        <p:spPr>
          <a:xfrm>
            <a:off x="9751183" y="2420437"/>
            <a:ext cx="23522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Added weight to reach desired moment-mass ratio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4CC9D7D-FBC6-344D-1F6A-CD0B9F42E196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534889" y="2882102"/>
            <a:ext cx="216294" cy="436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A26751-EE6C-CE9F-E5C8-049404421759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760092" y="2882102"/>
            <a:ext cx="991091" cy="5128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40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0ADE-625A-14FE-8D16-3D00106B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68E8-3AE9-F9E2-5D0A-522C45E3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Loading Test 1-part drawer – Ratchet Strap 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BEE6-740C-04A0-B68E-CF7911F7817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095884"/>
            <a:ext cx="5413169" cy="4837778"/>
          </a:xfrm>
        </p:spPr>
        <p:txBody>
          <a:bodyPr/>
          <a:lstStyle/>
          <a:p>
            <a:r>
              <a:rPr lang="en-US" dirty="0"/>
              <a:t>Loaded to higher moment by applying load further out</a:t>
            </a:r>
          </a:p>
          <a:p>
            <a:r>
              <a:rPr lang="en-US" dirty="0"/>
              <a:t>267 kg (2619 N) at farther hole</a:t>
            </a:r>
          </a:p>
          <a:p>
            <a:r>
              <a:rPr lang="en-US" dirty="0"/>
              <a:t>+31.1 kg base load = </a:t>
            </a:r>
            <a:r>
              <a:rPr lang="en-US" b="1" dirty="0"/>
              <a:t>348% mass, 504% moment</a:t>
            </a:r>
          </a:p>
          <a:p>
            <a:r>
              <a:rPr lang="en-US" b="1" dirty="0"/>
              <a:t>No audible or visible cracking</a:t>
            </a:r>
          </a:p>
          <a:p>
            <a:r>
              <a:rPr lang="en-US" dirty="0"/>
              <a:t>Not comfortable loading more with strap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9D69-E278-47B9-E6D0-89551EACFC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1693B-10E3-5749-30C2-442C5E92C000}"/>
              </a:ext>
            </a:extLst>
          </p:cNvPr>
          <p:cNvGrpSpPr/>
          <p:nvPr/>
        </p:nvGrpSpPr>
        <p:grpSpPr>
          <a:xfrm>
            <a:off x="9124632" y="3689152"/>
            <a:ext cx="2416489" cy="2264548"/>
            <a:chOff x="7135288" y="3643185"/>
            <a:chExt cx="2416489" cy="22645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FD3A28-A164-C839-BBD9-2426975584DE}"/>
                </a:ext>
              </a:extLst>
            </p:cNvPr>
            <p:cNvGrpSpPr/>
            <p:nvPr/>
          </p:nvGrpSpPr>
          <p:grpSpPr>
            <a:xfrm>
              <a:off x="7346642" y="4138927"/>
              <a:ext cx="2205135" cy="1170581"/>
              <a:chOff x="2204690" y="5540234"/>
              <a:chExt cx="1289182" cy="6843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4299EB1-2CD5-75A0-661B-B0ED179C3DC7}"/>
                  </a:ext>
                </a:extLst>
              </p:cNvPr>
              <p:cNvGrpSpPr/>
              <p:nvPr/>
            </p:nvGrpSpPr>
            <p:grpSpPr>
              <a:xfrm>
                <a:off x="2209958" y="5540234"/>
                <a:ext cx="1283914" cy="540544"/>
                <a:chOff x="2357970" y="5562600"/>
                <a:chExt cx="1283914" cy="540544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6543A27-5EAA-D2A0-2F1D-2F68E5CCDF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4439" t="20633" r="83677" b="42846"/>
                <a:stretch>
                  <a:fillRect/>
                </a:stretch>
              </p:blipFill>
              <p:spPr>
                <a:xfrm>
                  <a:off x="3049779" y="5610400"/>
                  <a:ext cx="76803" cy="47369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40211987-8A3F-ABA1-6181-EF8874E85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8678" t="17328" r="65989" b="40998"/>
                <a:stretch>
                  <a:fillRect/>
                </a:stretch>
              </p:blipFill>
              <p:spPr>
                <a:xfrm>
                  <a:off x="3126582" y="5562600"/>
                  <a:ext cx="217496" cy="540544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B2F046E-6B29-046C-55CA-8CE26E432C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68130" y="5832872"/>
                  <a:ext cx="64008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3B1AACE8-B2AC-BF96-B887-FFB150955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4187" y="5642818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0ABEC69-32A2-B0B2-49F2-00173DB34D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7970" y="5638056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013826ED-B7D0-3D77-FB37-E7D6E61CB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21844" y="6007592"/>
                  <a:ext cx="32004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BA396D41-C1A9-AE8A-8ACD-7CC1A2000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5183" y="5673713"/>
                  <a:ext cx="0" cy="32004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B6BBC7E4-B3C1-90B3-78FE-1FD3E02758AD}"/>
                  </a:ext>
                </a:extLst>
              </p:cNvPr>
              <p:cNvSpPr/>
              <p:nvPr/>
            </p:nvSpPr>
            <p:spPr>
              <a:xfrm>
                <a:off x="2204690" y="5881688"/>
                <a:ext cx="116682" cy="3429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16C8D2-A290-9B8B-F8C0-F99F233B4163}"/>
                  </a:ext>
                </a:extLst>
              </p:cNvPr>
              <p:cNvSpPr/>
              <p:nvPr/>
            </p:nvSpPr>
            <p:spPr>
              <a:xfrm>
                <a:off x="3196067" y="6002680"/>
                <a:ext cx="297805" cy="160625"/>
              </a:xfrm>
              <a:prstGeom prst="rect">
                <a:avLst/>
              </a:prstGeom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699EA04-6F4C-AD4C-FC41-F5400B3188F6}"/>
                </a:ext>
              </a:extLst>
            </p:cNvPr>
            <p:cNvSpPr/>
            <p:nvPr/>
          </p:nvSpPr>
          <p:spPr>
            <a:xfrm>
              <a:off x="8144252" y="3643185"/>
              <a:ext cx="1371600" cy="1371600"/>
            </a:xfrm>
            <a:prstGeom prst="arc">
              <a:avLst>
                <a:gd name="adj1" fmla="val 11157869"/>
                <a:gd name="adj2" fmla="val 0"/>
              </a:avLst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C0B32F-3C64-B894-0A30-5AA4839E219C}"/>
                </a:ext>
              </a:extLst>
            </p:cNvPr>
            <p:cNvSpPr txBox="1"/>
            <p:nvPr/>
          </p:nvSpPr>
          <p:spPr>
            <a:xfrm>
              <a:off x="8301157" y="3729601"/>
              <a:ext cx="111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MM N-m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B0FB8F-4346-0919-A330-70698768EFAA}"/>
                </a:ext>
              </a:extLst>
            </p:cNvPr>
            <p:cNvSpPr txBox="1"/>
            <p:nvPr/>
          </p:nvSpPr>
          <p:spPr>
            <a:xfrm>
              <a:off x="7135288" y="5246597"/>
              <a:ext cx="659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FF 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CBC93F-635D-4D15-48AF-415103F21096}"/>
                </a:ext>
              </a:extLst>
            </p:cNvPr>
            <p:cNvCxnSpPr/>
            <p:nvPr/>
          </p:nvCxnSpPr>
          <p:spPr>
            <a:xfrm>
              <a:off x="7446440" y="5634217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1B17EC-10FC-6B85-07CC-B9B77BAFCA5E}"/>
                </a:ext>
              </a:extLst>
            </p:cNvPr>
            <p:cNvSpPr txBox="1"/>
            <p:nvPr/>
          </p:nvSpPr>
          <p:spPr>
            <a:xfrm>
              <a:off x="7972980" y="5538401"/>
              <a:ext cx="774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XX m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9133D39-93D9-A560-321C-FBA4B0B4FF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92" y="974804"/>
            <a:ext cx="6649038" cy="26005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A61447-8C7D-73D0-14A1-C87359E009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531" b="28444"/>
          <a:stretch>
            <a:fillRect/>
          </a:stretch>
        </p:blipFill>
        <p:spPr>
          <a:xfrm>
            <a:off x="3746180" y="3775568"/>
            <a:ext cx="4831478" cy="29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8A79A-3519-3207-97CA-CD2896454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8C2D-0908-296B-3CDA-EB3B6D5A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Loading Test 1-part drawer – Threaded Rod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778F-7005-0352-1192-D6C54AC8588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095884"/>
            <a:ext cx="5744250" cy="4837778"/>
          </a:xfrm>
        </p:spPr>
        <p:txBody>
          <a:bodyPr/>
          <a:lstStyle/>
          <a:p>
            <a:r>
              <a:rPr lang="en-US" dirty="0"/>
              <a:t>New setup can load 600kg and reach 1090% moment at by applying load further out</a:t>
            </a:r>
          </a:p>
          <a:p>
            <a:r>
              <a:rPr lang="en-US" dirty="0"/>
              <a:t>364 kg (3571 N) at farther hole</a:t>
            </a:r>
          </a:p>
          <a:p>
            <a:r>
              <a:rPr lang="en-US" dirty="0"/>
              <a:t>+31.1 kg base load = </a:t>
            </a:r>
            <a:r>
              <a:rPr lang="en-US" b="1" dirty="0"/>
              <a:t>462% mass, 675% moment</a:t>
            </a:r>
          </a:p>
          <a:p>
            <a:r>
              <a:rPr lang="en-US" dirty="0"/>
              <a:t>Heard cracking noise at ~300 kg applied load</a:t>
            </a:r>
          </a:p>
          <a:p>
            <a:r>
              <a:rPr lang="en-US" b="1" dirty="0">
                <a:highlight>
                  <a:srgbClr val="FFFF00"/>
                </a:highlight>
              </a:rPr>
              <a:t>Failure at bonded steel I-beam to drawer interface. NO VISIBLE LEAD OR CFRP FAILURE</a:t>
            </a:r>
          </a:p>
          <a:p>
            <a:pPr lvl="1"/>
            <a:r>
              <a:rPr lang="en-US" dirty="0"/>
              <a:t>Only ~70% of interface had adhesive connection</a:t>
            </a:r>
          </a:p>
          <a:p>
            <a:pPr lvl="1"/>
            <a:r>
              <a:rPr lang="en-US" dirty="0"/>
              <a:t>Next test will be better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98CA-7F72-A634-1438-9B46059621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16E1C-AE22-CDA6-7DA9-8AF246C9846B}"/>
              </a:ext>
            </a:extLst>
          </p:cNvPr>
          <p:cNvGrpSpPr/>
          <p:nvPr/>
        </p:nvGrpSpPr>
        <p:grpSpPr>
          <a:xfrm>
            <a:off x="3728973" y="4502693"/>
            <a:ext cx="2416489" cy="2264548"/>
            <a:chOff x="7135288" y="3643185"/>
            <a:chExt cx="2416489" cy="22645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56370E-82EE-E9BC-2A34-0E72FEC796AB}"/>
                </a:ext>
              </a:extLst>
            </p:cNvPr>
            <p:cNvGrpSpPr/>
            <p:nvPr/>
          </p:nvGrpSpPr>
          <p:grpSpPr>
            <a:xfrm>
              <a:off x="7346642" y="4138927"/>
              <a:ext cx="2205135" cy="1170581"/>
              <a:chOff x="2204690" y="5540234"/>
              <a:chExt cx="1289182" cy="6843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CA9542C-0687-9096-C7C2-DE3C6BDE2BA7}"/>
                  </a:ext>
                </a:extLst>
              </p:cNvPr>
              <p:cNvGrpSpPr/>
              <p:nvPr/>
            </p:nvGrpSpPr>
            <p:grpSpPr>
              <a:xfrm>
                <a:off x="2209958" y="5540234"/>
                <a:ext cx="1283914" cy="540544"/>
                <a:chOff x="2357970" y="5562600"/>
                <a:chExt cx="1283914" cy="540544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34A6057-F563-FB1F-C3B8-3F5C3A4806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4439" t="20633" r="83677" b="42846"/>
                <a:stretch>
                  <a:fillRect/>
                </a:stretch>
              </p:blipFill>
              <p:spPr>
                <a:xfrm>
                  <a:off x="3049779" y="5610400"/>
                  <a:ext cx="76803" cy="473696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F668E60-49C7-25A8-A64A-646586193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8678" t="17328" r="65989" b="40998"/>
                <a:stretch>
                  <a:fillRect/>
                </a:stretch>
              </p:blipFill>
              <p:spPr>
                <a:xfrm>
                  <a:off x="3126582" y="5562600"/>
                  <a:ext cx="217496" cy="540544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3FF690B-A046-035F-8577-EDE0354D0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68130" y="5832872"/>
                  <a:ext cx="64008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42CE44D8-9800-F59A-F2E4-DC445CC855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4187" y="5642818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E40D40A4-C702-1B32-080E-3C256EEEE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7970" y="5638056"/>
                  <a:ext cx="0" cy="38963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879100C9-6DFA-1AD4-5AEE-824D7CB0D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21844" y="6007592"/>
                  <a:ext cx="32004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5A37051-D382-2D23-D0ED-EB42F19402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5183" y="5673713"/>
                  <a:ext cx="0" cy="32004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47266FB0-470F-5664-8770-4FBE428A760F}"/>
                  </a:ext>
                </a:extLst>
              </p:cNvPr>
              <p:cNvSpPr/>
              <p:nvPr/>
            </p:nvSpPr>
            <p:spPr>
              <a:xfrm>
                <a:off x="2204690" y="5881688"/>
                <a:ext cx="116682" cy="34290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73E746-7CAA-F8E4-032B-EBEC2B8B5A7A}"/>
                  </a:ext>
                </a:extLst>
              </p:cNvPr>
              <p:cNvSpPr/>
              <p:nvPr/>
            </p:nvSpPr>
            <p:spPr>
              <a:xfrm>
                <a:off x="3196067" y="6002680"/>
                <a:ext cx="297805" cy="160625"/>
              </a:xfrm>
              <a:prstGeom prst="rect">
                <a:avLst/>
              </a:prstGeom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E60F8F6-6583-EED7-9375-B6BA40C0E5B0}"/>
                </a:ext>
              </a:extLst>
            </p:cNvPr>
            <p:cNvSpPr/>
            <p:nvPr/>
          </p:nvSpPr>
          <p:spPr>
            <a:xfrm>
              <a:off x="8144252" y="3643185"/>
              <a:ext cx="1371600" cy="1371600"/>
            </a:xfrm>
            <a:prstGeom prst="arc">
              <a:avLst>
                <a:gd name="adj1" fmla="val 11157869"/>
                <a:gd name="adj2" fmla="val 0"/>
              </a:avLst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202CD4-C34B-696A-1C47-94A300E676B7}"/>
                </a:ext>
              </a:extLst>
            </p:cNvPr>
            <p:cNvSpPr txBox="1"/>
            <p:nvPr/>
          </p:nvSpPr>
          <p:spPr>
            <a:xfrm>
              <a:off x="8301157" y="3729601"/>
              <a:ext cx="111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MM N-m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FF807D-FD68-3242-2A2E-21E4EBD36CB5}"/>
                </a:ext>
              </a:extLst>
            </p:cNvPr>
            <p:cNvSpPr txBox="1"/>
            <p:nvPr/>
          </p:nvSpPr>
          <p:spPr>
            <a:xfrm>
              <a:off x="7135288" y="5246597"/>
              <a:ext cx="659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FF 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769BC83-5A96-BBC7-3F2E-4879082650CC}"/>
                </a:ext>
              </a:extLst>
            </p:cNvPr>
            <p:cNvCxnSpPr/>
            <p:nvPr/>
          </p:nvCxnSpPr>
          <p:spPr>
            <a:xfrm>
              <a:off x="7446440" y="5634217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C69F0-58A0-B05B-C8CB-A90AF6F2503E}"/>
                </a:ext>
              </a:extLst>
            </p:cNvPr>
            <p:cNvSpPr txBox="1"/>
            <p:nvPr/>
          </p:nvSpPr>
          <p:spPr>
            <a:xfrm>
              <a:off x="7972980" y="5538401"/>
              <a:ext cx="774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XX m</a:t>
              </a:r>
            </a:p>
          </p:txBody>
        </p:sp>
      </p:grp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49309172-E267-73BA-2193-A0BB3A53169F}"/>
              </a:ext>
            </a:extLst>
          </p:cNvPr>
          <p:cNvSpPr/>
          <p:nvPr/>
        </p:nvSpPr>
        <p:spPr>
          <a:xfrm rot="690138">
            <a:off x="5053723" y="5181587"/>
            <a:ext cx="171272" cy="589031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3" name="IMG_2715">
            <a:hlinkClick r:id="" action="ppaction://media"/>
            <a:extLst>
              <a:ext uri="{FF2B5EF4-FFF2-40B4-BE49-F238E27FC236}">
                <a16:creationId xmlns:a16="http://schemas.microsoft.com/office/drawing/2014/main" id="{8C18E6E0-510F-765A-6F0D-17E4CAFB0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666" b="18000"/>
          <a:stretch>
            <a:fillRect/>
          </a:stretch>
        </p:blipFill>
        <p:spPr>
          <a:xfrm>
            <a:off x="6556091" y="982705"/>
            <a:ext cx="4149601" cy="5704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005D34-A0B7-8047-5045-0BE7A7E37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114" t="33894" r="14682" b="17793"/>
          <a:stretch>
            <a:fillRect/>
          </a:stretch>
        </p:blipFill>
        <p:spPr>
          <a:xfrm>
            <a:off x="515357" y="4274521"/>
            <a:ext cx="3199951" cy="1894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D4C2021-D74D-12A8-C022-8CBF5699B199}"/>
              </a:ext>
            </a:extLst>
          </p:cNvPr>
          <p:cNvSpPr txBox="1"/>
          <p:nvPr/>
        </p:nvSpPr>
        <p:spPr>
          <a:xfrm>
            <a:off x="1543625" y="5464422"/>
            <a:ext cx="2120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Shiny section didn’t bond to I-beam</a:t>
            </a:r>
          </a:p>
        </p:txBody>
      </p:sp>
    </p:spTree>
    <p:extLst>
      <p:ext uri="{BB962C8B-B14F-4D97-AF65-F5344CB8AC3E}">
        <p14:creationId xmlns:p14="http://schemas.microsoft.com/office/powerpoint/2010/main" val="18956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0F502-B460-530D-69F2-EBA6A379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Sector Simulation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9B7AD-8CB6-4C2B-E862-86FEC652939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7066570" cy="4390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NOTE: TESTS SO FAR ISOLATE 0.5M (11%) OF SECTOR</a:t>
            </a:r>
          </a:p>
          <a:p>
            <a:pPr lvl="1"/>
            <a:r>
              <a:rPr lang="en-US" dirty="0"/>
              <a:t>FEA (OR ANALYSIS) HIGHLIGHTS MAX LOADS AND MOMENTS FOR FULL SECTOR</a:t>
            </a:r>
          </a:p>
          <a:p>
            <a:r>
              <a:rPr lang="en-US" dirty="0"/>
              <a:t>Boundary conditions (BCs) at proposed C supports</a:t>
            </a:r>
          </a:p>
          <a:p>
            <a:pPr lvl="1"/>
            <a:r>
              <a:rPr lang="en-US" dirty="0"/>
              <a:t>Tx=Ty=0, </a:t>
            </a:r>
            <a:r>
              <a:rPr lang="en-US" dirty="0" err="1"/>
              <a:t>Tz</a:t>
            </a:r>
            <a:r>
              <a:rPr lang="en-US" dirty="0"/>
              <a:t> fixed at center, Ry=Rz=0</a:t>
            </a:r>
          </a:p>
          <a:p>
            <a:r>
              <a:rPr lang="en-US" dirty="0"/>
              <a:t>Summed reaction at aluminum to lead interface</a:t>
            </a:r>
          </a:p>
          <a:p>
            <a:pPr lvl="1"/>
            <a:r>
              <a:rPr lang="en-US" dirty="0"/>
              <a:t>Vertical/shear 7kN</a:t>
            </a:r>
          </a:p>
          <a:p>
            <a:pPr lvl="1"/>
            <a:r>
              <a:rPr lang="en-US" dirty="0"/>
              <a:t>Moment about Z 1100N-m</a:t>
            </a:r>
          </a:p>
          <a:p>
            <a:r>
              <a:rPr lang="en-US" dirty="0"/>
              <a:t>Reaction at each BC, Z+ and Z-</a:t>
            </a:r>
          </a:p>
          <a:p>
            <a:pPr lvl="1"/>
            <a:r>
              <a:rPr lang="en-US" dirty="0"/>
              <a:t>Vertical force 4kN</a:t>
            </a:r>
          </a:p>
          <a:p>
            <a:pPr lvl="1"/>
            <a:r>
              <a:rPr lang="en-US" dirty="0"/>
              <a:t>Moment 1700N-m</a:t>
            </a:r>
          </a:p>
          <a:p>
            <a:pPr lvl="2"/>
            <a:r>
              <a:rPr lang="en-US" dirty="0"/>
              <a:t>Y component 1600N-m</a:t>
            </a:r>
          </a:p>
          <a:p>
            <a:pPr lvl="2"/>
            <a:r>
              <a:rPr lang="en-US" dirty="0"/>
              <a:t>Z component 620N-m</a:t>
            </a:r>
          </a:p>
          <a:p>
            <a:r>
              <a:rPr lang="en-US" dirty="0"/>
              <a:t>0.5m ISOLATED section tested to </a:t>
            </a:r>
          </a:p>
          <a:p>
            <a:pPr lvl="1"/>
            <a:r>
              <a:rPr lang="en-US" dirty="0"/>
              <a:t>Vertical load 3571N</a:t>
            </a:r>
          </a:p>
          <a:p>
            <a:pPr lvl="1"/>
            <a:r>
              <a:rPr lang="en-US" dirty="0"/>
              <a:t>Moment about Z of 807N-m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66E8D-ADB8-441F-FA9F-E02DCA184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 example of possible sector handling boundary conditions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27863-4AB0-A263-6EAD-C8A4AE121E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990560-AE07-CC57-79E7-95B42E6792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6076" y="2160660"/>
            <a:ext cx="7313982" cy="41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FC8B-CEE5-7593-940A-A1CE84706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FA3733-E9C6-C505-E487-95A38C12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956" y="2525785"/>
            <a:ext cx="7313982" cy="4129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9DDEF-B25C-79E8-3F06-7DADAF993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Sector Load and Moment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806EB-6827-7FCD-60E7-B4BB2B1B850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7066570" cy="4390338"/>
          </a:xfrm>
        </p:spPr>
        <p:txBody>
          <a:bodyPr>
            <a:normAutofit/>
          </a:bodyPr>
          <a:lstStyle/>
          <a:p>
            <a:r>
              <a:rPr lang="en-US" dirty="0"/>
              <a:t>Vertical, shear force max near </a:t>
            </a:r>
            <a:r>
              <a:rPr lang="en-US" i="1" dirty="0"/>
              <a:t>n</a:t>
            </a:r>
            <a:r>
              <a:rPr lang="en-US" dirty="0"/>
              <a:t> boundary conditions</a:t>
            </a:r>
          </a:p>
          <a:p>
            <a:pPr lvl="1"/>
            <a:r>
              <a:rPr lang="en-US" dirty="0"/>
              <a:t>(Sector mass) / (</a:t>
            </a:r>
            <a:r>
              <a:rPr lang="en-US" i="1" dirty="0"/>
              <a:t>n </a:t>
            </a:r>
            <a:r>
              <a:rPr lang="en-US" dirty="0"/>
              <a:t>supports) , so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=2~4kN, 3 ~2.7kN, 4~2kN</a:t>
            </a:r>
          </a:p>
          <a:p>
            <a:r>
              <a:rPr lang="en-US" dirty="0">
                <a:sym typeface="Wingdings" panose="05000000000000000000" pitchFamily="2" charset="2"/>
              </a:rPr>
              <a:t>Moment about Z axis at aluminum-lead interface also </a:t>
            </a:r>
            <a:r>
              <a:rPr lang="en-US" i="1" dirty="0">
                <a:sym typeface="Wingdings" panose="05000000000000000000" pitchFamily="2" charset="2"/>
              </a:rPr>
              <a:t>approximately</a:t>
            </a:r>
            <a:r>
              <a:rPr lang="en-US" dirty="0">
                <a:sym typeface="Wingdings" panose="05000000000000000000" pitchFamily="2" charset="2"/>
              </a:rPr>
              <a:t> (total) / (</a:t>
            </a:r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) x (dist. to center of mass 0.16m)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=2~620N-m, 3~430N-m, 4~320N-m</a:t>
            </a:r>
          </a:p>
          <a:p>
            <a:r>
              <a:rPr lang="en-US" dirty="0">
                <a:sym typeface="Wingdings" panose="05000000000000000000" pitchFamily="2" charset="2"/>
              </a:rPr>
              <a:t>Moment about Y axis function of unsupported mass between </a:t>
            </a:r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 supports and separation of supports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=2~1600N-m, 3~?N-m, 4~?N-m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=2, separated less ~?N-m</a:t>
            </a:r>
          </a:p>
          <a:p>
            <a:r>
              <a:rPr lang="en-US" dirty="0"/>
              <a:t>0.5m ISOLATED section bond failed at:</a:t>
            </a:r>
          </a:p>
          <a:p>
            <a:pPr lvl="1"/>
            <a:r>
              <a:rPr lang="en-US" dirty="0"/>
              <a:t>Vertical load 3571N</a:t>
            </a:r>
          </a:p>
          <a:p>
            <a:pPr lvl="1"/>
            <a:r>
              <a:rPr lang="en-US" dirty="0"/>
              <a:t>Moment (about Z) of 807N-m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037CDB-251F-F551-6E20-5D2549FB2B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Approximate analytical loads and moments for </a:t>
            </a:r>
            <a:r>
              <a:rPr lang="en-US" i="1" dirty="0"/>
              <a:t>“n”</a:t>
            </a:r>
            <a:r>
              <a:rPr lang="en-US" dirty="0"/>
              <a:t> supports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08E6D-4EBB-B497-3A03-BF0509B25E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6EA1D-707D-B54C-8FFB-433BD1A27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99BDFC-F027-C0DE-BD72-3437F24B4735}"/>
              </a:ext>
            </a:extLst>
          </p:cNvPr>
          <p:cNvSpPr txBox="1">
            <a:spLocks/>
          </p:cNvSpPr>
          <p:nvPr/>
        </p:nvSpPr>
        <p:spPr>
          <a:xfrm>
            <a:off x="7708922" y="974036"/>
            <a:ext cx="4483078" cy="21951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Summed reaction at aluminum to lead interface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Vertical/shear 7kN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Moment about Z 1100N-m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Reaction at each BC, Z+ and Z-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Vertical force 4kN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Moment 1700N-m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 component 1600N-m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Z component 620N-m</a:t>
            </a:r>
          </a:p>
        </p:txBody>
      </p:sp>
    </p:spTree>
    <p:extLst>
      <p:ext uri="{BB962C8B-B14F-4D97-AF65-F5344CB8AC3E}">
        <p14:creationId xmlns:p14="http://schemas.microsoft.com/office/powerpoint/2010/main" val="3747823953"/>
      </p:ext>
    </p:extLst>
  </p:cSld>
  <p:clrMapOvr>
    <a:masterClrMapping/>
  </p:clrMapOvr>
</p:sld>
</file>

<file path=ppt/theme/theme1.xml><?xml version="1.0" encoding="utf-8"?>
<a:theme xmlns:a="http://schemas.openxmlformats.org/drawingml/2006/main" name="JungGroup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72C4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ngGroup" id="{7DEF0CB7-E489-47E3-8D6E-4CD17434845D}" vid="{78B120EC-4999-4D92-879A-7A50925DB1C1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M-23-645083-Purdue-Alt-Widescreen-20231110" id="{F218E956-3EF7-C74B-B913-ECEA98BCBD3B}" vid="{FE519D9E-70B6-014C-84F2-2F94F9874F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1083</Words>
  <Application>Microsoft Office PowerPoint</Application>
  <PresentationFormat>Widescreen</PresentationFormat>
  <Paragraphs>159</Paragraphs>
  <Slides>11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Arial</vt:lpstr>
      <vt:lpstr>Calibri</vt:lpstr>
      <vt:lpstr>Corbel</vt:lpstr>
      <vt:lpstr>Franklin Gothic Book</vt:lpstr>
      <vt:lpstr>Franklin Gothic Medium</vt:lpstr>
      <vt:lpstr>Franklin Gothic Medium Cond</vt:lpstr>
      <vt:lpstr>Verdana</vt:lpstr>
      <vt:lpstr>Wingdings</vt:lpstr>
      <vt:lpstr>JungGroup</vt:lpstr>
      <vt:lpstr>1_Office Theme</vt:lpstr>
      <vt:lpstr>Worksheet</vt:lpstr>
      <vt:lpstr>Purdue-ANL BIC Update Outline 15 May 2026</vt:lpstr>
      <vt:lpstr>Tool Shape Compensation</vt:lpstr>
      <vt:lpstr>Thickness-corrected 4-part drawer</vt:lpstr>
      <vt:lpstr>Lead + drawer loading test – What will break in 3 o’clock position?</vt:lpstr>
      <vt:lpstr>Loading Test 1-part drawer – Ratchet Strap</vt:lpstr>
      <vt:lpstr>Loading Test 1-part drawer – Ratchet Strap day 2</vt:lpstr>
      <vt:lpstr>Loading Test 1-part drawer – Threaded Rod</vt:lpstr>
      <vt:lpstr>Full Sector Simulation Update</vt:lpstr>
      <vt:lpstr>Full Sector Load and Moment Analysis</vt:lpstr>
      <vt:lpstr>Sector Handling Failure Experiment Conclusions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Denos</dc:creator>
  <cp:lastModifiedBy>Ben Denos</cp:lastModifiedBy>
  <cp:revision>5</cp:revision>
  <dcterms:created xsi:type="dcterms:W3CDTF">2026-05-15T14:33:33Z</dcterms:created>
  <dcterms:modified xsi:type="dcterms:W3CDTF">2026-05-15T15:05:47Z</dcterms:modified>
</cp:coreProperties>
</file>