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271" r:id="rId3"/>
    <p:sldId id="270" r:id="rId4"/>
    <p:sldId id="278" r:id="rId5"/>
    <p:sldId id="273" r:id="rId6"/>
    <p:sldId id="276" r:id="rId7"/>
    <p:sldId id="293" r:id="rId8"/>
    <p:sldId id="294" r:id="rId9"/>
    <p:sldId id="277" r:id="rId10"/>
    <p:sldId id="295" r:id="rId11"/>
    <p:sldId id="298" r:id="rId12"/>
    <p:sldId id="280" r:id="rId13"/>
    <p:sldId id="282" r:id="rId14"/>
    <p:sldId id="291" r:id="rId15"/>
    <p:sldId id="274" r:id="rId16"/>
    <p:sldId id="296" r:id="rId17"/>
    <p:sldId id="299" r:id="rId18"/>
    <p:sldId id="297" r:id="rId19"/>
    <p:sldId id="301" r:id="rId20"/>
    <p:sldId id="283" r:id="rId21"/>
    <p:sldId id="302" r:id="rId22"/>
    <p:sldId id="303" r:id="rId23"/>
    <p:sldId id="288" r:id="rId24"/>
    <p:sldId id="304" r:id="rId25"/>
    <p:sldId id="28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14" autoAdjust="0"/>
    <p:restoredTop sz="94674"/>
  </p:normalViewPr>
  <p:slideViewPr>
    <p:cSldViewPr snapToGrid="0" snapToObjects="1">
      <p:cViewPr varScale="1">
        <p:scale>
          <a:sx n="104" d="100"/>
          <a:sy n="104" d="100"/>
        </p:scale>
        <p:origin x="-504"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873278-4055-6444-94C2-BEE9E9371150}" type="datetimeFigureOut">
              <a:rPr lang="en-US" smtClean="0"/>
              <a:t>8/8/17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ABCB8D-7D84-734C-8F0B-6A11807037CF}" type="slidenum">
              <a:rPr lang="en-US" smtClean="0"/>
              <a:t>‹#›</a:t>
            </a:fld>
            <a:endParaRPr lang="en-US"/>
          </a:p>
        </p:txBody>
      </p:sp>
    </p:spTree>
    <p:extLst>
      <p:ext uri="{BB962C8B-B14F-4D97-AF65-F5344CB8AC3E}">
        <p14:creationId xmlns:p14="http://schemas.microsoft.com/office/powerpoint/2010/main" val="16056564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8A3B3B-A497-4B5B-821E-B61578603B1D}" type="slidenum">
              <a:rPr lang="en-US" smtClean="0"/>
              <a:t>7</a:t>
            </a:fld>
            <a:endParaRPr lang="en-US"/>
          </a:p>
        </p:txBody>
      </p:sp>
    </p:spTree>
    <p:extLst>
      <p:ext uri="{BB962C8B-B14F-4D97-AF65-F5344CB8AC3E}">
        <p14:creationId xmlns:p14="http://schemas.microsoft.com/office/powerpoint/2010/main" val="33134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smtClean="0"/>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543300" y="5847299"/>
            <a:ext cx="2057400" cy="854928"/>
          </a:xfrm>
          <a:prstGeom prst="rect">
            <a:avLst/>
          </a:prstGeom>
        </p:spPr>
        <p:txBody>
          <a:bodyPr vert="horz" lIns="91440" tIns="45720" rIns="91440" bIns="45720" rtlCol="0" anchor="ctr"/>
          <a:lstStyle>
            <a:lvl1pPr algn="ctr">
              <a:defRPr sz="2000" b="1">
                <a:solidFill>
                  <a:srgbClr val="660066"/>
                </a:solidFill>
              </a:defRPr>
            </a:lvl1pPr>
          </a:lstStyle>
          <a:p>
            <a:r>
              <a:rPr lang="en-US" dirty="0" smtClean="0"/>
              <a:t>Preinjectors </a:t>
            </a:r>
          </a:p>
          <a:p>
            <a:r>
              <a:rPr lang="en-US" dirty="0" smtClean="0"/>
              <a:t>D. Raparia</a:t>
            </a:r>
          </a:p>
          <a:p>
            <a:r>
              <a:rPr lang="en-US" dirty="0" smtClean="0"/>
              <a:t>3/14/17</a:t>
            </a:r>
            <a:endParaRPr lang="en-US" dirty="0"/>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jpeg"/><Relationship Id="rId9"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jpeg"/><Relationship Id="rId11"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0000"/>
                </a:solidFill>
              </a:rPr>
              <a:t>Zr-96 and Ru-96 Preparation</a:t>
            </a:r>
            <a:endParaRPr lang="en-US" dirty="0">
              <a:solidFill>
                <a:srgbClr val="FF0000"/>
              </a:solidFill>
            </a:endParaRPr>
          </a:p>
        </p:txBody>
      </p:sp>
      <p:sp>
        <p:nvSpPr>
          <p:cNvPr id="3" name="Subtitle 2"/>
          <p:cNvSpPr>
            <a:spLocks noGrp="1"/>
          </p:cNvSpPr>
          <p:nvPr>
            <p:ph type="subTitle" idx="1"/>
          </p:nvPr>
        </p:nvSpPr>
        <p:spPr/>
        <p:txBody>
          <a:bodyPr>
            <a:normAutofit/>
          </a:bodyPr>
          <a:lstStyle/>
          <a:p>
            <a:r>
              <a:rPr lang="en-US" dirty="0" smtClean="0">
                <a:solidFill>
                  <a:srgbClr val="FF0000"/>
                </a:solidFill>
              </a:rPr>
              <a:t>D. Raparia</a:t>
            </a:r>
          </a:p>
          <a:p>
            <a:r>
              <a:rPr lang="en-US" dirty="0" smtClean="0"/>
              <a:t>August 9, 2017</a:t>
            </a:r>
          </a:p>
          <a:p>
            <a:r>
              <a:rPr lang="en-US" dirty="0" smtClean="0"/>
              <a:t>RHIC Retreat</a:t>
            </a:r>
          </a:p>
        </p:txBody>
      </p:sp>
    </p:spTree>
    <p:extLst>
      <p:ext uri="{BB962C8B-B14F-4D97-AF65-F5344CB8AC3E}">
        <p14:creationId xmlns:p14="http://schemas.microsoft.com/office/powerpoint/2010/main" val="769146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11394"/>
            <a:ext cx="8923565" cy="4093428"/>
          </a:xfrm>
          <a:prstGeom prst="rect">
            <a:avLst/>
          </a:prstGeom>
          <a:noFill/>
        </p:spPr>
        <p:txBody>
          <a:bodyPr wrap="square" rtlCol="0">
            <a:spAutoFit/>
          </a:bodyPr>
          <a:lstStyle/>
          <a:p>
            <a:pPr marL="285750" indent="-285750">
              <a:buFont typeface="Arial" charset="0"/>
              <a:buChar char="•"/>
            </a:pPr>
            <a:r>
              <a:rPr lang="en-US" sz="2000" dirty="0" smtClean="0"/>
              <a:t>Acceleration test using </a:t>
            </a:r>
            <a:r>
              <a:rPr lang="en-US" sz="2000" baseline="-25000" dirty="0" smtClean="0"/>
              <a:t>90</a:t>
            </a:r>
            <a:r>
              <a:rPr lang="en-US" sz="2000" dirty="0" smtClean="0"/>
              <a:t>Zr (not </a:t>
            </a:r>
            <a:r>
              <a:rPr lang="en-US" sz="2000" baseline="-25000" dirty="0" smtClean="0"/>
              <a:t>96</a:t>
            </a:r>
            <a:r>
              <a:rPr lang="en-US" sz="2000" dirty="0" smtClean="0"/>
              <a:t>Zr) with natural abundance metal sheet </a:t>
            </a:r>
            <a:r>
              <a:rPr lang="mr-IN" sz="2000" dirty="0" smtClean="0"/>
              <a:t>–</a:t>
            </a:r>
            <a:r>
              <a:rPr lang="en-US" sz="2000" dirty="0" smtClean="0"/>
              <a:t> </a:t>
            </a:r>
            <a:r>
              <a:rPr lang="en-US" sz="2000" dirty="0" smtClean="0">
                <a:solidFill>
                  <a:srgbClr val="00B050"/>
                </a:solidFill>
              </a:rPr>
              <a:t>Confirmed good performance</a:t>
            </a:r>
          </a:p>
          <a:p>
            <a:pPr marL="285750" indent="-285750">
              <a:buFont typeface="Arial" charset="0"/>
              <a:buChar char="•"/>
            </a:pPr>
            <a:r>
              <a:rPr lang="en-US" sz="2000" dirty="0" smtClean="0"/>
              <a:t>Laser irradiation condition survey within current setup </a:t>
            </a:r>
            <a:r>
              <a:rPr lang="mr-IN" sz="2000" dirty="0" smtClean="0"/>
              <a:t>–</a:t>
            </a:r>
            <a:r>
              <a:rPr lang="en-US" sz="2000" dirty="0" smtClean="0"/>
              <a:t> </a:t>
            </a:r>
            <a:r>
              <a:rPr lang="en-US" sz="2000" dirty="0" smtClean="0">
                <a:solidFill>
                  <a:srgbClr val="00B050"/>
                </a:solidFill>
              </a:rPr>
              <a:t>240 </a:t>
            </a:r>
            <a:r>
              <a:rPr lang="en-US" sz="2000" dirty="0" err="1" smtClean="0">
                <a:solidFill>
                  <a:srgbClr val="00B050"/>
                </a:solidFill>
              </a:rPr>
              <a:t>mJ</a:t>
            </a:r>
            <a:r>
              <a:rPr lang="en-US" sz="2000" dirty="0" smtClean="0">
                <a:solidFill>
                  <a:srgbClr val="00B050"/>
                </a:solidFill>
              </a:rPr>
              <a:t> laser energy with high enhancement of solenoid</a:t>
            </a:r>
          </a:p>
          <a:p>
            <a:pPr marL="285750" indent="-285750">
              <a:buFont typeface="Arial" charset="0"/>
              <a:buChar char="•"/>
            </a:pPr>
            <a:r>
              <a:rPr lang="en-US" sz="2000" dirty="0"/>
              <a:t>Laser polarization test </a:t>
            </a:r>
            <a:r>
              <a:rPr lang="mr-IN" sz="2000" dirty="0"/>
              <a:t>–</a:t>
            </a:r>
            <a:r>
              <a:rPr lang="en-US" sz="2000" dirty="0"/>
              <a:t> </a:t>
            </a:r>
            <a:r>
              <a:rPr lang="en-US" sz="2000" dirty="0">
                <a:solidFill>
                  <a:srgbClr val="00B050"/>
                </a:solidFill>
              </a:rPr>
              <a:t>No significant </a:t>
            </a:r>
            <a:r>
              <a:rPr lang="en-US" sz="2000" dirty="0" smtClean="0">
                <a:solidFill>
                  <a:srgbClr val="00B050"/>
                </a:solidFill>
              </a:rPr>
              <a:t>effect</a:t>
            </a:r>
          </a:p>
          <a:p>
            <a:pPr marL="285750" indent="-285750">
              <a:buFont typeface="Arial" charset="0"/>
              <a:buChar char="•"/>
            </a:pPr>
            <a:r>
              <a:rPr lang="en-US" sz="2000" dirty="0"/>
              <a:t>Target scanning optimization </a:t>
            </a:r>
            <a:r>
              <a:rPr lang="mr-IN" sz="2000" dirty="0"/>
              <a:t>–</a:t>
            </a:r>
            <a:r>
              <a:rPr lang="en-US" sz="2000" dirty="0"/>
              <a:t> </a:t>
            </a:r>
            <a:r>
              <a:rPr lang="en-US" sz="2000" dirty="0">
                <a:solidFill>
                  <a:srgbClr val="0000FF"/>
                </a:solidFill>
              </a:rPr>
              <a:t>in progress</a:t>
            </a:r>
          </a:p>
          <a:p>
            <a:pPr marL="285750" indent="-285750">
              <a:buFont typeface="Arial" charset="0"/>
              <a:buChar char="•"/>
            </a:pPr>
            <a:r>
              <a:rPr lang="en-US" sz="2000" dirty="0"/>
              <a:t>Laser spot size optimization </a:t>
            </a:r>
            <a:r>
              <a:rPr lang="mr-IN" sz="2000" dirty="0"/>
              <a:t>–</a:t>
            </a:r>
            <a:r>
              <a:rPr lang="en-US" sz="2000" dirty="0"/>
              <a:t> </a:t>
            </a:r>
            <a:r>
              <a:rPr lang="en-US" sz="2000" dirty="0">
                <a:solidFill>
                  <a:srgbClr val="0000FF"/>
                </a:solidFill>
              </a:rPr>
              <a:t>in </a:t>
            </a:r>
            <a:r>
              <a:rPr lang="en-US" sz="2000" dirty="0" smtClean="0">
                <a:solidFill>
                  <a:srgbClr val="0000FF"/>
                </a:solidFill>
              </a:rPr>
              <a:t>progress</a:t>
            </a:r>
          </a:p>
          <a:p>
            <a:pPr marL="285750" indent="-285750">
              <a:buFont typeface="Arial" charset="0"/>
              <a:buChar char="•"/>
            </a:pPr>
            <a:r>
              <a:rPr lang="en-US" sz="2000" dirty="0" smtClean="0"/>
              <a:t>Target consumption measurement using metal sheet </a:t>
            </a:r>
            <a:r>
              <a:rPr lang="mr-IN" sz="2000" dirty="0" smtClean="0"/>
              <a:t>–</a:t>
            </a:r>
            <a:r>
              <a:rPr lang="en-US" sz="2000" dirty="0" smtClean="0"/>
              <a:t> </a:t>
            </a:r>
            <a:r>
              <a:rPr lang="en-US" sz="2000" dirty="0" smtClean="0">
                <a:solidFill>
                  <a:srgbClr val="00B050"/>
                </a:solidFill>
              </a:rPr>
              <a:t>0.15 </a:t>
            </a:r>
            <a:r>
              <a:rPr lang="en-US" sz="2000" dirty="0" smtClean="0">
                <a:solidFill>
                  <a:srgbClr val="00B050"/>
                </a:solidFill>
                <a:latin typeface="Symbol" charset="2"/>
                <a:ea typeface="Symbol" charset="2"/>
                <a:cs typeface="Symbol" charset="2"/>
              </a:rPr>
              <a:t>m</a:t>
            </a:r>
            <a:r>
              <a:rPr lang="en-US" sz="2000" dirty="0" smtClean="0">
                <a:solidFill>
                  <a:srgbClr val="00B050"/>
                </a:solidFill>
              </a:rPr>
              <a:t>g/shot (140 </a:t>
            </a:r>
            <a:r>
              <a:rPr lang="en-US" sz="2000" dirty="0" err="1" smtClean="0">
                <a:solidFill>
                  <a:srgbClr val="00B050"/>
                </a:solidFill>
              </a:rPr>
              <a:t>mJ</a:t>
            </a:r>
            <a:r>
              <a:rPr lang="en-US" sz="2000" dirty="0" smtClean="0">
                <a:solidFill>
                  <a:srgbClr val="00B050"/>
                </a:solidFill>
              </a:rPr>
              <a:t>), 0.53 </a:t>
            </a:r>
            <a:r>
              <a:rPr lang="en-US" sz="2000" dirty="0" smtClean="0">
                <a:solidFill>
                  <a:srgbClr val="00B050"/>
                </a:solidFill>
                <a:latin typeface="Symbol" charset="2"/>
                <a:ea typeface="Symbol" charset="2"/>
                <a:cs typeface="Symbol" charset="2"/>
              </a:rPr>
              <a:t>m</a:t>
            </a:r>
            <a:r>
              <a:rPr lang="en-US" sz="2000" dirty="0" smtClean="0">
                <a:solidFill>
                  <a:srgbClr val="00B050"/>
                </a:solidFill>
              </a:rPr>
              <a:t>g/shot (385 </a:t>
            </a:r>
            <a:r>
              <a:rPr lang="en-US" sz="2000" dirty="0" err="1" smtClean="0">
                <a:solidFill>
                  <a:srgbClr val="00B050"/>
                </a:solidFill>
              </a:rPr>
              <a:t>mJ</a:t>
            </a:r>
            <a:r>
              <a:rPr lang="en-US" sz="2000" dirty="0" smtClean="0">
                <a:solidFill>
                  <a:srgbClr val="00B050"/>
                </a:solidFill>
              </a:rPr>
              <a:t>)</a:t>
            </a:r>
          </a:p>
          <a:p>
            <a:pPr marL="285750" indent="-285750">
              <a:buFont typeface="Arial" charset="0"/>
              <a:buChar char="•"/>
            </a:pPr>
            <a:r>
              <a:rPr lang="en-US" sz="2000" dirty="0" smtClean="0"/>
              <a:t>Enriched </a:t>
            </a:r>
            <a:r>
              <a:rPr lang="en-US" sz="2000" baseline="-25000" dirty="0" smtClean="0"/>
              <a:t>96</a:t>
            </a:r>
            <a:r>
              <a:rPr lang="en-US" sz="2000" dirty="0" smtClean="0"/>
              <a:t>Zr sheet test </a:t>
            </a:r>
            <a:r>
              <a:rPr lang="mr-IN" sz="2000" dirty="0" smtClean="0"/>
              <a:t>–</a:t>
            </a:r>
            <a:r>
              <a:rPr lang="en-US" sz="2000" dirty="0" smtClean="0"/>
              <a:t> </a:t>
            </a:r>
            <a:r>
              <a:rPr lang="en-US" sz="2000" dirty="0" smtClean="0">
                <a:solidFill>
                  <a:srgbClr val="FF0000"/>
                </a:solidFill>
              </a:rPr>
              <a:t>Only 12 shots at a spot</a:t>
            </a:r>
          </a:p>
          <a:p>
            <a:pPr marL="285750" indent="-285750">
              <a:buFont typeface="Arial" charset="0"/>
              <a:buChar char="•"/>
            </a:pPr>
            <a:r>
              <a:rPr lang="en-US" sz="2000" dirty="0" smtClean="0"/>
              <a:t>Compressed powder target test (ZrO</a:t>
            </a:r>
            <a:r>
              <a:rPr lang="en-US" sz="2000" baseline="-25000" dirty="0" smtClean="0"/>
              <a:t>2</a:t>
            </a:r>
            <a:r>
              <a:rPr lang="en-US" sz="2000" dirty="0" smtClean="0"/>
              <a:t> and ZrH</a:t>
            </a:r>
            <a:r>
              <a:rPr lang="en-US" sz="2000" baseline="-25000" dirty="0" smtClean="0"/>
              <a:t>2</a:t>
            </a:r>
            <a:r>
              <a:rPr lang="en-US" sz="2000" dirty="0" smtClean="0"/>
              <a:t>) </a:t>
            </a:r>
            <a:r>
              <a:rPr lang="mr-IN" sz="2000" dirty="0" smtClean="0"/>
              <a:t>–</a:t>
            </a:r>
            <a:r>
              <a:rPr lang="en-US" sz="2000" dirty="0" smtClean="0"/>
              <a:t> </a:t>
            </a:r>
            <a:r>
              <a:rPr lang="en-US" sz="2000" dirty="0" smtClean="0">
                <a:solidFill>
                  <a:srgbClr val="FF0000"/>
                </a:solidFill>
              </a:rPr>
              <a:t>ZrO</a:t>
            </a:r>
            <a:r>
              <a:rPr lang="en-US" sz="2000" baseline="-25000" dirty="0" smtClean="0">
                <a:solidFill>
                  <a:srgbClr val="FF0000"/>
                </a:solidFill>
              </a:rPr>
              <a:t>2</a:t>
            </a:r>
            <a:r>
              <a:rPr lang="en-US" sz="2000" dirty="0" smtClean="0">
                <a:solidFill>
                  <a:srgbClr val="FF0000"/>
                </a:solidFill>
              </a:rPr>
              <a:t> failed</a:t>
            </a:r>
            <a:r>
              <a:rPr lang="en-US" sz="2000" dirty="0" smtClean="0"/>
              <a:t>, </a:t>
            </a:r>
            <a:r>
              <a:rPr lang="en-US" sz="2000" dirty="0" smtClean="0">
                <a:solidFill>
                  <a:srgbClr val="00B050"/>
                </a:solidFill>
              </a:rPr>
              <a:t>ZrH</a:t>
            </a:r>
            <a:r>
              <a:rPr lang="en-US" sz="2000" baseline="-25000" dirty="0" smtClean="0">
                <a:solidFill>
                  <a:srgbClr val="00B050"/>
                </a:solidFill>
              </a:rPr>
              <a:t>2</a:t>
            </a:r>
            <a:r>
              <a:rPr lang="en-US" sz="2000" dirty="0" smtClean="0">
                <a:solidFill>
                  <a:srgbClr val="00B050"/>
                </a:solidFill>
              </a:rPr>
              <a:t> OK</a:t>
            </a:r>
            <a:r>
              <a:rPr lang="en-US" sz="2000" dirty="0" smtClean="0"/>
              <a:t>.</a:t>
            </a:r>
          </a:p>
          <a:p>
            <a:pPr marL="285750" indent="-285750">
              <a:buFont typeface="Arial" charset="0"/>
              <a:buChar char="•"/>
            </a:pPr>
            <a:r>
              <a:rPr lang="en-US" sz="2000" dirty="0" smtClean="0"/>
              <a:t>Sintering at 1000 ℃ and 1300 ℃ (at RIKEN)</a:t>
            </a:r>
            <a:r>
              <a:rPr lang="mr-IN" sz="2000" dirty="0" smtClean="0"/>
              <a:t>–</a:t>
            </a:r>
            <a:r>
              <a:rPr lang="en-US" sz="2000" dirty="0" smtClean="0"/>
              <a:t> </a:t>
            </a:r>
            <a:r>
              <a:rPr lang="en-US" sz="2000" dirty="0" smtClean="0">
                <a:solidFill>
                  <a:srgbClr val="00B050"/>
                </a:solidFill>
              </a:rPr>
              <a:t>Need 1300C at least</a:t>
            </a:r>
          </a:p>
          <a:p>
            <a:pPr marL="285750" indent="-285750">
              <a:buFont typeface="Arial" charset="0"/>
              <a:buChar char="•"/>
            </a:pPr>
            <a:r>
              <a:rPr lang="en-US" sz="2000" dirty="0" smtClean="0"/>
              <a:t>Sintering ZrO</a:t>
            </a:r>
            <a:r>
              <a:rPr lang="en-US" sz="2000" baseline="-25000" dirty="0" smtClean="0"/>
              <a:t>2</a:t>
            </a:r>
            <a:r>
              <a:rPr lang="en-US" sz="2000" dirty="0" smtClean="0"/>
              <a:t> (round shape at RIKEN) </a:t>
            </a:r>
            <a:r>
              <a:rPr lang="mr-IN" sz="2000" dirty="0" smtClean="0"/>
              <a:t>–</a:t>
            </a:r>
            <a:r>
              <a:rPr lang="en-US" sz="2000" dirty="0" smtClean="0"/>
              <a:t> </a:t>
            </a:r>
            <a:r>
              <a:rPr lang="en-US" sz="2000" dirty="0" smtClean="0">
                <a:solidFill>
                  <a:srgbClr val="00B050"/>
                </a:solidFill>
              </a:rPr>
              <a:t>Sintering procedure established</a:t>
            </a:r>
          </a:p>
        </p:txBody>
      </p:sp>
      <p:sp>
        <p:nvSpPr>
          <p:cNvPr id="3" name="TextBox 2"/>
          <p:cNvSpPr txBox="1"/>
          <p:nvPr/>
        </p:nvSpPr>
        <p:spPr>
          <a:xfrm>
            <a:off x="1486244" y="503508"/>
            <a:ext cx="6046898" cy="707886"/>
          </a:xfrm>
          <a:prstGeom prst="rect">
            <a:avLst/>
          </a:prstGeom>
          <a:noFill/>
        </p:spPr>
        <p:txBody>
          <a:bodyPr wrap="none" rtlCol="0">
            <a:spAutoFit/>
          </a:bodyPr>
          <a:lstStyle/>
          <a:p>
            <a:r>
              <a:rPr lang="en-US" sz="4000" b="1" dirty="0" smtClean="0"/>
              <a:t>Zirconium Tests at EBIS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485" y="5208814"/>
            <a:ext cx="1827848" cy="1649186"/>
          </a:xfrm>
          <a:prstGeom prst="rect">
            <a:avLst/>
          </a:prstGeom>
        </p:spPr>
      </p:pic>
    </p:spTree>
    <p:extLst>
      <p:ext uri="{BB962C8B-B14F-4D97-AF65-F5344CB8AC3E}">
        <p14:creationId xmlns:p14="http://schemas.microsoft.com/office/powerpoint/2010/main" val="10922197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Zirconium Tests at EBIS</a:t>
            </a:r>
            <a:br>
              <a:rPr lang="en-US" dirty="0"/>
            </a:br>
            <a:endParaRPr lang="en-US" dirty="0"/>
          </a:p>
        </p:txBody>
      </p:sp>
      <p:sp>
        <p:nvSpPr>
          <p:cNvPr id="3" name="Content Placeholder 2"/>
          <p:cNvSpPr>
            <a:spLocks noGrp="1"/>
          </p:cNvSpPr>
          <p:nvPr>
            <p:ph idx="1"/>
          </p:nvPr>
        </p:nvSpPr>
        <p:spPr>
          <a:xfrm>
            <a:off x="357809" y="1172189"/>
            <a:ext cx="8328991" cy="4911716"/>
          </a:xfrm>
        </p:spPr>
        <p:txBody>
          <a:bodyPr>
            <a:normAutofit fontScale="92500" lnSpcReduction="20000"/>
          </a:bodyPr>
          <a:lstStyle/>
          <a:p>
            <a:pPr marL="285750" indent="-285750">
              <a:buFont typeface="Arial" charset="0"/>
              <a:buChar char="•"/>
            </a:pPr>
            <a:r>
              <a:rPr lang="en-US" dirty="0" smtClean="0"/>
              <a:t>Sintering </a:t>
            </a:r>
            <a:r>
              <a:rPr lang="en-US" dirty="0"/>
              <a:t>ZrO</a:t>
            </a:r>
            <a:r>
              <a:rPr lang="en-US" baseline="-25000" dirty="0"/>
              <a:t>2</a:t>
            </a:r>
            <a:r>
              <a:rPr lang="en-US" dirty="0"/>
              <a:t> (strip shape at RIKEN) </a:t>
            </a:r>
            <a:r>
              <a:rPr lang="mr-IN" dirty="0"/>
              <a:t>–</a:t>
            </a:r>
            <a:r>
              <a:rPr lang="en-US" dirty="0"/>
              <a:t> </a:t>
            </a:r>
            <a:r>
              <a:rPr lang="en-US" dirty="0">
                <a:solidFill>
                  <a:srgbClr val="00B050"/>
                </a:solidFill>
              </a:rPr>
              <a:t>Successful</a:t>
            </a:r>
          </a:p>
          <a:p>
            <a:pPr marL="285750" indent="-285750">
              <a:buFont typeface="Arial" charset="0"/>
              <a:buChar char="•"/>
            </a:pPr>
            <a:r>
              <a:rPr lang="en-US" dirty="0"/>
              <a:t>Sintering on site -  </a:t>
            </a:r>
            <a:r>
              <a:rPr lang="en-US" dirty="0">
                <a:solidFill>
                  <a:srgbClr val="0000FF"/>
                </a:solidFill>
              </a:rPr>
              <a:t>Oven and dies to be procured</a:t>
            </a:r>
          </a:p>
          <a:p>
            <a:pPr marL="285750" indent="-285750">
              <a:buFont typeface="Arial" charset="0"/>
              <a:buChar char="•"/>
            </a:pPr>
            <a:r>
              <a:rPr lang="en-US" dirty="0"/>
              <a:t>Recycling process for used sintered ZrO</a:t>
            </a:r>
            <a:r>
              <a:rPr lang="en-US" baseline="-25000" dirty="0"/>
              <a:t>2 </a:t>
            </a:r>
            <a:r>
              <a:rPr lang="en-US" baseline="-25000" dirty="0" smtClean="0"/>
              <a:t>                           </a:t>
            </a:r>
            <a:r>
              <a:rPr lang="mr-IN" dirty="0" smtClean="0"/>
              <a:t>–</a:t>
            </a:r>
            <a:r>
              <a:rPr lang="en-US" dirty="0" smtClean="0">
                <a:solidFill>
                  <a:srgbClr val="008000"/>
                </a:solidFill>
              </a:rPr>
              <a:t>Successful </a:t>
            </a:r>
            <a:r>
              <a:rPr lang="en-US" dirty="0">
                <a:solidFill>
                  <a:srgbClr val="008000"/>
                </a:solidFill>
              </a:rPr>
              <a:t>in RIKEN</a:t>
            </a:r>
            <a:r>
              <a:rPr lang="en-US" dirty="0"/>
              <a:t>, trying to be done on </a:t>
            </a:r>
            <a:r>
              <a:rPr lang="en-US" dirty="0" smtClean="0"/>
              <a:t>site</a:t>
            </a:r>
          </a:p>
          <a:p>
            <a:pPr marL="285750" indent="-285750">
              <a:buFont typeface="Arial" charset="0"/>
              <a:buChar char="•"/>
            </a:pPr>
            <a:r>
              <a:rPr lang="en-US" dirty="0"/>
              <a:t>Target consumption measurement using </a:t>
            </a:r>
            <a:r>
              <a:rPr lang="en-US" dirty="0" smtClean="0"/>
              <a:t>sintered ZrO</a:t>
            </a:r>
            <a:r>
              <a:rPr lang="en-US" baseline="-25000" dirty="0" smtClean="0"/>
              <a:t>2</a:t>
            </a:r>
            <a:r>
              <a:rPr lang="en-US" dirty="0" smtClean="0"/>
              <a:t> </a:t>
            </a:r>
            <a:r>
              <a:rPr lang="mr-IN" dirty="0"/>
              <a:t>–</a:t>
            </a:r>
            <a:r>
              <a:rPr lang="en-US" dirty="0"/>
              <a:t> </a:t>
            </a:r>
            <a:r>
              <a:rPr lang="en-US" dirty="0" smtClean="0">
                <a:solidFill>
                  <a:srgbClr val="00B050"/>
                </a:solidFill>
              </a:rPr>
              <a:t>1.6 </a:t>
            </a:r>
            <a:r>
              <a:rPr lang="en-US" dirty="0">
                <a:solidFill>
                  <a:srgbClr val="00B050"/>
                </a:solidFill>
                <a:latin typeface="Symbol" charset="2"/>
                <a:ea typeface="Symbol" charset="2"/>
                <a:cs typeface="Symbol" charset="2"/>
              </a:rPr>
              <a:t>m</a:t>
            </a:r>
            <a:r>
              <a:rPr lang="en-US" dirty="0">
                <a:solidFill>
                  <a:srgbClr val="00B050"/>
                </a:solidFill>
              </a:rPr>
              <a:t>g/shot </a:t>
            </a:r>
            <a:r>
              <a:rPr lang="en-US" dirty="0" smtClean="0">
                <a:solidFill>
                  <a:srgbClr val="00B050"/>
                </a:solidFill>
              </a:rPr>
              <a:t>(240 </a:t>
            </a:r>
            <a:r>
              <a:rPr lang="en-US" dirty="0" err="1" smtClean="0">
                <a:solidFill>
                  <a:srgbClr val="00B050"/>
                </a:solidFill>
              </a:rPr>
              <a:t>mJ</a:t>
            </a:r>
            <a:r>
              <a:rPr lang="en-US" dirty="0">
                <a:solidFill>
                  <a:srgbClr val="00B050"/>
                </a:solidFill>
              </a:rPr>
              <a:t>)</a:t>
            </a:r>
            <a:endParaRPr lang="en-US" dirty="0"/>
          </a:p>
          <a:p>
            <a:pPr marL="285750" indent="-285750">
              <a:buFont typeface="Arial" charset="0"/>
              <a:buChar char="•"/>
            </a:pPr>
            <a:r>
              <a:rPr lang="en-US" dirty="0" smtClean="0"/>
              <a:t> Reduction </a:t>
            </a:r>
            <a:r>
              <a:rPr lang="en-US" dirty="0"/>
              <a:t>of </a:t>
            </a:r>
            <a:r>
              <a:rPr lang="en-US" dirty="0" smtClean="0"/>
              <a:t>ZrO</a:t>
            </a:r>
            <a:r>
              <a:rPr lang="en-US" baseline="-25000" dirty="0" smtClean="0"/>
              <a:t>2 </a:t>
            </a:r>
            <a:r>
              <a:rPr lang="en-US" dirty="0" smtClean="0"/>
              <a:t> consumption</a:t>
            </a:r>
            <a:r>
              <a:rPr lang="mr-IN" dirty="0" smtClean="0"/>
              <a:t>–</a:t>
            </a:r>
            <a:r>
              <a:rPr lang="en-US" dirty="0" smtClean="0"/>
              <a:t> </a:t>
            </a:r>
            <a:r>
              <a:rPr lang="en-US" dirty="0">
                <a:solidFill>
                  <a:srgbClr val="0000FF"/>
                </a:solidFill>
              </a:rPr>
              <a:t>Need </a:t>
            </a:r>
            <a:r>
              <a:rPr lang="en-US" dirty="0" smtClean="0">
                <a:solidFill>
                  <a:srgbClr val="0000FF"/>
                </a:solidFill>
              </a:rPr>
              <a:t>more </a:t>
            </a:r>
            <a:r>
              <a:rPr lang="en-US" dirty="0">
                <a:solidFill>
                  <a:srgbClr val="0000FF"/>
                </a:solidFill>
              </a:rPr>
              <a:t>time</a:t>
            </a:r>
          </a:p>
          <a:p>
            <a:pPr marL="285750" indent="-285750">
              <a:buFont typeface="Arial" charset="0"/>
              <a:buChar char="•"/>
            </a:pPr>
            <a:r>
              <a:rPr lang="en-US" dirty="0"/>
              <a:t>Sintering metal powder </a:t>
            </a:r>
            <a:r>
              <a:rPr lang="mr-IN" dirty="0"/>
              <a:t>–</a:t>
            </a:r>
            <a:r>
              <a:rPr lang="en-US" dirty="0"/>
              <a:t> </a:t>
            </a:r>
            <a:r>
              <a:rPr lang="en-US" dirty="0">
                <a:solidFill>
                  <a:srgbClr val="FF0000"/>
                </a:solidFill>
              </a:rPr>
              <a:t>More investment, no vender</a:t>
            </a:r>
          </a:p>
          <a:p>
            <a:pPr marL="285750" indent="-285750">
              <a:buFont typeface="Arial" charset="0"/>
              <a:buChar char="•"/>
            </a:pPr>
            <a:r>
              <a:rPr lang="en-US" dirty="0"/>
              <a:t>High temperature sintering </a:t>
            </a:r>
            <a:r>
              <a:rPr lang="mr-IN" dirty="0"/>
              <a:t>–</a:t>
            </a:r>
            <a:r>
              <a:rPr lang="en-US" dirty="0"/>
              <a:t> </a:t>
            </a:r>
            <a:r>
              <a:rPr lang="en-US" dirty="0">
                <a:solidFill>
                  <a:srgbClr val="0000FF"/>
                </a:solidFill>
              </a:rPr>
              <a:t>to be tested</a:t>
            </a:r>
          </a:p>
          <a:p>
            <a:pPr marL="285750" indent="-285750">
              <a:buFont typeface="Arial" charset="0"/>
              <a:buChar char="•"/>
            </a:pPr>
            <a:r>
              <a:rPr lang="en-US" dirty="0"/>
              <a:t>Collecting sputtered ZrO</a:t>
            </a:r>
            <a:r>
              <a:rPr lang="en-US" baseline="-25000" dirty="0"/>
              <a:t>2</a:t>
            </a:r>
            <a:r>
              <a:rPr lang="en-US" dirty="0"/>
              <a:t> </a:t>
            </a:r>
            <a:r>
              <a:rPr lang="mr-IN" dirty="0"/>
              <a:t>–</a:t>
            </a:r>
            <a:r>
              <a:rPr lang="en-US" dirty="0"/>
              <a:t> </a:t>
            </a:r>
            <a:r>
              <a:rPr lang="en-US" dirty="0">
                <a:solidFill>
                  <a:srgbClr val="0000FF"/>
                </a:solidFill>
              </a:rPr>
              <a:t>to be tested</a:t>
            </a:r>
          </a:p>
          <a:p>
            <a:r>
              <a:rPr lang="en-US" dirty="0"/>
              <a:t>Design of new XY movement mechanism </a:t>
            </a:r>
            <a:r>
              <a:rPr lang="mr-IN" dirty="0"/>
              <a:t>–</a:t>
            </a:r>
            <a:r>
              <a:rPr lang="en-US" dirty="0"/>
              <a:t> </a:t>
            </a:r>
            <a:r>
              <a:rPr lang="en-US" dirty="0">
                <a:solidFill>
                  <a:srgbClr val="0000FF"/>
                </a:solidFill>
              </a:rPr>
              <a:t>Necessary for compatible operation for NSRL and RHIC, in progress</a:t>
            </a:r>
          </a:p>
          <a:p>
            <a:endParaRPr lang="en-US" dirty="0"/>
          </a:p>
        </p:txBody>
      </p:sp>
    </p:spTree>
    <p:extLst>
      <p:ext uri="{BB962C8B-B14F-4D97-AF65-F5344CB8AC3E}">
        <p14:creationId xmlns:p14="http://schemas.microsoft.com/office/powerpoint/2010/main" val="14207010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216093" cy="1662070"/>
          </a:xfrm>
          <a:prstGeom prst="rect">
            <a:avLst/>
          </a:prstGeom>
        </p:spPr>
      </p:pic>
      <p:pic>
        <p:nvPicPr>
          <p:cNvPr id="4" name="Picture 3"/>
          <p:cNvPicPr>
            <a:picLocks noChangeAspect="1"/>
          </p:cNvPicPr>
          <p:nvPr/>
        </p:nvPicPr>
        <p:blipFill>
          <a:blip r:embed="rId3"/>
          <a:stretch>
            <a:fillRect/>
          </a:stretch>
        </p:blipFill>
        <p:spPr>
          <a:xfrm>
            <a:off x="2613682" y="444470"/>
            <a:ext cx="1623467" cy="1217600"/>
          </a:xfrm>
          <a:prstGeom prst="rect">
            <a:avLst/>
          </a:prstGeom>
        </p:spPr>
      </p:pic>
      <p:pic>
        <p:nvPicPr>
          <p:cNvPr id="5" name="Picture 4"/>
          <p:cNvPicPr>
            <a:picLocks noChangeAspect="1"/>
          </p:cNvPicPr>
          <p:nvPr/>
        </p:nvPicPr>
        <p:blipFill>
          <a:blip r:embed="rId4"/>
          <a:stretch>
            <a:fillRect/>
          </a:stretch>
        </p:blipFill>
        <p:spPr>
          <a:xfrm>
            <a:off x="6452052" y="78400"/>
            <a:ext cx="2477425" cy="1858069"/>
          </a:xfrm>
          <a:prstGeom prst="rect">
            <a:avLst/>
          </a:prstGeom>
        </p:spPr>
      </p:pic>
      <p:pic>
        <p:nvPicPr>
          <p:cNvPr id="6" name="Picture 5"/>
          <p:cNvPicPr>
            <a:picLocks noChangeAspect="1"/>
          </p:cNvPicPr>
          <p:nvPr/>
        </p:nvPicPr>
        <p:blipFill>
          <a:blip r:embed="rId5"/>
          <a:stretch>
            <a:fillRect/>
          </a:stretch>
        </p:blipFill>
        <p:spPr>
          <a:xfrm>
            <a:off x="6452052" y="2540146"/>
            <a:ext cx="2414705" cy="1811029"/>
          </a:xfrm>
          <a:prstGeom prst="rect">
            <a:avLst/>
          </a:prstGeom>
        </p:spPr>
      </p:pic>
      <p:pic>
        <p:nvPicPr>
          <p:cNvPr id="7" name="Picture 6"/>
          <p:cNvPicPr>
            <a:picLocks noChangeAspect="1"/>
          </p:cNvPicPr>
          <p:nvPr/>
        </p:nvPicPr>
        <p:blipFill>
          <a:blip r:embed="rId6"/>
          <a:stretch>
            <a:fillRect/>
          </a:stretch>
        </p:blipFill>
        <p:spPr>
          <a:xfrm>
            <a:off x="3258938" y="2540146"/>
            <a:ext cx="2414705" cy="1811029"/>
          </a:xfrm>
          <a:prstGeom prst="rect">
            <a:avLst/>
          </a:prstGeom>
        </p:spPr>
      </p:pic>
      <p:pic>
        <p:nvPicPr>
          <p:cNvPr id="8" name="Picture 7"/>
          <p:cNvPicPr>
            <a:picLocks noChangeAspect="1"/>
          </p:cNvPicPr>
          <p:nvPr/>
        </p:nvPicPr>
        <p:blipFill>
          <a:blip r:embed="rId7"/>
          <a:stretch>
            <a:fillRect/>
          </a:stretch>
        </p:blipFill>
        <p:spPr>
          <a:xfrm>
            <a:off x="266548" y="2540145"/>
            <a:ext cx="2414705" cy="1811029"/>
          </a:xfrm>
          <a:prstGeom prst="rect">
            <a:avLst/>
          </a:prstGeom>
        </p:spPr>
      </p:pic>
      <p:sp>
        <p:nvSpPr>
          <p:cNvPr id="10" name="TextBox 9"/>
          <p:cNvSpPr txBox="1"/>
          <p:nvPr/>
        </p:nvSpPr>
        <p:spPr>
          <a:xfrm>
            <a:off x="188152" y="1748251"/>
            <a:ext cx="1736373" cy="307777"/>
          </a:xfrm>
          <a:prstGeom prst="rect">
            <a:avLst/>
          </a:prstGeom>
          <a:noFill/>
        </p:spPr>
        <p:txBody>
          <a:bodyPr wrap="none" rtlCol="0">
            <a:spAutoFit/>
          </a:bodyPr>
          <a:lstStyle/>
          <a:p>
            <a:r>
              <a:rPr lang="en-US" sz="1400" dirty="0" smtClean="0"/>
              <a:t>Natural ZrO</a:t>
            </a:r>
            <a:r>
              <a:rPr lang="en-US" sz="1400" baseline="-25000" dirty="0" smtClean="0"/>
              <a:t>2</a:t>
            </a:r>
            <a:r>
              <a:rPr lang="en-US" sz="1400" dirty="0" smtClean="0"/>
              <a:t> power</a:t>
            </a:r>
            <a:endParaRPr lang="en-US" sz="1400" dirty="0"/>
          </a:p>
        </p:txBody>
      </p:sp>
      <p:sp>
        <p:nvSpPr>
          <p:cNvPr id="11" name="TextBox 10"/>
          <p:cNvSpPr txBox="1"/>
          <p:nvPr/>
        </p:nvSpPr>
        <p:spPr>
          <a:xfrm>
            <a:off x="2937511" y="1794418"/>
            <a:ext cx="2924699" cy="523220"/>
          </a:xfrm>
          <a:prstGeom prst="rect">
            <a:avLst/>
          </a:prstGeom>
          <a:noFill/>
        </p:spPr>
        <p:txBody>
          <a:bodyPr wrap="none" rtlCol="0">
            <a:spAutoFit/>
          </a:bodyPr>
          <a:lstStyle/>
          <a:p>
            <a:r>
              <a:rPr lang="en-US" sz="1400" dirty="0" smtClean="0"/>
              <a:t>Die , ~ $2000, need to be polished</a:t>
            </a:r>
          </a:p>
          <a:p>
            <a:r>
              <a:rPr lang="en-US" sz="1400" dirty="0"/>
              <a:t>a</a:t>
            </a:r>
            <a:r>
              <a:rPr lang="en-US" sz="1400" dirty="0" smtClean="0"/>
              <a:t>fter  several ten of presses</a:t>
            </a:r>
          </a:p>
        </p:txBody>
      </p:sp>
      <p:sp>
        <p:nvSpPr>
          <p:cNvPr id="12" name="TextBox 11"/>
          <p:cNvSpPr txBox="1"/>
          <p:nvPr/>
        </p:nvSpPr>
        <p:spPr>
          <a:xfrm>
            <a:off x="6050362" y="1938429"/>
            <a:ext cx="3178399" cy="307777"/>
          </a:xfrm>
          <a:prstGeom prst="rect">
            <a:avLst/>
          </a:prstGeom>
          <a:noFill/>
        </p:spPr>
        <p:txBody>
          <a:bodyPr wrap="none" rtlCol="0">
            <a:spAutoFit/>
          </a:bodyPr>
          <a:lstStyle/>
          <a:p>
            <a:r>
              <a:rPr lang="en-US" sz="1400" dirty="0" smtClean="0"/>
              <a:t>Programmable press machine 1.6 ton</a:t>
            </a:r>
            <a:endParaRPr lang="en-US" sz="1400" dirty="0"/>
          </a:p>
        </p:txBody>
      </p:sp>
      <p:sp>
        <p:nvSpPr>
          <p:cNvPr id="13" name="TextBox 12"/>
          <p:cNvSpPr txBox="1"/>
          <p:nvPr/>
        </p:nvSpPr>
        <p:spPr>
          <a:xfrm>
            <a:off x="94076" y="4492294"/>
            <a:ext cx="3507841" cy="1169551"/>
          </a:xfrm>
          <a:prstGeom prst="rect">
            <a:avLst/>
          </a:prstGeom>
          <a:noFill/>
        </p:spPr>
        <p:txBody>
          <a:bodyPr wrap="none" rtlCol="0">
            <a:spAutoFit/>
          </a:bodyPr>
          <a:lstStyle/>
          <a:p>
            <a:r>
              <a:rPr lang="en-US" sz="1400" dirty="0" smtClean="0"/>
              <a:t>The</a:t>
            </a:r>
            <a:r>
              <a:rPr lang="en-US" sz="1400" dirty="0"/>
              <a:t> </a:t>
            </a:r>
            <a:r>
              <a:rPr lang="en-US" sz="1400" dirty="0" smtClean="0"/>
              <a:t>target </a:t>
            </a:r>
            <a:r>
              <a:rPr lang="en-US" sz="1400" dirty="0"/>
              <a:t>temperature was set to 1300C.</a:t>
            </a:r>
          </a:p>
          <a:p>
            <a:r>
              <a:rPr lang="en-US" sz="1400" dirty="0"/>
              <a:t>It was programmed to take 5 hour</a:t>
            </a:r>
          </a:p>
          <a:p>
            <a:r>
              <a:rPr lang="en-US" sz="1400" dirty="0"/>
              <a:t>from room temperature to 1300C and</a:t>
            </a:r>
          </a:p>
          <a:p>
            <a:r>
              <a:rPr lang="en-US" sz="1400" dirty="0"/>
              <a:t>hold for 2 hours and take 5 hours to</a:t>
            </a:r>
          </a:p>
          <a:p>
            <a:r>
              <a:rPr lang="en-US" sz="1400" dirty="0"/>
              <a:t>cool down</a:t>
            </a:r>
            <a:r>
              <a:rPr lang="en-US" sz="1400" dirty="0" smtClean="0"/>
              <a:t>. Furnace ~ $3000</a:t>
            </a:r>
            <a:endParaRPr lang="en-US" sz="1400" dirty="0"/>
          </a:p>
        </p:txBody>
      </p:sp>
      <p:sp>
        <p:nvSpPr>
          <p:cNvPr id="14" name="TextBox 13"/>
          <p:cNvSpPr txBox="1"/>
          <p:nvPr/>
        </p:nvSpPr>
        <p:spPr>
          <a:xfrm>
            <a:off x="6331228" y="4625573"/>
            <a:ext cx="2677835" cy="1169551"/>
          </a:xfrm>
          <a:prstGeom prst="rect">
            <a:avLst/>
          </a:prstGeom>
          <a:noFill/>
        </p:spPr>
        <p:txBody>
          <a:bodyPr wrap="square" rtlCol="0">
            <a:spAutoFit/>
          </a:bodyPr>
          <a:lstStyle/>
          <a:p>
            <a:r>
              <a:rPr lang="en-US" sz="1400" dirty="0" smtClean="0"/>
              <a:t> </a:t>
            </a:r>
            <a:r>
              <a:rPr lang="en-US" sz="1400" dirty="0"/>
              <a:t>1, 2 and 3 </a:t>
            </a:r>
            <a:r>
              <a:rPr lang="en-US" sz="1400" dirty="0" smtClean="0"/>
              <a:t>mm,  </a:t>
            </a:r>
            <a:r>
              <a:rPr lang="en-US" sz="1400" dirty="0"/>
              <a:t>15 mm</a:t>
            </a:r>
          </a:p>
          <a:p>
            <a:r>
              <a:rPr lang="en-US" sz="1400" dirty="0"/>
              <a:t>of </a:t>
            </a:r>
            <a:r>
              <a:rPr lang="en-US" sz="1400" dirty="0" smtClean="0"/>
              <a:t>diameter</a:t>
            </a:r>
            <a:r>
              <a:rPr lang="en-US" sz="1400" dirty="0"/>
              <a:t>. The sintered sample </a:t>
            </a:r>
            <a:r>
              <a:rPr lang="en-US" sz="1400" dirty="0" smtClean="0"/>
              <a:t>were measured </a:t>
            </a:r>
            <a:r>
              <a:rPr lang="en-US" sz="1400" dirty="0"/>
              <a:t>as from 12.27 to 12.39</a:t>
            </a:r>
            <a:r>
              <a:rPr lang="en-US" sz="1400" dirty="0" smtClean="0"/>
              <a:t>. Almost </a:t>
            </a:r>
            <a:r>
              <a:rPr lang="en-US" sz="1400" dirty="0"/>
              <a:t>no weight loss.</a:t>
            </a:r>
          </a:p>
        </p:txBody>
      </p:sp>
      <p:cxnSp>
        <p:nvCxnSpPr>
          <p:cNvPr id="16" name="Straight Arrow Connector 15"/>
          <p:cNvCxnSpPr/>
          <p:nvPr/>
        </p:nvCxnSpPr>
        <p:spPr>
          <a:xfrm flipV="1">
            <a:off x="2216093" y="793750"/>
            <a:ext cx="363595"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629449" y="1013732"/>
            <a:ext cx="822603" cy="79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683375" y="1938429"/>
            <a:ext cx="7938" cy="6017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5762625" y="3151188"/>
            <a:ext cx="6894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8" idx="3"/>
          </p:cNvCxnSpPr>
          <p:nvPr/>
        </p:nvCxnSpPr>
        <p:spPr>
          <a:xfrm flipH="1">
            <a:off x="2681253" y="3436938"/>
            <a:ext cx="517560" cy="87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579688" y="4278313"/>
            <a:ext cx="775693" cy="968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1" name="Picture 20" descr="C:\Users\sikeda\Desktop\RIKEN_July\resized\IMG_4888_res.JPG"/>
          <p:cNvPicPr/>
          <p:nvPr/>
        </p:nvPicPr>
        <p:blipFill>
          <a:blip r:embed="rId8">
            <a:extLst>
              <a:ext uri="{28A0092B-C50C-407E-A947-70E740481C1C}">
                <a14:useLocalDpi xmlns:a14="http://schemas.microsoft.com/office/drawing/2010/main" val="0"/>
              </a:ext>
            </a:extLst>
          </a:blip>
          <a:srcRect/>
          <a:stretch>
            <a:fillRect/>
          </a:stretch>
        </p:blipFill>
        <p:spPr bwMode="auto">
          <a:xfrm>
            <a:off x="4632476" y="556380"/>
            <a:ext cx="1417886" cy="1126859"/>
          </a:xfrm>
          <a:prstGeom prst="rect">
            <a:avLst/>
          </a:prstGeom>
          <a:noFill/>
          <a:ln>
            <a:noFill/>
          </a:ln>
        </p:spPr>
      </p:pic>
      <p:pic>
        <p:nvPicPr>
          <p:cNvPr id="23" name="Picture 22" descr="C:\Users\sikeda\Desktop\photo\resized\P_20170721_103715_res.jpg"/>
          <p:cNvPicPr/>
          <p:nvPr/>
        </p:nvPicPr>
        <p:blipFill>
          <a:blip r:embed="rId9">
            <a:extLst>
              <a:ext uri="{28A0092B-C50C-407E-A947-70E740481C1C}">
                <a14:useLocalDpi xmlns:a14="http://schemas.microsoft.com/office/drawing/2010/main" val="0"/>
              </a:ext>
            </a:extLst>
          </a:blip>
          <a:srcRect/>
          <a:stretch>
            <a:fillRect/>
          </a:stretch>
        </p:blipFill>
        <p:spPr bwMode="auto">
          <a:xfrm>
            <a:off x="3499791" y="4786471"/>
            <a:ext cx="2831437" cy="1750747"/>
          </a:xfrm>
          <a:prstGeom prst="rect">
            <a:avLst/>
          </a:prstGeom>
          <a:noFill/>
          <a:ln>
            <a:noFill/>
          </a:ln>
        </p:spPr>
      </p:pic>
      <p:sp>
        <p:nvSpPr>
          <p:cNvPr id="15" name="Rectangle 14"/>
          <p:cNvSpPr/>
          <p:nvPr/>
        </p:nvSpPr>
        <p:spPr>
          <a:xfrm>
            <a:off x="3104542" y="56776"/>
            <a:ext cx="2265213" cy="461665"/>
          </a:xfrm>
          <a:prstGeom prst="rect">
            <a:avLst/>
          </a:prstGeom>
        </p:spPr>
        <p:txBody>
          <a:bodyPr wrap="none">
            <a:spAutoFit/>
          </a:bodyPr>
          <a:lstStyle/>
          <a:p>
            <a:r>
              <a:rPr lang="en-US" sz="2400" b="1" dirty="0">
                <a:solidFill>
                  <a:srgbClr val="660066"/>
                </a:solidFill>
              </a:rPr>
              <a:t>Sintering ZrO</a:t>
            </a:r>
            <a:r>
              <a:rPr lang="en-US" sz="2400" b="1" baseline="-25000" dirty="0">
                <a:solidFill>
                  <a:srgbClr val="660066"/>
                </a:solidFill>
              </a:rPr>
              <a:t>2</a:t>
            </a:r>
            <a:r>
              <a:rPr lang="en-US" sz="2400" b="1" dirty="0">
                <a:solidFill>
                  <a:srgbClr val="660066"/>
                </a:solidFill>
              </a:rPr>
              <a:t> </a:t>
            </a:r>
          </a:p>
        </p:txBody>
      </p:sp>
    </p:spTree>
    <p:extLst>
      <p:ext uri="{BB962C8B-B14F-4D97-AF65-F5344CB8AC3E}">
        <p14:creationId xmlns:p14="http://schemas.microsoft.com/office/powerpoint/2010/main" val="20891214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Target after Laser Irradiation</a:t>
            </a:r>
            <a:endParaRPr lang="en-US" dirty="0"/>
          </a:p>
        </p:txBody>
      </p:sp>
      <p:pic>
        <p:nvPicPr>
          <p:cNvPr id="5122" name="Picture 2" descr="D:\Work\BNL_since2013\EBIS_LIS\FY18\Zr\Zr_experiment\DSC_0032.JPG"/>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4509" t="15810" r="15333" b="10894"/>
          <a:stretch/>
        </p:blipFill>
        <p:spPr bwMode="auto">
          <a:xfrm>
            <a:off x="540539" y="1295400"/>
            <a:ext cx="4107661" cy="317410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Work\BNL_since2013\EBIS_LIS\FY18\Zr\Zr_experiment\DSC_0017.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7706" t="9903" r="14484" b="26915"/>
          <a:stretch/>
        </p:blipFill>
        <p:spPr bwMode="auto">
          <a:xfrm>
            <a:off x="4724400" y="1447800"/>
            <a:ext cx="4114800" cy="2833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4585093"/>
            <a:ext cx="2503385" cy="1323439"/>
          </a:xfrm>
          <a:prstGeom prst="rect">
            <a:avLst/>
          </a:prstGeom>
        </p:spPr>
        <p:txBody>
          <a:bodyPr wrap="none">
            <a:spAutoFit/>
          </a:bodyPr>
          <a:lstStyle/>
          <a:p>
            <a:pPr fontAlgn="b"/>
            <a:r>
              <a:rPr lang="en-US" sz="2000" dirty="0" smtClean="0">
                <a:solidFill>
                  <a:srgbClr val="000000"/>
                </a:solidFill>
              </a:rPr>
              <a:t>Target ID: 3mm-1R</a:t>
            </a:r>
          </a:p>
          <a:p>
            <a:pPr fontAlgn="b"/>
            <a:r>
              <a:rPr lang="en-US" sz="2000" dirty="0" smtClean="0">
                <a:solidFill>
                  <a:srgbClr val="000000"/>
                </a:solidFill>
              </a:rPr>
              <a:t>Laser1</a:t>
            </a:r>
          </a:p>
          <a:p>
            <a:pPr fontAlgn="b"/>
            <a:r>
              <a:rPr lang="en-US" sz="2000" dirty="0" smtClean="0">
                <a:solidFill>
                  <a:srgbClr val="000000"/>
                </a:solidFill>
              </a:rPr>
              <a:t>Total 8861 shots</a:t>
            </a:r>
            <a:endParaRPr lang="en-US" sz="2000" dirty="0">
              <a:solidFill>
                <a:srgbClr val="000000"/>
              </a:solidFill>
            </a:endParaRPr>
          </a:p>
          <a:p>
            <a:pPr fontAlgn="b"/>
            <a:r>
              <a:rPr lang="en-US" sz="2000" dirty="0" smtClean="0">
                <a:solidFill>
                  <a:srgbClr val="000000"/>
                </a:solidFill>
              </a:rPr>
              <a:t>11.5 microgram/shot</a:t>
            </a:r>
          </a:p>
        </p:txBody>
      </p:sp>
      <p:sp>
        <p:nvSpPr>
          <p:cNvPr id="6" name="Rectangle 5"/>
          <p:cNvSpPr/>
          <p:nvPr/>
        </p:nvSpPr>
        <p:spPr>
          <a:xfrm>
            <a:off x="5486400" y="4606634"/>
            <a:ext cx="2379778" cy="1323439"/>
          </a:xfrm>
          <a:prstGeom prst="rect">
            <a:avLst/>
          </a:prstGeom>
        </p:spPr>
        <p:txBody>
          <a:bodyPr wrap="none">
            <a:spAutoFit/>
          </a:bodyPr>
          <a:lstStyle/>
          <a:p>
            <a:pPr fontAlgn="b"/>
            <a:r>
              <a:rPr lang="en-US" sz="2000" dirty="0" smtClean="0">
                <a:solidFill>
                  <a:srgbClr val="000000"/>
                </a:solidFill>
              </a:rPr>
              <a:t>Target ID: 3mm-1</a:t>
            </a:r>
          </a:p>
          <a:p>
            <a:pPr fontAlgn="b"/>
            <a:r>
              <a:rPr lang="en-US" sz="2000" dirty="0" smtClean="0">
                <a:solidFill>
                  <a:srgbClr val="000000"/>
                </a:solidFill>
              </a:rPr>
              <a:t>Laser1 and Laser2</a:t>
            </a:r>
          </a:p>
          <a:p>
            <a:pPr fontAlgn="b"/>
            <a:r>
              <a:rPr lang="en-US" sz="2000" dirty="0" smtClean="0">
                <a:solidFill>
                  <a:srgbClr val="000000"/>
                </a:solidFill>
              </a:rPr>
              <a:t>Total 73178 shots</a:t>
            </a:r>
            <a:endParaRPr lang="en-US" sz="2000" dirty="0">
              <a:solidFill>
                <a:srgbClr val="000000"/>
              </a:solidFill>
            </a:endParaRPr>
          </a:p>
          <a:p>
            <a:pPr fontAlgn="b"/>
            <a:r>
              <a:rPr lang="en-US" sz="2000" dirty="0" smtClean="0">
                <a:solidFill>
                  <a:srgbClr val="000000"/>
                </a:solidFill>
              </a:rPr>
              <a:t>1.8 microgram/shot</a:t>
            </a:r>
          </a:p>
        </p:txBody>
      </p:sp>
      <p:sp>
        <p:nvSpPr>
          <p:cNvPr id="3" name="Slide Number Placeholder 2"/>
          <p:cNvSpPr>
            <a:spLocks noGrp="1"/>
          </p:cNvSpPr>
          <p:nvPr>
            <p:ph type="sldNum" sz="quarter" idx="12"/>
          </p:nvPr>
        </p:nvSpPr>
        <p:spPr/>
        <p:txBody>
          <a:bodyPr/>
          <a:lstStyle/>
          <a:p>
            <a:fld id="{BC1E2E0B-C5C8-4C38-95DB-EEC101BE69DF}" type="slidenum">
              <a:rPr lang="en-US" smtClean="0"/>
              <a:t>13</a:t>
            </a:fld>
            <a:endParaRPr lang="en-US"/>
          </a:p>
        </p:txBody>
      </p:sp>
    </p:spTree>
    <p:extLst>
      <p:ext uri="{BB962C8B-B14F-4D97-AF65-F5344CB8AC3E}">
        <p14:creationId xmlns:p14="http://schemas.microsoft.com/office/powerpoint/2010/main" val="7800009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ikeda\Desktop\flowchart_ZrO2Recycl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3735" y="1551623"/>
            <a:ext cx="2436603" cy="3312698"/>
          </a:xfrm>
          <a:prstGeom prst="rect">
            <a:avLst/>
          </a:prstGeom>
          <a:noFill/>
          <a:ln>
            <a:noFill/>
          </a:ln>
        </p:spPr>
      </p:pic>
      <p:pic>
        <p:nvPicPr>
          <p:cNvPr id="3" name="Picture 2" descr="D:\Work\BNL_since2013\EBIS_LIS\FY18\Zr\Zr_experiment\DSC_0017.JPG"/>
          <p:cNvPicPr/>
          <p:nvPr/>
        </p:nvPicPr>
        <p:blipFill rotWithShape="1">
          <a:blip r:embed="rId3">
            <a:extLst>
              <a:ext uri="{28A0092B-C50C-407E-A947-70E740481C1C}">
                <a14:useLocalDpi xmlns:a14="http://schemas.microsoft.com/office/drawing/2010/main" val="0"/>
              </a:ext>
            </a:extLst>
          </a:blip>
          <a:srcRect l="7706" t="9903" r="14484" b="26915"/>
          <a:stretch/>
        </p:blipFill>
        <p:spPr bwMode="auto">
          <a:xfrm>
            <a:off x="2592321" y="446570"/>
            <a:ext cx="1894118" cy="1105053"/>
          </a:xfrm>
          <a:prstGeom prst="rect">
            <a:avLst/>
          </a:prstGeom>
          <a:noFill/>
          <a:extLst/>
        </p:spPr>
      </p:pic>
      <p:pic>
        <p:nvPicPr>
          <p:cNvPr id="4" name="Picture 3" descr="C:\Users\sikeda\Desktop\photo\resized\P_20170726_101110_res.jpg"/>
          <p:cNvPicPr/>
          <p:nvPr/>
        </p:nvPicPr>
        <p:blipFill>
          <a:blip r:embed="rId4">
            <a:extLst>
              <a:ext uri="{28A0092B-C50C-407E-A947-70E740481C1C}">
                <a14:useLocalDpi xmlns:a14="http://schemas.microsoft.com/office/drawing/2010/main" val="0"/>
              </a:ext>
            </a:extLst>
          </a:blip>
          <a:srcRect/>
          <a:stretch>
            <a:fillRect/>
          </a:stretch>
        </p:blipFill>
        <p:spPr bwMode="auto">
          <a:xfrm>
            <a:off x="162122" y="207361"/>
            <a:ext cx="1565810" cy="1710719"/>
          </a:xfrm>
          <a:prstGeom prst="rect">
            <a:avLst/>
          </a:prstGeom>
          <a:noFill/>
          <a:ln>
            <a:noFill/>
          </a:ln>
        </p:spPr>
      </p:pic>
      <p:pic>
        <p:nvPicPr>
          <p:cNvPr id="5" name="Picture 4" descr="C:\Users\sikeda\Desktop\photo\resized\P_20170726_105822_res.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122" y="1987201"/>
            <a:ext cx="1565810" cy="1356479"/>
          </a:xfrm>
          <a:prstGeom prst="rect">
            <a:avLst/>
          </a:prstGeom>
          <a:noFill/>
          <a:ln>
            <a:noFill/>
          </a:ln>
        </p:spPr>
      </p:pic>
      <p:pic>
        <p:nvPicPr>
          <p:cNvPr id="6" name="Picture 5" descr="C:\Users\sikeda\Desktop\RIKEN_July\resized\IMG_5012_res.JPG"/>
          <p:cNvPicPr/>
          <p:nvPr/>
        </p:nvPicPr>
        <p:blipFill>
          <a:blip r:embed="rId6">
            <a:extLst>
              <a:ext uri="{28A0092B-C50C-407E-A947-70E740481C1C}">
                <a14:useLocalDpi xmlns:a14="http://schemas.microsoft.com/office/drawing/2010/main" val="0"/>
              </a:ext>
            </a:extLst>
          </a:blip>
          <a:srcRect/>
          <a:stretch>
            <a:fillRect/>
          </a:stretch>
        </p:blipFill>
        <p:spPr bwMode="auto">
          <a:xfrm>
            <a:off x="4645288" y="446570"/>
            <a:ext cx="2010100" cy="1642892"/>
          </a:xfrm>
          <a:prstGeom prst="rect">
            <a:avLst/>
          </a:prstGeom>
          <a:noFill/>
          <a:ln>
            <a:noFill/>
          </a:ln>
        </p:spPr>
      </p:pic>
      <p:pic>
        <p:nvPicPr>
          <p:cNvPr id="7" name="Picture 6" descr="C:\Users\sikeda\Desktop\RIKEN_July\resized\IMG_4994_res.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2463" y="174725"/>
            <a:ext cx="2108867" cy="1934975"/>
          </a:xfrm>
          <a:prstGeom prst="rect">
            <a:avLst/>
          </a:prstGeom>
          <a:noFill/>
          <a:ln>
            <a:noFill/>
          </a:ln>
        </p:spPr>
      </p:pic>
      <p:pic>
        <p:nvPicPr>
          <p:cNvPr id="8" name="Picture 7" descr="C:\Users\sikeda\Desktop\photo\P_20170726_122848.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5955" y="2237460"/>
            <a:ext cx="1855376" cy="1659180"/>
          </a:xfrm>
          <a:prstGeom prst="rect">
            <a:avLst/>
          </a:prstGeom>
          <a:noFill/>
          <a:ln>
            <a:noFill/>
          </a:ln>
        </p:spPr>
      </p:pic>
      <p:pic>
        <p:nvPicPr>
          <p:cNvPr id="9" name="Picture 8" descr="C:\Users\sikeda\Desktop\photo\P_20170726_115825.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82379" y="4864321"/>
            <a:ext cx="2361746" cy="1623225"/>
          </a:xfrm>
          <a:prstGeom prst="rect">
            <a:avLst/>
          </a:prstGeom>
          <a:noFill/>
          <a:ln>
            <a:noFill/>
          </a:ln>
        </p:spPr>
      </p:pic>
      <p:pic>
        <p:nvPicPr>
          <p:cNvPr id="10" name="Picture 9" descr="C:\Users\sikeda\Desktop\photo\P_20170726_123541.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67598" y="4121280"/>
            <a:ext cx="1650040" cy="1813419"/>
          </a:xfrm>
          <a:prstGeom prst="rect">
            <a:avLst/>
          </a:prstGeom>
          <a:noFill/>
          <a:ln>
            <a:noFill/>
          </a:ln>
        </p:spPr>
      </p:pic>
      <p:cxnSp>
        <p:nvCxnSpPr>
          <p:cNvPr id="12" name="Straight Arrow Connector 11"/>
          <p:cNvCxnSpPr/>
          <p:nvPr/>
        </p:nvCxnSpPr>
        <p:spPr>
          <a:xfrm flipV="1">
            <a:off x="3761983" y="1477440"/>
            <a:ext cx="1663723" cy="32664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116649" y="1551623"/>
            <a:ext cx="2380746" cy="30283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439039" y="2530004"/>
            <a:ext cx="3836009" cy="1700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741427" y="3974400"/>
            <a:ext cx="3231233" cy="1183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741427" y="3851383"/>
            <a:ext cx="6859" cy="14571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1812162" y="2661120"/>
            <a:ext cx="1462269" cy="172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1408265" y="1477440"/>
            <a:ext cx="2021680" cy="8035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3706414" y="1235520"/>
            <a:ext cx="0" cy="3161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4" name="Picture 33" descr="C:\Users\sikeda\Desktop\photo\resized\P_20170726_113258_res.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827" y="3608353"/>
            <a:ext cx="2580797" cy="2102688"/>
          </a:xfrm>
          <a:prstGeom prst="rect">
            <a:avLst/>
          </a:prstGeom>
          <a:noFill/>
          <a:ln>
            <a:noFill/>
          </a:ln>
        </p:spPr>
      </p:pic>
      <p:cxnSp>
        <p:nvCxnSpPr>
          <p:cNvPr id="36" name="Straight Arrow Connector 35"/>
          <p:cNvCxnSpPr/>
          <p:nvPr/>
        </p:nvCxnSpPr>
        <p:spPr>
          <a:xfrm flipH="1">
            <a:off x="2667624" y="3608353"/>
            <a:ext cx="1038790" cy="5129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592321" y="0"/>
            <a:ext cx="3764723" cy="461665"/>
          </a:xfrm>
          <a:prstGeom prst="rect">
            <a:avLst/>
          </a:prstGeom>
        </p:spPr>
        <p:txBody>
          <a:bodyPr wrap="none">
            <a:spAutoFit/>
          </a:bodyPr>
          <a:lstStyle/>
          <a:p>
            <a:r>
              <a:rPr lang="en-US" sz="2400" b="1" dirty="0" smtClean="0"/>
              <a:t>Recycling </a:t>
            </a:r>
            <a:r>
              <a:rPr lang="en-US" sz="2400" b="1" dirty="0"/>
              <a:t>of ZrO</a:t>
            </a:r>
            <a:r>
              <a:rPr lang="en-US" sz="2400" b="1" baseline="-25000" dirty="0"/>
              <a:t>2</a:t>
            </a:r>
            <a:r>
              <a:rPr lang="en-US" sz="2400" b="1" dirty="0"/>
              <a:t> </a:t>
            </a:r>
            <a:r>
              <a:rPr lang="en-US" sz="2400" b="1" dirty="0" smtClean="0"/>
              <a:t>Target</a:t>
            </a:r>
            <a:endParaRPr lang="en-US" sz="2400" dirty="0"/>
          </a:p>
        </p:txBody>
      </p:sp>
      <p:sp>
        <p:nvSpPr>
          <p:cNvPr id="39" name="Rectangle 38"/>
          <p:cNvSpPr/>
          <p:nvPr/>
        </p:nvSpPr>
        <p:spPr>
          <a:xfrm>
            <a:off x="2592321" y="1182291"/>
            <a:ext cx="1083199" cy="369332"/>
          </a:xfrm>
          <a:prstGeom prst="rect">
            <a:avLst/>
          </a:prstGeom>
        </p:spPr>
        <p:txBody>
          <a:bodyPr wrap="none">
            <a:spAutoFit/>
          </a:bodyPr>
          <a:lstStyle/>
          <a:p>
            <a:r>
              <a:rPr lang="en-US" dirty="0"/>
              <a:t>1.1891 g </a:t>
            </a:r>
          </a:p>
        </p:txBody>
      </p:sp>
      <p:sp>
        <p:nvSpPr>
          <p:cNvPr id="40" name="TextBox 39"/>
          <p:cNvSpPr txBox="1"/>
          <p:nvPr/>
        </p:nvSpPr>
        <p:spPr>
          <a:xfrm>
            <a:off x="0" y="3300576"/>
            <a:ext cx="2042417" cy="307777"/>
          </a:xfrm>
          <a:prstGeom prst="rect">
            <a:avLst/>
          </a:prstGeom>
          <a:noFill/>
        </p:spPr>
        <p:txBody>
          <a:bodyPr wrap="none" rtlCol="0">
            <a:spAutoFit/>
          </a:bodyPr>
          <a:lstStyle/>
          <a:p>
            <a:r>
              <a:rPr lang="en-US" sz="1400" dirty="0" smtClean="0"/>
              <a:t>20 cc HCL + 4 g H</a:t>
            </a:r>
            <a:r>
              <a:rPr lang="en-US" sz="1400" baseline="-25000" dirty="0" smtClean="0"/>
              <a:t>3</a:t>
            </a:r>
            <a:r>
              <a:rPr lang="en-US" sz="1400" dirty="0" smtClean="0"/>
              <a:t>BO</a:t>
            </a:r>
            <a:r>
              <a:rPr lang="en-US" sz="1400" baseline="-25000" dirty="0" smtClean="0"/>
              <a:t>3</a:t>
            </a:r>
            <a:endParaRPr lang="en-US" sz="1400" dirty="0"/>
          </a:p>
        </p:txBody>
      </p:sp>
      <p:sp>
        <p:nvSpPr>
          <p:cNvPr id="41" name="TextBox 40"/>
          <p:cNvSpPr txBox="1"/>
          <p:nvPr/>
        </p:nvSpPr>
        <p:spPr>
          <a:xfrm>
            <a:off x="86827" y="5866560"/>
            <a:ext cx="1846078" cy="307777"/>
          </a:xfrm>
          <a:prstGeom prst="rect">
            <a:avLst/>
          </a:prstGeom>
          <a:noFill/>
        </p:spPr>
        <p:txBody>
          <a:bodyPr wrap="none" rtlCol="0">
            <a:spAutoFit/>
          </a:bodyPr>
          <a:lstStyle/>
          <a:p>
            <a:r>
              <a:rPr lang="en-US" sz="1400" dirty="0" smtClean="0"/>
              <a:t>150 CC water + NH</a:t>
            </a:r>
            <a:r>
              <a:rPr lang="en-US" sz="1400" baseline="-25000" dirty="0" smtClean="0"/>
              <a:t>3</a:t>
            </a:r>
            <a:r>
              <a:rPr lang="en-US" sz="1400" dirty="0" smtClean="0"/>
              <a:t> </a:t>
            </a:r>
            <a:endParaRPr lang="en-US" sz="1400" dirty="0"/>
          </a:p>
        </p:txBody>
      </p:sp>
      <p:sp>
        <p:nvSpPr>
          <p:cNvPr id="42" name="TextBox 41"/>
          <p:cNvSpPr txBox="1"/>
          <p:nvPr/>
        </p:nvSpPr>
        <p:spPr>
          <a:xfrm>
            <a:off x="7497395" y="3820511"/>
            <a:ext cx="1646605" cy="307777"/>
          </a:xfrm>
          <a:prstGeom prst="rect">
            <a:avLst/>
          </a:prstGeom>
          <a:noFill/>
        </p:spPr>
        <p:txBody>
          <a:bodyPr wrap="none" rtlCol="0">
            <a:spAutoFit/>
          </a:bodyPr>
          <a:lstStyle/>
          <a:p>
            <a:r>
              <a:rPr lang="en-US" sz="1400" dirty="0" smtClean="0"/>
              <a:t>Heating over night</a:t>
            </a:r>
            <a:endParaRPr lang="en-US" sz="1400" dirty="0"/>
          </a:p>
        </p:txBody>
      </p:sp>
      <p:sp>
        <p:nvSpPr>
          <p:cNvPr id="43" name="TextBox 42"/>
          <p:cNvSpPr txBox="1"/>
          <p:nvPr/>
        </p:nvSpPr>
        <p:spPr>
          <a:xfrm>
            <a:off x="7190591" y="1755765"/>
            <a:ext cx="613607" cy="307777"/>
          </a:xfrm>
          <a:prstGeom prst="rect">
            <a:avLst/>
          </a:prstGeom>
          <a:noFill/>
        </p:spPr>
        <p:txBody>
          <a:bodyPr wrap="none" rtlCol="0">
            <a:spAutoFit/>
          </a:bodyPr>
          <a:lstStyle/>
          <a:p>
            <a:r>
              <a:rPr lang="en-US" sz="1400" dirty="0" smtClean="0"/>
              <a:t>6 </a:t>
            </a:r>
            <a:r>
              <a:rPr lang="en-US" sz="1400" dirty="0" err="1" smtClean="0"/>
              <a:t>Hrs</a:t>
            </a:r>
            <a:endParaRPr lang="en-US" sz="1400" dirty="0"/>
          </a:p>
        </p:txBody>
      </p:sp>
    </p:spTree>
    <p:extLst>
      <p:ext uri="{BB962C8B-B14F-4D97-AF65-F5344CB8AC3E}">
        <p14:creationId xmlns:p14="http://schemas.microsoft.com/office/powerpoint/2010/main" val="36407567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7"/>
            <a:ext cx="8328991" cy="686744"/>
          </a:xfrm>
        </p:spPr>
        <p:txBody>
          <a:bodyPr/>
          <a:lstStyle/>
          <a:p>
            <a:r>
              <a:rPr lang="en-US" dirty="0" smtClean="0"/>
              <a:t>Zr-96 Schedule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72692244"/>
              </p:ext>
            </p:extLst>
          </p:nvPr>
        </p:nvGraphicFramePr>
        <p:xfrm>
          <a:off x="279412" y="984321"/>
          <a:ext cx="8728371" cy="4814992"/>
        </p:xfrm>
        <a:graphic>
          <a:graphicData uri="http://schemas.openxmlformats.org/drawingml/2006/table">
            <a:tbl>
              <a:tblPr/>
              <a:tblGrid>
                <a:gridCol w="691883"/>
                <a:gridCol w="553507"/>
                <a:gridCol w="1947917"/>
                <a:gridCol w="691883"/>
                <a:gridCol w="691883"/>
                <a:gridCol w="691883"/>
                <a:gridCol w="691883"/>
                <a:gridCol w="691883"/>
                <a:gridCol w="691883"/>
                <a:gridCol w="691883"/>
                <a:gridCol w="691883"/>
              </a:tblGrid>
              <a:tr h="183792">
                <a:tc>
                  <a:txBody>
                    <a:bodyPr/>
                    <a:lstStyle/>
                    <a:p>
                      <a:pPr algn="l" fontAlgn="b"/>
                      <a:r>
                        <a:rPr lang="en-US" sz="1600" b="1" i="0" u="none" strike="noStrike" dirty="0" smtClean="0">
                          <a:solidFill>
                            <a:srgbClr val="0000FF"/>
                          </a:solidFill>
                          <a:effectLst/>
                          <a:latin typeface="Calibri"/>
                        </a:rPr>
                        <a:t>Target</a:t>
                      </a:r>
                      <a:endParaRPr lang="en-US" sz="1600" b="1" i="0" u="none" strike="noStrike" dirty="0">
                        <a:solidFill>
                          <a:srgbClr val="0000FF"/>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1" i="0" u="none" strike="noStrike" dirty="0">
                        <a:solidFill>
                          <a:srgbClr val="0000FF"/>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1" i="0" u="none" strike="noStrike" dirty="0">
                        <a:solidFill>
                          <a:srgbClr val="0000FF"/>
                        </a:solidFill>
                        <a:effectLst/>
                        <a:latin typeface="Calibri"/>
                      </a:endParaRPr>
                    </a:p>
                  </a:txBody>
                  <a:tcPr marL="9472" marR="9472" marT="9472" marB="0" anchor="b">
                    <a:lnL>
                      <a:noFill/>
                    </a:lnL>
                    <a:lnR>
                      <a:noFill/>
                    </a:lnR>
                    <a:lnT>
                      <a:noFill/>
                    </a:lnT>
                    <a:lnB>
                      <a:noFill/>
                    </a:lnB>
                  </a:tcPr>
                </a:tc>
                <a:tc>
                  <a:txBody>
                    <a:bodyPr/>
                    <a:lstStyle/>
                    <a:p>
                      <a:pPr algn="l" fontAlgn="b"/>
                      <a:r>
                        <a:rPr lang="en-US" sz="1600" b="1" i="0" u="none" strike="noStrike">
                          <a:solidFill>
                            <a:srgbClr val="0000FF"/>
                          </a:solidFill>
                          <a:effectLst/>
                          <a:latin typeface="Calibri"/>
                        </a:rPr>
                        <a:t>July</a:t>
                      </a:r>
                    </a:p>
                  </a:txBody>
                  <a:tcPr marL="9472" marR="9472" marT="9472" marB="0" anchor="b">
                    <a:lnL>
                      <a:noFill/>
                    </a:lnL>
                    <a:lnR>
                      <a:noFill/>
                    </a:lnR>
                    <a:lnT>
                      <a:noFill/>
                    </a:lnT>
                    <a:lnB>
                      <a:noFill/>
                    </a:lnB>
                  </a:tcPr>
                </a:tc>
                <a:tc>
                  <a:txBody>
                    <a:bodyPr/>
                    <a:lstStyle/>
                    <a:p>
                      <a:pPr algn="l" fontAlgn="b"/>
                      <a:r>
                        <a:rPr lang="en-US" sz="1600" b="1" i="0" u="none" strike="noStrike" dirty="0" smtClean="0">
                          <a:solidFill>
                            <a:srgbClr val="0000FF"/>
                          </a:solidFill>
                          <a:effectLst/>
                          <a:latin typeface="Calibri"/>
                        </a:rPr>
                        <a:t>Aug</a:t>
                      </a:r>
                      <a:endParaRPr lang="en-US" sz="1600" b="1" i="0" u="none" strike="noStrike" dirty="0">
                        <a:solidFill>
                          <a:srgbClr val="0000FF"/>
                        </a:solidFill>
                        <a:effectLst/>
                        <a:latin typeface="Calibri"/>
                      </a:endParaRPr>
                    </a:p>
                  </a:txBody>
                  <a:tcPr marL="9472" marR="9472" marT="9472" marB="0" anchor="b">
                    <a:lnL>
                      <a:noFill/>
                    </a:lnL>
                    <a:lnR>
                      <a:noFill/>
                    </a:lnR>
                    <a:lnT>
                      <a:noFill/>
                    </a:lnT>
                    <a:lnB>
                      <a:noFill/>
                    </a:lnB>
                  </a:tcPr>
                </a:tc>
                <a:tc>
                  <a:txBody>
                    <a:bodyPr/>
                    <a:lstStyle/>
                    <a:p>
                      <a:pPr algn="l" fontAlgn="b"/>
                      <a:r>
                        <a:rPr lang="en-US" sz="1600" b="1" i="0" u="none" strike="noStrike" dirty="0" smtClean="0">
                          <a:solidFill>
                            <a:srgbClr val="0000FF"/>
                          </a:solidFill>
                          <a:effectLst/>
                          <a:latin typeface="Calibri"/>
                        </a:rPr>
                        <a:t>Sep</a:t>
                      </a:r>
                      <a:endParaRPr lang="en-US" sz="1600" b="1" i="0" u="none" strike="noStrike" dirty="0">
                        <a:solidFill>
                          <a:srgbClr val="0000FF"/>
                        </a:solidFill>
                        <a:effectLst/>
                        <a:latin typeface="Calibri"/>
                      </a:endParaRPr>
                    </a:p>
                  </a:txBody>
                  <a:tcPr marL="9472" marR="9472" marT="9472" marB="0" anchor="b">
                    <a:lnL>
                      <a:noFill/>
                    </a:lnL>
                    <a:lnR>
                      <a:noFill/>
                    </a:lnR>
                    <a:lnT>
                      <a:noFill/>
                    </a:lnT>
                    <a:lnB>
                      <a:noFill/>
                    </a:lnB>
                  </a:tcPr>
                </a:tc>
                <a:tc>
                  <a:txBody>
                    <a:bodyPr/>
                    <a:lstStyle/>
                    <a:p>
                      <a:pPr algn="l" fontAlgn="b"/>
                      <a:r>
                        <a:rPr lang="en-US" sz="1600" b="1" i="0" u="none" strike="noStrike" dirty="0" smtClean="0">
                          <a:solidFill>
                            <a:srgbClr val="0000FF"/>
                          </a:solidFill>
                          <a:effectLst/>
                          <a:latin typeface="Calibri"/>
                        </a:rPr>
                        <a:t>Oct</a:t>
                      </a:r>
                      <a:endParaRPr lang="en-US" sz="1600" b="1" i="0" u="none" strike="noStrike" dirty="0">
                        <a:solidFill>
                          <a:srgbClr val="0000FF"/>
                        </a:solidFill>
                        <a:effectLst/>
                        <a:latin typeface="Calibri"/>
                      </a:endParaRPr>
                    </a:p>
                  </a:txBody>
                  <a:tcPr marL="9472" marR="9472" marT="9472" marB="0" anchor="b">
                    <a:lnL>
                      <a:noFill/>
                    </a:lnL>
                    <a:lnR>
                      <a:noFill/>
                    </a:lnR>
                    <a:lnT>
                      <a:noFill/>
                    </a:lnT>
                    <a:lnB>
                      <a:noFill/>
                    </a:lnB>
                  </a:tcPr>
                </a:tc>
                <a:tc>
                  <a:txBody>
                    <a:bodyPr/>
                    <a:lstStyle/>
                    <a:p>
                      <a:pPr algn="l" fontAlgn="b"/>
                      <a:r>
                        <a:rPr lang="en-US" sz="1600" b="1" i="0" u="none" strike="noStrike" dirty="0" smtClean="0">
                          <a:solidFill>
                            <a:srgbClr val="0000FF"/>
                          </a:solidFill>
                          <a:effectLst/>
                          <a:latin typeface="Calibri"/>
                        </a:rPr>
                        <a:t>Nov</a:t>
                      </a:r>
                      <a:endParaRPr lang="en-US" sz="1600" b="1" i="0" u="none" strike="noStrike" dirty="0">
                        <a:solidFill>
                          <a:srgbClr val="0000FF"/>
                        </a:solidFill>
                        <a:effectLst/>
                        <a:latin typeface="Calibri"/>
                      </a:endParaRPr>
                    </a:p>
                  </a:txBody>
                  <a:tcPr marL="9472" marR="9472" marT="9472" marB="0" anchor="b">
                    <a:lnL>
                      <a:noFill/>
                    </a:lnL>
                    <a:lnR>
                      <a:noFill/>
                    </a:lnR>
                    <a:lnT>
                      <a:noFill/>
                    </a:lnT>
                    <a:lnB>
                      <a:noFill/>
                    </a:lnB>
                  </a:tcPr>
                </a:tc>
                <a:tc>
                  <a:txBody>
                    <a:bodyPr/>
                    <a:lstStyle/>
                    <a:p>
                      <a:pPr algn="l" fontAlgn="b"/>
                      <a:r>
                        <a:rPr lang="en-US" sz="1600" b="1" i="0" u="none" strike="noStrike" dirty="0" smtClean="0">
                          <a:solidFill>
                            <a:srgbClr val="0000FF"/>
                          </a:solidFill>
                          <a:effectLst/>
                          <a:latin typeface="Calibri"/>
                        </a:rPr>
                        <a:t>Dec</a:t>
                      </a:r>
                      <a:endParaRPr lang="en-US" sz="1600" b="1" i="0" u="none" strike="noStrike" dirty="0">
                        <a:solidFill>
                          <a:srgbClr val="0000FF"/>
                        </a:solidFill>
                        <a:effectLst/>
                        <a:latin typeface="Calibri"/>
                      </a:endParaRPr>
                    </a:p>
                  </a:txBody>
                  <a:tcPr marL="9472" marR="9472" marT="9472" marB="0" anchor="b">
                    <a:lnL>
                      <a:noFill/>
                    </a:lnL>
                    <a:lnR>
                      <a:noFill/>
                    </a:lnR>
                    <a:lnT>
                      <a:noFill/>
                    </a:lnT>
                    <a:lnB>
                      <a:noFill/>
                    </a:lnB>
                  </a:tcPr>
                </a:tc>
                <a:tc>
                  <a:txBody>
                    <a:bodyPr/>
                    <a:lstStyle/>
                    <a:p>
                      <a:pPr algn="l" fontAlgn="b"/>
                      <a:r>
                        <a:rPr lang="en-US" sz="1600" b="1" i="0" u="none" strike="noStrike" dirty="0" smtClean="0">
                          <a:solidFill>
                            <a:srgbClr val="0000FF"/>
                          </a:solidFill>
                          <a:effectLst/>
                          <a:latin typeface="Calibri"/>
                        </a:rPr>
                        <a:t>Jan</a:t>
                      </a:r>
                      <a:endParaRPr lang="en-US" sz="1600" b="1" i="0" u="none" strike="noStrike" dirty="0">
                        <a:solidFill>
                          <a:srgbClr val="0000FF"/>
                        </a:solidFill>
                        <a:effectLst/>
                        <a:latin typeface="Calibri"/>
                      </a:endParaRPr>
                    </a:p>
                  </a:txBody>
                  <a:tcPr marL="9472" marR="9472" marT="9472" marB="0" anchor="b">
                    <a:lnL>
                      <a:noFill/>
                    </a:lnL>
                    <a:lnR>
                      <a:noFill/>
                    </a:lnR>
                    <a:lnT>
                      <a:noFill/>
                    </a:lnT>
                    <a:lnB>
                      <a:noFill/>
                    </a:lnB>
                  </a:tcPr>
                </a:tc>
                <a:tc>
                  <a:txBody>
                    <a:bodyPr/>
                    <a:lstStyle/>
                    <a:p>
                      <a:pPr algn="l" fontAlgn="b"/>
                      <a:r>
                        <a:rPr lang="en-US" sz="1600" b="1" i="0" u="none" strike="noStrike" dirty="0" smtClean="0">
                          <a:solidFill>
                            <a:srgbClr val="0000FF"/>
                          </a:solidFill>
                          <a:effectLst/>
                          <a:latin typeface="Calibri"/>
                        </a:rPr>
                        <a:t>Feb</a:t>
                      </a:r>
                      <a:endParaRPr lang="en-US" sz="1600" b="1" i="0" u="none" strike="noStrike" dirty="0">
                        <a:solidFill>
                          <a:srgbClr val="0000FF"/>
                        </a:solidFill>
                        <a:effectLst/>
                        <a:latin typeface="Calibri"/>
                      </a:endParaRPr>
                    </a:p>
                  </a:txBody>
                  <a:tcPr marL="9472" marR="9472" marT="9472" marB="0" anchor="b">
                    <a:lnL>
                      <a:noFill/>
                    </a:lnL>
                    <a:lnR>
                      <a:noFill/>
                    </a:lnR>
                    <a:lnT>
                      <a:noFill/>
                    </a:lnT>
                    <a:lnB>
                      <a:noFill/>
                    </a:lnB>
                  </a:tcPr>
                </a:tc>
              </a:tr>
              <a:tr h="183792">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ctr"/>
                      <a:r>
                        <a:rPr lang="en-US" sz="1800" b="1" i="0" u="none" strike="noStrike" dirty="0">
                          <a:solidFill>
                            <a:srgbClr val="660066"/>
                          </a:solidFill>
                          <a:effectLst/>
                          <a:latin typeface="Calibri"/>
                        </a:rPr>
                        <a:t>ZrO</a:t>
                      </a:r>
                      <a:r>
                        <a:rPr lang="en-US" sz="1800" b="1" i="0" u="none" strike="noStrike" baseline="-25000" dirty="0">
                          <a:solidFill>
                            <a:srgbClr val="660066"/>
                          </a:solidFill>
                          <a:effectLst/>
                          <a:latin typeface="Calibri"/>
                        </a:rPr>
                        <a:t>2</a:t>
                      </a:r>
                    </a:p>
                  </a:txBody>
                  <a:tcPr marL="9472" marR="9472" marT="9472" marB="0" anchor="ctr">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9472" marR="9472" marT="9472" marB="0" anchor="b">
                    <a:lnL>
                      <a:noFill/>
                    </a:lnL>
                    <a:lnR>
                      <a:noFill/>
                    </a:lnR>
                    <a:lnT>
                      <a:noFill/>
                    </a:lnT>
                    <a:lnB>
                      <a:noFill/>
                    </a:lnB>
                  </a:tcPr>
                </a:tc>
              </a:tr>
              <a:tr h="183792">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ctr"/>
                      <a:r>
                        <a:rPr lang="en-US" sz="1600" b="0" i="0" u="none" strike="noStrike">
                          <a:solidFill>
                            <a:srgbClr val="000000"/>
                          </a:solidFill>
                          <a:effectLst/>
                          <a:latin typeface="Calibri"/>
                        </a:rPr>
                        <a:t>1300C sintering.</a:t>
                      </a:r>
                    </a:p>
                  </a:txBody>
                  <a:tcPr marL="9472" marR="9472" marT="9472" marB="0" anchor="ctr">
                    <a:lnL>
                      <a:noFill/>
                    </a:lnL>
                    <a:lnR>
                      <a:noFill/>
                    </a:lnR>
                    <a:lnT>
                      <a:noFill/>
                    </a:lnT>
                    <a:lnB>
                      <a:noFill/>
                    </a:lnB>
                  </a:tcPr>
                </a:tc>
                <a:tc>
                  <a:txBody>
                    <a:bodyPr/>
                    <a:lstStyle/>
                    <a:p>
                      <a:pPr algn="l" fontAlgn="b"/>
                      <a:r>
                        <a:rPr lang="en-US" sz="1600" b="0" i="0" u="none" strike="noStrike" dirty="0">
                          <a:solidFill>
                            <a:srgbClr val="000000"/>
                          </a:solidFill>
                          <a:effectLst/>
                          <a:latin typeface="Calibri"/>
                        </a:rPr>
                        <a:t>D</a:t>
                      </a:r>
                      <a:r>
                        <a:rPr lang="en-US" sz="1600" b="0" i="0" u="none" strike="noStrike" dirty="0" smtClean="0">
                          <a:solidFill>
                            <a:srgbClr val="000000"/>
                          </a:solidFill>
                          <a:effectLst/>
                          <a:latin typeface="Calibri"/>
                        </a:rPr>
                        <a:t>one</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9472" marR="9472" marT="9472" marB="0" anchor="b">
                    <a:lnL>
                      <a:noFill/>
                    </a:lnL>
                    <a:lnR>
                      <a:noFill/>
                    </a:lnR>
                    <a:lnT>
                      <a:noFill/>
                    </a:lnT>
                    <a:lnB>
                      <a:noFill/>
                    </a:lnB>
                  </a:tcPr>
                </a:tc>
              </a:tr>
              <a:tr h="183792">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ctr"/>
                      <a:r>
                        <a:rPr lang="en-US" sz="1600" b="0" i="0" u="none" strike="noStrike">
                          <a:solidFill>
                            <a:srgbClr val="000000"/>
                          </a:solidFill>
                          <a:effectLst/>
                          <a:latin typeface="Calibri"/>
                        </a:rPr>
                        <a:t>1700C sintering.</a:t>
                      </a:r>
                    </a:p>
                  </a:txBody>
                  <a:tcPr marL="9472" marR="9472" marT="9472" marB="0" anchor="ctr">
                    <a:lnL>
                      <a:noFill/>
                    </a:lnL>
                    <a:lnR>
                      <a:noFill/>
                    </a:lnR>
                    <a:lnT>
                      <a:noFill/>
                    </a:lnT>
                    <a:lnB>
                      <a:noFill/>
                    </a:lnB>
                  </a:tcPr>
                </a:tc>
                <a:tc>
                  <a:txBody>
                    <a:bodyPr/>
                    <a:lstStyle/>
                    <a:p>
                      <a:pPr algn="l" fontAlgn="b"/>
                      <a:r>
                        <a:rPr lang="en-US" sz="1600" b="0" i="0" u="none" strike="noStrike">
                          <a:solidFill>
                            <a:srgbClr val="000000"/>
                          </a:solidFill>
                          <a:effectLst/>
                          <a:latin typeface="Calibri"/>
                        </a:rPr>
                        <a:t>Test</a:t>
                      </a:r>
                    </a:p>
                  </a:txBody>
                  <a:tcPr marL="9472" marR="9472" marT="9472" marB="0" anchor="b">
                    <a:lnL>
                      <a:noFill/>
                    </a:lnL>
                    <a:lnR>
                      <a:noFill/>
                    </a:lnR>
                    <a:lnT>
                      <a:noFill/>
                    </a:lnT>
                    <a:lnB>
                      <a:noFill/>
                    </a:lnB>
                  </a:tcPr>
                </a:tc>
                <a:tc gridSpan="3">
                  <a:txBody>
                    <a:bodyPr/>
                    <a:lstStyle/>
                    <a:p>
                      <a:pPr algn="l" fontAlgn="b"/>
                      <a:r>
                        <a:rPr lang="en-US" sz="1600" b="0" i="0" u="none" strike="noStrike" dirty="0" smtClean="0">
                          <a:solidFill>
                            <a:srgbClr val="000000"/>
                          </a:solidFill>
                          <a:effectLst/>
                          <a:latin typeface="Calibri"/>
                        </a:rPr>
                        <a:t>                   Test </a:t>
                      </a:r>
                      <a:r>
                        <a:rPr lang="en-US" sz="1600" b="0" i="0" u="none" strike="noStrike" dirty="0">
                          <a:solidFill>
                            <a:srgbClr val="000000"/>
                          </a:solidFill>
                          <a:effectLst/>
                          <a:latin typeface="Calibri"/>
                        </a:rPr>
                        <a:t>&amp; </a:t>
                      </a:r>
                      <a:r>
                        <a:rPr lang="en-US" sz="1600" b="0" i="0" u="none" strike="noStrike" dirty="0" smtClean="0">
                          <a:solidFill>
                            <a:srgbClr val="000000"/>
                          </a:solidFill>
                          <a:effectLst/>
                          <a:latin typeface="Calibri"/>
                        </a:rPr>
                        <a:t>mea </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hMerge="1">
                  <a:txBody>
                    <a:bodyPr/>
                    <a:lstStyle/>
                    <a:p>
                      <a:endParaRPr lang="en-US"/>
                    </a:p>
                  </a:txBody>
                  <a:tcPr/>
                </a:tc>
                <a:tc hMerge="1">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r>
              <a:tr h="183792">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ctr"/>
                      <a:r>
                        <a:rPr lang="en-US" sz="1600" b="0" i="0" u="none" strike="noStrike">
                          <a:solidFill>
                            <a:srgbClr val="000000"/>
                          </a:solidFill>
                          <a:effectLst/>
                          <a:latin typeface="Calibri"/>
                        </a:rPr>
                        <a:t>Recycle process.</a:t>
                      </a:r>
                    </a:p>
                  </a:txBody>
                  <a:tcPr marL="9472" marR="9472" marT="9472" marB="0" anchor="ctr">
                    <a:lnL>
                      <a:noFill/>
                    </a:lnL>
                    <a:lnR>
                      <a:noFill/>
                    </a:lnR>
                    <a:lnT>
                      <a:noFill/>
                    </a:lnT>
                    <a:lnB>
                      <a:noFill/>
                    </a:lnB>
                  </a:tcPr>
                </a:tc>
                <a:tc>
                  <a:txBody>
                    <a:bodyPr/>
                    <a:lstStyle/>
                    <a:p>
                      <a:pPr algn="l" fontAlgn="b"/>
                      <a:r>
                        <a:rPr lang="en-US" sz="1600" b="0" i="0" u="none" strike="noStrike">
                          <a:solidFill>
                            <a:srgbClr val="000000"/>
                          </a:solidFill>
                          <a:effectLst/>
                          <a:latin typeface="Calibri"/>
                        </a:rPr>
                        <a:t>Test</a:t>
                      </a:r>
                    </a:p>
                  </a:txBody>
                  <a:tcPr marL="9472" marR="9472" marT="9472" marB="0" anchor="b">
                    <a:lnL>
                      <a:noFill/>
                    </a:lnL>
                    <a:lnR>
                      <a:noFill/>
                    </a:lnR>
                    <a:lnT>
                      <a:noFill/>
                    </a:lnT>
                    <a:lnB>
                      <a:noFill/>
                    </a:lnB>
                  </a:tcPr>
                </a:tc>
                <a:tc gridSpan="2">
                  <a:txBody>
                    <a:bodyPr/>
                    <a:lstStyle/>
                    <a:p>
                      <a:pPr algn="l" fontAlgn="b"/>
                      <a:r>
                        <a:rPr lang="en-US" sz="1600" b="0" i="0" u="none" strike="noStrike" dirty="0">
                          <a:solidFill>
                            <a:srgbClr val="000000"/>
                          </a:solidFill>
                          <a:effectLst/>
                          <a:latin typeface="Calibri"/>
                        </a:rPr>
                        <a:t>Establish in </a:t>
                      </a:r>
                      <a:r>
                        <a:rPr lang="en-US" sz="1600" b="0" i="0" u="none" strike="noStrike" dirty="0" smtClean="0">
                          <a:solidFill>
                            <a:srgbClr val="000000"/>
                          </a:solidFill>
                          <a:effectLst/>
                          <a:latin typeface="Calibri"/>
                        </a:rPr>
                        <a:t>BNL</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hMerge="1">
                  <a:txBody>
                    <a:bodyPr/>
                    <a:lstStyle/>
                    <a:p>
                      <a:endParaRPr lang="en-US"/>
                    </a:p>
                  </a:txBody>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r>
              <a:tr h="183792">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ctr"/>
                      <a:r>
                        <a:rPr lang="en-US" sz="1600" b="0" i="0" u="none" strike="noStrike">
                          <a:solidFill>
                            <a:srgbClr val="000000"/>
                          </a:solidFill>
                          <a:effectLst/>
                          <a:latin typeface="Calibri"/>
                        </a:rPr>
                        <a:t>Target shape.</a:t>
                      </a:r>
                    </a:p>
                  </a:txBody>
                  <a:tcPr marL="9472" marR="9472" marT="9472" marB="0" anchor="ctr">
                    <a:lnL>
                      <a:noFill/>
                    </a:lnL>
                    <a:lnR>
                      <a:noFill/>
                    </a:lnR>
                    <a:lnT>
                      <a:noFill/>
                    </a:lnT>
                    <a:lnB>
                      <a:noFill/>
                    </a:lnB>
                  </a:tcPr>
                </a:tc>
                <a:tc>
                  <a:txBody>
                    <a:bodyPr/>
                    <a:lstStyle/>
                    <a:p>
                      <a:pPr algn="l" fontAlgn="b"/>
                      <a:r>
                        <a:rPr lang="en-US" sz="1600" b="0" i="0" u="none" strike="noStrike">
                          <a:solidFill>
                            <a:srgbClr val="000000"/>
                          </a:solidFill>
                          <a:effectLst/>
                          <a:latin typeface="Calibri"/>
                        </a:rPr>
                        <a:t>Test</a:t>
                      </a:r>
                    </a:p>
                  </a:txBody>
                  <a:tcPr marL="9472" marR="9472" marT="9472" marB="0" anchor="b">
                    <a:lnL>
                      <a:noFill/>
                    </a:lnL>
                    <a:lnR>
                      <a:noFill/>
                    </a:lnR>
                    <a:lnT>
                      <a:noFill/>
                    </a:lnT>
                    <a:lnB>
                      <a:noFill/>
                    </a:lnB>
                  </a:tcPr>
                </a:tc>
                <a:tc gridSpan="2">
                  <a:txBody>
                    <a:bodyPr/>
                    <a:lstStyle/>
                    <a:p>
                      <a:pPr algn="l" fontAlgn="b"/>
                      <a:r>
                        <a:rPr lang="en-US" sz="1600" b="0" i="0" u="none" strike="noStrike" dirty="0" smtClean="0">
                          <a:solidFill>
                            <a:srgbClr val="000000"/>
                          </a:solidFill>
                          <a:effectLst/>
                          <a:latin typeface="Calibri"/>
                        </a:rPr>
                        <a:t>Mea</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hMerge="1">
                  <a:txBody>
                    <a:bodyPr/>
                    <a:lstStyle/>
                    <a:p>
                      <a:endParaRPr lang="en-US"/>
                    </a:p>
                  </a:txBody>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r>
              <a:tr h="183792">
                <a:tc gridSpan="3">
                  <a:txBody>
                    <a:bodyPr/>
                    <a:lstStyle/>
                    <a:p>
                      <a:pPr algn="l" fontAlgn="ctr"/>
                      <a:r>
                        <a:rPr lang="en-US" sz="1600" b="0" i="0" u="none" strike="noStrike" dirty="0">
                          <a:solidFill>
                            <a:srgbClr val="000000"/>
                          </a:solidFill>
                          <a:effectLst/>
                          <a:latin typeface="Calibri"/>
                        </a:rPr>
                        <a:t>Laser irradiation condition survey.</a:t>
                      </a:r>
                    </a:p>
                  </a:txBody>
                  <a:tcPr marL="9472" marR="9472" marT="9472"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r>
              <a:tr h="183792">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ctr"/>
                      <a:r>
                        <a:rPr lang="en-US" sz="1600" b="0" i="0" u="none" strike="noStrike">
                          <a:solidFill>
                            <a:srgbClr val="000000"/>
                          </a:solidFill>
                          <a:effectLst/>
                          <a:latin typeface="Calibri"/>
                        </a:rPr>
                        <a:t>Laser intensity.</a:t>
                      </a:r>
                    </a:p>
                  </a:txBody>
                  <a:tcPr marL="9472" marR="9472" marT="9472" marB="0" anchor="ctr">
                    <a:lnL>
                      <a:noFill/>
                    </a:lnL>
                    <a:lnR>
                      <a:noFill/>
                    </a:lnR>
                    <a:lnT>
                      <a:noFill/>
                    </a:lnT>
                    <a:lnB>
                      <a:noFill/>
                    </a:lnB>
                  </a:tcPr>
                </a:tc>
                <a:tc>
                  <a:txBody>
                    <a:bodyPr/>
                    <a:lstStyle/>
                    <a:p>
                      <a:pPr algn="l" fontAlgn="b"/>
                      <a:r>
                        <a:rPr lang="en-US" sz="1600" b="0" i="0" u="none" strike="noStrike" dirty="0" smtClean="0">
                          <a:solidFill>
                            <a:srgbClr val="000000"/>
                          </a:solidFill>
                          <a:effectLst/>
                          <a:latin typeface="Calibri"/>
                        </a:rPr>
                        <a:t>Done</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r>
              <a:tr h="183792">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ctr"/>
                      <a:r>
                        <a:rPr lang="en-US" sz="1600" b="0" i="0" u="none" strike="noStrike">
                          <a:solidFill>
                            <a:srgbClr val="000000"/>
                          </a:solidFill>
                          <a:effectLst/>
                          <a:latin typeface="Calibri"/>
                        </a:rPr>
                        <a:t>Spot size.</a:t>
                      </a:r>
                    </a:p>
                  </a:txBody>
                  <a:tcPr marL="9472" marR="9472" marT="9472" marB="0" anchor="ctr">
                    <a:lnL>
                      <a:noFill/>
                    </a:lnL>
                    <a:lnR>
                      <a:noFill/>
                    </a:lnR>
                    <a:lnT>
                      <a:noFill/>
                    </a:lnT>
                    <a:lnB>
                      <a:noFill/>
                    </a:lnB>
                  </a:tcPr>
                </a:tc>
                <a:tc>
                  <a:txBody>
                    <a:bodyPr/>
                    <a:lstStyle/>
                    <a:p>
                      <a:pPr algn="l" fontAlgn="b"/>
                      <a:r>
                        <a:rPr lang="en-US" sz="1600" b="0" i="0" u="none" strike="noStrike">
                          <a:solidFill>
                            <a:srgbClr val="000000"/>
                          </a:solidFill>
                          <a:effectLst/>
                          <a:latin typeface="Calibri"/>
                        </a:rPr>
                        <a:t>Test</a:t>
                      </a:r>
                    </a:p>
                  </a:txBody>
                  <a:tcPr marL="9472" marR="9472" marT="9472" marB="0" anchor="b">
                    <a:lnL>
                      <a:noFill/>
                    </a:lnL>
                    <a:lnR>
                      <a:noFill/>
                    </a:lnR>
                    <a:lnT>
                      <a:noFill/>
                    </a:lnT>
                    <a:lnB>
                      <a:noFill/>
                    </a:lnB>
                  </a:tcPr>
                </a:tc>
                <a:tc>
                  <a:txBody>
                    <a:bodyPr/>
                    <a:lstStyle/>
                    <a:p>
                      <a:pPr algn="l" fontAlgn="b"/>
                      <a:r>
                        <a:rPr lang="en-US" sz="1600" b="0" i="0" u="none" strike="noStrike" dirty="0" smtClean="0">
                          <a:solidFill>
                            <a:srgbClr val="000000"/>
                          </a:solidFill>
                          <a:effectLst/>
                          <a:latin typeface="Calibri"/>
                        </a:rPr>
                        <a:t>Test</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r>
              <a:tr h="183792">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ctr"/>
                      <a:r>
                        <a:rPr lang="en-US" sz="1600" b="0" i="0" u="none" strike="noStrike">
                          <a:solidFill>
                            <a:srgbClr val="000000"/>
                          </a:solidFill>
                          <a:effectLst/>
                          <a:latin typeface="Calibri"/>
                        </a:rPr>
                        <a:t>Scanning speed.</a:t>
                      </a:r>
                    </a:p>
                  </a:txBody>
                  <a:tcPr marL="9472" marR="9472" marT="9472" marB="0" anchor="ctr">
                    <a:lnL>
                      <a:noFill/>
                    </a:lnL>
                    <a:lnR>
                      <a:noFill/>
                    </a:lnR>
                    <a:lnT>
                      <a:noFill/>
                    </a:lnT>
                    <a:lnB>
                      <a:noFill/>
                    </a:lnB>
                  </a:tcPr>
                </a:tc>
                <a:tc>
                  <a:txBody>
                    <a:bodyPr/>
                    <a:lstStyle/>
                    <a:p>
                      <a:pPr algn="l" fontAlgn="b"/>
                      <a:r>
                        <a:rPr lang="en-US" sz="1600" b="0" i="0" u="none" strike="noStrike">
                          <a:solidFill>
                            <a:srgbClr val="000000"/>
                          </a:solidFill>
                          <a:effectLst/>
                          <a:latin typeface="Calibri"/>
                        </a:rPr>
                        <a:t>Test</a:t>
                      </a:r>
                    </a:p>
                  </a:txBody>
                  <a:tcPr marL="9472" marR="9472" marT="9472"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Test</a:t>
                      </a:r>
                    </a:p>
                  </a:txBody>
                  <a:tcPr marL="9472" marR="9472" marT="9472"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Test</a:t>
                      </a: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r>
              <a:tr h="183792">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ctr"/>
                      <a:r>
                        <a:rPr lang="en-US" sz="1600" b="0" i="0" u="none" strike="noStrike" dirty="0">
                          <a:solidFill>
                            <a:srgbClr val="000000"/>
                          </a:solidFill>
                          <a:effectLst/>
                          <a:latin typeface="Calibri"/>
                        </a:rPr>
                        <a:t>Overwrap of the </a:t>
                      </a:r>
                      <a:r>
                        <a:rPr lang="en-US" sz="1600" b="0" i="0" u="none" strike="noStrike" dirty="0" smtClean="0">
                          <a:solidFill>
                            <a:srgbClr val="000000"/>
                          </a:solidFill>
                          <a:effectLst/>
                          <a:latin typeface="Calibri"/>
                        </a:rPr>
                        <a:t>spots</a:t>
                      </a:r>
                      <a:r>
                        <a:rPr lang="en-US" sz="1600" b="0" i="0" u="none" strike="noStrike" dirty="0">
                          <a:solidFill>
                            <a:srgbClr val="000000"/>
                          </a:solidFill>
                          <a:effectLst/>
                          <a:latin typeface="Calibri"/>
                        </a:rPr>
                        <a:t>.</a:t>
                      </a:r>
                    </a:p>
                  </a:txBody>
                  <a:tcPr marL="9472" marR="9472" marT="9472" marB="0" anchor="ctr">
                    <a:lnL>
                      <a:noFill/>
                    </a:lnL>
                    <a:lnR>
                      <a:noFill/>
                    </a:lnR>
                    <a:lnT>
                      <a:noFill/>
                    </a:lnT>
                    <a:lnB>
                      <a:noFill/>
                    </a:lnB>
                  </a:tcPr>
                </a:tc>
                <a:tc>
                  <a:txBody>
                    <a:bodyPr/>
                    <a:lstStyle/>
                    <a:p>
                      <a:pPr algn="l" fontAlgn="b"/>
                      <a:r>
                        <a:rPr lang="en-US" sz="1600" b="0" i="0" u="none" strike="noStrike">
                          <a:solidFill>
                            <a:srgbClr val="000000"/>
                          </a:solidFill>
                          <a:effectLst/>
                          <a:latin typeface="Calibri"/>
                        </a:rPr>
                        <a:t>Test</a:t>
                      </a:r>
                    </a:p>
                  </a:txBody>
                  <a:tcPr marL="9472" marR="9472" marT="9472"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Test</a:t>
                      </a:r>
                    </a:p>
                  </a:txBody>
                  <a:tcPr marL="9472" marR="9472" marT="9472"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Test</a:t>
                      </a: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r>
              <a:tr h="183792">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ctr"/>
                      <a:r>
                        <a:rPr lang="en-US" sz="1600" b="0" i="0" u="none" strike="noStrike">
                          <a:solidFill>
                            <a:srgbClr val="000000"/>
                          </a:solidFill>
                          <a:effectLst/>
                          <a:latin typeface="Calibri"/>
                        </a:rPr>
                        <a:t>Polarization.</a:t>
                      </a:r>
                    </a:p>
                  </a:txBody>
                  <a:tcPr marL="9472" marR="9472" marT="9472" marB="0" anchor="ctr">
                    <a:lnL>
                      <a:noFill/>
                    </a:lnL>
                    <a:lnR>
                      <a:noFill/>
                    </a:lnR>
                    <a:lnT>
                      <a:noFill/>
                    </a:lnT>
                    <a:lnB>
                      <a:noFill/>
                    </a:lnB>
                  </a:tcPr>
                </a:tc>
                <a:tc>
                  <a:txBody>
                    <a:bodyPr/>
                    <a:lstStyle/>
                    <a:p>
                      <a:pPr algn="l" fontAlgn="b"/>
                      <a:r>
                        <a:rPr lang="en-US" sz="1600" b="0" i="0" u="none" strike="noStrike" dirty="0" smtClean="0">
                          <a:solidFill>
                            <a:srgbClr val="000000"/>
                          </a:solidFill>
                          <a:effectLst/>
                          <a:latin typeface="Calibri"/>
                        </a:rPr>
                        <a:t>Done</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r>
              <a:tr h="183792">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ctr"/>
                      <a:r>
                        <a:rPr lang="en-US" sz="1600" b="0" i="0" u="none" strike="noStrike" dirty="0">
                          <a:solidFill>
                            <a:srgbClr val="000000"/>
                          </a:solidFill>
                          <a:effectLst/>
                          <a:latin typeface="Calibri"/>
                        </a:rPr>
                        <a:t>Laser angle and scanning </a:t>
                      </a:r>
                    </a:p>
                  </a:txBody>
                  <a:tcPr marL="9472" marR="9472" marT="9472" marB="0" anchor="ctr">
                    <a:lnL>
                      <a:noFill/>
                    </a:lnL>
                    <a:lnR>
                      <a:noFill/>
                    </a:lnR>
                    <a:lnT>
                      <a:noFill/>
                    </a:lnT>
                    <a:lnB>
                      <a:noFill/>
                    </a:lnB>
                  </a:tcPr>
                </a:tc>
                <a:tc>
                  <a:txBody>
                    <a:bodyPr/>
                    <a:lstStyle/>
                    <a:p>
                      <a:pPr algn="l" fontAlgn="b"/>
                      <a:r>
                        <a:rPr lang="en-US" sz="1600" b="0" i="0" u="none" strike="noStrike" dirty="0" smtClean="0">
                          <a:solidFill>
                            <a:srgbClr val="000000"/>
                          </a:solidFill>
                          <a:effectLst/>
                          <a:latin typeface="Calibri"/>
                        </a:rPr>
                        <a:t>Done</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r>
              <a:tr h="183792">
                <a:tc>
                  <a:txBody>
                    <a:bodyPr/>
                    <a:lstStyle/>
                    <a:p>
                      <a:pPr algn="l" fontAlgn="b"/>
                      <a:r>
                        <a:rPr lang="en-US" sz="1600" b="0" i="0" u="none" strike="noStrike" dirty="0">
                          <a:solidFill>
                            <a:srgbClr val="000000"/>
                          </a:solidFill>
                          <a:effectLst/>
                          <a:latin typeface="Calibri"/>
                        </a:rPr>
                        <a:t>Final test</a:t>
                      </a: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gridSpan="2">
                  <a:txBody>
                    <a:bodyPr/>
                    <a:lstStyle/>
                    <a:p>
                      <a:pPr algn="l" fontAlgn="b"/>
                      <a:r>
                        <a:rPr lang="en-US" sz="1600" b="0" i="0" u="none" strike="noStrike" dirty="0">
                          <a:solidFill>
                            <a:srgbClr val="000000"/>
                          </a:solidFill>
                          <a:effectLst/>
                          <a:latin typeface="Calibri"/>
                        </a:rPr>
                        <a:t>Test &amp; </a:t>
                      </a:r>
                      <a:r>
                        <a:rPr lang="en-US" sz="1600" b="0" i="0" u="none" strike="noStrike" dirty="0" smtClean="0">
                          <a:solidFill>
                            <a:srgbClr val="000000"/>
                          </a:solidFill>
                          <a:effectLst/>
                          <a:latin typeface="Calibri"/>
                        </a:rPr>
                        <a:t>Mea</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hMerge="1">
                  <a:txBody>
                    <a:bodyPr/>
                    <a:lstStyle/>
                    <a:p>
                      <a:endParaRPr lang="en-US"/>
                    </a:p>
                  </a:txBody>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r>
              <a:tr h="183792">
                <a:tc gridSpan="2">
                  <a:txBody>
                    <a:bodyPr/>
                    <a:lstStyle/>
                    <a:p>
                      <a:pPr algn="l" fontAlgn="b"/>
                      <a:r>
                        <a:rPr lang="en-US" sz="1600" b="0" i="0" u="none" strike="noStrike" dirty="0">
                          <a:solidFill>
                            <a:srgbClr val="000000"/>
                          </a:solidFill>
                          <a:effectLst/>
                          <a:latin typeface="Calibri"/>
                        </a:rPr>
                        <a:t>Stage </a:t>
                      </a:r>
                      <a:r>
                        <a:rPr lang="en-US" sz="1600" b="0" i="0" u="none" strike="noStrike" dirty="0" smtClean="0">
                          <a:solidFill>
                            <a:srgbClr val="000000"/>
                          </a:solidFill>
                          <a:effectLst/>
                          <a:latin typeface="Calibri"/>
                        </a:rPr>
                        <a:t>develop</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hMerge="1">
                  <a:txBody>
                    <a:bodyPr/>
                    <a:lstStyle/>
                    <a:p>
                      <a:endParaRPr lang="en-US"/>
                    </a:p>
                  </a:txBody>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Design</a:t>
                      </a:r>
                    </a:p>
                  </a:txBody>
                  <a:tcPr marL="9472" marR="9472" marT="9472"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Order</a:t>
                      </a:r>
                    </a:p>
                  </a:txBody>
                  <a:tcPr marL="9472" marR="9472" marT="9472" marB="0" anchor="b">
                    <a:lnL>
                      <a:noFill/>
                    </a:lnL>
                    <a:lnR>
                      <a:noFill/>
                    </a:lnR>
                    <a:lnT>
                      <a:noFill/>
                    </a:lnT>
                    <a:lnB>
                      <a:noFill/>
                    </a:lnB>
                  </a:tcPr>
                </a:tc>
                <a:tc>
                  <a:txBody>
                    <a:bodyPr/>
                    <a:lstStyle/>
                    <a:p>
                      <a:pPr algn="l" fontAlgn="b"/>
                      <a:r>
                        <a:rPr lang="en-US" sz="1600" b="0" i="0" u="none" strike="noStrike" dirty="0" err="1" smtClean="0">
                          <a:solidFill>
                            <a:srgbClr val="000000"/>
                          </a:solidFill>
                          <a:effectLst/>
                          <a:latin typeface="Calibri"/>
                        </a:rPr>
                        <a:t>Fabri</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r>
                        <a:rPr lang="en-US" sz="1600" b="0" i="0" u="none" strike="noStrike" dirty="0" smtClean="0">
                          <a:solidFill>
                            <a:srgbClr val="000000"/>
                          </a:solidFill>
                          <a:effectLst/>
                          <a:latin typeface="Calibri"/>
                        </a:rPr>
                        <a:t>Install</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472" marR="9472" marT="9472" marB="0" anchor="b">
                    <a:lnL>
                      <a:noFill/>
                    </a:lnL>
                    <a:lnR>
                      <a:noFill/>
                    </a:lnR>
                    <a:lnT>
                      <a:noFill/>
                    </a:lnT>
                    <a:lnB>
                      <a:noFill/>
                    </a:lnB>
                  </a:tcPr>
                </a:tc>
              </a:tr>
              <a:tr h="355712">
                <a:tc gridSpan="2">
                  <a:txBody>
                    <a:bodyPr/>
                    <a:lstStyle/>
                    <a:p>
                      <a:pPr algn="l" fontAlgn="b"/>
                      <a:r>
                        <a:rPr lang="en-US" sz="1600" b="0" i="0" u="none" strike="noStrike" dirty="0" smtClean="0">
                          <a:solidFill>
                            <a:srgbClr val="000000"/>
                          </a:solidFill>
                          <a:effectLst/>
                          <a:latin typeface="Calibri"/>
                        </a:rPr>
                        <a:t>Enriched </a:t>
                      </a:r>
                      <a:r>
                        <a:rPr lang="en-US" sz="1600" b="0" i="0" u="none" strike="noStrike" dirty="0">
                          <a:solidFill>
                            <a:srgbClr val="000000"/>
                          </a:solidFill>
                          <a:effectLst/>
                          <a:latin typeface="Calibri"/>
                        </a:rPr>
                        <a:t>target</a:t>
                      </a:r>
                    </a:p>
                  </a:txBody>
                  <a:tcPr marL="9472" marR="9472" marT="9472" marB="0" anchor="b">
                    <a:lnL>
                      <a:noFill/>
                    </a:lnL>
                    <a:lnR>
                      <a:noFill/>
                    </a:lnR>
                    <a:lnT>
                      <a:noFill/>
                    </a:lnT>
                    <a:lnB>
                      <a:noFill/>
                    </a:lnB>
                  </a:tcPr>
                </a:tc>
                <a:tc hMerge="1">
                  <a:txBody>
                    <a:bodyPr/>
                    <a:lstStyle/>
                    <a:p>
                      <a:endParaRPr lang="en-US"/>
                    </a:p>
                  </a:txBody>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a:rPr>
                        <a:t>Order </a:t>
                      </a:r>
                    </a:p>
                  </a:txBody>
                  <a:tcPr marL="9472" marR="9472" marT="9472" marB="0" anchor="b">
                    <a:lnL>
                      <a:noFill/>
                    </a:lnL>
                    <a:lnR>
                      <a:noFill/>
                    </a:lnR>
                    <a:lnT>
                      <a:noFill/>
                    </a:lnT>
                    <a:lnB>
                      <a:noFill/>
                    </a:lnB>
                  </a:tcPr>
                </a:tc>
                <a:tc>
                  <a:txBody>
                    <a:bodyPr/>
                    <a:lstStyle/>
                    <a:p>
                      <a:pPr algn="l" fontAlgn="b"/>
                      <a:r>
                        <a:rPr lang="en-US" sz="1600" b="0" i="0" u="none" strike="noStrike" dirty="0" err="1" smtClean="0">
                          <a:solidFill>
                            <a:srgbClr val="000000"/>
                          </a:solidFill>
                          <a:effectLst/>
                          <a:latin typeface="Calibri"/>
                        </a:rPr>
                        <a:t>Fabri</a:t>
                      </a:r>
                      <a:endParaRPr lang="en-US" sz="16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9472" marR="9472" marT="9472"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9472" marR="9472" marT="9472" marB="0" anchor="b">
                    <a:lnL>
                      <a:noFill/>
                    </a:lnL>
                    <a:lnR>
                      <a:noFill/>
                    </a:lnR>
                    <a:lnT>
                      <a:noFill/>
                    </a:lnT>
                    <a:lnB>
                      <a:noFill/>
                    </a:lnB>
                  </a:tcPr>
                </a:tc>
              </a:tr>
            </a:tbl>
          </a:graphicData>
        </a:graphic>
      </p:graphicFrame>
    </p:spTree>
    <p:extLst>
      <p:ext uri="{BB962C8B-B14F-4D97-AF65-F5344CB8AC3E}">
        <p14:creationId xmlns:p14="http://schemas.microsoft.com/office/powerpoint/2010/main" val="7583061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4654" y="4646970"/>
            <a:ext cx="6239344" cy="830997"/>
          </a:xfrm>
          <a:prstGeom prst="rect">
            <a:avLst/>
          </a:prstGeom>
          <a:noFill/>
        </p:spPr>
        <p:txBody>
          <a:bodyPr wrap="square" rtlCol="0">
            <a:spAutoFit/>
          </a:bodyPr>
          <a:lstStyle/>
          <a:p>
            <a:r>
              <a:rPr lang="en-US" sz="1600" dirty="0"/>
              <a:t>For 30 days of operation for 2 rings,</a:t>
            </a:r>
          </a:p>
          <a:p>
            <a:pPr marL="238115" indent="-238115">
              <a:buFont typeface="Arial" panose="020B0604020202020204" pitchFamily="34" charset="0"/>
              <a:buChar char="•"/>
            </a:pPr>
            <a:r>
              <a:rPr lang="en-US" sz="1600" dirty="0"/>
              <a:t>From Run-16 data, 2.0 M + 41000*30 = </a:t>
            </a:r>
            <a:r>
              <a:rPr lang="en-US" sz="1600" dirty="0">
                <a:solidFill>
                  <a:srgbClr val="FF0000"/>
                </a:solidFill>
              </a:rPr>
              <a:t>3.2M </a:t>
            </a:r>
            <a:r>
              <a:rPr lang="en-US" sz="1600" dirty="0" smtClean="0">
                <a:solidFill>
                  <a:srgbClr val="FF0000"/>
                </a:solidFill>
              </a:rPr>
              <a:t>shots </a:t>
            </a:r>
            <a:r>
              <a:rPr lang="en-US" sz="1600" dirty="0" smtClean="0">
                <a:solidFill>
                  <a:srgbClr val="FF0000"/>
                </a:solidFill>
                <a:sym typeface="Wingdings"/>
              </a:rPr>
              <a:t>5.1 g</a:t>
            </a:r>
            <a:endParaRPr lang="en-US" sz="1600" dirty="0">
              <a:solidFill>
                <a:srgbClr val="FF0000"/>
              </a:solidFill>
            </a:endParaRPr>
          </a:p>
          <a:p>
            <a:pPr marL="238115" indent="-238115">
              <a:buFont typeface="Arial" panose="020B0604020202020204" pitchFamily="34" charset="0"/>
              <a:buChar char="•"/>
            </a:pPr>
            <a:r>
              <a:rPr lang="en-US" sz="1600" dirty="0"/>
              <a:t>From Run-17 data, 0.5 M + </a:t>
            </a:r>
            <a:r>
              <a:rPr lang="en-US" sz="1600" dirty="0" smtClean="0"/>
              <a:t>52800*30 </a:t>
            </a:r>
            <a:r>
              <a:rPr lang="en-US" sz="1600" dirty="0"/>
              <a:t>= </a:t>
            </a:r>
            <a:r>
              <a:rPr lang="en-US" sz="1600" dirty="0" smtClean="0">
                <a:solidFill>
                  <a:srgbClr val="FF0000"/>
                </a:solidFill>
              </a:rPr>
              <a:t>2.1M shots </a:t>
            </a:r>
            <a:r>
              <a:rPr lang="en-US" sz="1600" dirty="0" smtClean="0">
                <a:solidFill>
                  <a:srgbClr val="FF0000"/>
                </a:solidFill>
                <a:sym typeface="Wingdings"/>
              </a:rPr>
              <a:t> 3.4 g</a:t>
            </a:r>
            <a:endParaRPr lang="en-US" sz="1600" dirty="0">
              <a:solidFill>
                <a:srgbClr val="FF0000"/>
              </a:solidFill>
            </a:endParaRPr>
          </a:p>
        </p:txBody>
      </p:sp>
      <p:sp>
        <p:nvSpPr>
          <p:cNvPr id="3" name="Slide Number Placeholder 2"/>
          <p:cNvSpPr>
            <a:spLocks noGrp="1"/>
          </p:cNvSpPr>
          <p:nvPr>
            <p:ph type="sldNum" sz="quarter" idx="12"/>
          </p:nvPr>
        </p:nvSpPr>
        <p:spPr/>
        <p:txBody>
          <a:bodyPr/>
          <a:lstStyle/>
          <a:p>
            <a:fld id="{BC1E2E0B-C5C8-4C38-95DB-EEC101BE69DF}" type="slidenum">
              <a:rPr lang="en-US" smtClean="0"/>
              <a:t>16</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995030009"/>
              </p:ext>
            </p:extLst>
          </p:nvPr>
        </p:nvGraphicFramePr>
        <p:xfrm>
          <a:off x="147956" y="1541874"/>
          <a:ext cx="8900277" cy="2417240"/>
        </p:xfrm>
        <a:graphic>
          <a:graphicData uri="http://schemas.openxmlformats.org/drawingml/2006/table">
            <a:tbl>
              <a:tblPr/>
              <a:tblGrid>
                <a:gridCol w="1443501"/>
                <a:gridCol w="1121073"/>
                <a:gridCol w="937056"/>
                <a:gridCol w="938702"/>
                <a:gridCol w="985144"/>
                <a:gridCol w="787850"/>
                <a:gridCol w="863911"/>
                <a:gridCol w="395229"/>
                <a:gridCol w="737441"/>
                <a:gridCol w="690370"/>
              </a:tblGrid>
              <a:tr h="623354">
                <a:tc>
                  <a:txBody>
                    <a:bodyPr/>
                    <a:lstStyle/>
                    <a:p>
                      <a:pPr algn="l" fontAlgn="b"/>
                      <a:r>
                        <a:rPr lang="en-US" sz="1600" b="0" i="0" u="none" strike="noStrike" dirty="0">
                          <a:solidFill>
                            <a:srgbClr val="000000"/>
                          </a:solidFill>
                          <a:effectLst/>
                          <a:latin typeface="Calibri"/>
                        </a:rPr>
                        <a:t> </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Shots before </a:t>
                      </a:r>
                      <a:br>
                        <a:rPr lang="en-US" sz="1600" b="0" i="0" u="none" strike="noStrike" dirty="0">
                          <a:solidFill>
                            <a:srgbClr val="000000"/>
                          </a:solidFill>
                          <a:effectLst/>
                          <a:latin typeface="Calibri"/>
                        </a:rPr>
                      </a:br>
                      <a:r>
                        <a:rPr lang="en-US" sz="1600" b="0" i="0" u="none" strike="noStrike" dirty="0">
                          <a:solidFill>
                            <a:srgbClr val="000000"/>
                          </a:solidFill>
                          <a:effectLst/>
                          <a:latin typeface="Calibri"/>
                        </a:rPr>
                        <a:t>first </a:t>
                      </a:r>
                      <a:r>
                        <a:rPr lang="en-US" sz="1600" b="0" i="0" u="none" strike="noStrike" dirty="0" smtClean="0">
                          <a:solidFill>
                            <a:srgbClr val="000000"/>
                          </a:solidFill>
                          <a:effectLst/>
                          <a:latin typeface="Calibri"/>
                        </a:rPr>
                        <a:t>P </a:t>
                      </a:r>
                      <a:r>
                        <a:rPr lang="en-US" sz="1600" b="0" i="0" u="none" strike="noStrike" dirty="0">
                          <a:solidFill>
                            <a:srgbClr val="000000"/>
                          </a:solidFill>
                          <a:effectLst/>
                          <a:latin typeface="Calibri"/>
                        </a:rPr>
                        <a:t>store</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From</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To</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Shots after </a:t>
                      </a:r>
                      <a:br>
                        <a:rPr lang="en-US" sz="1600" b="0" i="0" u="none" strike="noStrike" dirty="0">
                          <a:solidFill>
                            <a:srgbClr val="000000"/>
                          </a:solidFill>
                          <a:effectLst/>
                          <a:latin typeface="Calibri"/>
                        </a:rPr>
                      </a:br>
                      <a:r>
                        <a:rPr lang="en-US" sz="1600" b="0" i="0" u="none" strike="noStrike" dirty="0">
                          <a:solidFill>
                            <a:srgbClr val="000000"/>
                          </a:solidFill>
                          <a:effectLst/>
                          <a:latin typeface="Calibri"/>
                        </a:rPr>
                        <a:t>first physics</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From</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To</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smtClean="0">
                          <a:solidFill>
                            <a:srgbClr val="000000"/>
                          </a:solidFill>
                          <a:effectLst/>
                          <a:latin typeface="Calibri"/>
                        </a:rPr>
                        <a:t>Day</a:t>
                      </a:r>
                      <a:endParaRPr lang="en-US" sz="1600" b="0" i="0" u="none" strike="noStrike" dirty="0">
                        <a:solidFill>
                          <a:srgbClr val="000000"/>
                        </a:solidFill>
                        <a:effectLst/>
                        <a:latin typeface="Calibri"/>
                      </a:endParaRP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Shots </a:t>
                      </a:r>
                      <a:br>
                        <a:rPr lang="en-US" sz="1600" b="0" i="0" u="none" strike="noStrike">
                          <a:solidFill>
                            <a:srgbClr val="000000"/>
                          </a:solidFill>
                          <a:effectLst/>
                          <a:latin typeface="Calibri"/>
                        </a:rPr>
                      </a:br>
                      <a:r>
                        <a:rPr lang="en-US" sz="1600" b="0" i="0" u="none" strike="noStrike">
                          <a:solidFill>
                            <a:srgbClr val="000000"/>
                          </a:solidFill>
                          <a:effectLst/>
                          <a:latin typeface="Calibri"/>
                        </a:rPr>
                        <a:t>per day</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Store </a:t>
                      </a:r>
                      <a:br>
                        <a:rPr lang="en-US" sz="1600" b="0" i="0" u="none" strike="noStrike" dirty="0">
                          <a:solidFill>
                            <a:srgbClr val="000000"/>
                          </a:solidFill>
                          <a:effectLst/>
                          <a:latin typeface="Calibri"/>
                        </a:rPr>
                      </a:br>
                      <a:r>
                        <a:rPr lang="en-US" sz="1600" b="0" i="0" u="none" strike="noStrike" dirty="0">
                          <a:solidFill>
                            <a:srgbClr val="000000"/>
                          </a:solidFill>
                          <a:effectLst/>
                          <a:latin typeface="Calibri"/>
                        </a:rPr>
                        <a:t>length</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1794">
                <a:tc>
                  <a:txBody>
                    <a:bodyPr/>
                    <a:lstStyle/>
                    <a:p>
                      <a:pPr algn="l" fontAlgn="b"/>
                      <a:r>
                        <a:rPr lang="en-US" sz="1600" b="0" i="0" u="none" strike="noStrike">
                          <a:solidFill>
                            <a:srgbClr val="000000"/>
                          </a:solidFill>
                          <a:effectLst/>
                          <a:latin typeface="Calibri"/>
                        </a:rPr>
                        <a:t> </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M shots</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 </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 </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M shots</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 </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 </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 </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shots</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 </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23354">
                <a:tc>
                  <a:txBody>
                    <a:bodyPr/>
                    <a:lstStyle/>
                    <a:p>
                      <a:pPr algn="l" fontAlgn="b"/>
                      <a:r>
                        <a:rPr lang="en-US" sz="1600" b="0" i="0" u="none" strike="noStrike" dirty="0">
                          <a:solidFill>
                            <a:srgbClr val="000000"/>
                          </a:solidFill>
                          <a:effectLst/>
                          <a:latin typeface="Calibri"/>
                        </a:rPr>
                        <a:t>Run-16 </a:t>
                      </a:r>
                      <a:r>
                        <a:rPr lang="en-US" sz="1600" b="0" i="0" u="none" strike="noStrike" dirty="0" smtClean="0">
                          <a:solidFill>
                            <a:srgbClr val="000000"/>
                          </a:solidFill>
                          <a:effectLst/>
                          <a:latin typeface="Calibri"/>
                        </a:rPr>
                        <a:t>Au-Au </a:t>
                      </a:r>
                      <a:r>
                        <a:rPr lang="en-US" sz="1600" b="0" i="0" u="none" strike="noStrike" dirty="0">
                          <a:solidFill>
                            <a:srgbClr val="000000"/>
                          </a:solidFill>
                          <a:effectLst/>
                          <a:latin typeface="Calibri"/>
                        </a:rPr>
                        <a:t>at </a:t>
                      </a:r>
                      <a:br>
                        <a:rPr lang="en-US" sz="1600" b="0" i="0" u="none" strike="noStrike" dirty="0">
                          <a:solidFill>
                            <a:srgbClr val="000000"/>
                          </a:solidFill>
                          <a:effectLst/>
                          <a:latin typeface="Calibri"/>
                        </a:rPr>
                      </a:br>
                      <a:r>
                        <a:rPr lang="en-US" sz="1600" b="0" i="0" u="none" strike="noStrike" dirty="0">
                          <a:solidFill>
                            <a:srgbClr val="000000"/>
                          </a:solidFill>
                          <a:effectLst/>
                          <a:latin typeface="Calibri"/>
                        </a:rPr>
                        <a:t>100 GeV/nucleon</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a:rPr>
                        <a:t>2.0</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20151123</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20160207</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2</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20160207 11:15</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20160627</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49</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41000</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6</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23354">
                <a:tc>
                  <a:txBody>
                    <a:bodyPr/>
                    <a:lstStyle/>
                    <a:p>
                      <a:pPr algn="l" fontAlgn="b"/>
                      <a:r>
                        <a:rPr lang="en-US" sz="1600" b="0" i="0" u="none" strike="noStrike" dirty="0" smtClean="0">
                          <a:solidFill>
                            <a:srgbClr val="000000"/>
                          </a:solidFill>
                          <a:effectLst/>
                          <a:latin typeface="Calibri"/>
                        </a:rPr>
                        <a:t>Run-17 Au-Au  </a:t>
                      </a:r>
                      <a:r>
                        <a:rPr lang="en-US" sz="1600" b="0" i="0" u="none" strike="noStrike" dirty="0">
                          <a:solidFill>
                            <a:srgbClr val="000000"/>
                          </a:solidFill>
                          <a:effectLst/>
                          <a:latin typeface="Calibri"/>
                        </a:rPr>
                        <a:t>at </a:t>
                      </a:r>
                      <a:br>
                        <a:rPr lang="en-US" sz="1600" b="0" i="0" u="none" strike="noStrike" dirty="0">
                          <a:solidFill>
                            <a:srgbClr val="000000"/>
                          </a:solidFill>
                          <a:effectLst/>
                          <a:latin typeface="Calibri"/>
                        </a:rPr>
                      </a:br>
                      <a:r>
                        <a:rPr lang="en-US" sz="1600" b="0" i="0" u="none" strike="noStrike" dirty="0">
                          <a:solidFill>
                            <a:srgbClr val="000000"/>
                          </a:solidFill>
                          <a:effectLst/>
                          <a:latin typeface="Calibri"/>
                        </a:rPr>
                        <a:t>27.2 GeV/nucleon</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a:rPr>
                        <a:t>0.5</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a:rPr>
                        <a:t>20170411</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a:rPr>
                        <a:t>20170603</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0.95</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20170603 10:50</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20170621 08:18</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18</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52800</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a:rPr>
                        <a:t>3.5</a:t>
                      </a:r>
                    </a:p>
                  </a:txBody>
                  <a:tcPr marL="7938" marR="7938"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TextBox 10"/>
          <p:cNvSpPr txBox="1"/>
          <p:nvPr/>
        </p:nvSpPr>
        <p:spPr>
          <a:xfrm>
            <a:off x="514654" y="357540"/>
            <a:ext cx="8411577" cy="707886"/>
          </a:xfrm>
          <a:prstGeom prst="rect">
            <a:avLst/>
          </a:prstGeom>
          <a:noFill/>
        </p:spPr>
        <p:txBody>
          <a:bodyPr wrap="none" rtlCol="0">
            <a:spAutoFit/>
          </a:bodyPr>
          <a:lstStyle/>
          <a:p>
            <a:r>
              <a:rPr lang="en-US" sz="4000" b="1" dirty="0" smtClean="0"/>
              <a:t>Estimated </a:t>
            </a:r>
            <a:r>
              <a:rPr lang="en-US" sz="4000" b="1" dirty="0" err="1" smtClean="0"/>
              <a:t>Zr</a:t>
            </a:r>
            <a:r>
              <a:rPr lang="en-US" sz="4000" b="1" dirty="0" smtClean="0"/>
              <a:t> Target Consumption</a:t>
            </a:r>
            <a:endParaRPr lang="en-US" sz="4000" b="1" dirty="0"/>
          </a:p>
        </p:txBody>
      </p:sp>
      <p:sp>
        <p:nvSpPr>
          <p:cNvPr id="15" name="TextBox 14"/>
          <p:cNvSpPr txBox="1"/>
          <p:nvPr/>
        </p:nvSpPr>
        <p:spPr>
          <a:xfrm>
            <a:off x="1431276" y="4092972"/>
            <a:ext cx="6636966" cy="369332"/>
          </a:xfrm>
          <a:prstGeom prst="rect">
            <a:avLst/>
          </a:prstGeom>
          <a:noFill/>
        </p:spPr>
        <p:txBody>
          <a:bodyPr wrap="none" rtlCol="0">
            <a:spAutoFit/>
          </a:bodyPr>
          <a:lstStyle/>
          <a:p>
            <a:r>
              <a:rPr lang="en-US" b="1" dirty="0" smtClean="0">
                <a:solidFill>
                  <a:srgbClr val="0000FF"/>
                </a:solidFill>
              </a:rPr>
              <a:t>Measured average target consumption for ZrO</a:t>
            </a:r>
            <a:r>
              <a:rPr lang="en-US" b="1" baseline="-25000" dirty="0" smtClean="0">
                <a:solidFill>
                  <a:srgbClr val="0000FF"/>
                </a:solidFill>
              </a:rPr>
              <a:t>2</a:t>
            </a:r>
            <a:r>
              <a:rPr lang="en-US" b="1" dirty="0" smtClean="0">
                <a:solidFill>
                  <a:srgbClr val="0000FF"/>
                </a:solidFill>
              </a:rPr>
              <a:t>: 1.6</a:t>
            </a:r>
            <a:r>
              <a:rPr lang="en-US" b="1" dirty="0" smtClean="0">
                <a:solidFill>
                  <a:srgbClr val="0000FF"/>
                </a:solidFill>
                <a:latin typeface="Symbol" charset="2"/>
                <a:ea typeface="Symbol" charset="2"/>
                <a:cs typeface="Symbol" charset="2"/>
              </a:rPr>
              <a:t>m</a:t>
            </a:r>
            <a:r>
              <a:rPr lang="en-US" b="1" dirty="0" smtClean="0">
                <a:solidFill>
                  <a:srgbClr val="0000FF"/>
                </a:solidFill>
              </a:rPr>
              <a:t>g/shot</a:t>
            </a:r>
            <a:endParaRPr lang="en-US" b="1" dirty="0">
              <a:solidFill>
                <a:srgbClr val="0000FF"/>
              </a:solidFill>
            </a:endParaRPr>
          </a:p>
        </p:txBody>
      </p:sp>
      <p:sp>
        <p:nvSpPr>
          <p:cNvPr id="16" name="TextBox 15"/>
          <p:cNvSpPr txBox="1"/>
          <p:nvPr/>
        </p:nvSpPr>
        <p:spPr>
          <a:xfrm>
            <a:off x="2233242" y="5477967"/>
            <a:ext cx="5115779" cy="400110"/>
          </a:xfrm>
          <a:prstGeom prst="rect">
            <a:avLst/>
          </a:prstGeom>
          <a:noFill/>
        </p:spPr>
        <p:txBody>
          <a:bodyPr wrap="none" rtlCol="0">
            <a:spAutoFit/>
          </a:bodyPr>
          <a:lstStyle/>
          <a:p>
            <a:r>
              <a:rPr lang="en-US" sz="2000" b="1" dirty="0" smtClean="0">
                <a:solidFill>
                  <a:srgbClr val="660066"/>
                </a:solidFill>
              </a:rPr>
              <a:t>Estimated target weight is from 7 to 10 g</a:t>
            </a:r>
            <a:endParaRPr lang="en-US" sz="2000" b="1" dirty="0">
              <a:solidFill>
                <a:srgbClr val="660066"/>
              </a:solidFill>
            </a:endParaRPr>
          </a:p>
        </p:txBody>
      </p:sp>
    </p:spTree>
    <p:extLst>
      <p:ext uri="{BB962C8B-B14F-4D97-AF65-F5344CB8AC3E}">
        <p14:creationId xmlns:p14="http://schemas.microsoft.com/office/powerpoint/2010/main" val="2734914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Estimated </a:t>
            </a:r>
            <a:r>
              <a:rPr lang="en-US" dirty="0" smtClean="0"/>
              <a:t>Target </a:t>
            </a:r>
            <a:r>
              <a:rPr lang="en-US" dirty="0"/>
              <a:t>C</a:t>
            </a:r>
            <a:r>
              <a:rPr lang="en-US" dirty="0" smtClean="0"/>
              <a:t>ost</a:t>
            </a:r>
            <a:r>
              <a:rPr lang="en-US" dirty="0"/>
              <a:t/>
            </a:r>
            <a:br>
              <a:rPr lang="en-US" dirty="0"/>
            </a:b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46" y="1690829"/>
            <a:ext cx="8433254" cy="298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3546" y="4921872"/>
            <a:ext cx="6141713" cy="1200329"/>
          </a:xfrm>
          <a:prstGeom prst="rect">
            <a:avLst/>
          </a:prstGeom>
          <a:noFill/>
        </p:spPr>
        <p:txBody>
          <a:bodyPr wrap="none" rtlCol="0">
            <a:spAutoFit/>
          </a:bodyPr>
          <a:lstStyle/>
          <a:p>
            <a:r>
              <a:rPr lang="en-US" dirty="0" smtClean="0"/>
              <a:t>Less consumption mode is being searched. </a:t>
            </a:r>
          </a:p>
          <a:p>
            <a:r>
              <a:rPr lang="en-US" b="1" dirty="0" smtClean="0">
                <a:solidFill>
                  <a:srgbClr val="FF0000"/>
                </a:solidFill>
              </a:rPr>
              <a:t>Pilot species may reduce the cost dramatically. (</a:t>
            </a:r>
            <a:r>
              <a:rPr lang="en-US" b="1" baseline="-25000" dirty="0" smtClean="0">
                <a:solidFill>
                  <a:srgbClr val="FF0000"/>
                </a:solidFill>
              </a:rPr>
              <a:t>90</a:t>
            </a:r>
            <a:r>
              <a:rPr lang="en-US" b="1" dirty="0" smtClean="0">
                <a:solidFill>
                  <a:srgbClr val="FF0000"/>
                </a:solidFill>
              </a:rPr>
              <a:t>Zr</a:t>
            </a:r>
            <a:r>
              <a:rPr lang="en-US" b="1" baseline="30000" dirty="0" smtClean="0">
                <a:solidFill>
                  <a:srgbClr val="FF0000"/>
                </a:solidFill>
              </a:rPr>
              <a:t>15</a:t>
            </a:r>
            <a:r>
              <a:rPr lang="en-US" b="1" dirty="0" smtClean="0">
                <a:solidFill>
                  <a:srgbClr val="FF0000"/>
                </a:solidFill>
              </a:rPr>
              <a:t>)</a:t>
            </a:r>
          </a:p>
          <a:p>
            <a:r>
              <a:rPr lang="en-US" dirty="0" smtClean="0"/>
              <a:t>Efficient machine tuning also reduce the cost a lot. </a:t>
            </a:r>
          </a:p>
          <a:p>
            <a:r>
              <a:rPr lang="en-US" dirty="0" smtClean="0"/>
              <a:t>Recycle process is being examined.</a:t>
            </a:r>
            <a:endParaRPr lang="en-US" dirty="0"/>
          </a:p>
        </p:txBody>
      </p:sp>
      <p:sp>
        <p:nvSpPr>
          <p:cNvPr id="8" name="TextBox 7"/>
          <p:cNvSpPr txBox="1"/>
          <p:nvPr/>
        </p:nvSpPr>
        <p:spPr>
          <a:xfrm>
            <a:off x="6462618" y="4921872"/>
            <a:ext cx="1698940" cy="646331"/>
          </a:xfrm>
          <a:prstGeom prst="rect">
            <a:avLst/>
          </a:prstGeom>
          <a:noFill/>
        </p:spPr>
        <p:txBody>
          <a:bodyPr wrap="none" rtlCol="0">
            <a:spAutoFit/>
          </a:bodyPr>
          <a:lstStyle/>
          <a:p>
            <a:r>
              <a:rPr lang="en-US" dirty="0" smtClean="0"/>
              <a:t>In case of 10 g</a:t>
            </a:r>
          </a:p>
          <a:p>
            <a:endParaRPr lang="en-US" dirty="0"/>
          </a:p>
        </p:txBody>
      </p:sp>
      <p:sp>
        <p:nvSpPr>
          <p:cNvPr id="9" name="TextBox 8"/>
          <p:cNvSpPr txBox="1"/>
          <p:nvPr/>
        </p:nvSpPr>
        <p:spPr>
          <a:xfrm>
            <a:off x="6738343" y="5198871"/>
            <a:ext cx="1275259" cy="369332"/>
          </a:xfrm>
          <a:prstGeom prst="rect">
            <a:avLst/>
          </a:prstGeom>
          <a:noFill/>
        </p:spPr>
        <p:txBody>
          <a:bodyPr wrap="none" rtlCol="0">
            <a:spAutoFit/>
          </a:bodyPr>
          <a:lstStyle/>
          <a:p>
            <a:r>
              <a:rPr lang="en-US" dirty="0" smtClean="0">
                <a:solidFill>
                  <a:srgbClr val="FF0000"/>
                </a:solidFill>
              </a:rPr>
              <a:t>150K USD</a:t>
            </a:r>
            <a:endParaRPr lang="en-US" dirty="0">
              <a:solidFill>
                <a:srgbClr val="FF0000"/>
              </a:solidFill>
            </a:endParaRPr>
          </a:p>
        </p:txBody>
      </p:sp>
    </p:spTree>
    <p:extLst>
      <p:ext uri="{BB962C8B-B14F-4D97-AF65-F5344CB8AC3E}">
        <p14:creationId xmlns:p14="http://schemas.microsoft.com/office/powerpoint/2010/main" val="2606148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426771"/>
            <a:ext cx="8328991" cy="1325563"/>
          </a:xfrm>
        </p:spPr>
        <p:txBody>
          <a:bodyPr>
            <a:normAutofit fontScale="90000"/>
          </a:bodyPr>
          <a:lstStyle/>
          <a:p>
            <a:pPr algn="ctr"/>
            <a:r>
              <a:rPr lang="en-US" dirty="0" smtClean="0">
                <a:solidFill>
                  <a:srgbClr val="FF0000"/>
                </a:solidFill>
              </a:rPr>
              <a:t>Ruthenium</a:t>
            </a:r>
            <a:br>
              <a:rPr lang="en-US" dirty="0" smtClean="0">
                <a:solidFill>
                  <a:srgbClr val="FF0000"/>
                </a:solidFill>
              </a:rPr>
            </a:br>
            <a:r>
              <a:rPr lang="fr-FR" sz="2200" dirty="0"/>
              <a:t>C. Carlson, D. Steski, P. Thieberger</a:t>
            </a:r>
            <a:r>
              <a:rPr lang="fr-FR" dirty="0"/>
              <a:t/>
            </a:r>
            <a:br>
              <a:rPr lang="fr-FR" dirty="0"/>
            </a:br>
            <a:endParaRPr lang="en-US" dirty="0">
              <a:solidFill>
                <a:srgbClr val="FF0000"/>
              </a:solidFill>
            </a:endParaRPr>
          </a:p>
        </p:txBody>
      </p:sp>
      <p:pic>
        <p:nvPicPr>
          <p:cNvPr id="3" name="Content Placeholder 5"/>
          <p:cNvPicPr>
            <a:picLocks noChangeAspect="1"/>
          </p:cNvPicPr>
          <p:nvPr/>
        </p:nvPicPr>
        <p:blipFill>
          <a:blip r:embed="rId2"/>
          <a:srcRect t="4717" b="4717"/>
          <a:stretch>
            <a:fillRect/>
          </a:stretch>
        </p:blipFill>
        <p:spPr>
          <a:xfrm>
            <a:off x="357809" y="1825625"/>
            <a:ext cx="8361233" cy="3944342"/>
          </a:xfrm>
          <a:prstGeom prst="rect">
            <a:avLst/>
          </a:prstGeom>
        </p:spPr>
      </p:pic>
    </p:spTree>
    <p:extLst>
      <p:ext uri="{BB962C8B-B14F-4D97-AF65-F5344CB8AC3E}">
        <p14:creationId xmlns:p14="http://schemas.microsoft.com/office/powerpoint/2010/main" val="35737277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a:t>
            </a:r>
            <a:endParaRPr lang="en-US" dirty="0"/>
          </a:p>
        </p:txBody>
      </p:sp>
      <p:pic>
        <p:nvPicPr>
          <p:cNvPr id="4" name="Picture 3"/>
          <p:cNvPicPr>
            <a:picLocks noChangeAspect="1"/>
          </p:cNvPicPr>
          <p:nvPr/>
        </p:nvPicPr>
        <p:blipFill>
          <a:blip r:embed="rId2"/>
          <a:stretch>
            <a:fillRect/>
          </a:stretch>
        </p:blipFill>
        <p:spPr>
          <a:xfrm>
            <a:off x="357809" y="1259726"/>
            <a:ext cx="8416549" cy="4730101"/>
          </a:xfrm>
          <a:prstGeom prst="rect">
            <a:avLst/>
          </a:prstGeom>
        </p:spPr>
      </p:pic>
      <p:sp>
        <p:nvSpPr>
          <p:cNvPr id="5" name="TextBox 4"/>
          <p:cNvSpPr txBox="1"/>
          <p:nvPr/>
        </p:nvSpPr>
        <p:spPr>
          <a:xfrm>
            <a:off x="3723564" y="5548045"/>
            <a:ext cx="1403186" cy="369332"/>
          </a:xfrm>
          <a:prstGeom prst="rect">
            <a:avLst/>
          </a:prstGeom>
          <a:noFill/>
        </p:spPr>
        <p:txBody>
          <a:bodyPr wrap="none" rtlCol="0">
            <a:spAutoFit/>
          </a:bodyPr>
          <a:lstStyle/>
          <a:p>
            <a:r>
              <a:rPr lang="en-US" b="1" dirty="0" smtClean="0">
                <a:solidFill>
                  <a:srgbClr val="FF0000"/>
                </a:solidFill>
              </a:rPr>
              <a:t>IS </a:t>
            </a:r>
            <a:r>
              <a:rPr lang="en-US" b="1" dirty="0" err="1" smtClean="0">
                <a:solidFill>
                  <a:srgbClr val="FF0000"/>
                </a:solidFill>
              </a:rPr>
              <a:t>Chabber</a:t>
            </a:r>
            <a:endParaRPr lang="en-US" b="1" dirty="0">
              <a:solidFill>
                <a:srgbClr val="FF0000"/>
              </a:solidFill>
            </a:endParaRPr>
          </a:p>
        </p:txBody>
      </p:sp>
      <p:sp>
        <p:nvSpPr>
          <p:cNvPr id="6" name="TextBox 5"/>
          <p:cNvSpPr txBox="1"/>
          <p:nvPr/>
        </p:nvSpPr>
        <p:spPr>
          <a:xfrm>
            <a:off x="863078" y="4068566"/>
            <a:ext cx="1775809" cy="369332"/>
          </a:xfrm>
          <a:prstGeom prst="rect">
            <a:avLst/>
          </a:prstGeom>
          <a:noFill/>
        </p:spPr>
        <p:txBody>
          <a:bodyPr wrap="none" rtlCol="0">
            <a:spAutoFit/>
          </a:bodyPr>
          <a:lstStyle/>
          <a:p>
            <a:r>
              <a:rPr lang="en-US" dirty="0" smtClean="0">
                <a:solidFill>
                  <a:srgbClr val="FF0000"/>
                </a:solidFill>
              </a:rPr>
              <a:t>Target Changer</a:t>
            </a:r>
            <a:endParaRPr lang="en-US" dirty="0">
              <a:solidFill>
                <a:srgbClr val="FF0000"/>
              </a:solidFill>
            </a:endParaRPr>
          </a:p>
        </p:txBody>
      </p:sp>
      <p:sp>
        <p:nvSpPr>
          <p:cNvPr id="7" name="TextBox 6"/>
          <p:cNvSpPr txBox="1"/>
          <p:nvPr/>
        </p:nvSpPr>
        <p:spPr>
          <a:xfrm>
            <a:off x="5126750" y="1417834"/>
            <a:ext cx="479744" cy="369332"/>
          </a:xfrm>
          <a:prstGeom prst="rect">
            <a:avLst/>
          </a:prstGeom>
          <a:noFill/>
        </p:spPr>
        <p:txBody>
          <a:bodyPr wrap="none" rtlCol="0">
            <a:spAutoFit/>
          </a:bodyPr>
          <a:lstStyle/>
          <a:p>
            <a:r>
              <a:rPr lang="en-US" b="1" dirty="0" smtClean="0">
                <a:solidFill>
                  <a:srgbClr val="FF0000"/>
                </a:solidFill>
              </a:rPr>
              <a:t>Cs </a:t>
            </a:r>
            <a:endParaRPr lang="en-US" b="1" dirty="0">
              <a:solidFill>
                <a:srgbClr val="FF0000"/>
              </a:solidFill>
            </a:endParaRPr>
          </a:p>
        </p:txBody>
      </p:sp>
      <p:sp>
        <p:nvSpPr>
          <p:cNvPr id="8" name="TextBox 7"/>
          <p:cNvSpPr txBox="1"/>
          <p:nvPr/>
        </p:nvSpPr>
        <p:spPr>
          <a:xfrm>
            <a:off x="6916951" y="1690689"/>
            <a:ext cx="1198165" cy="369332"/>
          </a:xfrm>
          <a:prstGeom prst="rect">
            <a:avLst/>
          </a:prstGeom>
          <a:noFill/>
          <a:ln>
            <a:solidFill>
              <a:srgbClr val="FF0000"/>
            </a:solidFill>
          </a:ln>
        </p:spPr>
        <p:txBody>
          <a:bodyPr wrap="none" rtlCol="0">
            <a:spAutoFit/>
          </a:bodyPr>
          <a:lstStyle/>
          <a:p>
            <a:r>
              <a:rPr lang="en-US" b="1" dirty="0" smtClean="0">
                <a:solidFill>
                  <a:srgbClr val="FF0000"/>
                </a:solidFill>
              </a:rPr>
              <a:t>Extractor</a:t>
            </a:r>
            <a:endParaRPr lang="en-US" b="1" dirty="0">
              <a:solidFill>
                <a:srgbClr val="FF0000"/>
              </a:solidFill>
            </a:endParaRPr>
          </a:p>
        </p:txBody>
      </p:sp>
      <p:cxnSp>
        <p:nvCxnSpPr>
          <p:cNvPr id="10" name="Straight Arrow Connector 9"/>
          <p:cNvCxnSpPr>
            <a:endCxn id="5" idx="0"/>
          </p:cNvCxnSpPr>
          <p:nvPr/>
        </p:nvCxnSpPr>
        <p:spPr>
          <a:xfrm flipH="1">
            <a:off x="4425157" y="3772671"/>
            <a:ext cx="457397" cy="17753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19343" y="3353485"/>
            <a:ext cx="517846" cy="86302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511368" y="1690689"/>
            <a:ext cx="95126" cy="11449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115522" y="2060021"/>
            <a:ext cx="801429" cy="10345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a:stretch>
            <a:fillRect/>
          </a:stretch>
        </p:blipFill>
        <p:spPr>
          <a:xfrm>
            <a:off x="6329337" y="171525"/>
            <a:ext cx="1814286" cy="1132913"/>
          </a:xfrm>
          <a:prstGeom prst="rect">
            <a:avLst/>
          </a:prstGeom>
        </p:spPr>
      </p:pic>
    </p:spTree>
    <p:extLst>
      <p:ext uri="{BB962C8B-B14F-4D97-AF65-F5344CB8AC3E}">
        <p14:creationId xmlns:p14="http://schemas.microsoft.com/office/powerpoint/2010/main" val="9982983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Outlines</a:t>
            </a:r>
            <a:endParaRPr lang="en-US" dirty="0"/>
          </a:p>
        </p:txBody>
      </p:sp>
      <p:sp>
        <p:nvSpPr>
          <p:cNvPr id="3" name="Content Placeholder 2"/>
          <p:cNvSpPr>
            <a:spLocks noGrp="1"/>
          </p:cNvSpPr>
          <p:nvPr>
            <p:ph idx="1"/>
          </p:nvPr>
        </p:nvSpPr>
        <p:spPr/>
        <p:txBody>
          <a:bodyPr/>
          <a:lstStyle/>
          <a:p>
            <a:r>
              <a:rPr lang="en-US" dirty="0" smtClean="0"/>
              <a:t>Requirements </a:t>
            </a:r>
          </a:p>
          <a:p>
            <a:r>
              <a:rPr lang="en-US" dirty="0" smtClean="0"/>
              <a:t>Zirconium-96</a:t>
            </a:r>
          </a:p>
          <a:p>
            <a:r>
              <a:rPr lang="en-US" dirty="0" smtClean="0"/>
              <a:t>Ruthenium-96</a:t>
            </a:r>
          </a:p>
          <a:p>
            <a:r>
              <a:rPr lang="en-US" dirty="0" smtClean="0"/>
              <a:t>Conclusion</a:t>
            </a:r>
          </a:p>
          <a:p>
            <a:endParaRPr lang="en-US" dirty="0"/>
          </a:p>
        </p:txBody>
      </p:sp>
    </p:spTree>
    <p:extLst>
      <p:ext uri="{BB962C8B-B14F-4D97-AF65-F5344CB8AC3E}">
        <p14:creationId xmlns:p14="http://schemas.microsoft.com/office/powerpoint/2010/main" val="21074033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Ruthenium from </a:t>
            </a:r>
            <a:r>
              <a:rPr lang="en-US" dirty="0"/>
              <a:t>T</a:t>
            </a:r>
            <a:r>
              <a:rPr lang="en-US" dirty="0" smtClean="0"/>
              <a:t>andem </a:t>
            </a:r>
            <a:endParaRPr lang="en-US" dirty="0"/>
          </a:p>
        </p:txBody>
      </p:sp>
      <p:sp>
        <p:nvSpPr>
          <p:cNvPr id="3" name="Content Placeholder 2"/>
          <p:cNvSpPr>
            <a:spLocks noGrp="1"/>
          </p:cNvSpPr>
          <p:nvPr>
            <p:ph idx="1"/>
          </p:nvPr>
        </p:nvSpPr>
        <p:spPr/>
        <p:txBody>
          <a:bodyPr/>
          <a:lstStyle/>
          <a:p>
            <a:r>
              <a:rPr lang="en-US" dirty="0" smtClean="0"/>
              <a:t>Enriched Ru-96 is not available commercially</a:t>
            </a:r>
          </a:p>
          <a:p>
            <a:r>
              <a:rPr lang="en-US" dirty="0" smtClean="0"/>
              <a:t>We will get about 500 mg Ru-96 (79%)  from ORNL,</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4065567" y="3082154"/>
            <a:ext cx="1568541" cy="2789064"/>
          </a:xfrm>
          <a:prstGeom prst="rect">
            <a:avLst/>
          </a:prstGeom>
        </p:spPr>
      </p:pic>
    </p:spTree>
    <p:extLst>
      <p:ext uri="{BB962C8B-B14F-4D97-AF65-F5344CB8AC3E}">
        <p14:creationId xmlns:p14="http://schemas.microsoft.com/office/powerpoint/2010/main" val="14478576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Ruthenium Tests  at Tandem </a:t>
            </a:r>
          </a:p>
        </p:txBody>
      </p:sp>
      <p:sp>
        <p:nvSpPr>
          <p:cNvPr id="3" name="Content Placeholder 2"/>
          <p:cNvSpPr>
            <a:spLocks noGrp="1"/>
          </p:cNvSpPr>
          <p:nvPr>
            <p:ph idx="1"/>
          </p:nvPr>
        </p:nvSpPr>
        <p:spPr/>
        <p:txBody>
          <a:bodyPr>
            <a:normAutofit/>
          </a:bodyPr>
          <a:lstStyle/>
          <a:p>
            <a:r>
              <a:rPr lang="en-US" sz="2000" kern="2700" dirty="0">
                <a:latin typeface="Times"/>
                <a:cs typeface="Times"/>
              </a:rPr>
              <a:t>Dec 2015: Analyzed </a:t>
            </a:r>
            <a:r>
              <a:rPr lang="en-US" sz="2000" kern="2700" baseline="-25000" dirty="0">
                <a:latin typeface="Times"/>
                <a:cs typeface="Times"/>
              </a:rPr>
              <a:t>102</a:t>
            </a:r>
            <a:r>
              <a:rPr lang="en-US" sz="2000" kern="2700" dirty="0">
                <a:latin typeface="Times"/>
                <a:cs typeface="Times"/>
              </a:rPr>
              <a:t>Ru</a:t>
            </a:r>
            <a:r>
              <a:rPr lang="en-US" sz="2000" kern="2700" baseline="30000" dirty="0">
                <a:latin typeface="Times"/>
                <a:cs typeface="Times"/>
              </a:rPr>
              <a:t>12</a:t>
            </a:r>
            <a:r>
              <a:rPr lang="en-US" sz="2000" kern="2700" dirty="0">
                <a:latin typeface="Times"/>
                <a:cs typeface="Times"/>
              </a:rPr>
              <a:t> and </a:t>
            </a:r>
            <a:r>
              <a:rPr lang="en-US" sz="2000" kern="2700" baseline="-25000" dirty="0">
                <a:latin typeface="Times"/>
                <a:cs typeface="Times"/>
              </a:rPr>
              <a:t>96</a:t>
            </a:r>
            <a:r>
              <a:rPr lang="en-US" sz="2000" kern="2700" dirty="0">
                <a:latin typeface="Times"/>
                <a:cs typeface="Times"/>
              </a:rPr>
              <a:t>Ru</a:t>
            </a:r>
            <a:r>
              <a:rPr lang="en-US" sz="2000" kern="2700" baseline="30000" dirty="0">
                <a:latin typeface="Times"/>
                <a:cs typeface="Times"/>
              </a:rPr>
              <a:t>12</a:t>
            </a:r>
            <a:r>
              <a:rPr lang="en-US" sz="2000" kern="2700" dirty="0">
                <a:latin typeface="Times"/>
                <a:cs typeface="Times"/>
              </a:rPr>
              <a:t> from Natural </a:t>
            </a:r>
            <a:r>
              <a:rPr lang="en-US" sz="2000" kern="2700" dirty="0" err="1">
                <a:latin typeface="Times"/>
                <a:cs typeface="Times"/>
              </a:rPr>
              <a:t>RuO</a:t>
            </a:r>
            <a:endParaRPr lang="en-US" sz="2000" kern="2700" dirty="0">
              <a:latin typeface="Times"/>
              <a:cs typeface="Times"/>
            </a:endParaRPr>
          </a:p>
          <a:p>
            <a:pPr marL="0" indent="0">
              <a:buNone/>
            </a:pPr>
            <a:r>
              <a:rPr lang="en-US" sz="2000" kern="2700" dirty="0">
                <a:latin typeface="Times"/>
                <a:cs typeface="Times"/>
              </a:rPr>
              <a:t> </a:t>
            </a:r>
            <a:r>
              <a:rPr lang="en-US" sz="2000" kern="2700" dirty="0">
                <a:solidFill>
                  <a:srgbClr val="008000"/>
                </a:solidFill>
                <a:latin typeface="Times"/>
                <a:cs typeface="Times"/>
              </a:rPr>
              <a:t> -</a:t>
            </a:r>
            <a:r>
              <a:rPr lang="en-US" sz="2000" kern="2700" baseline="-25000" dirty="0">
                <a:solidFill>
                  <a:srgbClr val="008000"/>
                </a:solidFill>
                <a:latin typeface="Times"/>
                <a:cs typeface="Times"/>
              </a:rPr>
              <a:t>102</a:t>
            </a:r>
            <a:r>
              <a:rPr lang="en-US" sz="2000" kern="2700" dirty="0">
                <a:solidFill>
                  <a:srgbClr val="008000"/>
                </a:solidFill>
                <a:latin typeface="Times"/>
                <a:cs typeface="Times"/>
              </a:rPr>
              <a:t>Ru 29.2 μA (7.7e9) and </a:t>
            </a:r>
            <a:r>
              <a:rPr lang="en-US" sz="2000" kern="2700" baseline="-25000" dirty="0">
                <a:solidFill>
                  <a:srgbClr val="008000"/>
                </a:solidFill>
                <a:latin typeface="Times"/>
                <a:cs typeface="Times"/>
              </a:rPr>
              <a:t>96</a:t>
            </a:r>
            <a:r>
              <a:rPr lang="en-US" sz="2000" kern="2700" dirty="0">
                <a:solidFill>
                  <a:srgbClr val="008000"/>
                </a:solidFill>
                <a:latin typeface="Times"/>
                <a:cs typeface="Times"/>
              </a:rPr>
              <a:t>Ru 5.7 μA (1.5E9)</a:t>
            </a:r>
          </a:p>
          <a:p>
            <a:r>
              <a:rPr lang="en-US" sz="2000" kern="2700" dirty="0">
                <a:latin typeface="Times"/>
                <a:cs typeface="Times"/>
              </a:rPr>
              <a:t>March 2016: Using natural </a:t>
            </a:r>
            <a:r>
              <a:rPr lang="en-US" sz="2000" kern="2700" dirty="0" err="1">
                <a:latin typeface="Times"/>
                <a:cs typeface="Times"/>
              </a:rPr>
              <a:t>RuO</a:t>
            </a:r>
            <a:r>
              <a:rPr lang="en-US" sz="2000" kern="2700" dirty="0">
                <a:latin typeface="Times"/>
                <a:cs typeface="Times"/>
              </a:rPr>
              <a:t>, eight pulses per SC of </a:t>
            </a:r>
            <a:r>
              <a:rPr lang="en-US" sz="2000" kern="2700" baseline="-25000" dirty="0">
                <a:latin typeface="Times"/>
                <a:cs typeface="Times"/>
              </a:rPr>
              <a:t>96</a:t>
            </a:r>
            <a:r>
              <a:rPr lang="en-US" sz="2000" kern="2700" dirty="0">
                <a:latin typeface="Times"/>
                <a:cs typeface="Times"/>
              </a:rPr>
              <a:t>Ru</a:t>
            </a:r>
            <a:r>
              <a:rPr lang="en-US" sz="2000" kern="2700" baseline="30000" dirty="0">
                <a:latin typeface="Times"/>
                <a:cs typeface="Times"/>
              </a:rPr>
              <a:t>12</a:t>
            </a:r>
            <a:r>
              <a:rPr lang="en-US" sz="2000" kern="2700" dirty="0">
                <a:latin typeface="Times"/>
                <a:cs typeface="Times"/>
              </a:rPr>
              <a:t> were delivered to Booster. The SC length was 5.4 sec and pulse width was 600 us. Single pulse at 11/30 FC was 1E9 &amp; 0.76E9 ion per pulse at booster input and 1.07E9 ion per bunch at extraction of AGS, with 8-4-2 merge scheme in AGS. </a:t>
            </a:r>
          </a:p>
          <a:p>
            <a:r>
              <a:rPr lang="en-US" sz="2200" kern="2700" dirty="0">
                <a:latin typeface="Times"/>
                <a:cs typeface="Times"/>
              </a:rPr>
              <a:t>Feb 2017: Compared Natural </a:t>
            </a:r>
            <a:r>
              <a:rPr lang="en-US" sz="2200" kern="2700" dirty="0" err="1">
                <a:latin typeface="Times"/>
                <a:cs typeface="Times"/>
              </a:rPr>
              <a:t>RuO</a:t>
            </a:r>
            <a:r>
              <a:rPr lang="en-US" sz="2200" kern="2700" dirty="0">
                <a:latin typeface="Times"/>
                <a:cs typeface="Times"/>
              </a:rPr>
              <a:t> 100%, 50/50% and 25/75 % with Ag</a:t>
            </a:r>
          </a:p>
          <a:p>
            <a:pPr marL="0" indent="0">
              <a:buNone/>
            </a:pPr>
            <a:r>
              <a:rPr lang="en-US" sz="2200" kern="2700" dirty="0">
                <a:latin typeface="Times"/>
                <a:cs typeface="Times"/>
              </a:rPr>
              <a:t>   </a:t>
            </a:r>
            <a:r>
              <a:rPr lang="en-US" sz="2200" kern="2700" dirty="0">
                <a:solidFill>
                  <a:srgbClr val="008000"/>
                </a:solidFill>
                <a:latin typeface="Times"/>
                <a:cs typeface="Times"/>
              </a:rPr>
              <a:t>- </a:t>
            </a:r>
            <a:r>
              <a:rPr lang="en-US" sz="2200" kern="2700" baseline="-25000" dirty="0">
                <a:solidFill>
                  <a:srgbClr val="008000"/>
                </a:solidFill>
                <a:latin typeface="Times"/>
                <a:cs typeface="Times"/>
              </a:rPr>
              <a:t>102</a:t>
            </a:r>
            <a:r>
              <a:rPr lang="en-US" sz="2200" kern="2700" dirty="0">
                <a:solidFill>
                  <a:srgbClr val="008000"/>
                </a:solidFill>
                <a:latin typeface="Times"/>
                <a:cs typeface="Times"/>
              </a:rPr>
              <a:t>Ru; 100% 18 μA (4.7E9), 50/50% 15.8μA (4.1E9), 25/75 % 15.2 μA (4.0E9)</a:t>
            </a:r>
          </a:p>
          <a:p>
            <a:endParaRPr lang="en-US" sz="2200" kern="2700" dirty="0">
              <a:latin typeface="Times"/>
              <a:cs typeface="Times"/>
            </a:endParaRPr>
          </a:p>
          <a:p>
            <a:endParaRPr lang="en-US" sz="2000" dirty="0"/>
          </a:p>
        </p:txBody>
      </p:sp>
    </p:spTree>
    <p:extLst>
      <p:ext uri="{BB962C8B-B14F-4D97-AF65-F5344CB8AC3E}">
        <p14:creationId xmlns:p14="http://schemas.microsoft.com/office/powerpoint/2010/main" val="28276626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Ru</a:t>
            </a:r>
            <a:r>
              <a:rPr lang="en-US" dirty="0"/>
              <a:t> Tests  at Tandem (Cont.)</a:t>
            </a:r>
          </a:p>
        </p:txBody>
      </p:sp>
      <p:sp>
        <p:nvSpPr>
          <p:cNvPr id="3" name="Content Placeholder 2"/>
          <p:cNvSpPr>
            <a:spLocks noGrp="1"/>
          </p:cNvSpPr>
          <p:nvPr>
            <p:ph idx="1"/>
          </p:nvPr>
        </p:nvSpPr>
        <p:spPr/>
        <p:txBody>
          <a:bodyPr>
            <a:normAutofit lnSpcReduction="10000"/>
          </a:bodyPr>
          <a:lstStyle/>
          <a:p>
            <a:r>
              <a:rPr lang="en-US" sz="2200" dirty="0">
                <a:latin typeface="Times"/>
                <a:cs typeface="Times"/>
              </a:rPr>
              <a:t>June 17: Compared natural </a:t>
            </a:r>
            <a:r>
              <a:rPr lang="en-US" sz="2200" dirty="0" err="1">
                <a:latin typeface="Times"/>
                <a:cs typeface="Times"/>
              </a:rPr>
              <a:t>Ru</a:t>
            </a:r>
            <a:r>
              <a:rPr lang="en-US" sz="2200" dirty="0">
                <a:latin typeface="Times"/>
                <a:cs typeface="Times"/>
              </a:rPr>
              <a:t> Metal  100%, 50/50% and 20/80% with Al.                              </a:t>
            </a:r>
          </a:p>
          <a:p>
            <a:pPr marL="0" indent="0">
              <a:buNone/>
            </a:pPr>
            <a:r>
              <a:rPr lang="en-US" sz="2200" dirty="0">
                <a:solidFill>
                  <a:srgbClr val="008000"/>
                </a:solidFill>
                <a:latin typeface="Times"/>
                <a:cs typeface="Times"/>
              </a:rPr>
              <a:t> -</a:t>
            </a:r>
            <a:r>
              <a:rPr lang="en-US" sz="2200" baseline="-25000" dirty="0">
                <a:solidFill>
                  <a:srgbClr val="008000"/>
                </a:solidFill>
                <a:latin typeface="Times"/>
                <a:cs typeface="Times"/>
              </a:rPr>
              <a:t>102</a:t>
            </a:r>
            <a:r>
              <a:rPr lang="en-US" sz="2200" dirty="0">
                <a:solidFill>
                  <a:srgbClr val="008000"/>
                </a:solidFill>
                <a:latin typeface="Times"/>
                <a:cs typeface="Times"/>
              </a:rPr>
              <a:t>Ru 100% - 26.8 μA (7 E9), 50% - 16 μA(4.2E9), 25% - 15.2μA (4.0E9)</a:t>
            </a:r>
          </a:p>
          <a:p>
            <a:endParaRPr lang="en-US" sz="2200" dirty="0">
              <a:latin typeface="Times"/>
              <a:cs typeface="Times"/>
            </a:endParaRPr>
          </a:p>
          <a:p>
            <a:r>
              <a:rPr lang="en-US" sz="2200" dirty="0">
                <a:latin typeface="Times"/>
                <a:cs typeface="Times"/>
              </a:rPr>
              <a:t>July 2017: </a:t>
            </a:r>
            <a:r>
              <a:rPr lang="en-US" sz="2200" dirty="0" err="1">
                <a:latin typeface="Times"/>
                <a:cs typeface="Times"/>
              </a:rPr>
              <a:t>Ru</a:t>
            </a:r>
            <a:r>
              <a:rPr lang="en-US" sz="2200" dirty="0">
                <a:latin typeface="Times"/>
                <a:cs typeface="Times"/>
              </a:rPr>
              <a:t> metal target analyzed. The analyzed beam intensity from the </a:t>
            </a:r>
            <a:r>
              <a:rPr lang="en-US" sz="2200" dirty="0" err="1">
                <a:latin typeface="Times"/>
                <a:cs typeface="Times"/>
              </a:rPr>
              <a:t>Ru</a:t>
            </a:r>
            <a:r>
              <a:rPr lang="en-US" sz="2200" dirty="0">
                <a:latin typeface="Times"/>
                <a:cs typeface="Times"/>
              </a:rPr>
              <a:t> metal was slightly better than 50% of the intensity from </a:t>
            </a:r>
            <a:r>
              <a:rPr lang="en-US" sz="2200" dirty="0" err="1">
                <a:latin typeface="Times"/>
                <a:cs typeface="Times"/>
              </a:rPr>
              <a:t>RuO</a:t>
            </a:r>
            <a:r>
              <a:rPr lang="en-US" sz="2200" dirty="0">
                <a:latin typeface="Times"/>
                <a:cs typeface="Times"/>
              </a:rPr>
              <a:t> targets. ORNL claim to convert </a:t>
            </a:r>
            <a:r>
              <a:rPr lang="en-US" sz="2200" dirty="0" err="1">
                <a:latin typeface="Times"/>
                <a:cs typeface="Times"/>
              </a:rPr>
              <a:t>Ru</a:t>
            </a:r>
            <a:r>
              <a:rPr lang="en-US" sz="2200" dirty="0">
                <a:latin typeface="Times"/>
                <a:cs typeface="Times"/>
              </a:rPr>
              <a:t> to </a:t>
            </a:r>
            <a:r>
              <a:rPr lang="en-US" sz="2200" dirty="0" err="1">
                <a:latin typeface="Times"/>
                <a:cs typeface="Times"/>
              </a:rPr>
              <a:t>RuO</a:t>
            </a:r>
            <a:r>
              <a:rPr lang="en-US" sz="2200" dirty="0">
                <a:latin typeface="Times"/>
                <a:cs typeface="Times"/>
              </a:rPr>
              <a:t> , 40-50 % material will be lost. The decision to go with </a:t>
            </a:r>
            <a:r>
              <a:rPr lang="en-US" sz="2200" dirty="0" err="1">
                <a:latin typeface="Times"/>
                <a:cs typeface="Times"/>
              </a:rPr>
              <a:t>Ru</a:t>
            </a:r>
            <a:r>
              <a:rPr lang="en-US" sz="2200" dirty="0">
                <a:latin typeface="Times"/>
                <a:cs typeface="Times"/>
              </a:rPr>
              <a:t> metal was based on ample intensity for the run as the enriched isotope is made in the metal form and material losses would occur during the oxide process.  It appears at this time that the metal targets have a longer lifetime.  </a:t>
            </a:r>
          </a:p>
          <a:p>
            <a:endParaRPr lang="en-US" dirty="0"/>
          </a:p>
        </p:txBody>
      </p:sp>
    </p:spTree>
    <p:extLst>
      <p:ext uri="{BB962C8B-B14F-4D97-AF65-F5344CB8AC3E}">
        <p14:creationId xmlns:p14="http://schemas.microsoft.com/office/powerpoint/2010/main" val="27686986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Ru</a:t>
            </a:r>
            <a:r>
              <a:rPr lang="en-US" sz="3200" dirty="0" smtClean="0"/>
              <a:t> Metal with Different </a:t>
            </a:r>
            <a:r>
              <a:rPr lang="en-US" sz="3200" dirty="0"/>
              <a:t>P</a:t>
            </a:r>
            <a:r>
              <a:rPr lang="en-US" sz="3200" dirty="0" smtClean="0"/>
              <a:t>ercentage of AL</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3555188"/>
              </p:ext>
            </p:extLst>
          </p:nvPr>
        </p:nvGraphicFramePr>
        <p:xfrm>
          <a:off x="127859" y="1854130"/>
          <a:ext cx="8926505" cy="2325742"/>
        </p:xfrm>
        <a:graphic>
          <a:graphicData uri="http://schemas.openxmlformats.org/drawingml/2006/table">
            <a:tbl>
              <a:tblPr firstRow="1" bandRow="1">
                <a:tableStyleId>{2D5ABB26-0587-4C30-8999-92F81FD0307C}</a:tableStyleId>
              </a:tblPr>
              <a:tblGrid>
                <a:gridCol w="1556875"/>
                <a:gridCol w="967642"/>
                <a:gridCol w="768929"/>
                <a:gridCol w="625998"/>
                <a:gridCol w="993561"/>
                <a:gridCol w="1010840"/>
                <a:gridCol w="592194"/>
                <a:gridCol w="950363"/>
                <a:gridCol w="846687"/>
                <a:gridCol w="613416"/>
              </a:tblGrid>
              <a:tr h="370840">
                <a:tc>
                  <a:txBody>
                    <a:bodyPr/>
                    <a:lstStyle/>
                    <a:p>
                      <a:endParaRPr lang="en-US" dirty="0"/>
                    </a:p>
                  </a:txBody>
                  <a:tcPr/>
                </a:tc>
                <a:tc gridSpan="3">
                  <a:txBody>
                    <a:bodyPr/>
                    <a:lstStyle/>
                    <a:p>
                      <a:r>
                        <a:rPr lang="en-US" dirty="0" err="1" smtClean="0">
                          <a:solidFill>
                            <a:srgbClr val="0000FF"/>
                          </a:solidFill>
                        </a:rPr>
                        <a:t>Ru</a:t>
                      </a:r>
                      <a:r>
                        <a:rPr lang="en-US" baseline="0" dirty="0" smtClean="0">
                          <a:solidFill>
                            <a:srgbClr val="0000FF"/>
                          </a:solidFill>
                        </a:rPr>
                        <a:t> 100%</a:t>
                      </a:r>
                      <a:endParaRPr lang="en-US" dirty="0">
                        <a:solidFill>
                          <a:srgbClr val="0000FF"/>
                        </a:solidFill>
                      </a:endParaRPr>
                    </a:p>
                  </a:txBody>
                  <a:tcPr/>
                </a:tc>
                <a:tc hMerge="1">
                  <a:txBody>
                    <a:bodyPr/>
                    <a:lstStyle/>
                    <a:p>
                      <a:endParaRPr lang="en-US" dirty="0"/>
                    </a:p>
                  </a:txBody>
                  <a:tcPr/>
                </a:tc>
                <a:tc hMerge="1">
                  <a:txBody>
                    <a:bodyPr/>
                    <a:lstStyle/>
                    <a:p>
                      <a:endParaRPr lang="en-US" dirty="0"/>
                    </a:p>
                  </a:txBody>
                  <a:tcPr/>
                </a:tc>
                <a:tc gridSpan="3">
                  <a:txBody>
                    <a:bodyPr/>
                    <a:lstStyle/>
                    <a:p>
                      <a:r>
                        <a:rPr lang="en-US" dirty="0" err="1" smtClean="0">
                          <a:solidFill>
                            <a:srgbClr val="0000FF"/>
                          </a:solidFill>
                        </a:rPr>
                        <a:t>Ru</a:t>
                      </a:r>
                      <a:r>
                        <a:rPr lang="en-US" dirty="0" smtClean="0">
                          <a:solidFill>
                            <a:srgbClr val="0000FF"/>
                          </a:solidFill>
                        </a:rPr>
                        <a:t> 50% Al 50%</a:t>
                      </a:r>
                      <a:endParaRPr lang="en-US" dirty="0">
                        <a:solidFill>
                          <a:srgbClr val="0000FF"/>
                        </a:solidFill>
                      </a:endParaRPr>
                    </a:p>
                  </a:txBody>
                  <a:tcPr/>
                </a:tc>
                <a:tc hMerge="1">
                  <a:txBody>
                    <a:bodyPr/>
                    <a:lstStyle/>
                    <a:p>
                      <a:endParaRPr lang="en-US" dirty="0"/>
                    </a:p>
                  </a:txBody>
                  <a:tcPr/>
                </a:tc>
                <a:tc hMerge="1">
                  <a:txBody>
                    <a:bodyPr/>
                    <a:lstStyle/>
                    <a:p>
                      <a:endParaRPr lang="en-US" dirty="0"/>
                    </a:p>
                  </a:txBody>
                  <a:tcPr/>
                </a:tc>
                <a:tc gridSpan="3">
                  <a:txBody>
                    <a:bodyPr/>
                    <a:lstStyle/>
                    <a:p>
                      <a:r>
                        <a:rPr lang="en-US" dirty="0" err="1" smtClean="0">
                          <a:solidFill>
                            <a:srgbClr val="0000FF"/>
                          </a:solidFill>
                        </a:rPr>
                        <a:t>Ru</a:t>
                      </a:r>
                      <a:r>
                        <a:rPr lang="en-US" dirty="0" smtClean="0">
                          <a:solidFill>
                            <a:srgbClr val="0000FF"/>
                          </a:solidFill>
                        </a:rPr>
                        <a:t> 20% Al</a:t>
                      </a:r>
                      <a:r>
                        <a:rPr lang="en-US" baseline="0" dirty="0" smtClean="0">
                          <a:solidFill>
                            <a:srgbClr val="0000FF"/>
                          </a:solidFill>
                        </a:rPr>
                        <a:t> 80%</a:t>
                      </a:r>
                      <a:endParaRPr lang="en-US" dirty="0">
                        <a:solidFill>
                          <a:srgbClr val="0000FF"/>
                        </a:solidFill>
                      </a:endParaRPr>
                    </a:p>
                  </a:txBody>
                  <a:tcPr/>
                </a:tc>
                <a:tc hMerge="1">
                  <a:txBody>
                    <a:bodyPr/>
                    <a:lstStyle/>
                    <a:p>
                      <a:endParaRPr lang="en-US" dirty="0"/>
                    </a:p>
                  </a:txBody>
                  <a:tcPr/>
                </a:tc>
                <a:tc hMerge="1">
                  <a:txBody>
                    <a:bodyPr/>
                    <a:lstStyle/>
                    <a:p>
                      <a:endParaRPr lang="en-US" dirty="0"/>
                    </a:p>
                  </a:txBody>
                  <a:tcPr/>
                </a:tc>
              </a:tr>
              <a:tr h="943982">
                <a:tc>
                  <a:txBody>
                    <a:bodyPr/>
                    <a:lstStyle/>
                    <a:p>
                      <a:r>
                        <a:rPr lang="en-US" dirty="0" smtClean="0">
                          <a:solidFill>
                            <a:srgbClr val="660066"/>
                          </a:solidFill>
                        </a:rPr>
                        <a:t>Mass</a:t>
                      </a:r>
                      <a:endParaRPr lang="en-US" dirty="0">
                        <a:solidFill>
                          <a:srgbClr val="660066"/>
                        </a:solidFill>
                      </a:endParaRPr>
                    </a:p>
                  </a:txBody>
                  <a:tcPr/>
                </a:tc>
                <a:tc>
                  <a:txBody>
                    <a:bodyPr/>
                    <a:lstStyle/>
                    <a:p>
                      <a:r>
                        <a:rPr lang="en-US" dirty="0" smtClean="0">
                          <a:solidFill>
                            <a:srgbClr val="660066"/>
                          </a:solidFill>
                        </a:rPr>
                        <a:t>102</a:t>
                      </a:r>
                    </a:p>
                    <a:p>
                      <a:r>
                        <a:rPr lang="en-US" dirty="0" err="1" smtClean="0">
                          <a:solidFill>
                            <a:srgbClr val="660066"/>
                          </a:solidFill>
                        </a:rPr>
                        <a:t>Ru</a:t>
                      </a:r>
                      <a:endParaRPr lang="en-US" dirty="0">
                        <a:solidFill>
                          <a:srgbClr val="660066"/>
                        </a:solidFill>
                      </a:endParaRPr>
                    </a:p>
                  </a:txBody>
                  <a:tcPr/>
                </a:tc>
                <a:tc>
                  <a:txBody>
                    <a:bodyPr/>
                    <a:lstStyle/>
                    <a:p>
                      <a:r>
                        <a:rPr lang="en-US" dirty="0" smtClean="0">
                          <a:solidFill>
                            <a:srgbClr val="660066"/>
                          </a:solidFill>
                        </a:rPr>
                        <a:t>118 </a:t>
                      </a:r>
                      <a:r>
                        <a:rPr lang="en-US" dirty="0" err="1" smtClean="0">
                          <a:solidFill>
                            <a:srgbClr val="660066"/>
                          </a:solidFill>
                        </a:rPr>
                        <a:t>RuO</a:t>
                      </a:r>
                      <a:endParaRPr lang="en-US" dirty="0">
                        <a:solidFill>
                          <a:srgbClr val="660066"/>
                        </a:solidFill>
                      </a:endParaRPr>
                    </a:p>
                  </a:txBody>
                  <a:tcPr/>
                </a:tc>
                <a:tc>
                  <a:txBody>
                    <a:bodyPr/>
                    <a:lstStyle/>
                    <a:p>
                      <a:r>
                        <a:rPr lang="en-US" dirty="0" smtClean="0">
                          <a:solidFill>
                            <a:srgbClr val="660066"/>
                          </a:solidFill>
                        </a:rPr>
                        <a:t>16 </a:t>
                      </a:r>
                    </a:p>
                    <a:p>
                      <a:r>
                        <a:rPr lang="en-US" dirty="0" smtClean="0">
                          <a:solidFill>
                            <a:srgbClr val="660066"/>
                          </a:solidFill>
                        </a:rPr>
                        <a:t>O</a:t>
                      </a:r>
                      <a:endParaRPr lang="en-US" dirty="0">
                        <a:solidFill>
                          <a:srgbClr val="660066"/>
                        </a:solidFill>
                      </a:endParaRPr>
                    </a:p>
                  </a:txBody>
                  <a:tcPr/>
                </a:tc>
                <a:tc>
                  <a:txBody>
                    <a:bodyPr/>
                    <a:lstStyle/>
                    <a:p>
                      <a:r>
                        <a:rPr lang="en-US" dirty="0" smtClean="0">
                          <a:solidFill>
                            <a:srgbClr val="660066"/>
                          </a:solidFill>
                        </a:rPr>
                        <a:t>102</a:t>
                      </a:r>
                    </a:p>
                    <a:p>
                      <a:r>
                        <a:rPr lang="en-US" dirty="0" err="1" smtClean="0">
                          <a:solidFill>
                            <a:srgbClr val="660066"/>
                          </a:solidFill>
                        </a:rPr>
                        <a:t>Ru</a:t>
                      </a:r>
                      <a:endParaRPr lang="en-US" dirty="0">
                        <a:solidFill>
                          <a:srgbClr val="660066"/>
                        </a:solidFill>
                      </a:endParaRPr>
                    </a:p>
                  </a:txBody>
                  <a:tcPr/>
                </a:tc>
                <a:tc>
                  <a:txBody>
                    <a:bodyPr/>
                    <a:lstStyle/>
                    <a:p>
                      <a:r>
                        <a:rPr lang="en-US" dirty="0" smtClean="0">
                          <a:solidFill>
                            <a:srgbClr val="660066"/>
                          </a:solidFill>
                        </a:rPr>
                        <a:t>118</a:t>
                      </a:r>
                    </a:p>
                    <a:p>
                      <a:r>
                        <a:rPr lang="en-US" dirty="0" err="1" smtClean="0">
                          <a:solidFill>
                            <a:srgbClr val="660066"/>
                          </a:solidFill>
                        </a:rPr>
                        <a:t>RuO</a:t>
                      </a:r>
                      <a:endParaRPr lang="en-US" dirty="0">
                        <a:solidFill>
                          <a:srgbClr val="660066"/>
                        </a:solidFill>
                      </a:endParaRPr>
                    </a:p>
                  </a:txBody>
                  <a:tcPr/>
                </a:tc>
                <a:tc>
                  <a:txBody>
                    <a:bodyPr/>
                    <a:lstStyle/>
                    <a:p>
                      <a:r>
                        <a:rPr lang="en-US" dirty="0" smtClean="0">
                          <a:solidFill>
                            <a:srgbClr val="660066"/>
                          </a:solidFill>
                        </a:rPr>
                        <a:t>16</a:t>
                      </a:r>
                    </a:p>
                    <a:p>
                      <a:r>
                        <a:rPr lang="en-US" dirty="0" smtClean="0">
                          <a:solidFill>
                            <a:srgbClr val="660066"/>
                          </a:solidFill>
                        </a:rPr>
                        <a:t>O</a:t>
                      </a:r>
                      <a:endParaRPr lang="en-US" dirty="0">
                        <a:solidFill>
                          <a:srgbClr val="660066"/>
                        </a:solidFill>
                      </a:endParaRPr>
                    </a:p>
                  </a:txBody>
                  <a:tcPr/>
                </a:tc>
                <a:tc>
                  <a:txBody>
                    <a:bodyPr/>
                    <a:lstStyle/>
                    <a:p>
                      <a:r>
                        <a:rPr lang="en-US" dirty="0" smtClean="0">
                          <a:solidFill>
                            <a:srgbClr val="660066"/>
                          </a:solidFill>
                        </a:rPr>
                        <a:t>102</a:t>
                      </a:r>
                    </a:p>
                    <a:p>
                      <a:r>
                        <a:rPr lang="en-US" dirty="0" err="1" smtClean="0">
                          <a:solidFill>
                            <a:srgbClr val="660066"/>
                          </a:solidFill>
                        </a:rPr>
                        <a:t>Ru</a:t>
                      </a:r>
                      <a:endParaRPr lang="en-US" dirty="0">
                        <a:solidFill>
                          <a:srgbClr val="660066"/>
                        </a:solidFill>
                      </a:endParaRPr>
                    </a:p>
                  </a:txBody>
                  <a:tcPr/>
                </a:tc>
                <a:tc>
                  <a:txBody>
                    <a:bodyPr/>
                    <a:lstStyle/>
                    <a:p>
                      <a:r>
                        <a:rPr lang="en-US" dirty="0" smtClean="0">
                          <a:solidFill>
                            <a:srgbClr val="660066"/>
                          </a:solidFill>
                        </a:rPr>
                        <a:t>118</a:t>
                      </a:r>
                    </a:p>
                    <a:p>
                      <a:r>
                        <a:rPr lang="en-US" dirty="0" err="1" smtClean="0">
                          <a:solidFill>
                            <a:srgbClr val="660066"/>
                          </a:solidFill>
                        </a:rPr>
                        <a:t>RuO</a:t>
                      </a:r>
                      <a:endParaRPr lang="en-US" dirty="0">
                        <a:solidFill>
                          <a:srgbClr val="660066"/>
                        </a:solidFill>
                      </a:endParaRPr>
                    </a:p>
                  </a:txBody>
                  <a:tcPr/>
                </a:tc>
                <a:tc>
                  <a:txBody>
                    <a:bodyPr/>
                    <a:lstStyle/>
                    <a:p>
                      <a:r>
                        <a:rPr lang="en-US" dirty="0" smtClean="0">
                          <a:solidFill>
                            <a:srgbClr val="660066"/>
                          </a:solidFill>
                        </a:rPr>
                        <a:t>16</a:t>
                      </a:r>
                    </a:p>
                    <a:p>
                      <a:r>
                        <a:rPr lang="en-US" dirty="0" smtClean="0">
                          <a:solidFill>
                            <a:srgbClr val="660066"/>
                          </a:solidFill>
                        </a:rPr>
                        <a:t>O</a:t>
                      </a:r>
                      <a:endParaRPr lang="en-US" dirty="0">
                        <a:solidFill>
                          <a:srgbClr val="660066"/>
                        </a:solidFill>
                      </a:endParaRPr>
                    </a:p>
                  </a:txBody>
                  <a:tcPr/>
                </a:tc>
              </a:tr>
              <a:tr h="370840">
                <a:tc>
                  <a:txBody>
                    <a:bodyPr/>
                    <a:lstStyle/>
                    <a:p>
                      <a:r>
                        <a:rPr lang="en-US" dirty="0" smtClean="0"/>
                        <a:t>Le Cup μA</a:t>
                      </a:r>
                      <a:endParaRPr lang="en-US" dirty="0"/>
                    </a:p>
                  </a:txBody>
                  <a:tcPr/>
                </a:tc>
                <a:tc>
                  <a:txBody>
                    <a:bodyPr/>
                    <a:lstStyle/>
                    <a:p>
                      <a:r>
                        <a:rPr lang="en-US" dirty="0" smtClean="0"/>
                        <a:t>88</a:t>
                      </a:r>
                      <a:endParaRPr lang="en-US" dirty="0"/>
                    </a:p>
                  </a:txBody>
                  <a:tcPr/>
                </a:tc>
                <a:tc>
                  <a:txBody>
                    <a:bodyPr/>
                    <a:lstStyle/>
                    <a:p>
                      <a:r>
                        <a:rPr lang="en-US" dirty="0" smtClean="0"/>
                        <a:t>132</a:t>
                      </a:r>
                      <a:endParaRPr lang="en-US" dirty="0"/>
                    </a:p>
                  </a:txBody>
                  <a:tcPr/>
                </a:tc>
                <a:tc>
                  <a:txBody>
                    <a:bodyPr/>
                    <a:lstStyle/>
                    <a:p>
                      <a:r>
                        <a:rPr lang="en-US" dirty="0" smtClean="0"/>
                        <a:t>472</a:t>
                      </a:r>
                      <a:endParaRPr lang="en-US" dirty="0"/>
                    </a:p>
                  </a:txBody>
                  <a:tcPr/>
                </a:tc>
                <a:tc>
                  <a:txBody>
                    <a:bodyPr/>
                    <a:lstStyle/>
                    <a:p>
                      <a:r>
                        <a:rPr lang="en-US" dirty="0" smtClean="0"/>
                        <a:t>108</a:t>
                      </a:r>
                      <a:endParaRPr lang="en-US" dirty="0"/>
                    </a:p>
                  </a:txBody>
                  <a:tcPr/>
                </a:tc>
                <a:tc>
                  <a:txBody>
                    <a:bodyPr/>
                    <a:lstStyle/>
                    <a:p>
                      <a:r>
                        <a:rPr lang="en-US" dirty="0" smtClean="0"/>
                        <a:t>118</a:t>
                      </a:r>
                      <a:endParaRPr lang="en-US" dirty="0"/>
                    </a:p>
                  </a:txBody>
                  <a:tcPr/>
                </a:tc>
                <a:tc>
                  <a:txBody>
                    <a:bodyPr/>
                    <a:lstStyle/>
                    <a:p>
                      <a:r>
                        <a:rPr lang="en-US" dirty="0" smtClean="0"/>
                        <a:t>740</a:t>
                      </a:r>
                      <a:endParaRPr lang="en-US" dirty="0"/>
                    </a:p>
                  </a:txBody>
                  <a:tcPr/>
                </a:tc>
                <a:tc>
                  <a:txBody>
                    <a:bodyPr/>
                    <a:lstStyle/>
                    <a:p>
                      <a:r>
                        <a:rPr lang="en-US" dirty="0" smtClean="0"/>
                        <a:t>60</a:t>
                      </a:r>
                      <a:endParaRPr lang="en-US" dirty="0"/>
                    </a:p>
                  </a:txBody>
                  <a:tcPr/>
                </a:tc>
                <a:tc>
                  <a:txBody>
                    <a:bodyPr/>
                    <a:lstStyle/>
                    <a:p>
                      <a:r>
                        <a:rPr lang="en-US" dirty="0" smtClean="0"/>
                        <a:t>70</a:t>
                      </a:r>
                      <a:endParaRPr lang="en-US" dirty="0"/>
                    </a:p>
                  </a:txBody>
                  <a:tcPr/>
                </a:tc>
                <a:tc>
                  <a:txBody>
                    <a:bodyPr/>
                    <a:lstStyle/>
                    <a:p>
                      <a:r>
                        <a:rPr lang="en-US" dirty="0" smtClean="0"/>
                        <a:t>608</a:t>
                      </a:r>
                      <a:endParaRPr lang="en-US" dirty="0"/>
                    </a:p>
                  </a:txBody>
                  <a:tcPr/>
                </a:tc>
              </a:tr>
              <a:tr h="370840">
                <a:tc>
                  <a:txBody>
                    <a:bodyPr/>
                    <a:lstStyle/>
                    <a:p>
                      <a:r>
                        <a:rPr lang="en-US" b="1" dirty="0" smtClean="0">
                          <a:solidFill>
                            <a:srgbClr val="660066"/>
                          </a:solidFill>
                        </a:rPr>
                        <a:t>11/30 FC</a:t>
                      </a:r>
                      <a:r>
                        <a:rPr lang="en-US" b="1" baseline="0" dirty="0" smtClean="0">
                          <a:solidFill>
                            <a:srgbClr val="660066"/>
                          </a:solidFill>
                        </a:rPr>
                        <a:t> </a:t>
                      </a:r>
                      <a:r>
                        <a:rPr lang="en-US" b="1" dirty="0" smtClean="0">
                          <a:solidFill>
                            <a:srgbClr val="660066"/>
                          </a:solidFill>
                        </a:rPr>
                        <a:t>μA</a:t>
                      </a:r>
                      <a:endParaRPr lang="en-US" b="1" dirty="0">
                        <a:solidFill>
                          <a:srgbClr val="660066"/>
                        </a:solidFill>
                      </a:endParaRPr>
                    </a:p>
                  </a:txBody>
                  <a:tcPr/>
                </a:tc>
                <a:tc>
                  <a:txBody>
                    <a:bodyPr/>
                    <a:lstStyle/>
                    <a:p>
                      <a:r>
                        <a:rPr lang="en-US" b="1" dirty="0" smtClean="0">
                          <a:solidFill>
                            <a:srgbClr val="660066"/>
                          </a:solidFill>
                        </a:rPr>
                        <a:t>18 (4.7E9)</a:t>
                      </a:r>
                      <a:endParaRPr lang="en-US" b="1" dirty="0">
                        <a:solidFill>
                          <a:srgbClr val="660066"/>
                        </a:solidFill>
                      </a:endParaRPr>
                    </a:p>
                  </a:txBody>
                  <a:tcPr/>
                </a:tc>
                <a:tc>
                  <a:txBody>
                    <a:bodyPr/>
                    <a:lstStyle/>
                    <a:p>
                      <a:r>
                        <a:rPr lang="en-US" b="1" dirty="0" smtClean="0">
                          <a:solidFill>
                            <a:srgbClr val="660066"/>
                          </a:solidFill>
                        </a:rPr>
                        <a:t>26.8 (7E9)</a:t>
                      </a:r>
                      <a:endParaRPr lang="en-US" b="1" dirty="0">
                        <a:solidFill>
                          <a:srgbClr val="660066"/>
                        </a:solidFill>
                      </a:endParaRPr>
                    </a:p>
                  </a:txBody>
                  <a:tcPr/>
                </a:tc>
                <a:tc>
                  <a:txBody>
                    <a:bodyPr/>
                    <a:lstStyle/>
                    <a:p>
                      <a:endParaRPr lang="en-US" b="1" dirty="0">
                        <a:solidFill>
                          <a:srgbClr val="660066"/>
                        </a:solidFill>
                      </a:endParaRPr>
                    </a:p>
                  </a:txBody>
                  <a:tcPr/>
                </a:tc>
                <a:tc>
                  <a:txBody>
                    <a:bodyPr/>
                    <a:lstStyle/>
                    <a:p>
                      <a:r>
                        <a:rPr lang="en-US" b="1" dirty="0" smtClean="0">
                          <a:solidFill>
                            <a:srgbClr val="660066"/>
                          </a:solidFill>
                        </a:rPr>
                        <a:t>16 (4.3E9)</a:t>
                      </a:r>
                      <a:endParaRPr lang="en-US" b="1" dirty="0">
                        <a:solidFill>
                          <a:srgbClr val="660066"/>
                        </a:solidFill>
                      </a:endParaRPr>
                    </a:p>
                  </a:txBody>
                  <a:tcPr/>
                </a:tc>
                <a:tc>
                  <a:txBody>
                    <a:bodyPr/>
                    <a:lstStyle/>
                    <a:p>
                      <a:r>
                        <a:rPr lang="en-US" b="1" dirty="0" smtClean="0">
                          <a:solidFill>
                            <a:srgbClr val="660066"/>
                          </a:solidFill>
                        </a:rPr>
                        <a:t>24 (6.3E9)</a:t>
                      </a:r>
                      <a:endParaRPr lang="en-US" b="1" dirty="0">
                        <a:solidFill>
                          <a:srgbClr val="660066"/>
                        </a:solidFill>
                      </a:endParaRPr>
                    </a:p>
                  </a:txBody>
                  <a:tcPr/>
                </a:tc>
                <a:tc>
                  <a:txBody>
                    <a:bodyPr/>
                    <a:lstStyle/>
                    <a:p>
                      <a:endParaRPr lang="en-US" b="1" dirty="0">
                        <a:solidFill>
                          <a:srgbClr val="660066"/>
                        </a:solidFill>
                      </a:endParaRPr>
                    </a:p>
                  </a:txBody>
                  <a:tcPr/>
                </a:tc>
                <a:tc>
                  <a:txBody>
                    <a:bodyPr/>
                    <a:lstStyle/>
                    <a:p>
                      <a:r>
                        <a:rPr lang="en-US" b="1" dirty="0" smtClean="0">
                          <a:solidFill>
                            <a:srgbClr val="660066"/>
                          </a:solidFill>
                        </a:rPr>
                        <a:t>13 (3.4E9)</a:t>
                      </a:r>
                      <a:endParaRPr lang="en-US" b="1" dirty="0">
                        <a:solidFill>
                          <a:srgbClr val="660066"/>
                        </a:solidFill>
                      </a:endParaRPr>
                    </a:p>
                  </a:txBody>
                  <a:tcPr/>
                </a:tc>
                <a:tc>
                  <a:txBody>
                    <a:bodyPr/>
                    <a:lstStyle/>
                    <a:p>
                      <a:r>
                        <a:rPr lang="en-US" b="1" dirty="0" smtClean="0">
                          <a:solidFill>
                            <a:srgbClr val="660066"/>
                          </a:solidFill>
                        </a:rPr>
                        <a:t>10.5</a:t>
                      </a:r>
                      <a:endParaRPr lang="en-US" b="1" dirty="0">
                        <a:solidFill>
                          <a:srgbClr val="660066"/>
                        </a:solidFill>
                      </a:endParaRPr>
                    </a:p>
                  </a:txBody>
                  <a:tcPr/>
                </a:tc>
                <a:tc>
                  <a:txBody>
                    <a:bodyPr/>
                    <a:lstStyle/>
                    <a:p>
                      <a:endParaRPr lang="en-US" b="1" dirty="0">
                        <a:solidFill>
                          <a:srgbClr val="660066"/>
                        </a:solidFill>
                      </a:endParaRPr>
                    </a:p>
                  </a:txBody>
                  <a:tcPr/>
                </a:tc>
              </a:tr>
            </a:tbl>
          </a:graphicData>
        </a:graphic>
      </p:graphicFrame>
    </p:spTree>
    <p:extLst>
      <p:ext uri="{BB962C8B-B14F-4D97-AF65-F5344CB8AC3E}">
        <p14:creationId xmlns:p14="http://schemas.microsoft.com/office/powerpoint/2010/main" val="2487358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Ru</a:t>
            </a:r>
            <a:r>
              <a:rPr lang="en-US" dirty="0"/>
              <a:t> tests at Tandem</a:t>
            </a:r>
          </a:p>
        </p:txBody>
      </p:sp>
      <p:sp>
        <p:nvSpPr>
          <p:cNvPr id="3" name="Content Placeholder 2"/>
          <p:cNvSpPr>
            <a:spLocks noGrp="1"/>
          </p:cNvSpPr>
          <p:nvPr>
            <p:ph idx="1"/>
          </p:nvPr>
        </p:nvSpPr>
        <p:spPr/>
        <p:txBody>
          <a:bodyPr>
            <a:normAutofit/>
          </a:bodyPr>
          <a:lstStyle/>
          <a:p>
            <a:r>
              <a:rPr lang="en-US" sz="2400" dirty="0">
                <a:latin typeface="Times"/>
                <a:cs typeface="Times"/>
              </a:rPr>
              <a:t>July 2017: Target lifetime tests are ongoing with 25%Ru 75% Al using 6 pulses 600 </a:t>
            </a:r>
            <a:r>
              <a:rPr lang="en-US" sz="2400" dirty="0" err="1">
                <a:latin typeface="Times"/>
                <a:cs typeface="Times"/>
              </a:rPr>
              <a:t>μsec</a:t>
            </a:r>
            <a:r>
              <a:rPr lang="en-US" sz="2400" dirty="0">
                <a:latin typeface="Times"/>
                <a:cs typeface="Times"/>
              </a:rPr>
              <a:t> wide every 2.5 sec.  The source runs 24 hour/day with analyzing being done during the day in MP6 bypass line.</a:t>
            </a:r>
          </a:p>
          <a:p>
            <a:r>
              <a:rPr lang="en-US" sz="2400" dirty="0">
                <a:solidFill>
                  <a:srgbClr val="008000"/>
                </a:solidFill>
                <a:latin typeface="Times"/>
                <a:cs typeface="Times"/>
              </a:rPr>
              <a:t>Aug 2018: Will continue to evaluate target life times, and optimize target sample volume, size and shape. Investigate best dilution material and percentage.  This work will probably continue through to the end of year.</a:t>
            </a:r>
          </a:p>
          <a:p>
            <a:r>
              <a:rPr lang="en-US" sz="2400" dirty="0">
                <a:latin typeface="Times"/>
                <a:cs typeface="Times"/>
              </a:rPr>
              <a:t>Jan 2018: When available try enriched </a:t>
            </a:r>
            <a:r>
              <a:rPr lang="en-US" sz="2400" baseline="-25000" dirty="0">
                <a:latin typeface="Times"/>
                <a:cs typeface="Times"/>
              </a:rPr>
              <a:t>96</a:t>
            </a:r>
            <a:r>
              <a:rPr lang="en-US" sz="2400" dirty="0">
                <a:latin typeface="Times"/>
                <a:cs typeface="Times"/>
              </a:rPr>
              <a:t>Ru  at determined percentage to see if intensities correspond to results from </a:t>
            </a:r>
            <a:r>
              <a:rPr lang="en-US" sz="2400" baseline="-25000" dirty="0">
                <a:latin typeface="Times"/>
                <a:cs typeface="Times"/>
              </a:rPr>
              <a:t>102</a:t>
            </a:r>
            <a:r>
              <a:rPr lang="en-US" sz="2400" dirty="0">
                <a:latin typeface="Times"/>
                <a:cs typeface="Times"/>
              </a:rPr>
              <a:t>Ru.</a:t>
            </a:r>
          </a:p>
          <a:p>
            <a:endParaRPr lang="en-US" dirty="0"/>
          </a:p>
        </p:txBody>
      </p:sp>
    </p:spTree>
    <p:extLst>
      <p:ext uri="{BB962C8B-B14F-4D97-AF65-F5344CB8AC3E}">
        <p14:creationId xmlns:p14="http://schemas.microsoft.com/office/powerpoint/2010/main" val="21141372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We have established that tandem and EBIS can satisfy RHIC requirements for Ruthenium-96 and Zirconium-96.</a:t>
            </a:r>
          </a:p>
          <a:p>
            <a:r>
              <a:rPr lang="en-US" dirty="0" smtClean="0"/>
              <a:t> Zirconium and NSRL ion species compete for same physical space in LION =&gt; schedules conflicts.</a:t>
            </a:r>
          </a:p>
          <a:p>
            <a:r>
              <a:rPr lang="en-US" dirty="0" smtClean="0"/>
              <a:t>Life time test and  cost minimization will continue till end of the year.</a:t>
            </a:r>
            <a:endParaRPr lang="en-US" dirty="0"/>
          </a:p>
        </p:txBody>
      </p:sp>
    </p:spTree>
    <p:extLst>
      <p:ext uri="{BB962C8B-B14F-4D97-AF65-F5344CB8AC3E}">
        <p14:creationId xmlns:p14="http://schemas.microsoft.com/office/powerpoint/2010/main" val="26449950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Acknowledgements</a:t>
            </a:r>
            <a:endParaRPr lang="en-US" dirty="0"/>
          </a:p>
        </p:txBody>
      </p:sp>
      <p:sp>
        <p:nvSpPr>
          <p:cNvPr id="3" name="Content Placeholder 2"/>
          <p:cNvSpPr>
            <a:spLocks noGrp="1"/>
          </p:cNvSpPr>
          <p:nvPr>
            <p:ph idx="1"/>
          </p:nvPr>
        </p:nvSpPr>
        <p:spPr/>
        <p:txBody>
          <a:bodyPr/>
          <a:lstStyle/>
          <a:p>
            <a:r>
              <a:rPr lang="en-US" dirty="0" smtClean="0">
                <a:ea typeface="MS PGothic" charset="0"/>
              </a:rPr>
              <a:t> </a:t>
            </a:r>
            <a:r>
              <a:rPr lang="en-US" sz="2400" dirty="0" smtClean="0">
                <a:ea typeface="MS PGothic" charset="0"/>
              </a:rPr>
              <a:t>E. Beebe,</a:t>
            </a:r>
            <a:r>
              <a:rPr lang="en-US" sz="2400" dirty="0">
                <a:ea typeface="MS PGothic" charset="0"/>
              </a:rPr>
              <a:t> S.  Ikeda</a:t>
            </a:r>
            <a:r>
              <a:rPr lang="en-US" sz="2400" dirty="0" smtClean="0">
                <a:ea typeface="MS PGothic" charset="0"/>
              </a:rPr>
              <a:t>, T.  Kanesue, </a:t>
            </a:r>
            <a:r>
              <a:rPr lang="en-US" sz="2400" dirty="0">
                <a:ea typeface="MS PGothic" charset="0"/>
              </a:rPr>
              <a:t>M. Okamura</a:t>
            </a:r>
            <a:endParaRPr lang="en-US" sz="2400" dirty="0" smtClean="0">
              <a:ea typeface="MS PGothic" charset="0"/>
            </a:endParaRPr>
          </a:p>
          <a:p>
            <a:r>
              <a:rPr lang="fr-FR" sz="2400" dirty="0" smtClean="0"/>
              <a:t>C. Carlson, D. Steski, P. Thieberger</a:t>
            </a:r>
          </a:p>
          <a:p>
            <a:r>
              <a:rPr lang="fr-FR" sz="2400" dirty="0" smtClean="0">
                <a:ea typeface="MS PGothic" charset="0"/>
              </a:rPr>
              <a:t>C. Gardner, W. Fischer</a:t>
            </a:r>
            <a:endParaRPr lang="en-US" sz="2400" dirty="0">
              <a:ea typeface="MS PGothic" charset="0"/>
            </a:endParaRPr>
          </a:p>
          <a:p>
            <a:endParaRPr lang="en-US" dirty="0"/>
          </a:p>
        </p:txBody>
      </p:sp>
    </p:spTree>
    <p:extLst>
      <p:ext uri="{BB962C8B-B14F-4D97-AF65-F5344CB8AC3E}">
        <p14:creationId xmlns:p14="http://schemas.microsoft.com/office/powerpoint/2010/main" val="17981196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544221" cy="1325563"/>
          </a:xfrm>
        </p:spPr>
        <p:txBody>
          <a:bodyPr/>
          <a:lstStyle/>
          <a:p>
            <a:r>
              <a:rPr lang="en-US" dirty="0" smtClean="0"/>
              <a:t>Requirements for Zr-96 and Ru-96</a:t>
            </a:r>
            <a:endParaRPr lang="en-US" dirty="0"/>
          </a:p>
        </p:txBody>
      </p:sp>
      <p:sp>
        <p:nvSpPr>
          <p:cNvPr id="3" name="Content Placeholder 2"/>
          <p:cNvSpPr>
            <a:spLocks noGrp="1"/>
          </p:cNvSpPr>
          <p:nvPr>
            <p:ph idx="1"/>
          </p:nvPr>
        </p:nvSpPr>
        <p:spPr/>
        <p:txBody>
          <a:bodyPr>
            <a:normAutofit/>
          </a:bodyPr>
          <a:lstStyle/>
          <a:p>
            <a:r>
              <a:rPr lang="en-US" dirty="0" smtClean="0"/>
              <a:t>1.3E9 ion per bunch </a:t>
            </a:r>
            <a:r>
              <a:rPr lang="en-US" dirty="0"/>
              <a:t>at the beginning of the </a:t>
            </a:r>
            <a:r>
              <a:rPr lang="en-US" dirty="0" smtClean="0"/>
              <a:t>store, </a:t>
            </a:r>
            <a:r>
              <a:rPr lang="en-US" dirty="0"/>
              <a:t>w</a:t>
            </a:r>
            <a:r>
              <a:rPr lang="en-US" dirty="0" smtClean="0"/>
              <a:t>ith </a:t>
            </a:r>
            <a:r>
              <a:rPr lang="en-US" dirty="0"/>
              <a:t>this bunch intensity we can have &gt;~10 h stores with L(t) &gt; </a:t>
            </a:r>
            <a:r>
              <a:rPr lang="en-US" dirty="0" smtClean="0"/>
              <a:t>22E26 cm</a:t>
            </a:r>
            <a:r>
              <a:rPr lang="en-US" baseline="30000" dirty="0" smtClean="0"/>
              <a:t>-2</a:t>
            </a:r>
            <a:r>
              <a:rPr lang="en-US" dirty="0" smtClean="0"/>
              <a:t>s</a:t>
            </a:r>
            <a:r>
              <a:rPr lang="en-US" baseline="30000" dirty="0" smtClean="0"/>
              <a:t>-</a:t>
            </a:r>
            <a:r>
              <a:rPr lang="en-US" baseline="30000" dirty="0"/>
              <a:t>1</a:t>
            </a:r>
            <a:r>
              <a:rPr lang="en-US" dirty="0"/>
              <a:t> for the whole </a:t>
            </a:r>
            <a:r>
              <a:rPr lang="en-US" dirty="0" smtClean="0"/>
              <a:t>store and </a:t>
            </a:r>
            <a:r>
              <a:rPr lang="en-US" dirty="0"/>
              <a:t>thereby filling the STAR bandwidth </a:t>
            </a:r>
            <a:r>
              <a:rPr lang="en-US" dirty="0" smtClean="0"/>
              <a:t>completely </a:t>
            </a:r>
            <a:r>
              <a:rPr lang="en-US" dirty="0"/>
              <a:t>(Wolfram)</a:t>
            </a:r>
          </a:p>
          <a:p>
            <a:endParaRPr lang="en-US" dirty="0" smtClean="0"/>
          </a:p>
          <a:p>
            <a:r>
              <a:rPr lang="en-US" dirty="0" smtClean="0"/>
              <a:t>=</a:t>
            </a:r>
            <a:r>
              <a:rPr lang="en-US" dirty="0"/>
              <a:t>&gt; </a:t>
            </a:r>
            <a:r>
              <a:rPr lang="en-US" dirty="0" smtClean="0"/>
              <a:t>1.5E9 ions per bunch  </a:t>
            </a:r>
            <a:r>
              <a:rPr lang="en-US" dirty="0"/>
              <a:t>out of the AGS for both </a:t>
            </a:r>
            <a:r>
              <a:rPr lang="en-US" dirty="0" smtClean="0"/>
              <a:t>Zr-96 </a:t>
            </a:r>
            <a:r>
              <a:rPr lang="en-US" dirty="0"/>
              <a:t>and </a:t>
            </a:r>
            <a:r>
              <a:rPr lang="en-US" dirty="0" smtClean="0"/>
              <a:t>Ru-96 (Wolfram)</a:t>
            </a:r>
          </a:p>
        </p:txBody>
      </p:sp>
    </p:spTree>
    <p:extLst>
      <p:ext uri="{BB962C8B-B14F-4D97-AF65-F5344CB8AC3E}">
        <p14:creationId xmlns:p14="http://schemas.microsoft.com/office/powerpoint/2010/main" val="14203642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for Zr-96 and Ru-96</a:t>
            </a:r>
            <a:endParaRPr lang="en-US" dirty="0"/>
          </a:p>
        </p:txBody>
      </p:sp>
      <p:sp>
        <p:nvSpPr>
          <p:cNvPr id="3" name="Content Placeholder 2"/>
          <p:cNvSpPr>
            <a:spLocks noGrp="1"/>
          </p:cNvSpPr>
          <p:nvPr>
            <p:ph idx="1"/>
          </p:nvPr>
        </p:nvSpPr>
        <p:spPr/>
        <p:txBody>
          <a:bodyPr/>
          <a:lstStyle/>
          <a:p>
            <a:r>
              <a:rPr lang="en-US" dirty="0" smtClean="0"/>
              <a:t>=</a:t>
            </a:r>
            <a:r>
              <a:rPr lang="en-US" dirty="0"/>
              <a:t>&gt; </a:t>
            </a:r>
            <a:r>
              <a:rPr lang="en-US" dirty="0">
                <a:solidFill>
                  <a:srgbClr val="FF0000"/>
                </a:solidFill>
              </a:rPr>
              <a:t>0.625E9</a:t>
            </a:r>
            <a:r>
              <a:rPr lang="en-US" dirty="0"/>
              <a:t> ion per pulse for Zr-96 at booster input from </a:t>
            </a:r>
            <a:r>
              <a:rPr lang="en-US" dirty="0" smtClean="0"/>
              <a:t>EBIS</a:t>
            </a:r>
            <a:r>
              <a:rPr lang="en-US" baseline="30000" dirty="0" smtClean="0"/>
              <a:t>1</a:t>
            </a:r>
            <a:r>
              <a:rPr lang="en-US" dirty="0" smtClean="0"/>
              <a:t> </a:t>
            </a:r>
            <a:r>
              <a:rPr lang="en-US" dirty="0"/>
              <a:t>with  12-6-2  bunch merge scheme (Gardner)</a:t>
            </a:r>
          </a:p>
          <a:p>
            <a:r>
              <a:rPr lang="en-US" dirty="0"/>
              <a:t>=&gt; </a:t>
            </a:r>
            <a:r>
              <a:rPr lang="en-US" dirty="0">
                <a:solidFill>
                  <a:srgbClr val="FF0000"/>
                </a:solidFill>
              </a:rPr>
              <a:t>1.1E9</a:t>
            </a:r>
            <a:r>
              <a:rPr lang="en-US" dirty="0"/>
              <a:t> ion per pulse for Ru-96 at booster input from </a:t>
            </a:r>
            <a:r>
              <a:rPr lang="en-US" dirty="0" smtClean="0"/>
              <a:t>Tandem</a:t>
            </a:r>
            <a:r>
              <a:rPr lang="en-US" baseline="30000" dirty="0" smtClean="0"/>
              <a:t>2</a:t>
            </a:r>
            <a:r>
              <a:rPr lang="en-US" dirty="0" smtClean="0"/>
              <a:t> </a:t>
            </a:r>
            <a:r>
              <a:rPr lang="en-US" dirty="0"/>
              <a:t>with 8-4-2 bunch merge scheme (Gardner)</a:t>
            </a:r>
          </a:p>
          <a:p>
            <a:pPr marL="0" indent="0">
              <a:buNone/>
            </a:pPr>
            <a:r>
              <a:rPr lang="en-US" dirty="0" smtClean="0"/>
              <a:t>  </a:t>
            </a:r>
            <a:r>
              <a:rPr lang="en-US" baseline="30000" dirty="0" smtClean="0"/>
              <a:t>1</a:t>
            </a:r>
            <a:r>
              <a:rPr lang="en-US" dirty="0" smtClean="0"/>
              <a:t> Zr</a:t>
            </a:r>
            <a:r>
              <a:rPr lang="en-US" dirty="0"/>
              <a:t>-96 will be provided by LION-</a:t>
            </a:r>
            <a:r>
              <a:rPr lang="en-US" dirty="0" smtClean="0"/>
              <a:t>EBIS </a:t>
            </a:r>
          </a:p>
          <a:p>
            <a:pPr marL="0" indent="0">
              <a:buNone/>
            </a:pPr>
            <a:r>
              <a:rPr lang="en-US" dirty="0"/>
              <a:t> </a:t>
            </a:r>
            <a:r>
              <a:rPr lang="en-US" baseline="30000" dirty="0" smtClean="0"/>
              <a:t>2</a:t>
            </a:r>
            <a:r>
              <a:rPr lang="en-US" dirty="0" smtClean="0"/>
              <a:t> Ru</a:t>
            </a:r>
            <a:r>
              <a:rPr lang="en-US" dirty="0"/>
              <a:t>-96 will be provided by </a:t>
            </a:r>
            <a:r>
              <a:rPr lang="en-US" dirty="0" smtClean="0"/>
              <a:t>Tandem</a:t>
            </a:r>
            <a:endParaRPr lang="en-US" dirty="0"/>
          </a:p>
          <a:p>
            <a:endParaRPr lang="en-US" dirty="0" smtClean="0"/>
          </a:p>
        </p:txBody>
      </p:sp>
    </p:spTree>
    <p:extLst>
      <p:ext uri="{BB962C8B-B14F-4D97-AF65-F5344CB8AC3E}">
        <p14:creationId xmlns:p14="http://schemas.microsoft.com/office/powerpoint/2010/main" val="20611438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Abundance of </a:t>
            </a:r>
            <a:r>
              <a:rPr lang="en-US" dirty="0" err="1" smtClean="0"/>
              <a:t>Zr</a:t>
            </a:r>
            <a:r>
              <a:rPr lang="en-US" dirty="0" smtClean="0"/>
              <a:t> and </a:t>
            </a:r>
            <a:r>
              <a:rPr lang="en-US" dirty="0" err="1" smtClean="0"/>
              <a:t>Ru</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3004809"/>
              </p:ext>
            </p:extLst>
          </p:nvPr>
        </p:nvGraphicFramePr>
        <p:xfrm>
          <a:off x="201612" y="1246163"/>
          <a:ext cx="8485188" cy="3873501"/>
        </p:xfrm>
        <a:graphic>
          <a:graphicData uri="http://schemas.openxmlformats.org/drawingml/2006/table">
            <a:tbl>
              <a:tblPr firstRow="1" bandRow="1">
                <a:tableStyleId>{5C22544A-7EE6-4342-B048-85BDC9FD1C3A}</a:tableStyleId>
              </a:tblPr>
              <a:tblGrid>
                <a:gridCol w="2121297"/>
                <a:gridCol w="2121297"/>
                <a:gridCol w="2121297"/>
                <a:gridCol w="2121297"/>
              </a:tblGrid>
              <a:tr h="766187">
                <a:tc>
                  <a:txBody>
                    <a:bodyPr/>
                    <a:lstStyle/>
                    <a:p>
                      <a:r>
                        <a:rPr lang="en-US" dirty="0" smtClean="0"/>
                        <a:t>Zirconium</a:t>
                      </a:r>
                      <a:endParaRPr lang="en-US" dirty="0"/>
                    </a:p>
                  </a:txBody>
                  <a:tcPr/>
                </a:tc>
                <a:tc>
                  <a:txBody>
                    <a:bodyPr/>
                    <a:lstStyle/>
                    <a:p>
                      <a:r>
                        <a:rPr lang="en-US" dirty="0" smtClean="0"/>
                        <a:t>Abundance (%)</a:t>
                      </a:r>
                      <a:endParaRPr lang="en-US" dirty="0"/>
                    </a:p>
                  </a:txBody>
                  <a:tcPr/>
                </a:tc>
                <a:tc>
                  <a:txBody>
                    <a:bodyPr/>
                    <a:lstStyle/>
                    <a:p>
                      <a:r>
                        <a:rPr lang="en-US" dirty="0" smtClean="0"/>
                        <a:t>Ruthenium</a:t>
                      </a:r>
                      <a:endParaRPr lang="en-US" dirty="0"/>
                    </a:p>
                  </a:txBody>
                  <a:tcPr/>
                </a:tc>
                <a:tc>
                  <a:txBody>
                    <a:bodyPr/>
                    <a:lstStyle/>
                    <a:p>
                      <a:r>
                        <a:rPr lang="en-US" dirty="0" smtClean="0"/>
                        <a:t>Abundance</a:t>
                      </a:r>
                      <a:r>
                        <a:rPr lang="en-US" baseline="0" dirty="0" smtClean="0"/>
                        <a:t> </a:t>
                      </a:r>
                      <a:r>
                        <a:rPr lang="en-US" dirty="0" smtClean="0"/>
                        <a:t>(%)</a:t>
                      </a:r>
                      <a:endParaRPr lang="en-US" dirty="0"/>
                    </a:p>
                  </a:txBody>
                  <a:tcPr/>
                </a:tc>
              </a:tr>
              <a:tr h="443902">
                <a:tc>
                  <a:txBody>
                    <a:bodyPr/>
                    <a:lstStyle/>
                    <a:p>
                      <a:r>
                        <a:rPr lang="en-US" b="1" dirty="0" smtClean="0">
                          <a:solidFill>
                            <a:srgbClr val="800000"/>
                          </a:solidFill>
                        </a:rPr>
                        <a:t>Zr-90</a:t>
                      </a:r>
                      <a:endParaRPr lang="en-US" b="1" dirty="0">
                        <a:solidFill>
                          <a:srgbClr val="800000"/>
                        </a:solidFill>
                      </a:endParaRPr>
                    </a:p>
                  </a:txBody>
                  <a:tcPr/>
                </a:tc>
                <a:tc>
                  <a:txBody>
                    <a:bodyPr/>
                    <a:lstStyle/>
                    <a:p>
                      <a:r>
                        <a:rPr lang="en-US" b="1" dirty="0" smtClean="0">
                          <a:solidFill>
                            <a:srgbClr val="800000"/>
                          </a:solidFill>
                        </a:rPr>
                        <a:t>51.45</a:t>
                      </a:r>
                      <a:endParaRPr lang="en-US" b="1" dirty="0">
                        <a:solidFill>
                          <a:srgbClr val="800000"/>
                        </a:solidFill>
                      </a:endParaRPr>
                    </a:p>
                  </a:txBody>
                  <a:tcPr/>
                </a:tc>
                <a:tc>
                  <a:txBody>
                    <a:bodyPr/>
                    <a:lstStyle/>
                    <a:p>
                      <a:r>
                        <a:rPr lang="en-US" b="1" dirty="0" smtClean="0">
                          <a:solidFill>
                            <a:srgbClr val="FF0000"/>
                          </a:solidFill>
                        </a:rPr>
                        <a:t>Ru-96</a:t>
                      </a:r>
                      <a:endParaRPr lang="en-US" b="1" dirty="0">
                        <a:solidFill>
                          <a:srgbClr val="FF0000"/>
                        </a:solidFill>
                      </a:endParaRPr>
                    </a:p>
                  </a:txBody>
                  <a:tcPr/>
                </a:tc>
                <a:tc>
                  <a:txBody>
                    <a:bodyPr/>
                    <a:lstStyle/>
                    <a:p>
                      <a:r>
                        <a:rPr lang="en-US" b="1" dirty="0" smtClean="0">
                          <a:solidFill>
                            <a:srgbClr val="FF0000"/>
                          </a:solidFill>
                        </a:rPr>
                        <a:t>5.54</a:t>
                      </a:r>
                      <a:endParaRPr lang="en-US" b="1" dirty="0">
                        <a:solidFill>
                          <a:srgbClr val="FF0000"/>
                        </a:solidFill>
                      </a:endParaRPr>
                    </a:p>
                  </a:txBody>
                  <a:tcPr/>
                </a:tc>
              </a:tr>
              <a:tr h="443902">
                <a:tc>
                  <a:txBody>
                    <a:bodyPr/>
                    <a:lstStyle/>
                    <a:p>
                      <a:r>
                        <a:rPr lang="en-US" dirty="0" smtClean="0"/>
                        <a:t>Zr-91</a:t>
                      </a:r>
                      <a:endParaRPr lang="en-US" dirty="0"/>
                    </a:p>
                  </a:txBody>
                  <a:tcPr/>
                </a:tc>
                <a:tc>
                  <a:txBody>
                    <a:bodyPr/>
                    <a:lstStyle/>
                    <a:p>
                      <a:r>
                        <a:rPr lang="en-US" dirty="0" smtClean="0"/>
                        <a:t>11.22</a:t>
                      </a:r>
                      <a:endParaRPr lang="en-US" dirty="0"/>
                    </a:p>
                  </a:txBody>
                  <a:tcPr/>
                </a:tc>
                <a:tc>
                  <a:txBody>
                    <a:bodyPr/>
                    <a:lstStyle/>
                    <a:p>
                      <a:r>
                        <a:rPr lang="en-US" dirty="0" smtClean="0"/>
                        <a:t>Ru-98</a:t>
                      </a:r>
                      <a:endParaRPr lang="en-US" dirty="0"/>
                    </a:p>
                  </a:txBody>
                  <a:tcPr/>
                </a:tc>
                <a:tc>
                  <a:txBody>
                    <a:bodyPr/>
                    <a:lstStyle/>
                    <a:p>
                      <a:r>
                        <a:rPr lang="en-US" dirty="0" smtClean="0"/>
                        <a:t>1.87</a:t>
                      </a:r>
                      <a:endParaRPr lang="en-US" dirty="0"/>
                    </a:p>
                  </a:txBody>
                  <a:tcPr/>
                </a:tc>
              </a:tr>
              <a:tr h="443902">
                <a:tc>
                  <a:txBody>
                    <a:bodyPr/>
                    <a:lstStyle/>
                    <a:p>
                      <a:r>
                        <a:rPr lang="en-US" dirty="0" smtClean="0"/>
                        <a:t>Zr-92</a:t>
                      </a:r>
                      <a:endParaRPr lang="en-US" dirty="0"/>
                    </a:p>
                  </a:txBody>
                  <a:tcPr/>
                </a:tc>
                <a:tc>
                  <a:txBody>
                    <a:bodyPr/>
                    <a:lstStyle/>
                    <a:p>
                      <a:r>
                        <a:rPr lang="en-US" dirty="0" smtClean="0"/>
                        <a:t>17.15</a:t>
                      </a:r>
                      <a:endParaRPr lang="en-US" dirty="0"/>
                    </a:p>
                  </a:txBody>
                  <a:tcPr/>
                </a:tc>
                <a:tc>
                  <a:txBody>
                    <a:bodyPr/>
                    <a:lstStyle/>
                    <a:p>
                      <a:r>
                        <a:rPr lang="en-US" dirty="0" smtClean="0"/>
                        <a:t>Ru-99</a:t>
                      </a:r>
                      <a:endParaRPr lang="en-US" dirty="0"/>
                    </a:p>
                  </a:txBody>
                  <a:tcPr/>
                </a:tc>
                <a:tc>
                  <a:txBody>
                    <a:bodyPr/>
                    <a:lstStyle/>
                    <a:p>
                      <a:r>
                        <a:rPr lang="en-US" dirty="0" smtClean="0"/>
                        <a:t>12.76</a:t>
                      </a:r>
                      <a:endParaRPr lang="en-US" dirty="0"/>
                    </a:p>
                  </a:txBody>
                  <a:tcPr/>
                </a:tc>
              </a:tr>
              <a:tr h="443902">
                <a:tc>
                  <a:txBody>
                    <a:bodyPr/>
                    <a:lstStyle/>
                    <a:p>
                      <a:r>
                        <a:rPr lang="en-US" dirty="0" smtClean="0"/>
                        <a:t>Zr-93</a:t>
                      </a:r>
                      <a:endParaRPr lang="en-US" dirty="0"/>
                    </a:p>
                  </a:txBody>
                  <a:tcPr/>
                </a:tc>
                <a:tc>
                  <a:txBody>
                    <a:bodyPr/>
                    <a:lstStyle/>
                    <a:p>
                      <a:r>
                        <a:rPr lang="en-US" dirty="0" smtClean="0"/>
                        <a:t>trace</a:t>
                      </a:r>
                      <a:endParaRPr lang="en-US" dirty="0"/>
                    </a:p>
                  </a:txBody>
                  <a:tcPr/>
                </a:tc>
                <a:tc>
                  <a:txBody>
                    <a:bodyPr/>
                    <a:lstStyle/>
                    <a:p>
                      <a:r>
                        <a:rPr lang="en-US" dirty="0" smtClean="0"/>
                        <a:t>Ru-100</a:t>
                      </a:r>
                      <a:endParaRPr lang="en-US" dirty="0"/>
                    </a:p>
                  </a:txBody>
                  <a:tcPr/>
                </a:tc>
                <a:tc>
                  <a:txBody>
                    <a:bodyPr/>
                    <a:lstStyle/>
                    <a:p>
                      <a:r>
                        <a:rPr lang="en-US" dirty="0" smtClean="0"/>
                        <a:t>12.60</a:t>
                      </a:r>
                      <a:endParaRPr lang="en-US" dirty="0"/>
                    </a:p>
                  </a:txBody>
                  <a:tcPr/>
                </a:tc>
              </a:tr>
              <a:tr h="443902">
                <a:tc>
                  <a:txBody>
                    <a:bodyPr/>
                    <a:lstStyle/>
                    <a:p>
                      <a:r>
                        <a:rPr lang="en-US" dirty="0" smtClean="0"/>
                        <a:t>Zr-94</a:t>
                      </a:r>
                      <a:endParaRPr lang="en-US" dirty="0"/>
                    </a:p>
                  </a:txBody>
                  <a:tcPr/>
                </a:tc>
                <a:tc>
                  <a:txBody>
                    <a:bodyPr/>
                    <a:lstStyle/>
                    <a:p>
                      <a:r>
                        <a:rPr lang="en-US" dirty="0" smtClean="0"/>
                        <a:t>17.38</a:t>
                      </a:r>
                      <a:endParaRPr lang="en-US" dirty="0"/>
                    </a:p>
                  </a:txBody>
                  <a:tcPr/>
                </a:tc>
                <a:tc>
                  <a:txBody>
                    <a:bodyPr/>
                    <a:lstStyle/>
                    <a:p>
                      <a:r>
                        <a:rPr lang="en-US" dirty="0" smtClean="0"/>
                        <a:t>Ru-101</a:t>
                      </a:r>
                      <a:endParaRPr lang="en-US" dirty="0"/>
                    </a:p>
                  </a:txBody>
                  <a:tcPr/>
                </a:tc>
                <a:tc>
                  <a:txBody>
                    <a:bodyPr/>
                    <a:lstStyle/>
                    <a:p>
                      <a:r>
                        <a:rPr lang="en-US" dirty="0" smtClean="0"/>
                        <a:t>17.06</a:t>
                      </a:r>
                      <a:endParaRPr lang="en-US" dirty="0"/>
                    </a:p>
                  </a:txBody>
                  <a:tcPr/>
                </a:tc>
              </a:tr>
              <a:tr h="443902">
                <a:tc>
                  <a:txBody>
                    <a:bodyPr/>
                    <a:lstStyle/>
                    <a:p>
                      <a:r>
                        <a:rPr lang="en-US" b="1" dirty="0" smtClean="0">
                          <a:solidFill>
                            <a:srgbClr val="FF0000"/>
                          </a:solidFill>
                        </a:rPr>
                        <a:t>Zr-96</a:t>
                      </a:r>
                      <a:endParaRPr lang="en-US" b="1" dirty="0">
                        <a:solidFill>
                          <a:srgbClr val="FF0000"/>
                        </a:solidFill>
                      </a:endParaRPr>
                    </a:p>
                  </a:txBody>
                  <a:tcPr/>
                </a:tc>
                <a:tc>
                  <a:txBody>
                    <a:bodyPr/>
                    <a:lstStyle/>
                    <a:p>
                      <a:r>
                        <a:rPr lang="en-US" b="1" dirty="0" smtClean="0">
                          <a:solidFill>
                            <a:srgbClr val="FF0000"/>
                          </a:solidFill>
                        </a:rPr>
                        <a:t>2.80</a:t>
                      </a:r>
                      <a:endParaRPr lang="en-US" b="1" dirty="0">
                        <a:solidFill>
                          <a:srgbClr val="FF0000"/>
                        </a:solidFill>
                      </a:endParaRPr>
                    </a:p>
                  </a:txBody>
                  <a:tcPr/>
                </a:tc>
                <a:tc>
                  <a:txBody>
                    <a:bodyPr/>
                    <a:lstStyle/>
                    <a:p>
                      <a:r>
                        <a:rPr lang="en-US" b="1" dirty="0" smtClean="0">
                          <a:solidFill>
                            <a:srgbClr val="800000"/>
                          </a:solidFill>
                        </a:rPr>
                        <a:t>Ru-102</a:t>
                      </a:r>
                      <a:endParaRPr lang="en-US" b="1" dirty="0">
                        <a:solidFill>
                          <a:srgbClr val="800000"/>
                        </a:solidFill>
                      </a:endParaRPr>
                    </a:p>
                  </a:txBody>
                  <a:tcPr/>
                </a:tc>
                <a:tc>
                  <a:txBody>
                    <a:bodyPr/>
                    <a:lstStyle/>
                    <a:p>
                      <a:r>
                        <a:rPr lang="en-US" b="1" dirty="0" smtClean="0">
                          <a:solidFill>
                            <a:srgbClr val="800000"/>
                          </a:solidFill>
                        </a:rPr>
                        <a:t>31.55</a:t>
                      </a:r>
                      <a:endParaRPr lang="en-US" b="1" dirty="0">
                        <a:solidFill>
                          <a:srgbClr val="800000"/>
                        </a:solidFill>
                      </a:endParaRPr>
                    </a:p>
                  </a:txBody>
                  <a:tcPr/>
                </a:tc>
              </a:tr>
              <a:tr h="443902">
                <a:tc>
                  <a:txBody>
                    <a:bodyPr/>
                    <a:lstStyle/>
                    <a:p>
                      <a:endParaRPr lang="en-US" dirty="0"/>
                    </a:p>
                  </a:txBody>
                  <a:tcPr/>
                </a:tc>
                <a:tc>
                  <a:txBody>
                    <a:bodyPr/>
                    <a:lstStyle/>
                    <a:p>
                      <a:endParaRPr lang="en-US" dirty="0"/>
                    </a:p>
                  </a:txBody>
                  <a:tcPr/>
                </a:tc>
                <a:tc>
                  <a:txBody>
                    <a:bodyPr/>
                    <a:lstStyle/>
                    <a:p>
                      <a:r>
                        <a:rPr lang="en-US" dirty="0" smtClean="0"/>
                        <a:t>Ru-104</a:t>
                      </a:r>
                      <a:endParaRPr lang="en-US" dirty="0"/>
                    </a:p>
                  </a:txBody>
                  <a:tcPr/>
                </a:tc>
                <a:tc>
                  <a:txBody>
                    <a:bodyPr/>
                    <a:lstStyle/>
                    <a:p>
                      <a:r>
                        <a:rPr lang="en-US" dirty="0" smtClean="0"/>
                        <a:t>18.62</a:t>
                      </a:r>
                      <a:endParaRPr lang="en-US" dirty="0"/>
                    </a:p>
                  </a:txBody>
                  <a:tcPr/>
                </a:tc>
              </a:tr>
            </a:tbl>
          </a:graphicData>
        </a:graphic>
      </p:graphicFrame>
      <p:sp>
        <p:nvSpPr>
          <p:cNvPr id="3" name="TextBox 2"/>
          <p:cNvSpPr txBox="1"/>
          <p:nvPr/>
        </p:nvSpPr>
        <p:spPr>
          <a:xfrm>
            <a:off x="2872816" y="5200221"/>
            <a:ext cx="3118913" cy="830997"/>
          </a:xfrm>
          <a:prstGeom prst="rect">
            <a:avLst/>
          </a:prstGeom>
          <a:noFill/>
        </p:spPr>
        <p:txBody>
          <a:bodyPr wrap="none" rtlCol="0">
            <a:spAutoFit/>
          </a:bodyPr>
          <a:lstStyle/>
          <a:p>
            <a:r>
              <a:rPr lang="en-US" sz="2400" dirty="0" smtClean="0"/>
              <a:t>Q/M:  </a:t>
            </a:r>
            <a:r>
              <a:rPr lang="en-US" sz="2400" baseline="-25000" dirty="0" smtClean="0">
                <a:solidFill>
                  <a:srgbClr val="FF0000"/>
                </a:solidFill>
              </a:rPr>
              <a:t>96</a:t>
            </a:r>
            <a:r>
              <a:rPr lang="en-US" sz="2400" dirty="0" smtClean="0">
                <a:solidFill>
                  <a:srgbClr val="FF0000"/>
                </a:solidFill>
              </a:rPr>
              <a:t>Zr</a:t>
            </a:r>
            <a:r>
              <a:rPr lang="en-US" sz="2400" baseline="30000" dirty="0" smtClean="0">
                <a:solidFill>
                  <a:srgbClr val="FF0000"/>
                </a:solidFill>
              </a:rPr>
              <a:t>16</a:t>
            </a:r>
            <a:r>
              <a:rPr lang="en-US" sz="2400" dirty="0" smtClean="0"/>
              <a:t> =  </a:t>
            </a:r>
            <a:r>
              <a:rPr lang="en-US" sz="2400" baseline="-25000" dirty="0" smtClean="0">
                <a:solidFill>
                  <a:srgbClr val="660066"/>
                </a:solidFill>
              </a:rPr>
              <a:t>90</a:t>
            </a:r>
            <a:r>
              <a:rPr lang="en-US" sz="2400" dirty="0" smtClean="0">
                <a:solidFill>
                  <a:srgbClr val="660066"/>
                </a:solidFill>
              </a:rPr>
              <a:t>Zr</a:t>
            </a:r>
            <a:r>
              <a:rPr lang="en-US" sz="2400" baseline="30000" dirty="0" smtClean="0">
                <a:solidFill>
                  <a:srgbClr val="660066"/>
                </a:solidFill>
              </a:rPr>
              <a:t>15</a:t>
            </a:r>
          </a:p>
          <a:p>
            <a:r>
              <a:rPr lang="en-US" sz="2400" dirty="0" smtClean="0"/>
              <a:t>          </a:t>
            </a:r>
            <a:r>
              <a:rPr lang="en-US" sz="2400" baseline="-25000" dirty="0" smtClean="0">
                <a:solidFill>
                  <a:srgbClr val="FF0000"/>
                </a:solidFill>
              </a:rPr>
              <a:t>96</a:t>
            </a:r>
            <a:r>
              <a:rPr lang="en-US" sz="2400" dirty="0" smtClean="0">
                <a:solidFill>
                  <a:srgbClr val="FF0000"/>
                </a:solidFill>
              </a:rPr>
              <a:t>Ru</a:t>
            </a:r>
            <a:r>
              <a:rPr lang="en-US" sz="2400" baseline="30000" dirty="0" smtClean="0">
                <a:solidFill>
                  <a:srgbClr val="FF0000"/>
                </a:solidFill>
              </a:rPr>
              <a:t>12</a:t>
            </a:r>
            <a:r>
              <a:rPr lang="en-US" sz="2400" dirty="0" smtClean="0"/>
              <a:t>= </a:t>
            </a:r>
            <a:r>
              <a:rPr lang="en-US" sz="2400" baseline="-25000" dirty="0" smtClean="0">
                <a:solidFill>
                  <a:srgbClr val="660066"/>
                </a:solidFill>
              </a:rPr>
              <a:t>104</a:t>
            </a:r>
            <a:r>
              <a:rPr lang="en-US" sz="2400" dirty="0" smtClean="0">
                <a:solidFill>
                  <a:srgbClr val="660066"/>
                </a:solidFill>
              </a:rPr>
              <a:t>Ru</a:t>
            </a:r>
            <a:r>
              <a:rPr lang="en-US" sz="2400" baseline="30000" dirty="0" smtClean="0">
                <a:solidFill>
                  <a:srgbClr val="660066"/>
                </a:solidFill>
              </a:rPr>
              <a:t>13</a:t>
            </a:r>
            <a:endParaRPr lang="en-US" sz="2400" dirty="0">
              <a:solidFill>
                <a:srgbClr val="660066"/>
              </a:solidFill>
            </a:endParaRPr>
          </a:p>
        </p:txBody>
      </p:sp>
      <p:pic>
        <p:nvPicPr>
          <p:cNvPr id="5" name="Picture 4"/>
          <p:cNvPicPr>
            <a:picLocks noChangeAspect="1"/>
          </p:cNvPicPr>
          <p:nvPr/>
        </p:nvPicPr>
        <p:blipFill>
          <a:blip r:embed="rId2"/>
          <a:stretch>
            <a:fillRect/>
          </a:stretch>
        </p:blipFill>
        <p:spPr>
          <a:xfrm>
            <a:off x="201612" y="5200221"/>
            <a:ext cx="1439333" cy="1058173"/>
          </a:xfrm>
          <a:prstGeom prst="rect">
            <a:avLst/>
          </a:prstGeom>
        </p:spPr>
      </p:pic>
      <p:pic>
        <p:nvPicPr>
          <p:cNvPr id="6" name="Picture 5"/>
          <p:cNvPicPr>
            <a:picLocks noChangeAspect="1"/>
          </p:cNvPicPr>
          <p:nvPr/>
        </p:nvPicPr>
        <p:blipFill>
          <a:blip r:embed="rId3"/>
          <a:stretch>
            <a:fillRect/>
          </a:stretch>
        </p:blipFill>
        <p:spPr>
          <a:xfrm>
            <a:off x="7341809" y="4813904"/>
            <a:ext cx="1693334" cy="1171196"/>
          </a:xfrm>
          <a:prstGeom prst="rect">
            <a:avLst/>
          </a:prstGeom>
        </p:spPr>
      </p:pic>
    </p:spTree>
    <p:extLst>
      <p:ext uri="{BB962C8B-B14F-4D97-AF65-F5344CB8AC3E}">
        <p14:creationId xmlns:p14="http://schemas.microsoft.com/office/powerpoint/2010/main" val="17773896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90000_snapshot.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558" y="465"/>
            <a:ext cx="5617647" cy="4900118"/>
          </a:xfrm>
          <a:prstGeom prst="rect">
            <a:avLst/>
          </a:prstGeom>
        </p:spPr>
      </p:pic>
      <p:pic>
        <p:nvPicPr>
          <p:cNvPr id="4098" name="Picture 2" descr="C:\Users\takeshi\Desktop\homework\20140801 seminar\external ion sour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553" y="2178594"/>
            <a:ext cx="3314700" cy="222192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p:cNvGrpSpPr>
          <p:nvPr/>
        </p:nvGrpSpPr>
        <p:grpSpPr bwMode="auto">
          <a:xfrm>
            <a:off x="2873276" y="4648311"/>
            <a:ext cx="4556208" cy="1350431"/>
            <a:chOff x="3601" y="10539"/>
            <a:chExt cx="5027" cy="1306"/>
          </a:xfrm>
        </p:grpSpPr>
        <p:sp>
          <p:nvSpPr>
            <p:cNvPr id="6" name="Text Box 3"/>
            <p:cNvSpPr txBox="1">
              <a:spLocks noChangeArrowheads="1"/>
            </p:cNvSpPr>
            <p:nvPr/>
          </p:nvSpPr>
          <p:spPr bwMode="auto">
            <a:xfrm>
              <a:off x="3601" y="11477"/>
              <a:ext cx="559" cy="260"/>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upright="1">
              <a:noAutofit/>
            </a:bodyPr>
            <a:lstStyle/>
            <a:p>
              <a:pPr algn="ctr"/>
              <a:r>
                <a:rPr lang="en-US" sz="1050">
                  <a:solidFill>
                    <a:srgbClr val="000000"/>
                  </a:solidFill>
                  <a:latin typeface="Times"/>
                  <a:ea typeface="ＭＳ Ｐゴシック"/>
                  <a:cs typeface="Times New Roman"/>
                </a:rPr>
                <a:t>~ns</a:t>
              </a:r>
              <a:endParaRPr lang="ja-JP" altLang="en-US" sz="1050">
                <a:latin typeface="Times"/>
                <a:ea typeface="ＭＳ 明朝"/>
                <a:cs typeface="Times New Roman"/>
              </a:endParaRPr>
            </a:p>
          </p:txBody>
        </p:sp>
        <p:sp>
          <p:nvSpPr>
            <p:cNvPr id="7" name="Oval 6"/>
            <p:cNvSpPr>
              <a:spLocks noChangeArrowheads="1"/>
            </p:cNvSpPr>
            <p:nvPr/>
          </p:nvSpPr>
          <p:spPr bwMode="auto">
            <a:xfrm>
              <a:off x="6333" y="10897"/>
              <a:ext cx="1531" cy="393"/>
            </a:xfrm>
            <a:prstGeom prst="ellipse">
              <a:avLst/>
            </a:prstGeom>
            <a:gradFill rotWithShape="0">
              <a:gsLst>
                <a:gs pos="0">
                  <a:srgbClr val="FF6600">
                    <a:gamma/>
                    <a:shade val="46275"/>
                    <a:invGamma/>
                  </a:srgbClr>
                </a:gs>
                <a:gs pos="100000">
                  <a:srgbClr val="FF6600"/>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0" vert="horz" wrap="square" lIns="68580" tIns="34290" rIns="68580" bIns="34290" anchor="ctr" anchorCtr="0" upright="1">
              <a:noAutofit/>
            </a:bodyPr>
            <a:lstStyle/>
            <a:p>
              <a:endParaRPr lang="en-US" sz="1050"/>
            </a:p>
          </p:txBody>
        </p:sp>
        <p:sp>
          <p:nvSpPr>
            <p:cNvPr id="8" name="Rectangle 7"/>
            <p:cNvSpPr>
              <a:spLocks noChangeArrowheads="1"/>
            </p:cNvSpPr>
            <p:nvPr/>
          </p:nvSpPr>
          <p:spPr bwMode="auto">
            <a:xfrm>
              <a:off x="7541" y="10602"/>
              <a:ext cx="414" cy="974"/>
            </a:xfrm>
            <a:prstGeom prst="rect">
              <a:avLst/>
            </a:prstGeom>
            <a:gradFill rotWithShape="0">
              <a:gsLst>
                <a:gs pos="0">
                  <a:srgbClr val="FF00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endParaRPr lang="en-US" sz="1050"/>
            </a:p>
          </p:txBody>
        </p:sp>
        <p:sp>
          <p:nvSpPr>
            <p:cNvPr id="10" name="Rectangle 9"/>
            <p:cNvSpPr>
              <a:spLocks noChangeArrowheads="1"/>
            </p:cNvSpPr>
            <p:nvPr/>
          </p:nvSpPr>
          <p:spPr bwMode="auto">
            <a:xfrm>
              <a:off x="3679" y="10582"/>
              <a:ext cx="66" cy="89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ctr" anchorCtr="0" upright="1">
              <a:noAutofit/>
            </a:bodyPr>
            <a:lstStyle/>
            <a:p>
              <a:endParaRPr lang="en-US" sz="1050"/>
            </a:p>
          </p:txBody>
        </p:sp>
        <p:sp>
          <p:nvSpPr>
            <p:cNvPr id="11" name="AutoShape 7"/>
            <p:cNvSpPr>
              <a:spLocks noChangeArrowheads="1"/>
            </p:cNvSpPr>
            <p:nvPr/>
          </p:nvSpPr>
          <p:spPr bwMode="auto">
            <a:xfrm rot="3354630">
              <a:off x="3850" y="10551"/>
              <a:ext cx="394" cy="670"/>
            </a:xfrm>
            <a:prstGeom prst="downArrow">
              <a:avLst>
                <a:gd name="adj1" fmla="val 50000"/>
                <a:gd name="adj2" fmla="val 42513"/>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0" vert="horz" wrap="square" lIns="68580" tIns="34290" rIns="68580" bIns="34290" anchor="ctr" anchorCtr="0" upright="1">
              <a:noAutofit/>
            </a:bodyPr>
            <a:lstStyle/>
            <a:p>
              <a:endParaRPr lang="en-US" sz="1050"/>
            </a:p>
          </p:txBody>
        </p:sp>
        <p:sp>
          <p:nvSpPr>
            <p:cNvPr id="12" name="AutoShape 8"/>
            <p:cNvSpPr>
              <a:spLocks noChangeArrowheads="1"/>
            </p:cNvSpPr>
            <p:nvPr/>
          </p:nvSpPr>
          <p:spPr bwMode="auto">
            <a:xfrm>
              <a:off x="3712" y="11012"/>
              <a:ext cx="67" cy="143"/>
            </a:xfrm>
            <a:prstGeom prst="flowChartDelay">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0" vert="horz" wrap="square" lIns="68580" tIns="34290" rIns="68580" bIns="34290" anchor="ctr" anchorCtr="0" upright="1">
              <a:noAutofit/>
            </a:bodyPr>
            <a:lstStyle/>
            <a:p>
              <a:endParaRPr lang="en-US" sz="1050"/>
            </a:p>
          </p:txBody>
        </p:sp>
        <p:sp>
          <p:nvSpPr>
            <p:cNvPr id="13" name="Text Box 9"/>
            <p:cNvSpPr txBox="1">
              <a:spLocks noChangeArrowheads="1"/>
            </p:cNvSpPr>
            <p:nvPr/>
          </p:nvSpPr>
          <p:spPr bwMode="auto">
            <a:xfrm>
              <a:off x="4162" y="10768"/>
              <a:ext cx="651" cy="298"/>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anchor="t" anchorCtr="0" upright="1">
              <a:noAutofit/>
            </a:bodyPr>
            <a:lstStyle/>
            <a:p>
              <a:pPr algn="ctr"/>
              <a:r>
                <a:rPr lang="en-US" sz="1050">
                  <a:solidFill>
                    <a:srgbClr val="000000"/>
                  </a:solidFill>
                  <a:latin typeface="Times"/>
                  <a:ea typeface="ＭＳ Ｐゴシック"/>
                  <a:cs typeface="Times New Roman"/>
                </a:rPr>
                <a:t>Laser</a:t>
              </a:r>
              <a:endParaRPr lang="ja-JP" altLang="en-US" sz="1050">
                <a:latin typeface="Times"/>
                <a:ea typeface="ＭＳ 明朝"/>
                <a:cs typeface="Times New Roman"/>
              </a:endParaRPr>
            </a:p>
          </p:txBody>
        </p:sp>
        <p:sp>
          <p:nvSpPr>
            <p:cNvPr id="14" name="Text Box 10"/>
            <p:cNvSpPr txBox="1">
              <a:spLocks noChangeArrowheads="1"/>
            </p:cNvSpPr>
            <p:nvPr/>
          </p:nvSpPr>
          <p:spPr bwMode="auto">
            <a:xfrm>
              <a:off x="3745" y="11265"/>
              <a:ext cx="874" cy="300"/>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upright="1">
              <a:noAutofit/>
            </a:bodyPr>
            <a:lstStyle/>
            <a:p>
              <a:pPr algn="just"/>
              <a:r>
                <a:rPr lang="en-US" sz="1050" dirty="0">
                  <a:latin typeface="Times"/>
                  <a:ea typeface="ＭＳ 明朝"/>
                  <a:cs typeface="Times New Roman"/>
                </a:rPr>
                <a:t>Target</a:t>
              </a:r>
              <a:endParaRPr lang="ja-JP" altLang="en-US" sz="1050" dirty="0">
                <a:latin typeface="Times"/>
                <a:ea typeface="ＭＳ 明朝"/>
                <a:cs typeface="Times New Roman"/>
              </a:endParaRPr>
            </a:p>
          </p:txBody>
        </p:sp>
        <p:sp>
          <p:nvSpPr>
            <p:cNvPr id="15" name="Rectangle 14"/>
            <p:cNvSpPr>
              <a:spLocks noChangeArrowheads="1"/>
            </p:cNvSpPr>
            <p:nvPr/>
          </p:nvSpPr>
          <p:spPr bwMode="auto">
            <a:xfrm>
              <a:off x="4884" y="10582"/>
              <a:ext cx="67" cy="89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ctr" anchorCtr="0" upright="1">
              <a:noAutofit/>
            </a:bodyPr>
            <a:lstStyle/>
            <a:p>
              <a:endParaRPr lang="en-US" sz="1050"/>
            </a:p>
          </p:txBody>
        </p:sp>
        <p:sp>
          <p:nvSpPr>
            <p:cNvPr id="16" name="AutoShape 12"/>
            <p:cNvSpPr>
              <a:spLocks noChangeArrowheads="1"/>
            </p:cNvSpPr>
            <p:nvPr/>
          </p:nvSpPr>
          <p:spPr bwMode="auto">
            <a:xfrm rot="5400000">
              <a:off x="4968" y="10816"/>
              <a:ext cx="501" cy="536"/>
            </a:xfrm>
            <a:prstGeom prst="flowChartMerge">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0" vert="horz" wrap="square" lIns="68580" tIns="34290" rIns="68580" bIns="34290" anchor="ctr" anchorCtr="0" upright="1">
              <a:noAutofit/>
            </a:bodyPr>
            <a:lstStyle/>
            <a:p>
              <a:endParaRPr lang="en-US" sz="1050"/>
            </a:p>
          </p:txBody>
        </p:sp>
        <p:sp>
          <p:nvSpPr>
            <p:cNvPr id="17" name="Text Box 13"/>
            <p:cNvSpPr txBox="1">
              <a:spLocks noChangeArrowheads="1"/>
            </p:cNvSpPr>
            <p:nvPr/>
          </p:nvSpPr>
          <p:spPr bwMode="auto">
            <a:xfrm>
              <a:off x="4685" y="11550"/>
              <a:ext cx="897" cy="27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upright="1">
              <a:noAutofit/>
            </a:bodyPr>
            <a:lstStyle/>
            <a:p>
              <a:pPr algn="ctr"/>
              <a:r>
                <a:rPr lang="en-US" sz="1050">
                  <a:solidFill>
                    <a:srgbClr val="000000"/>
                  </a:solidFill>
                  <a:latin typeface="Times"/>
                  <a:ea typeface="ＭＳ Ｐゴシック"/>
                  <a:cs typeface="Times New Roman"/>
                </a:rPr>
                <a:t>~ a few ns</a:t>
              </a:r>
              <a:endParaRPr lang="ja-JP" altLang="en-US" sz="1050">
                <a:latin typeface="Times"/>
                <a:ea typeface="ＭＳ 明朝"/>
                <a:cs typeface="Times New Roman"/>
              </a:endParaRPr>
            </a:p>
          </p:txBody>
        </p:sp>
        <p:sp>
          <p:nvSpPr>
            <p:cNvPr id="18" name="Rectangle 17"/>
            <p:cNvSpPr>
              <a:spLocks noChangeArrowheads="1"/>
            </p:cNvSpPr>
            <p:nvPr/>
          </p:nvSpPr>
          <p:spPr bwMode="auto">
            <a:xfrm>
              <a:off x="5989" y="10582"/>
              <a:ext cx="66" cy="89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ctr" anchorCtr="0" upright="1">
              <a:noAutofit/>
            </a:bodyPr>
            <a:lstStyle/>
            <a:p>
              <a:endParaRPr lang="en-US" sz="1050"/>
            </a:p>
          </p:txBody>
        </p:sp>
        <p:sp>
          <p:nvSpPr>
            <p:cNvPr id="19" name="Arc 15"/>
            <p:cNvSpPr>
              <a:spLocks/>
            </p:cNvSpPr>
            <p:nvPr/>
          </p:nvSpPr>
          <p:spPr bwMode="auto">
            <a:xfrm rot="2400112">
              <a:off x="5118" y="11004"/>
              <a:ext cx="133" cy="179"/>
            </a:xfrm>
            <a:custGeom>
              <a:avLst/>
              <a:gdLst>
                <a:gd name="G0" fmla="+- 0 0 0"/>
                <a:gd name="G1" fmla="+- 21600 0 0"/>
                <a:gd name="G2" fmla="+- 21600 0 0"/>
                <a:gd name="T0" fmla="*/ 0 w 21416"/>
                <a:gd name="T1" fmla="*/ 0 h 21600"/>
                <a:gd name="T2" fmla="*/ 21416 w 21416"/>
                <a:gd name="T3" fmla="*/ 18785 h 21600"/>
                <a:gd name="T4" fmla="*/ 0 w 21416"/>
                <a:gd name="T5" fmla="*/ 21600 h 21600"/>
              </a:gdLst>
              <a:ahLst/>
              <a:cxnLst>
                <a:cxn ang="0">
                  <a:pos x="T0" y="T1"/>
                </a:cxn>
                <a:cxn ang="0">
                  <a:pos x="T2" y="T3"/>
                </a:cxn>
                <a:cxn ang="0">
                  <a:pos x="T4" y="T5"/>
                </a:cxn>
              </a:cxnLst>
              <a:rect l="0" t="0" r="r" b="b"/>
              <a:pathLst>
                <a:path w="21416" h="21600" fill="none" extrusionOk="0">
                  <a:moveTo>
                    <a:pt x="0" y="-1"/>
                  </a:moveTo>
                  <a:cubicBezTo>
                    <a:pt x="10841" y="-1"/>
                    <a:pt x="20002" y="8036"/>
                    <a:pt x="21415" y="18785"/>
                  </a:cubicBezTo>
                </a:path>
                <a:path w="21416" h="21600" stroke="0" extrusionOk="0">
                  <a:moveTo>
                    <a:pt x="0" y="-1"/>
                  </a:moveTo>
                  <a:cubicBezTo>
                    <a:pt x="10841" y="-1"/>
                    <a:pt x="20002" y="8036"/>
                    <a:pt x="21415" y="18785"/>
                  </a:cubicBezTo>
                  <a:lnTo>
                    <a:pt x="0" y="21600"/>
                  </a:lnTo>
                  <a:close/>
                </a:path>
              </a:pathLst>
            </a:custGeom>
            <a:noFill/>
            <a:ln w="9525">
              <a:solidFill>
                <a:srgbClr val="000000"/>
              </a:solidFill>
              <a:round/>
              <a:headEnd/>
              <a:tailEnd/>
            </a:ln>
            <a:effectLst/>
            <a:extLst>
              <a:ext uri="{909E8E84-426E-40dd-AFC4-6F175D3DCCD1}">
                <a14:hiddenFill xmlns:a14="http://schemas.microsoft.com/office/drawing/2010/main">
                  <a:solidFill>
                    <a:srgbClr val="808080"/>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0" vert="horz" wrap="square" lIns="68580" tIns="34290" rIns="68580" bIns="34290" anchor="ctr" anchorCtr="0" upright="1">
              <a:noAutofit/>
            </a:bodyPr>
            <a:lstStyle/>
            <a:p>
              <a:endParaRPr lang="en-US" sz="1050"/>
            </a:p>
          </p:txBody>
        </p:sp>
        <p:sp>
          <p:nvSpPr>
            <p:cNvPr id="20" name="Text Box 16"/>
            <p:cNvSpPr txBox="1">
              <a:spLocks noChangeArrowheads="1"/>
            </p:cNvSpPr>
            <p:nvPr/>
          </p:nvSpPr>
          <p:spPr bwMode="auto">
            <a:xfrm>
              <a:off x="4700" y="11230"/>
              <a:ext cx="987" cy="335"/>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upright="1">
              <a:noAutofit/>
            </a:bodyPr>
            <a:lstStyle/>
            <a:p>
              <a:pPr algn="ctr"/>
              <a:r>
                <a:rPr lang="en-US" sz="1050" dirty="0">
                  <a:solidFill>
                    <a:srgbClr val="000000"/>
                  </a:solidFill>
                  <a:latin typeface="Times"/>
                  <a:ea typeface="ＭＳ Ｐゴシック"/>
                  <a:cs typeface="Times New Roman"/>
                </a:rPr>
                <a:t>20~30 deg.</a:t>
              </a:r>
              <a:endParaRPr lang="ja-JP" altLang="en-US" sz="1050" dirty="0">
                <a:latin typeface="Times"/>
                <a:ea typeface="ＭＳ 明朝"/>
                <a:cs typeface="Times New Roman"/>
              </a:endParaRPr>
            </a:p>
          </p:txBody>
        </p:sp>
        <p:sp>
          <p:nvSpPr>
            <p:cNvPr id="21" name="AutoShape 17"/>
            <p:cNvSpPr>
              <a:spLocks noChangeArrowheads="1"/>
            </p:cNvSpPr>
            <p:nvPr/>
          </p:nvSpPr>
          <p:spPr bwMode="auto">
            <a:xfrm>
              <a:off x="8048" y="10889"/>
              <a:ext cx="199" cy="400"/>
            </a:xfrm>
            <a:prstGeom prst="rightArrow">
              <a:avLst>
                <a:gd name="adj1" fmla="val 50000"/>
                <a:gd name="adj2" fmla="val 25000"/>
              </a:avLst>
            </a:prstGeom>
            <a:solidFill>
              <a:srgbClr val="00FFFF">
                <a:alpha val="5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0" vert="horz" wrap="square" lIns="68580" tIns="34290" rIns="68580" bIns="34290" anchor="ctr" anchorCtr="0" upright="1">
              <a:noAutofit/>
            </a:bodyPr>
            <a:lstStyle/>
            <a:p>
              <a:endParaRPr lang="en-US" sz="1050"/>
            </a:p>
          </p:txBody>
        </p:sp>
        <p:sp>
          <p:nvSpPr>
            <p:cNvPr id="22" name="Text Box 18"/>
            <p:cNvSpPr txBox="1">
              <a:spLocks noChangeArrowheads="1"/>
            </p:cNvSpPr>
            <p:nvPr/>
          </p:nvSpPr>
          <p:spPr bwMode="auto">
            <a:xfrm>
              <a:off x="5742" y="11536"/>
              <a:ext cx="876" cy="309"/>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upright="1">
              <a:noAutofit/>
            </a:bodyPr>
            <a:lstStyle/>
            <a:p>
              <a:pPr algn="ctr"/>
              <a:r>
                <a:rPr lang="en-US" sz="1050">
                  <a:solidFill>
                    <a:srgbClr val="000000"/>
                  </a:solidFill>
                  <a:latin typeface="Symbol"/>
                  <a:ea typeface="ＭＳ Ｐゴシック"/>
                  <a:cs typeface="Times New Roman"/>
                </a:rPr>
                <a:t>~m</a:t>
              </a:r>
              <a:r>
                <a:rPr lang="en-US" sz="1050">
                  <a:solidFill>
                    <a:srgbClr val="000000"/>
                  </a:solidFill>
                  <a:latin typeface="Times"/>
                  <a:ea typeface="ＭＳ Ｐゴシック"/>
                  <a:cs typeface="Times New Roman"/>
                </a:rPr>
                <a:t>s</a:t>
              </a:r>
              <a:endParaRPr lang="ja-JP" altLang="en-US" sz="1050">
                <a:latin typeface="Times"/>
                <a:ea typeface="ＭＳ 明朝"/>
                <a:cs typeface="Times New Roman"/>
              </a:endParaRPr>
            </a:p>
          </p:txBody>
        </p:sp>
        <p:cxnSp>
          <p:nvCxnSpPr>
            <p:cNvPr id="23" name="Line 19"/>
            <p:cNvCxnSpPr/>
            <p:nvPr/>
          </p:nvCxnSpPr>
          <p:spPr bwMode="auto">
            <a:xfrm flipV="1">
              <a:off x="3712" y="10762"/>
              <a:ext cx="0" cy="32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4" name="Line 20"/>
            <p:cNvCxnSpPr/>
            <p:nvPr/>
          </p:nvCxnSpPr>
          <p:spPr bwMode="auto">
            <a:xfrm rot="5400000" flipV="1">
              <a:off x="3863" y="10933"/>
              <a:ext cx="0" cy="30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5" name="Text Box 21"/>
            <p:cNvSpPr txBox="1">
              <a:spLocks noChangeArrowheads="1"/>
            </p:cNvSpPr>
            <p:nvPr/>
          </p:nvSpPr>
          <p:spPr bwMode="auto">
            <a:xfrm>
              <a:off x="3980" y="11012"/>
              <a:ext cx="168" cy="19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anchor="t" anchorCtr="0" upright="1">
              <a:noAutofit/>
            </a:bodyPr>
            <a:lstStyle/>
            <a:p>
              <a:pPr algn="ctr"/>
              <a:r>
                <a:rPr lang="en-US" sz="1050" b="1">
                  <a:solidFill>
                    <a:srgbClr val="000000"/>
                  </a:solidFill>
                  <a:latin typeface="Arial"/>
                  <a:ea typeface="ＭＳ Ｐゴシック"/>
                  <a:cs typeface="Times New Roman"/>
                </a:rPr>
                <a:t>z</a:t>
              </a:r>
              <a:endParaRPr lang="ja-JP" altLang="en-US" sz="1050">
                <a:latin typeface="Times"/>
                <a:ea typeface="ＭＳ 明朝"/>
                <a:cs typeface="Times New Roman"/>
              </a:endParaRPr>
            </a:p>
          </p:txBody>
        </p:sp>
        <p:cxnSp>
          <p:nvCxnSpPr>
            <p:cNvPr id="26" name="Line 22"/>
            <p:cNvCxnSpPr/>
            <p:nvPr/>
          </p:nvCxnSpPr>
          <p:spPr bwMode="auto">
            <a:xfrm flipV="1">
              <a:off x="4918" y="10762"/>
              <a:ext cx="0" cy="32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7" name="Line 23"/>
            <p:cNvCxnSpPr/>
            <p:nvPr/>
          </p:nvCxnSpPr>
          <p:spPr bwMode="auto">
            <a:xfrm rot="5400000" flipV="1">
              <a:off x="5243" y="10759"/>
              <a:ext cx="2" cy="65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8" name="Text Box 24"/>
            <p:cNvSpPr txBox="1">
              <a:spLocks noChangeArrowheads="1"/>
            </p:cNvSpPr>
            <p:nvPr/>
          </p:nvSpPr>
          <p:spPr bwMode="auto">
            <a:xfrm>
              <a:off x="4836" y="10582"/>
              <a:ext cx="167" cy="188"/>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anchor="t" anchorCtr="0" upright="1">
              <a:noAutofit/>
            </a:bodyPr>
            <a:lstStyle/>
            <a:p>
              <a:pPr algn="ctr"/>
              <a:r>
                <a:rPr lang="en-US" sz="1050" b="1">
                  <a:solidFill>
                    <a:srgbClr val="000000"/>
                  </a:solidFill>
                  <a:latin typeface="Times"/>
                  <a:ea typeface="ＭＳ Ｐゴシック"/>
                  <a:cs typeface="Times New Roman"/>
                </a:rPr>
                <a:t>x</a:t>
              </a:r>
              <a:endParaRPr lang="ja-JP" altLang="en-US" sz="1050">
                <a:latin typeface="Times"/>
                <a:ea typeface="ＭＳ 明朝"/>
                <a:cs typeface="Times New Roman"/>
              </a:endParaRPr>
            </a:p>
          </p:txBody>
        </p:sp>
        <p:sp>
          <p:nvSpPr>
            <p:cNvPr id="29" name="Text Box 25"/>
            <p:cNvSpPr txBox="1">
              <a:spLocks noChangeArrowheads="1"/>
            </p:cNvSpPr>
            <p:nvPr/>
          </p:nvSpPr>
          <p:spPr bwMode="auto">
            <a:xfrm>
              <a:off x="5476" y="11116"/>
              <a:ext cx="168" cy="226"/>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anchor="t" anchorCtr="0" upright="1">
              <a:noAutofit/>
            </a:bodyPr>
            <a:lstStyle/>
            <a:p>
              <a:pPr algn="ctr"/>
              <a:r>
                <a:rPr lang="en-US" sz="1050" b="1">
                  <a:solidFill>
                    <a:srgbClr val="000000"/>
                  </a:solidFill>
                  <a:latin typeface="Arial"/>
                  <a:ea typeface="ＭＳ Ｐゴシック"/>
                  <a:cs typeface="Times New Roman"/>
                </a:rPr>
                <a:t>z</a:t>
              </a:r>
              <a:endParaRPr lang="ja-JP" altLang="en-US" sz="1050">
                <a:latin typeface="Times"/>
                <a:ea typeface="ＭＳ 明朝"/>
                <a:cs typeface="Times New Roman"/>
              </a:endParaRPr>
            </a:p>
          </p:txBody>
        </p:sp>
        <p:cxnSp>
          <p:nvCxnSpPr>
            <p:cNvPr id="30" name="Line 26"/>
            <p:cNvCxnSpPr/>
            <p:nvPr/>
          </p:nvCxnSpPr>
          <p:spPr bwMode="auto">
            <a:xfrm flipV="1">
              <a:off x="6023" y="10805"/>
              <a:ext cx="0" cy="28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1" name="Line 27"/>
            <p:cNvCxnSpPr/>
            <p:nvPr/>
          </p:nvCxnSpPr>
          <p:spPr bwMode="auto">
            <a:xfrm rot="5400000" flipV="1">
              <a:off x="6110" y="11003"/>
              <a:ext cx="4" cy="1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32" name="Text Box 28"/>
            <p:cNvSpPr txBox="1">
              <a:spLocks noChangeArrowheads="1"/>
            </p:cNvSpPr>
            <p:nvPr/>
          </p:nvSpPr>
          <p:spPr bwMode="auto">
            <a:xfrm>
              <a:off x="5939" y="10582"/>
              <a:ext cx="168" cy="22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anchor="t" anchorCtr="0" upright="1">
              <a:noAutofit/>
            </a:bodyPr>
            <a:lstStyle/>
            <a:p>
              <a:pPr algn="ctr"/>
              <a:r>
                <a:rPr lang="en-US" sz="1050" b="1" dirty="0">
                  <a:solidFill>
                    <a:srgbClr val="000000"/>
                  </a:solidFill>
                  <a:latin typeface="Times"/>
                  <a:ea typeface="ＭＳ Ｐゴシック"/>
                  <a:cs typeface="Times New Roman"/>
                </a:rPr>
                <a:t>x</a:t>
              </a:r>
              <a:endParaRPr lang="ja-JP" altLang="en-US" sz="1050" dirty="0">
                <a:latin typeface="Times"/>
                <a:ea typeface="ＭＳ 明朝"/>
                <a:cs typeface="Times New Roman"/>
              </a:endParaRPr>
            </a:p>
          </p:txBody>
        </p:sp>
        <p:sp>
          <p:nvSpPr>
            <p:cNvPr id="33" name="Text Box 29"/>
            <p:cNvSpPr txBox="1">
              <a:spLocks noChangeArrowheads="1"/>
            </p:cNvSpPr>
            <p:nvPr/>
          </p:nvSpPr>
          <p:spPr bwMode="auto">
            <a:xfrm>
              <a:off x="6150" y="11086"/>
              <a:ext cx="168" cy="297"/>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anchor="t" anchorCtr="0" upright="1">
              <a:noAutofit/>
            </a:bodyPr>
            <a:lstStyle/>
            <a:p>
              <a:pPr algn="ctr"/>
              <a:r>
                <a:rPr lang="en-US" sz="1050" b="1" dirty="0">
                  <a:solidFill>
                    <a:srgbClr val="000000"/>
                  </a:solidFill>
                  <a:latin typeface="Arial"/>
                  <a:ea typeface="ＭＳ Ｐゴシック"/>
                  <a:cs typeface="Times New Roman"/>
                </a:rPr>
                <a:t>z</a:t>
              </a:r>
              <a:endParaRPr lang="ja-JP" altLang="en-US" sz="1050" dirty="0">
                <a:latin typeface="Times"/>
                <a:ea typeface="ＭＳ 明朝"/>
                <a:cs typeface="Times New Roman"/>
              </a:endParaRPr>
            </a:p>
          </p:txBody>
        </p:sp>
        <p:sp>
          <p:nvSpPr>
            <p:cNvPr id="34" name="Text Box 30"/>
            <p:cNvSpPr txBox="1">
              <a:spLocks noChangeArrowheads="1"/>
            </p:cNvSpPr>
            <p:nvPr/>
          </p:nvSpPr>
          <p:spPr bwMode="auto">
            <a:xfrm>
              <a:off x="5018" y="10539"/>
              <a:ext cx="778" cy="266"/>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upright="1">
              <a:noAutofit/>
            </a:bodyPr>
            <a:lstStyle/>
            <a:p>
              <a:pPr algn="just"/>
              <a:r>
                <a:rPr lang="en-US" sz="1050" dirty="0">
                  <a:latin typeface="Times"/>
                  <a:ea typeface="ＭＳ 明朝"/>
                  <a:cs typeface="Times New Roman"/>
                </a:rPr>
                <a:t>Plasma formed</a:t>
              </a:r>
              <a:endParaRPr lang="ja-JP" altLang="en-US" sz="1050" dirty="0">
                <a:latin typeface="Times"/>
                <a:ea typeface="ＭＳ 明朝"/>
                <a:cs typeface="Times New Roman"/>
              </a:endParaRPr>
            </a:p>
          </p:txBody>
        </p:sp>
        <p:sp>
          <p:nvSpPr>
            <p:cNvPr id="35" name="AutoShape 31"/>
            <p:cNvSpPr>
              <a:spLocks noChangeArrowheads="1"/>
            </p:cNvSpPr>
            <p:nvPr/>
          </p:nvSpPr>
          <p:spPr bwMode="auto">
            <a:xfrm>
              <a:off x="4549" y="10988"/>
              <a:ext cx="201" cy="215"/>
            </a:xfrm>
            <a:prstGeom prst="rightArrow">
              <a:avLst>
                <a:gd name="adj1" fmla="val 50000"/>
                <a:gd name="adj2" fmla="val 25000"/>
              </a:avLst>
            </a:prstGeom>
            <a:solidFill>
              <a:srgbClr val="00FF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0" vert="horz" wrap="square" lIns="68580" tIns="34290" rIns="68580" bIns="34290" anchor="ctr" anchorCtr="0" upright="1">
              <a:noAutofit/>
            </a:bodyPr>
            <a:lstStyle/>
            <a:p>
              <a:endParaRPr lang="en-US" sz="1050"/>
            </a:p>
          </p:txBody>
        </p:sp>
        <p:sp>
          <p:nvSpPr>
            <p:cNvPr id="36" name="AutoShape 32"/>
            <p:cNvSpPr>
              <a:spLocks noChangeArrowheads="1"/>
            </p:cNvSpPr>
            <p:nvPr/>
          </p:nvSpPr>
          <p:spPr bwMode="auto">
            <a:xfrm>
              <a:off x="5654" y="10992"/>
              <a:ext cx="201" cy="215"/>
            </a:xfrm>
            <a:prstGeom prst="rightArrow">
              <a:avLst>
                <a:gd name="adj1" fmla="val 50000"/>
                <a:gd name="adj2" fmla="val 25000"/>
              </a:avLst>
            </a:prstGeom>
            <a:solidFill>
              <a:srgbClr val="00FF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0" vert="horz" wrap="square" lIns="68580" tIns="34290" rIns="68580" bIns="34290" anchor="ctr" anchorCtr="0" upright="1">
              <a:noAutofit/>
            </a:bodyPr>
            <a:lstStyle/>
            <a:p>
              <a:endParaRPr lang="en-US" sz="1050"/>
            </a:p>
          </p:txBody>
        </p:sp>
        <p:sp>
          <p:nvSpPr>
            <p:cNvPr id="37" name="Text Box 33"/>
            <p:cNvSpPr txBox="1">
              <a:spLocks noChangeArrowheads="1"/>
            </p:cNvSpPr>
            <p:nvPr/>
          </p:nvSpPr>
          <p:spPr bwMode="auto">
            <a:xfrm>
              <a:off x="6122" y="10540"/>
              <a:ext cx="1397" cy="269"/>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upright="1">
              <a:noAutofit/>
            </a:bodyPr>
            <a:lstStyle/>
            <a:p>
              <a:pPr algn="just"/>
              <a:r>
                <a:rPr lang="en-US" sz="1050" dirty="0">
                  <a:latin typeface="Times"/>
                  <a:ea typeface="ＭＳ 明朝"/>
                  <a:cs typeface="Times New Roman"/>
                </a:rPr>
                <a:t>Plasma expands</a:t>
              </a:r>
              <a:endParaRPr lang="ja-JP" altLang="en-US" sz="1050" dirty="0">
                <a:latin typeface="Times"/>
                <a:ea typeface="ＭＳ 明朝"/>
                <a:cs typeface="Times New Roman"/>
              </a:endParaRPr>
            </a:p>
          </p:txBody>
        </p:sp>
        <p:sp>
          <p:nvSpPr>
            <p:cNvPr id="38" name="Rectangle 37"/>
            <p:cNvSpPr>
              <a:spLocks noChangeArrowheads="1"/>
            </p:cNvSpPr>
            <p:nvPr/>
          </p:nvSpPr>
          <p:spPr bwMode="auto">
            <a:xfrm>
              <a:off x="7501" y="10602"/>
              <a:ext cx="42" cy="43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endParaRPr lang="en-US" sz="1050"/>
            </a:p>
          </p:txBody>
        </p:sp>
        <p:sp>
          <p:nvSpPr>
            <p:cNvPr id="39" name="Rectangle 38"/>
            <p:cNvSpPr>
              <a:spLocks noChangeArrowheads="1"/>
            </p:cNvSpPr>
            <p:nvPr/>
          </p:nvSpPr>
          <p:spPr bwMode="auto">
            <a:xfrm>
              <a:off x="7500" y="11136"/>
              <a:ext cx="42" cy="44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endParaRPr lang="en-US" sz="1050"/>
            </a:p>
          </p:txBody>
        </p:sp>
        <p:sp>
          <p:nvSpPr>
            <p:cNvPr id="40" name="Freeform 39"/>
            <p:cNvSpPr>
              <a:spLocks/>
            </p:cNvSpPr>
            <p:nvPr/>
          </p:nvSpPr>
          <p:spPr bwMode="auto">
            <a:xfrm>
              <a:off x="7539" y="10990"/>
              <a:ext cx="564" cy="197"/>
            </a:xfrm>
            <a:custGeom>
              <a:avLst/>
              <a:gdLst>
                <a:gd name="T0" fmla="*/ 0 w 960"/>
                <a:gd name="T1" fmla="*/ 90 h 400"/>
                <a:gd name="T2" fmla="*/ 960 w 960"/>
                <a:gd name="T3" fmla="*/ 0 h 400"/>
                <a:gd name="T4" fmla="*/ 950 w 960"/>
                <a:gd name="T5" fmla="*/ 400 h 400"/>
                <a:gd name="T6" fmla="*/ 0 w 960"/>
                <a:gd name="T7" fmla="*/ 310 h 400"/>
                <a:gd name="T8" fmla="*/ 0 w 960"/>
                <a:gd name="T9" fmla="*/ 90 h 400"/>
              </a:gdLst>
              <a:ahLst/>
              <a:cxnLst>
                <a:cxn ang="0">
                  <a:pos x="T0" y="T1"/>
                </a:cxn>
                <a:cxn ang="0">
                  <a:pos x="T2" y="T3"/>
                </a:cxn>
                <a:cxn ang="0">
                  <a:pos x="T4" y="T5"/>
                </a:cxn>
                <a:cxn ang="0">
                  <a:pos x="T6" y="T7"/>
                </a:cxn>
                <a:cxn ang="0">
                  <a:pos x="T8" y="T9"/>
                </a:cxn>
              </a:cxnLst>
              <a:rect l="0" t="0" r="r" b="b"/>
              <a:pathLst>
                <a:path w="960" h="400">
                  <a:moveTo>
                    <a:pt x="0" y="90"/>
                  </a:moveTo>
                  <a:lnTo>
                    <a:pt x="960" y="0"/>
                  </a:lnTo>
                  <a:cubicBezTo>
                    <a:pt x="956" y="133"/>
                    <a:pt x="953" y="266"/>
                    <a:pt x="950" y="400"/>
                  </a:cubicBezTo>
                  <a:lnTo>
                    <a:pt x="0" y="310"/>
                  </a:lnTo>
                  <a:lnTo>
                    <a:pt x="0" y="90"/>
                  </a:lnTo>
                  <a:close/>
                </a:path>
              </a:pathLst>
            </a:custGeom>
            <a:gradFill rotWithShape="0">
              <a:gsLst>
                <a:gs pos="0">
                  <a:srgbClr val="0000FF"/>
                </a:gs>
                <a:gs pos="100000">
                  <a:srgbClr val="00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050"/>
            </a:p>
          </p:txBody>
        </p:sp>
        <p:sp>
          <p:nvSpPr>
            <p:cNvPr id="41" name="Text Box 37"/>
            <p:cNvSpPr txBox="1">
              <a:spLocks noChangeArrowheads="1"/>
            </p:cNvSpPr>
            <p:nvPr/>
          </p:nvSpPr>
          <p:spPr bwMode="auto">
            <a:xfrm>
              <a:off x="7530" y="11276"/>
              <a:ext cx="879"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pPr algn="just"/>
              <a:r>
                <a:rPr lang="en-US" sz="1050" dirty="0">
                  <a:latin typeface="Times"/>
                  <a:ea typeface="ＭＳ 明朝"/>
                  <a:cs typeface="Times New Roman"/>
                </a:rPr>
                <a:t>Extraction field</a:t>
              </a:r>
              <a:endParaRPr lang="ja-JP" altLang="en-US" sz="1050" dirty="0">
                <a:latin typeface="Times"/>
                <a:ea typeface="ＭＳ 明朝"/>
                <a:cs typeface="Times New Roman"/>
              </a:endParaRPr>
            </a:p>
          </p:txBody>
        </p:sp>
        <p:sp>
          <p:nvSpPr>
            <p:cNvPr id="42" name="Text Box 38"/>
            <p:cNvSpPr txBox="1">
              <a:spLocks noChangeArrowheads="1"/>
            </p:cNvSpPr>
            <p:nvPr/>
          </p:nvSpPr>
          <p:spPr bwMode="auto">
            <a:xfrm>
              <a:off x="7622" y="10966"/>
              <a:ext cx="1006"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pPr algn="just"/>
              <a:r>
                <a:rPr lang="en-US" sz="1050" dirty="0">
                  <a:latin typeface="Times"/>
                  <a:ea typeface="ＭＳ 明朝"/>
                  <a:cs typeface="Times New Roman"/>
                </a:rPr>
                <a:t>Ion beam</a:t>
              </a:r>
              <a:endParaRPr lang="ja-JP" altLang="en-US" sz="1050" dirty="0">
                <a:latin typeface="Times"/>
                <a:ea typeface="ＭＳ 明朝"/>
                <a:cs typeface="Times New Roman"/>
              </a:endParaRPr>
            </a:p>
          </p:txBody>
        </p:sp>
        <p:cxnSp>
          <p:nvCxnSpPr>
            <p:cNvPr id="43" name="Line 39"/>
            <p:cNvCxnSpPr/>
            <p:nvPr/>
          </p:nvCxnSpPr>
          <p:spPr bwMode="auto">
            <a:xfrm flipV="1">
              <a:off x="6100" y="11538"/>
              <a:ext cx="1388" cy="5"/>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sp>
          <p:nvSpPr>
            <p:cNvPr id="44" name="Text Box 40"/>
            <p:cNvSpPr txBox="1">
              <a:spLocks noChangeArrowheads="1"/>
            </p:cNvSpPr>
            <p:nvPr/>
          </p:nvSpPr>
          <p:spPr bwMode="auto">
            <a:xfrm>
              <a:off x="6333" y="11319"/>
              <a:ext cx="1048" cy="46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pPr algn="just"/>
              <a:r>
                <a:rPr lang="en-US" sz="1050" dirty="0">
                  <a:latin typeface="Times"/>
                  <a:ea typeface="ＭＳ 明朝"/>
                  <a:cs typeface="Times New Roman"/>
                </a:rPr>
                <a:t>Drift length</a:t>
              </a:r>
              <a:endParaRPr lang="ja-JP" altLang="en-US" sz="1050" dirty="0">
                <a:latin typeface="Times"/>
                <a:ea typeface="ＭＳ 明朝"/>
                <a:cs typeface="Times New Roman"/>
              </a:endParaRPr>
            </a:p>
          </p:txBody>
        </p:sp>
        <p:sp>
          <p:nvSpPr>
            <p:cNvPr id="45" name="Text Box 28"/>
            <p:cNvSpPr txBox="1">
              <a:spLocks noChangeArrowheads="1"/>
            </p:cNvSpPr>
            <p:nvPr/>
          </p:nvSpPr>
          <p:spPr bwMode="auto">
            <a:xfrm>
              <a:off x="3628" y="10539"/>
              <a:ext cx="168" cy="22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43892" tIns="21946" rIns="43892" bIns="21946" anchor="t" anchorCtr="0" upright="1">
              <a:noAutofit/>
            </a:bodyPr>
            <a:lstStyle/>
            <a:p>
              <a:pPr algn="ctr"/>
              <a:r>
                <a:rPr lang="en-US" sz="1050" b="1" dirty="0">
                  <a:solidFill>
                    <a:srgbClr val="000000"/>
                  </a:solidFill>
                  <a:latin typeface="Times"/>
                  <a:ea typeface="ＭＳ Ｐゴシック"/>
                  <a:cs typeface="Times New Roman"/>
                </a:rPr>
                <a:t>x</a:t>
              </a:r>
              <a:endParaRPr lang="ja-JP" altLang="en-US" sz="1050" dirty="0">
                <a:latin typeface="Times"/>
                <a:ea typeface="ＭＳ 明朝"/>
                <a:cs typeface="Times New Roman"/>
              </a:endParaRPr>
            </a:p>
          </p:txBody>
        </p:sp>
      </p:grpSp>
      <p:sp>
        <p:nvSpPr>
          <p:cNvPr id="2" name="TextBox 1"/>
          <p:cNvSpPr txBox="1"/>
          <p:nvPr/>
        </p:nvSpPr>
        <p:spPr>
          <a:xfrm>
            <a:off x="1306502" y="5931531"/>
            <a:ext cx="5572822" cy="369332"/>
          </a:xfrm>
          <a:prstGeom prst="rect">
            <a:avLst/>
          </a:prstGeom>
          <a:noFill/>
        </p:spPr>
        <p:txBody>
          <a:bodyPr wrap="none" rtlCol="0">
            <a:spAutoFit/>
          </a:bodyPr>
          <a:lstStyle/>
          <a:p>
            <a:r>
              <a:rPr lang="en-US" dirty="0" smtClean="0"/>
              <a:t>Primary ions are provided by laser ion source (LION)</a:t>
            </a:r>
            <a:endParaRPr lang="en-US" dirty="0"/>
          </a:p>
        </p:txBody>
      </p:sp>
      <p:sp>
        <p:nvSpPr>
          <p:cNvPr id="3" name="TextBox 2"/>
          <p:cNvSpPr txBox="1"/>
          <p:nvPr/>
        </p:nvSpPr>
        <p:spPr>
          <a:xfrm flipH="1">
            <a:off x="3922239" y="4021123"/>
            <a:ext cx="2814795" cy="369332"/>
          </a:xfrm>
          <a:prstGeom prst="rect">
            <a:avLst/>
          </a:prstGeom>
          <a:noFill/>
        </p:spPr>
        <p:txBody>
          <a:bodyPr wrap="square" rtlCol="0">
            <a:spAutoFit/>
          </a:bodyPr>
          <a:lstStyle/>
          <a:p>
            <a:r>
              <a:rPr lang="en-US" dirty="0" smtClean="0"/>
              <a:t>Target must be </a:t>
            </a:r>
            <a:r>
              <a:rPr lang="en-US" baseline="-25000" dirty="0" smtClean="0"/>
              <a:t>96</a:t>
            </a:r>
            <a:r>
              <a:rPr lang="en-US" dirty="0" smtClean="0"/>
              <a:t>Zr.</a:t>
            </a:r>
            <a:endParaRPr lang="en-US" dirty="0"/>
          </a:p>
        </p:txBody>
      </p:sp>
      <p:sp>
        <p:nvSpPr>
          <p:cNvPr id="47" name="Title 1"/>
          <p:cNvSpPr>
            <a:spLocks noGrp="1"/>
          </p:cNvSpPr>
          <p:nvPr>
            <p:ph type="title"/>
          </p:nvPr>
        </p:nvSpPr>
        <p:spPr>
          <a:xfrm>
            <a:off x="347553" y="13071"/>
            <a:ext cx="8328991" cy="1325563"/>
          </a:xfrm>
        </p:spPr>
        <p:txBody>
          <a:bodyPr>
            <a:normAutofit fontScale="90000"/>
          </a:bodyPr>
          <a:lstStyle/>
          <a:p>
            <a:pPr algn="ctr"/>
            <a:r>
              <a:rPr lang="en-US" dirty="0" smtClean="0">
                <a:solidFill>
                  <a:srgbClr val="FF0000"/>
                </a:solidFill>
              </a:rPr>
              <a:t>Zirconium</a:t>
            </a:r>
            <a:br>
              <a:rPr lang="en-US" dirty="0" smtClean="0">
                <a:solidFill>
                  <a:srgbClr val="FF0000"/>
                </a:solidFill>
              </a:rPr>
            </a:br>
            <a:r>
              <a:rPr lang="en-US" sz="2200" dirty="0">
                <a:ea typeface="MS PGothic" charset="0"/>
              </a:rPr>
              <a:t>E. Beebe, S.  Ikeda, T.  Kanesue, M. Okamura</a:t>
            </a:r>
            <a:r>
              <a:rPr lang="en-US" sz="2200" dirty="0" smtClean="0">
                <a:solidFill>
                  <a:srgbClr val="FF0000"/>
                </a:solidFill>
              </a:rPr>
              <a:t/>
            </a:r>
            <a:br>
              <a:rPr lang="en-US" sz="2200" dirty="0" smtClean="0">
                <a:solidFill>
                  <a:srgbClr val="FF0000"/>
                </a:solidFill>
              </a:rPr>
            </a:br>
            <a:r>
              <a:rPr lang="en-US" dirty="0" smtClean="0"/>
              <a:t> </a:t>
            </a:r>
            <a:endParaRPr lang="en-US" dirty="0"/>
          </a:p>
        </p:txBody>
      </p:sp>
      <p:sp>
        <p:nvSpPr>
          <p:cNvPr id="4" name="TextBox 3"/>
          <p:cNvSpPr txBox="1"/>
          <p:nvPr/>
        </p:nvSpPr>
        <p:spPr>
          <a:xfrm>
            <a:off x="3369048" y="1657048"/>
            <a:ext cx="603701" cy="307777"/>
          </a:xfrm>
          <a:prstGeom prst="rect">
            <a:avLst/>
          </a:prstGeom>
          <a:noFill/>
        </p:spPr>
        <p:txBody>
          <a:bodyPr wrap="none" rtlCol="0">
            <a:spAutoFit/>
          </a:bodyPr>
          <a:lstStyle/>
          <a:p>
            <a:r>
              <a:rPr lang="en-US" sz="1400" b="1" dirty="0" smtClean="0"/>
              <a:t>EBIS</a:t>
            </a:r>
            <a:endParaRPr lang="en-US" sz="1400" b="1" dirty="0"/>
          </a:p>
        </p:txBody>
      </p:sp>
      <p:sp>
        <p:nvSpPr>
          <p:cNvPr id="46" name="TextBox 45"/>
          <p:cNvSpPr txBox="1"/>
          <p:nvPr/>
        </p:nvSpPr>
        <p:spPr>
          <a:xfrm>
            <a:off x="5183555" y="2443238"/>
            <a:ext cx="563638" cy="307777"/>
          </a:xfrm>
          <a:prstGeom prst="rect">
            <a:avLst/>
          </a:prstGeom>
          <a:noFill/>
        </p:spPr>
        <p:txBody>
          <a:bodyPr wrap="none" rtlCol="0">
            <a:spAutoFit/>
          </a:bodyPr>
          <a:lstStyle/>
          <a:p>
            <a:r>
              <a:rPr lang="en-US" sz="1400" b="1" dirty="0" smtClean="0"/>
              <a:t>RFQ</a:t>
            </a:r>
            <a:endParaRPr lang="en-US" sz="1400" b="1" dirty="0"/>
          </a:p>
        </p:txBody>
      </p:sp>
      <p:sp>
        <p:nvSpPr>
          <p:cNvPr id="48" name="TextBox 47"/>
          <p:cNvSpPr txBox="1"/>
          <p:nvPr/>
        </p:nvSpPr>
        <p:spPr>
          <a:xfrm>
            <a:off x="6517699" y="2854476"/>
            <a:ext cx="338554" cy="276999"/>
          </a:xfrm>
          <a:prstGeom prst="rect">
            <a:avLst/>
          </a:prstGeom>
          <a:noFill/>
        </p:spPr>
        <p:txBody>
          <a:bodyPr wrap="none" rtlCol="0">
            <a:spAutoFit/>
          </a:bodyPr>
          <a:lstStyle/>
          <a:p>
            <a:r>
              <a:rPr lang="en-US" sz="1200" b="1" dirty="0" smtClean="0"/>
              <a:t>IH</a:t>
            </a:r>
            <a:endParaRPr lang="en-US" sz="1200" b="1" dirty="0"/>
          </a:p>
        </p:txBody>
      </p:sp>
      <p:sp>
        <p:nvSpPr>
          <p:cNvPr id="49" name="TextBox 48"/>
          <p:cNvSpPr txBox="1"/>
          <p:nvPr/>
        </p:nvSpPr>
        <p:spPr>
          <a:xfrm>
            <a:off x="7960205" y="3398762"/>
            <a:ext cx="543739" cy="307777"/>
          </a:xfrm>
          <a:prstGeom prst="rect">
            <a:avLst/>
          </a:prstGeom>
          <a:noFill/>
        </p:spPr>
        <p:txBody>
          <a:bodyPr wrap="none" rtlCol="0">
            <a:spAutoFit/>
          </a:bodyPr>
          <a:lstStyle/>
          <a:p>
            <a:r>
              <a:rPr lang="en-US" sz="1400" b="1" dirty="0" smtClean="0"/>
              <a:t>ETB</a:t>
            </a:r>
            <a:endParaRPr lang="en-US" sz="1400" b="1" dirty="0"/>
          </a:p>
        </p:txBody>
      </p:sp>
      <p:sp>
        <p:nvSpPr>
          <p:cNvPr id="50" name="TextBox 49"/>
          <p:cNvSpPr txBox="1"/>
          <p:nvPr/>
        </p:nvSpPr>
        <p:spPr>
          <a:xfrm>
            <a:off x="6299269" y="1964825"/>
            <a:ext cx="613519" cy="307777"/>
          </a:xfrm>
          <a:prstGeom prst="rect">
            <a:avLst/>
          </a:prstGeom>
          <a:noFill/>
        </p:spPr>
        <p:txBody>
          <a:bodyPr wrap="none" rtlCol="0">
            <a:spAutoFit/>
          </a:bodyPr>
          <a:lstStyle/>
          <a:p>
            <a:r>
              <a:rPr lang="en-US" sz="1400" b="1" dirty="0" smtClean="0"/>
              <a:t>LION</a:t>
            </a:r>
            <a:endParaRPr lang="en-US" sz="1400" b="1" dirty="0"/>
          </a:p>
        </p:txBody>
      </p:sp>
    </p:spTree>
    <p:extLst>
      <p:ext uri="{BB962C8B-B14F-4D97-AF65-F5344CB8AC3E}">
        <p14:creationId xmlns:p14="http://schemas.microsoft.com/office/powerpoint/2010/main" val="24282166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67555"/>
            <a:ext cx="5453451" cy="4767875"/>
          </a:xfrm>
          <a:prstGeom prst="rect">
            <a:avLst/>
          </a:prstGeom>
        </p:spPr>
      </p:pic>
      <p:cxnSp>
        <p:nvCxnSpPr>
          <p:cNvPr id="9" name="Straight Connector 8"/>
          <p:cNvCxnSpPr/>
          <p:nvPr/>
        </p:nvCxnSpPr>
        <p:spPr>
          <a:xfrm flipV="1">
            <a:off x="2879055" y="1627548"/>
            <a:ext cx="3888154" cy="2202022"/>
          </a:xfrm>
          <a:prstGeom prst="line">
            <a:avLst/>
          </a:prstGeom>
          <a:ln w="5715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726726" y="1076214"/>
            <a:ext cx="3614615" cy="1930400"/>
          </a:xfrm>
          <a:prstGeom prst="line">
            <a:avLst/>
          </a:prstGeom>
          <a:ln w="57150" cmpd="sng">
            <a:solidFill>
              <a:srgbClr val="00FFFF"/>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20155833">
            <a:off x="4178926" y="1977395"/>
            <a:ext cx="1223412" cy="272382"/>
          </a:xfrm>
          <a:prstGeom prst="rect">
            <a:avLst/>
          </a:prstGeom>
          <a:noFill/>
        </p:spPr>
        <p:txBody>
          <a:bodyPr wrap="none" rtlCol="0">
            <a:spAutoFit/>
          </a:bodyPr>
          <a:lstStyle/>
          <a:p>
            <a:r>
              <a:rPr lang="en-US" sz="1170" dirty="0">
                <a:solidFill>
                  <a:srgbClr val="00FFFF"/>
                </a:solidFill>
              </a:rPr>
              <a:t>Laser for NSRL</a:t>
            </a:r>
          </a:p>
        </p:txBody>
      </p:sp>
      <p:sp>
        <p:nvSpPr>
          <p:cNvPr id="14" name="TextBox 13"/>
          <p:cNvSpPr txBox="1"/>
          <p:nvPr/>
        </p:nvSpPr>
        <p:spPr>
          <a:xfrm rot="20193474">
            <a:off x="4191651" y="2937709"/>
            <a:ext cx="1185207" cy="272382"/>
          </a:xfrm>
          <a:prstGeom prst="rect">
            <a:avLst/>
          </a:prstGeom>
          <a:noFill/>
        </p:spPr>
        <p:txBody>
          <a:bodyPr wrap="none" rtlCol="0">
            <a:spAutoFit/>
          </a:bodyPr>
          <a:lstStyle/>
          <a:p>
            <a:r>
              <a:rPr lang="en-US" sz="1170" dirty="0">
                <a:solidFill>
                  <a:srgbClr val="FFFF00"/>
                </a:solidFill>
              </a:rPr>
              <a:t>Laser for RHIC</a:t>
            </a:r>
          </a:p>
        </p:txBody>
      </p:sp>
      <p:pic>
        <p:nvPicPr>
          <p:cNvPr id="7" name="Picture 6"/>
          <p:cNvPicPr>
            <a:picLocks noChangeAspect="1"/>
          </p:cNvPicPr>
          <p:nvPr/>
        </p:nvPicPr>
        <p:blipFill>
          <a:blip r:embed="rId3"/>
          <a:stretch>
            <a:fillRect/>
          </a:stretch>
        </p:blipFill>
        <p:spPr>
          <a:xfrm>
            <a:off x="5214051" y="822180"/>
            <a:ext cx="3737283" cy="1294940"/>
          </a:xfrm>
          <a:prstGeom prst="rect">
            <a:avLst/>
          </a:prstGeom>
          <a:ln w="38100">
            <a:solidFill>
              <a:srgbClr val="00B0F0"/>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8559" y="3145069"/>
            <a:ext cx="2748265" cy="2195177"/>
          </a:xfrm>
          <a:prstGeom prst="rect">
            <a:avLst/>
          </a:prstGeom>
          <a:ln w="57150">
            <a:solidFill>
              <a:srgbClr val="FFFF00"/>
            </a:solidFill>
          </a:ln>
        </p:spPr>
      </p:pic>
      <p:sp>
        <p:nvSpPr>
          <p:cNvPr id="2" name="TextBox 1"/>
          <p:cNvSpPr txBox="1"/>
          <p:nvPr/>
        </p:nvSpPr>
        <p:spPr>
          <a:xfrm>
            <a:off x="5593256" y="2430330"/>
            <a:ext cx="3635881" cy="646331"/>
          </a:xfrm>
          <a:prstGeom prst="rect">
            <a:avLst/>
          </a:prstGeom>
          <a:noFill/>
        </p:spPr>
        <p:txBody>
          <a:bodyPr wrap="none" rtlCol="0">
            <a:spAutoFit/>
          </a:bodyPr>
          <a:lstStyle/>
          <a:p>
            <a:r>
              <a:rPr lang="en-US" dirty="0" smtClean="0"/>
              <a:t>NASA target </a:t>
            </a:r>
            <a:r>
              <a:rPr lang="mr-IN" dirty="0" smtClean="0"/>
              <a:t>–</a:t>
            </a:r>
            <a:r>
              <a:rPr lang="en-US" dirty="0" smtClean="0"/>
              <a:t> Array of flat targets</a:t>
            </a:r>
          </a:p>
          <a:p>
            <a:r>
              <a:rPr lang="en-US" dirty="0" smtClean="0"/>
              <a:t>(B, Ca, Au, O, Si, Ti, Fe, Ta, C</a:t>
            </a:r>
            <a:r>
              <a:rPr lang="en-US" dirty="0"/>
              <a:t> </a:t>
            </a:r>
            <a:r>
              <a:rPr lang="en-US" dirty="0" smtClean="0"/>
              <a:t>..)</a:t>
            </a:r>
            <a:endParaRPr lang="en-US" dirty="0"/>
          </a:p>
        </p:txBody>
      </p:sp>
      <p:sp>
        <p:nvSpPr>
          <p:cNvPr id="11" name="TextBox 10"/>
          <p:cNvSpPr txBox="1"/>
          <p:nvPr/>
        </p:nvSpPr>
        <p:spPr>
          <a:xfrm>
            <a:off x="5708559" y="5389349"/>
            <a:ext cx="3520578" cy="369332"/>
          </a:xfrm>
          <a:prstGeom prst="rect">
            <a:avLst/>
          </a:prstGeom>
          <a:noFill/>
        </p:spPr>
        <p:txBody>
          <a:bodyPr wrap="none" rtlCol="0">
            <a:spAutoFit/>
          </a:bodyPr>
          <a:lstStyle/>
          <a:p>
            <a:r>
              <a:rPr lang="en-US" dirty="0" smtClean="0"/>
              <a:t>RHIC target </a:t>
            </a:r>
            <a:r>
              <a:rPr lang="mr-IN" dirty="0" smtClean="0"/>
              <a:t>–</a:t>
            </a:r>
            <a:r>
              <a:rPr lang="en-US" dirty="0" smtClean="0"/>
              <a:t> Spinning gold disk</a:t>
            </a:r>
            <a:endParaRPr lang="en-US" dirty="0"/>
          </a:p>
        </p:txBody>
      </p:sp>
      <p:sp>
        <p:nvSpPr>
          <p:cNvPr id="4" name="TextBox 3"/>
          <p:cNvSpPr txBox="1"/>
          <p:nvPr/>
        </p:nvSpPr>
        <p:spPr>
          <a:xfrm>
            <a:off x="838418" y="114294"/>
            <a:ext cx="5744081" cy="707886"/>
          </a:xfrm>
          <a:prstGeom prst="rect">
            <a:avLst/>
          </a:prstGeom>
          <a:noFill/>
        </p:spPr>
        <p:txBody>
          <a:bodyPr wrap="none" rtlCol="0">
            <a:spAutoFit/>
          </a:bodyPr>
          <a:lstStyle/>
          <a:p>
            <a:r>
              <a:rPr lang="en-US" sz="4000" dirty="0" smtClean="0"/>
              <a:t>Laser Ion Source (LION)</a:t>
            </a:r>
            <a:endParaRPr lang="en-US" sz="4000" dirty="0"/>
          </a:p>
        </p:txBody>
      </p:sp>
    </p:spTree>
    <p:extLst>
      <p:ext uri="{BB962C8B-B14F-4D97-AF65-F5344CB8AC3E}">
        <p14:creationId xmlns:p14="http://schemas.microsoft.com/office/powerpoint/2010/main" val="17490435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Zr-90 Test EBIS/ </a:t>
            </a:r>
            <a:r>
              <a:rPr lang="en-US" dirty="0"/>
              <a:t>B</a:t>
            </a:r>
            <a:r>
              <a:rPr lang="en-US" dirty="0" smtClean="0"/>
              <a:t>ooster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2642557"/>
              </p:ext>
            </p:extLst>
          </p:nvPr>
        </p:nvGraphicFramePr>
        <p:xfrm>
          <a:off x="218880" y="1033411"/>
          <a:ext cx="8773225" cy="3853302"/>
        </p:xfrm>
        <a:graphic>
          <a:graphicData uri="http://schemas.openxmlformats.org/drawingml/2006/table">
            <a:tbl>
              <a:tblPr firstRow="1" bandRow="1">
                <a:tableStyleId>{5C22544A-7EE6-4342-B048-85BDC9FD1C3A}</a:tableStyleId>
              </a:tblPr>
              <a:tblGrid>
                <a:gridCol w="2297655"/>
                <a:gridCol w="1740408"/>
                <a:gridCol w="1332745"/>
                <a:gridCol w="1301386"/>
                <a:gridCol w="2101031"/>
              </a:tblGrid>
              <a:tr h="379845">
                <a:tc>
                  <a:txBody>
                    <a:bodyPr/>
                    <a:lstStyle/>
                    <a:p>
                      <a:pPr marL="0" marR="0" indent="457200" algn="ctr">
                        <a:lnSpc>
                          <a:spcPct val="107000"/>
                        </a:lnSpc>
                        <a:spcBef>
                          <a:spcPts val="0"/>
                        </a:spcBef>
                        <a:spcAft>
                          <a:spcPts val="0"/>
                        </a:spcAft>
                      </a:pPr>
                      <a:r>
                        <a:rPr lang="en-US" sz="1000" dirty="0">
                          <a:effectLst/>
                          <a:latin typeface="Calibri"/>
                          <a:ea typeface="游明朝"/>
                          <a:cs typeface="Times New Roman"/>
                        </a:rPr>
                        <a:t> </a:t>
                      </a:r>
                      <a:endParaRPr lang="en-US" sz="1100" dirty="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000" dirty="0" smtClean="0">
                          <a:effectLst/>
                          <a:latin typeface="Calibri"/>
                          <a:ea typeface="游明朝"/>
                          <a:cs typeface="Times New Roman"/>
                        </a:rPr>
                        <a:t> </a:t>
                      </a:r>
                      <a:r>
                        <a:rPr lang="en-US" sz="1000" dirty="0">
                          <a:effectLst/>
                          <a:latin typeface="Calibri"/>
                          <a:ea typeface="游明朝"/>
                          <a:cs typeface="Times New Roman"/>
                        </a:rPr>
                        <a:t>(16:28)</a:t>
                      </a:r>
                      <a:endParaRPr lang="en-US" sz="1100" dirty="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000" dirty="0" smtClean="0">
                          <a:effectLst/>
                          <a:latin typeface="Calibri"/>
                          <a:ea typeface="游明朝"/>
                          <a:cs typeface="Times New Roman"/>
                        </a:rPr>
                        <a:t> </a:t>
                      </a:r>
                      <a:r>
                        <a:rPr lang="en-US" sz="1000" dirty="0">
                          <a:effectLst/>
                          <a:latin typeface="Calibri"/>
                          <a:ea typeface="游明朝"/>
                          <a:cs typeface="Times New Roman"/>
                        </a:rPr>
                        <a:t>(16:36)</a:t>
                      </a:r>
                      <a:endParaRPr lang="en-US" sz="1100" dirty="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000" dirty="0" smtClean="0">
                          <a:effectLst/>
                          <a:latin typeface="Calibri"/>
                          <a:ea typeface="游明朝"/>
                          <a:cs typeface="Times New Roman"/>
                        </a:rPr>
                        <a:t> (</a:t>
                      </a:r>
                      <a:r>
                        <a:rPr lang="en-US" sz="1000" dirty="0">
                          <a:effectLst/>
                          <a:latin typeface="Calibri"/>
                          <a:ea typeface="游明朝"/>
                          <a:cs typeface="Times New Roman"/>
                        </a:rPr>
                        <a:t>17:05)</a:t>
                      </a:r>
                      <a:endParaRPr lang="en-US" sz="1100" dirty="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000" dirty="0">
                          <a:effectLst/>
                          <a:latin typeface="Calibri"/>
                          <a:ea typeface="游明朝"/>
                          <a:cs typeface="Times New Roman"/>
                        </a:rPr>
                        <a:t>Au (6/6 13:05)</a:t>
                      </a:r>
                      <a:endParaRPr lang="en-US" sz="1100" dirty="0">
                        <a:effectLst/>
                        <a:latin typeface="Calibri"/>
                        <a:ea typeface="游明朝"/>
                        <a:cs typeface="Times New Roman"/>
                      </a:endParaRPr>
                    </a:p>
                  </a:txBody>
                  <a:tcPr marL="68580" marR="68580" marT="0" marB="0"/>
                </a:tc>
              </a:tr>
              <a:tr h="379845">
                <a:tc>
                  <a:txBody>
                    <a:bodyPr/>
                    <a:lstStyle/>
                    <a:p>
                      <a:pPr marL="0" marR="0" indent="457200" algn="ctr">
                        <a:lnSpc>
                          <a:spcPct val="107000"/>
                        </a:lnSpc>
                        <a:spcBef>
                          <a:spcPts val="0"/>
                        </a:spcBef>
                        <a:spcAft>
                          <a:spcPts val="0"/>
                        </a:spcAft>
                      </a:pPr>
                      <a:r>
                        <a:rPr lang="en-US" sz="1600" dirty="0">
                          <a:effectLst/>
                          <a:latin typeface="Calibri"/>
                          <a:ea typeface="游明朝"/>
                          <a:cs typeface="Times New Roman"/>
                        </a:rPr>
                        <a:t>Target</a:t>
                      </a:r>
                    </a:p>
                  </a:txBody>
                  <a:tcPr marL="68580" marR="68580" marT="0" marB="0"/>
                </a:tc>
                <a:tc>
                  <a:txBody>
                    <a:bodyPr/>
                    <a:lstStyle/>
                    <a:p>
                      <a:pPr marL="0" marR="0" indent="457200" algn="ctr">
                        <a:lnSpc>
                          <a:spcPct val="107000"/>
                        </a:lnSpc>
                        <a:spcBef>
                          <a:spcPts val="0"/>
                        </a:spcBef>
                        <a:spcAft>
                          <a:spcPts val="0"/>
                        </a:spcAft>
                      </a:pPr>
                      <a:r>
                        <a:rPr lang="en-US" sz="1600" dirty="0" err="1">
                          <a:effectLst/>
                          <a:latin typeface="Calibri"/>
                          <a:ea typeface="游明朝"/>
                          <a:cs typeface="Times New Roman"/>
                        </a:rPr>
                        <a:t>Zr</a:t>
                      </a:r>
                      <a:r>
                        <a:rPr lang="en-US" sz="1600" dirty="0">
                          <a:effectLst/>
                          <a:latin typeface="Calibri"/>
                          <a:ea typeface="游明朝"/>
                          <a:cs typeface="Times New Roman"/>
                        </a:rPr>
                        <a:t> metal</a:t>
                      </a:r>
                    </a:p>
                  </a:txBody>
                  <a:tcPr marL="68580" marR="68580" marT="0" marB="0"/>
                </a:tc>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ZrO</a:t>
                      </a:r>
                      <a:r>
                        <a:rPr lang="en-US" sz="1600" baseline="-25000">
                          <a:effectLst/>
                          <a:latin typeface="Calibri"/>
                          <a:ea typeface="游明朝"/>
                          <a:cs typeface="Times New Roman"/>
                        </a:rPr>
                        <a:t>2</a:t>
                      </a:r>
                      <a:endParaRPr lang="en-US" sz="160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ZrO</a:t>
                      </a:r>
                      <a:r>
                        <a:rPr lang="en-US" sz="1600" baseline="-25000">
                          <a:effectLst/>
                          <a:latin typeface="Calibri"/>
                          <a:ea typeface="游明朝"/>
                          <a:cs typeface="Times New Roman"/>
                        </a:rPr>
                        <a:t>2</a:t>
                      </a:r>
                      <a:endParaRPr lang="en-US" sz="160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Au from rotary</a:t>
                      </a:r>
                    </a:p>
                  </a:txBody>
                  <a:tcPr marL="68580" marR="68580" marT="0" marB="0"/>
                </a:tc>
              </a:tr>
              <a:tr h="379845">
                <a:tc>
                  <a:txBody>
                    <a:bodyPr/>
                    <a:lstStyle/>
                    <a:p>
                      <a:pPr marL="0" marR="0" indent="457200" algn="ctr">
                        <a:lnSpc>
                          <a:spcPct val="107000"/>
                        </a:lnSpc>
                        <a:spcBef>
                          <a:spcPts val="0"/>
                        </a:spcBef>
                        <a:spcAft>
                          <a:spcPts val="0"/>
                        </a:spcAft>
                      </a:pPr>
                      <a:r>
                        <a:rPr lang="en-US" sz="1600" dirty="0" smtClean="0">
                          <a:effectLst/>
                          <a:latin typeface="Calibri"/>
                          <a:ea typeface="游明朝"/>
                          <a:cs typeface="Times New Roman"/>
                        </a:rPr>
                        <a:t>M/Q</a:t>
                      </a:r>
                      <a:endParaRPr lang="en-US" sz="1600" dirty="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dirty="0">
                          <a:effectLst/>
                          <a:latin typeface="Calibri"/>
                          <a:ea typeface="游明朝"/>
                          <a:cs typeface="Times New Roman"/>
                        </a:rPr>
                        <a:t>90, 16+</a:t>
                      </a:r>
                    </a:p>
                  </a:txBody>
                  <a:tcPr marL="68580" marR="68580" marT="0" marB="0"/>
                </a:tc>
                <a:tc>
                  <a:txBody>
                    <a:bodyPr/>
                    <a:lstStyle/>
                    <a:p>
                      <a:pPr marL="0" marR="0" indent="457200" algn="ctr">
                        <a:lnSpc>
                          <a:spcPct val="107000"/>
                        </a:lnSpc>
                        <a:spcBef>
                          <a:spcPts val="0"/>
                        </a:spcBef>
                        <a:spcAft>
                          <a:spcPts val="0"/>
                        </a:spcAft>
                      </a:pPr>
                      <a:r>
                        <a:rPr lang="en-US" sz="1600" dirty="0">
                          <a:effectLst/>
                          <a:latin typeface="Calibri"/>
                          <a:ea typeface="游明朝"/>
                          <a:cs typeface="Times New Roman"/>
                        </a:rPr>
                        <a:t>90, 16+</a:t>
                      </a:r>
                    </a:p>
                  </a:txBody>
                  <a:tcPr marL="68580" marR="68580" marT="0" marB="0"/>
                </a:tc>
                <a:tc>
                  <a:txBody>
                    <a:bodyPr/>
                    <a:lstStyle/>
                    <a:p>
                      <a:pPr marL="0" marR="0" indent="457200" algn="ctr">
                        <a:lnSpc>
                          <a:spcPct val="107000"/>
                        </a:lnSpc>
                        <a:spcBef>
                          <a:spcPts val="0"/>
                        </a:spcBef>
                        <a:spcAft>
                          <a:spcPts val="0"/>
                        </a:spcAft>
                      </a:pPr>
                      <a:r>
                        <a:rPr lang="en-US" sz="1600" dirty="0">
                          <a:effectLst/>
                          <a:latin typeface="Calibri"/>
                          <a:ea typeface="游明朝"/>
                          <a:cs typeface="Times New Roman"/>
                        </a:rPr>
                        <a:t>90, 16+</a:t>
                      </a:r>
                    </a:p>
                  </a:txBody>
                  <a:tcPr marL="68580" marR="68580" marT="0" marB="0"/>
                </a:tc>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197, 32+</a:t>
                      </a:r>
                    </a:p>
                  </a:txBody>
                  <a:tcPr marL="68580" marR="68580" marT="0" marB="0"/>
                </a:tc>
              </a:tr>
              <a:tr h="379845">
                <a:tc>
                  <a:txBody>
                    <a:bodyPr/>
                    <a:lstStyle/>
                    <a:p>
                      <a:pPr marL="0" marR="0" indent="457200" algn="ctr">
                        <a:lnSpc>
                          <a:spcPct val="107000"/>
                        </a:lnSpc>
                        <a:spcBef>
                          <a:spcPts val="0"/>
                        </a:spcBef>
                        <a:spcAft>
                          <a:spcPts val="0"/>
                        </a:spcAft>
                      </a:pPr>
                      <a:r>
                        <a:rPr lang="en-US" sz="1600" dirty="0">
                          <a:effectLst/>
                          <a:latin typeface="Calibri"/>
                          <a:ea typeface="游明朝"/>
                          <a:cs typeface="Times New Roman"/>
                        </a:rPr>
                        <a:t>Laser </a:t>
                      </a:r>
                      <a:r>
                        <a:rPr lang="en-US" sz="1600" dirty="0" smtClean="0">
                          <a:effectLst/>
                          <a:latin typeface="Calibri"/>
                          <a:ea typeface="游明朝"/>
                          <a:cs typeface="Times New Roman"/>
                        </a:rPr>
                        <a:t>P</a:t>
                      </a:r>
                      <a:r>
                        <a:rPr lang="en-US" sz="1600" dirty="0" smtClean="0">
                          <a:effectLst/>
                          <a:latin typeface="Calibri"/>
                          <a:ea typeface="ＭＳ 明朝"/>
                          <a:cs typeface="Times New Roman"/>
                        </a:rPr>
                        <a:t> </a:t>
                      </a:r>
                      <a:r>
                        <a:rPr lang="en-US" sz="1600" dirty="0">
                          <a:effectLst/>
                          <a:latin typeface="Calibri"/>
                          <a:ea typeface="ＭＳ 明朝"/>
                          <a:cs typeface="Times New Roman"/>
                        </a:rPr>
                        <a:t>(</a:t>
                      </a:r>
                      <a:r>
                        <a:rPr lang="en-US" sz="1600" dirty="0" err="1">
                          <a:effectLst/>
                          <a:latin typeface="Calibri"/>
                          <a:ea typeface="ＭＳ 明朝"/>
                          <a:cs typeface="Times New Roman"/>
                        </a:rPr>
                        <a:t>mJ</a:t>
                      </a:r>
                      <a:r>
                        <a:rPr lang="en-US" sz="1600" dirty="0">
                          <a:effectLst/>
                          <a:latin typeface="Calibri"/>
                          <a:ea typeface="ＭＳ 明朝"/>
                          <a:cs typeface="Times New Roman"/>
                        </a:rPr>
                        <a:t>)</a:t>
                      </a:r>
                      <a:endParaRPr lang="en-US" sz="1600" dirty="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dirty="0">
                          <a:effectLst/>
                          <a:latin typeface="Calibri"/>
                          <a:ea typeface="游明朝"/>
                          <a:cs typeface="Times New Roman"/>
                        </a:rPr>
                        <a:t>270</a:t>
                      </a:r>
                    </a:p>
                  </a:txBody>
                  <a:tcPr marL="68580" marR="68580" marT="0" marB="0"/>
                </a:tc>
                <a:tc>
                  <a:txBody>
                    <a:bodyPr/>
                    <a:lstStyle/>
                    <a:p>
                      <a:pPr marL="0" marR="0" indent="457200" algn="ctr">
                        <a:lnSpc>
                          <a:spcPct val="107000"/>
                        </a:lnSpc>
                        <a:spcBef>
                          <a:spcPts val="0"/>
                        </a:spcBef>
                        <a:spcAft>
                          <a:spcPts val="0"/>
                        </a:spcAft>
                      </a:pPr>
                      <a:r>
                        <a:rPr lang="en-US" sz="1600" dirty="0">
                          <a:effectLst/>
                          <a:latin typeface="Calibri"/>
                          <a:ea typeface="游明朝"/>
                          <a:cs typeface="Times New Roman"/>
                        </a:rPr>
                        <a:t>270</a:t>
                      </a:r>
                    </a:p>
                  </a:txBody>
                  <a:tcPr marL="68580" marR="68580" marT="0" marB="0"/>
                </a:tc>
                <a:tc>
                  <a:txBody>
                    <a:bodyPr/>
                    <a:lstStyle/>
                    <a:p>
                      <a:pPr marL="0" marR="0" indent="457200" algn="ctr">
                        <a:lnSpc>
                          <a:spcPct val="107000"/>
                        </a:lnSpc>
                        <a:spcBef>
                          <a:spcPts val="0"/>
                        </a:spcBef>
                        <a:spcAft>
                          <a:spcPts val="0"/>
                        </a:spcAft>
                      </a:pPr>
                      <a:r>
                        <a:rPr lang="en-US" sz="1600" dirty="0">
                          <a:effectLst/>
                          <a:latin typeface="Calibri"/>
                          <a:ea typeface="游明朝"/>
                          <a:cs typeface="Times New Roman"/>
                        </a:rPr>
                        <a:t>120</a:t>
                      </a:r>
                    </a:p>
                  </a:txBody>
                  <a:tcPr marL="68580" marR="68580" marT="0" marB="0"/>
                </a:tc>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240</a:t>
                      </a:r>
                    </a:p>
                  </a:txBody>
                  <a:tcPr marL="68580" marR="68580" marT="0" marB="0"/>
                </a:tc>
              </a:tr>
              <a:tr h="298409">
                <a:tc>
                  <a:txBody>
                    <a:bodyPr/>
                    <a:lstStyle/>
                    <a:p>
                      <a:pPr marL="0" marR="0" indent="457200" algn="ctr">
                        <a:lnSpc>
                          <a:spcPct val="107000"/>
                        </a:lnSpc>
                        <a:spcBef>
                          <a:spcPts val="0"/>
                        </a:spcBef>
                        <a:spcAft>
                          <a:spcPts val="0"/>
                        </a:spcAft>
                      </a:pPr>
                      <a:r>
                        <a:rPr lang="en-US" sz="1600" dirty="0" smtClean="0">
                          <a:effectLst/>
                          <a:latin typeface="Calibri"/>
                          <a:ea typeface="游明朝"/>
                          <a:cs typeface="Times New Roman"/>
                        </a:rPr>
                        <a:t>XF</a:t>
                      </a:r>
                      <a:r>
                        <a:rPr lang="en-US" sz="1600" baseline="0" dirty="0" smtClean="0">
                          <a:effectLst/>
                          <a:latin typeface="Calibri"/>
                          <a:ea typeface="游明朝"/>
                          <a:cs typeface="Times New Roman"/>
                        </a:rPr>
                        <a:t> 14</a:t>
                      </a:r>
                      <a:endParaRPr lang="en-US" sz="1600" dirty="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dirty="0">
                          <a:effectLst/>
                          <a:latin typeface="Calibri"/>
                          <a:ea typeface="游明朝"/>
                          <a:cs typeface="Times New Roman"/>
                        </a:rPr>
                        <a:t>13.2 </a:t>
                      </a:r>
                      <a:r>
                        <a:rPr lang="en-US" sz="1600" dirty="0" err="1">
                          <a:effectLst/>
                          <a:latin typeface="Calibri"/>
                          <a:ea typeface="游明朝"/>
                          <a:cs typeface="Times New Roman"/>
                        </a:rPr>
                        <a:t>nC</a:t>
                      </a:r>
                      <a:r>
                        <a:rPr lang="en-US" sz="1600" dirty="0">
                          <a:effectLst/>
                          <a:latin typeface="Calibri"/>
                          <a:ea typeface="游明朝"/>
                          <a:cs typeface="Times New Roman"/>
                        </a:rPr>
                        <a:t> </a:t>
                      </a:r>
                    </a:p>
                  </a:txBody>
                  <a:tcPr marL="68580" marR="68580" marT="0" marB="0"/>
                </a:tc>
                <a:tc>
                  <a:txBody>
                    <a:bodyPr/>
                    <a:lstStyle/>
                    <a:p>
                      <a:pPr marL="0" marR="0" indent="457200" algn="ctr">
                        <a:lnSpc>
                          <a:spcPct val="107000"/>
                        </a:lnSpc>
                        <a:spcBef>
                          <a:spcPts val="0"/>
                        </a:spcBef>
                        <a:spcAft>
                          <a:spcPts val="0"/>
                        </a:spcAft>
                      </a:pPr>
                      <a:r>
                        <a:rPr lang="en-US" sz="1600" dirty="0">
                          <a:effectLst/>
                          <a:latin typeface="Calibri"/>
                          <a:ea typeface="游明朝"/>
                          <a:cs typeface="Times New Roman"/>
                        </a:rPr>
                        <a:t>7.7 </a:t>
                      </a:r>
                      <a:r>
                        <a:rPr lang="en-US" sz="1600" dirty="0" err="1">
                          <a:effectLst/>
                          <a:latin typeface="Calibri"/>
                          <a:ea typeface="游明朝"/>
                          <a:cs typeface="Times New Roman"/>
                        </a:rPr>
                        <a:t>nC</a:t>
                      </a:r>
                      <a:r>
                        <a:rPr lang="en-US" sz="1600" dirty="0">
                          <a:effectLst/>
                          <a:latin typeface="Calibri"/>
                          <a:ea typeface="游明朝"/>
                          <a:cs typeface="Times New Roman"/>
                        </a:rPr>
                        <a:t> </a:t>
                      </a:r>
                    </a:p>
                  </a:txBody>
                  <a:tcPr marL="68580" marR="68580" marT="0" marB="0"/>
                </a:tc>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6.4 nC</a:t>
                      </a:r>
                    </a:p>
                  </a:txBody>
                  <a:tcPr marL="68580" marR="68580" marT="0" marB="0"/>
                </a:tc>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17.2 nC </a:t>
                      </a:r>
                    </a:p>
                  </a:txBody>
                  <a:tcPr marL="68580" marR="68580" marT="0" marB="0"/>
                </a:tc>
              </a:tr>
              <a:tr h="316004">
                <a:tc>
                  <a:txBody>
                    <a:bodyPr/>
                    <a:lstStyle/>
                    <a:p>
                      <a:pPr marL="0" marR="0" indent="457200" algn="ctr">
                        <a:lnSpc>
                          <a:spcPct val="107000"/>
                        </a:lnSpc>
                        <a:spcBef>
                          <a:spcPts val="0"/>
                        </a:spcBef>
                        <a:spcAft>
                          <a:spcPts val="0"/>
                        </a:spcAft>
                      </a:pPr>
                      <a:r>
                        <a:rPr lang="en-US" sz="1600" dirty="0" smtClean="0">
                          <a:effectLst/>
                          <a:highlight>
                            <a:srgbClr val="FFFF00"/>
                          </a:highlight>
                          <a:latin typeface="Calibri"/>
                          <a:ea typeface="ＭＳ 明朝"/>
                          <a:cs typeface="Times New Roman"/>
                        </a:rPr>
                        <a:t>XF</a:t>
                      </a:r>
                      <a:r>
                        <a:rPr lang="en-US" sz="1600" baseline="0" dirty="0" smtClean="0">
                          <a:effectLst/>
                          <a:highlight>
                            <a:srgbClr val="FFFF00"/>
                          </a:highlight>
                          <a:latin typeface="Calibri"/>
                          <a:ea typeface="ＭＳ 明朝"/>
                          <a:cs typeface="Times New Roman"/>
                        </a:rPr>
                        <a:t> 108</a:t>
                      </a:r>
                      <a:endParaRPr lang="en-US" sz="1600" dirty="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a:effectLst/>
                          <a:highlight>
                            <a:srgbClr val="FFFF00"/>
                          </a:highlight>
                          <a:latin typeface="Calibri"/>
                          <a:ea typeface="游明朝"/>
                          <a:cs typeface="Times New Roman"/>
                        </a:rPr>
                        <a:t>4.8 nC </a:t>
                      </a:r>
                      <a:endParaRPr lang="en-US" sz="160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dirty="0">
                          <a:effectLst/>
                          <a:highlight>
                            <a:srgbClr val="FFFF00"/>
                          </a:highlight>
                          <a:latin typeface="Calibri"/>
                          <a:ea typeface="游明朝"/>
                          <a:cs typeface="Times New Roman"/>
                        </a:rPr>
                        <a:t>2.7 </a:t>
                      </a:r>
                      <a:r>
                        <a:rPr lang="en-US" sz="1600" dirty="0" err="1">
                          <a:effectLst/>
                          <a:highlight>
                            <a:srgbClr val="FFFF00"/>
                          </a:highlight>
                          <a:latin typeface="Calibri"/>
                          <a:ea typeface="游明朝"/>
                          <a:cs typeface="Times New Roman"/>
                        </a:rPr>
                        <a:t>nC</a:t>
                      </a:r>
                      <a:r>
                        <a:rPr lang="en-US" sz="1600" dirty="0">
                          <a:effectLst/>
                          <a:highlight>
                            <a:srgbClr val="FFFF00"/>
                          </a:highlight>
                          <a:latin typeface="Calibri"/>
                          <a:ea typeface="游明朝"/>
                          <a:cs typeface="Times New Roman"/>
                        </a:rPr>
                        <a:t> </a:t>
                      </a:r>
                      <a:endParaRPr lang="en-US" sz="1600" dirty="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dirty="0">
                          <a:effectLst/>
                          <a:highlight>
                            <a:srgbClr val="FFFF00"/>
                          </a:highlight>
                          <a:latin typeface="Calibri"/>
                          <a:ea typeface="游明朝"/>
                          <a:cs typeface="Times New Roman"/>
                        </a:rPr>
                        <a:t>2.0 </a:t>
                      </a:r>
                      <a:r>
                        <a:rPr lang="en-US" sz="1600" dirty="0" err="1">
                          <a:effectLst/>
                          <a:highlight>
                            <a:srgbClr val="FFFF00"/>
                          </a:highlight>
                          <a:latin typeface="Calibri"/>
                          <a:ea typeface="游明朝"/>
                          <a:cs typeface="Times New Roman"/>
                        </a:rPr>
                        <a:t>nC</a:t>
                      </a:r>
                      <a:r>
                        <a:rPr lang="en-US" sz="1600" dirty="0">
                          <a:effectLst/>
                          <a:highlight>
                            <a:srgbClr val="FFFF00"/>
                          </a:highlight>
                          <a:latin typeface="Calibri"/>
                          <a:ea typeface="游明朝"/>
                          <a:cs typeface="Times New Roman"/>
                        </a:rPr>
                        <a:t> </a:t>
                      </a:r>
                      <a:endParaRPr lang="en-US" sz="1600" dirty="0">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dirty="0">
                          <a:effectLst/>
                          <a:highlight>
                            <a:srgbClr val="FFFF00"/>
                          </a:highlight>
                          <a:latin typeface="Calibri"/>
                          <a:ea typeface="游明朝"/>
                          <a:cs typeface="Times New Roman"/>
                        </a:rPr>
                        <a:t>6 </a:t>
                      </a:r>
                      <a:r>
                        <a:rPr lang="en-US" sz="1600" dirty="0" err="1" smtClean="0">
                          <a:effectLst/>
                          <a:highlight>
                            <a:srgbClr val="FFFF00"/>
                          </a:highlight>
                          <a:latin typeface="Calibri"/>
                          <a:ea typeface="游明朝"/>
                          <a:cs typeface="Times New Roman"/>
                        </a:rPr>
                        <a:t>nC</a:t>
                      </a:r>
                      <a:r>
                        <a:rPr lang="en-US" sz="1600" dirty="0" smtClean="0">
                          <a:effectLst/>
                          <a:highlight>
                            <a:srgbClr val="FFFF00"/>
                          </a:highlight>
                          <a:latin typeface="Calibri"/>
                          <a:ea typeface="游明朝"/>
                          <a:cs typeface="Times New Roman"/>
                        </a:rPr>
                        <a:t>#</a:t>
                      </a:r>
                      <a:endParaRPr lang="en-US" sz="1600" dirty="0">
                        <a:effectLst/>
                        <a:latin typeface="Calibri"/>
                        <a:ea typeface="游明朝"/>
                        <a:cs typeface="Times New Roman"/>
                      </a:endParaRPr>
                    </a:p>
                  </a:txBody>
                  <a:tcPr marL="68580" marR="68580" marT="0" marB="0"/>
                </a:tc>
              </a:tr>
              <a:tr h="350879">
                <a:tc>
                  <a:txBody>
                    <a:bodyPr/>
                    <a:lstStyle/>
                    <a:p>
                      <a:pPr marL="0" marR="0" indent="457200" algn="ctr">
                        <a:lnSpc>
                          <a:spcPct val="107000"/>
                        </a:lnSpc>
                        <a:spcBef>
                          <a:spcPts val="0"/>
                        </a:spcBef>
                        <a:spcAft>
                          <a:spcPts val="0"/>
                        </a:spcAft>
                      </a:pPr>
                      <a:r>
                        <a:rPr lang="en-US" sz="1600" b="1" dirty="0" smtClean="0">
                          <a:solidFill>
                            <a:srgbClr val="000090"/>
                          </a:solidFill>
                          <a:effectLst/>
                          <a:highlight>
                            <a:srgbClr val="FFFF00"/>
                          </a:highlight>
                          <a:latin typeface="Calibri"/>
                          <a:ea typeface="游明朝"/>
                          <a:cs typeface="Times New Roman"/>
                        </a:rPr>
                        <a:t># Ions </a:t>
                      </a:r>
                      <a:endParaRPr lang="en-US" sz="1600" b="1" dirty="0">
                        <a:solidFill>
                          <a:srgbClr val="000090"/>
                        </a:solidFill>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b="1" dirty="0">
                          <a:solidFill>
                            <a:srgbClr val="000090"/>
                          </a:solidFill>
                          <a:effectLst/>
                          <a:highlight>
                            <a:srgbClr val="FFFF00"/>
                          </a:highlight>
                          <a:latin typeface="Calibri"/>
                          <a:ea typeface="游明朝"/>
                          <a:cs typeface="Times New Roman"/>
                        </a:rPr>
                        <a:t>1.9E+9</a:t>
                      </a:r>
                      <a:endParaRPr lang="en-US" sz="1600" b="1" dirty="0">
                        <a:solidFill>
                          <a:srgbClr val="000090"/>
                        </a:solidFill>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b="1" dirty="0">
                          <a:solidFill>
                            <a:srgbClr val="000090"/>
                          </a:solidFill>
                          <a:effectLst/>
                          <a:highlight>
                            <a:srgbClr val="FFFF00"/>
                          </a:highlight>
                          <a:latin typeface="Calibri"/>
                          <a:ea typeface="游明朝"/>
                          <a:cs typeface="Times New Roman"/>
                        </a:rPr>
                        <a:t>1.1E+9</a:t>
                      </a:r>
                      <a:endParaRPr lang="en-US" sz="1600" b="1" dirty="0">
                        <a:solidFill>
                          <a:srgbClr val="000090"/>
                        </a:solidFill>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b="1" dirty="0">
                          <a:solidFill>
                            <a:srgbClr val="000090"/>
                          </a:solidFill>
                          <a:effectLst/>
                          <a:highlight>
                            <a:srgbClr val="FFFF00"/>
                          </a:highlight>
                          <a:latin typeface="Calibri"/>
                          <a:ea typeface="游明朝"/>
                          <a:cs typeface="Times New Roman"/>
                        </a:rPr>
                        <a:t>7.8E8</a:t>
                      </a:r>
                      <a:endParaRPr lang="en-US" sz="1600" b="1" dirty="0">
                        <a:solidFill>
                          <a:srgbClr val="000090"/>
                        </a:solidFill>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b="1" dirty="0">
                          <a:solidFill>
                            <a:srgbClr val="000090"/>
                          </a:solidFill>
                          <a:effectLst/>
                          <a:highlight>
                            <a:srgbClr val="FFFF00"/>
                          </a:highlight>
                          <a:latin typeface="Calibri"/>
                          <a:ea typeface="ＭＳ 明朝"/>
                          <a:cs typeface="Times New Roman"/>
                        </a:rPr>
                        <a:t>1.2E+9</a:t>
                      </a:r>
                      <a:endParaRPr lang="en-US" sz="1600" b="1" dirty="0">
                        <a:solidFill>
                          <a:srgbClr val="000090"/>
                        </a:solidFill>
                        <a:effectLst/>
                        <a:latin typeface="Calibri"/>
                        <a:ea typeface="游明朝"/>
                        <a:cs typeface="Times New Roman"/>
                      </a:endParaRPr>
                    </a:p>
                  </a:txBody>
                  <a:tcPr marL="68580" marR="68580" marT="0" marB="0"/>
                </a:tc>
              </a:tr>
              <a:tr h="324995">
                <a:tc>
                  <a:txBody>
                    <a:bodyPr/>
                    <a:lstStyle/>
                    <a:p>
                      <a:pPr marL="0" marR="0" indent="457200" algn="ctr">
                        <a:lnSpc>
                          <a:spcPct val="107000"/>
                        </a:lnSpc>
                        <a:spcBef>
                          <a:spcPts val="0"/>
                        </a:spcBef>
                        <a:spcAft>
                          <a:spcPts val="0"/>
                        </a:spcAft>
                      </a:pPr>
                      <a:r>
                        <a:rPr lang="en-US" sz="1600" b="1" dirty="0" smtClean="0">
                          <a:solidFill>
                            <a:srgbClr val="FF0000"/>
                          </a:solidFill>
                          <a:effectLst/>
                          <a:latin typeface="Calibri"/>
                          <a:ea typeface="游明朝"/>
                          <a:cs typeface="Times New Roman"/>
                        </a:rPr>
                        <a:t>Required</a:t>
                      </a:r>
                      <a:endParaRPr lang="en-US" sz="1600" b="1" dirty="0">
                        <a:solidFill>
                          <a:srgbClr val="FF0000"/>
                        </a:solidFill>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b="1" dirty="0" smtClean="0">
                          <a:solidFill>
                            <a:srgbClr val="FF0000"/>
                          </a:solidFill>
                          <a:effectLst/>
                          <a:latin typeface="Calibri"/>
                          <a:ea typeface="游明朝"/>
                          <a:cs typeface="Times New Roman"/>
                        </a:rPr>
                        <a:t>0.625e9</a:t>
                      </a:r>
                      <a:endParaRPr lang="en-US" sz="1600" b="1" dirty="0">
                        <a:solidFill>
                          <a:srgbClr val="FF0000"/>
                        </a:solidFill>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b="1" dirty="0" smtClean="0">
                          <a:solidFill>
                            <a:srgbClr val="FF0000"/>
                          </a:solidFill>
                          <a:effectLst/>
                          <a:latin typeface="Calibri"/>
                          <a:ea typeface="游明朝"/>
                          <a:cs typeface="Times New Roman"/>
                        </a:rPr>
                        <a:t>0.625e9</a:t>
                      </a:r>
                      <a:endParaRPr lang="en-US" sz="1600" b="1" dirty="0">
                        <a:solidFill>
                          <a:srgbClr val="FF0000"/>
                        </a:solidFill>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r>
                        <a:rPr lang="en-US" sz="1600" b="1" dirty="0" smtClean="0">
                          <a:solidFill>
                            <a:srgbClr val="FF0000"/>
                          </a:solidFill>
                          <a:effectLst/>
                          <a:latin typeface="Calibri"/>
                          <a:ea typeface="游明朝"/>
                          <a:cs typeface="Times New Roman"/>
                        </a:rPr>
                        <a:t>0.625e9</a:t>
                      </a:r>
                      <a:endParaRPr lang="en-US" sz="1600" b="1" dirty="0">
                        <a:solidFill>
                          <a:srgbClr val="FF0000"/>
                        </a:solidFill>
                        <a:effectLst/>
                        <a:latin typeface="Calibri"/>
                        <a:ea typeface="游明朝"/>
                        <a:cs typeface="Times New Roman"/>
                      </a:endParaRPr>
                    </a:p>
                  </a:txBody>
                  <a:tcPr marL="68580" marR="68580" marT="0" marB="0"/>
                </a:tc>
                <a:tc>
                  <a:txBody>
                    <a:bodyPr/>
                    <a:lstStyle/>
                    <a:p>
                      <a:pPr marL="0" marR="0" indent="457200" algn="ctr">
                        <a:lnSpc>
                          <a:spcPct val="107000"/>
                        </a:lnSpc>
                        <a:spcBef>
                          <a:spcPts val="0"/>
                        </a:spcBef>
                        <a:spcAft>
                          <a:spcPts val="0"/>
                        </a:spcAft>
                      </a:pPr>
                      <a:endParaRPr lang="en-US" sz="1600" b="1" dirty="0">
                        <a:solidFill>
                          <a:srgbClr val="000090"/>
                        </a:solidFill>
                        <a:effectLst/>
                        <a:latin typeface="Calibri"/>
                        <a:ea typeface="游明朝"/>
                        <a:cs typeface="Times New Roman"/>
                      </a:endParaRPr>
                    </a:p>
                  </a:txBody>
                  <a:tcPr marL="68580" marR="68580" marT="0" marB="0"/>
                </a:tc>
              </a:tr>
              <a:tr h="501084">
                <a:tc>
                  <a:txBody>
                    <a:bodyPr/>
                    <a:lstStyle/>
                    <a:p>
                      <a:pPr marL="0" marR="0" indent="457200" algn="ctr">
                        <a:lnSpc>
                          <a:spcPct val="107000"/>
                        </a:lnSpc>
                        <a:spcBef>
                          <a:spcPts val="0"/>
                        </a:spcBef>
                        <a:spcAft>
                          <a:spcPts val="0"/>
                        </a:spcAft>
                      </a:pPr>
                      <a:r>
                        <a:rPr lang="en-US" sz="1600" dirty="0">
                          <a:effectLst/>
                          <a:latin typeface="Calibri"/>
                          <a:ea typeface="游明朝"/>
                          <a:cs typeface="Times New Roman"/>
                        </a:rPr>
                        <a:t>Booster early</a:t>
                      </a:r>
                    </a:p>
                  </a:txBody>
                  <a:tcPr marL="68580" marR="68580" marT="0" marB="0"/>
                </a:tc>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1.2e+09</a:t>
                      </a:r>
                    </a:p>
                  </a:txBody>
                  <a:tcPr marL="68580" marR="68580" marT="0" marB="0"/>
                </a:tc>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7.8e+08</a:t>
                      </a:r>
                    </a:p>
                  </a:txBody>
                  <a:tcPr marL="68580" marR="68580" marT="0" marB="0"/>
                </a:tc>
                <a:tc>
                  <a:txBody>
                    <a:bodyPr/>
                    <a:lstStyle/>
                    <a:p>
                      <a:pPr marL="0" marR="0" indent="457200" algn="ctr">
                        <a:lnSpc>
                          <a:spcPct val="107000"/>
                        </a:lnSpc>
                        <a:spcBef>
                          <a:spcPts val="0"/>
                        </a:spcBef>
                        <a:spcAft>
                          <a:spcPts val="0"/>
                        </a:spcAft>
                      </a:pPr>
                      <a:r>
                        <a:rPr lang="en-US" sz="1600" dirty="0">
                          <a:effectLst/>
                          <a:latin typeface="Calibri"/>
                          <a:ea typeface="游明朝"/>
                          <a:cs typeface="Times New Roman"/>
                        </a:rPr>
                        <a:t>6.9e+08</a:t>
                      </a:r>
                    </a:p>
                  </a:txBody>
                  <a:tcPr marL="68580" marR="68580" marT="0" marB="0"/>
                </a:tc>
                <a:tc>
                  <a:txBody>
                    <a:bodyPr/>
                    <a:lstStyle/>
                    <a:p>
                      <a:pPr marL="0" marR="0" indent="457200" algn="ctr">
                        <a:lnSpc>
                          <a:spcPct val="107000"/>
                        </a:lnSpc>
                        <a:spcBef>
                          <a:spcPts val="0"/>
                        </a:spcBef>
                        <a:spcAft>
                          <a:spcPts val="0"/>
                        </a:spcAft>
                      </a:pPr>
                      <a:r>
                        <a:rPr lang="en-US" sz="1600" dirty="0">
                          <a:effectLst/>
                          <a:latin typeface="Calibri"/>
                          <a:ea typeface="ＭＳ 明朝"/>
                          <a:cs typeface="Times New Roman"/>
                        </a:rPr>
                        <a:t>1.4e+10 (12p)</a:t>
                      </a:r>
                      <a:endParaRPr lang="en-US" sz="1600" dirty="0">
                        <a:effectLst/>
                        <a:latin typeface="Calibri"/>
                        <a:ea typeface="游明朝"/>
                        <a:cs typeface="Times New Roman"/>
                      </a:endParaRPr>
                    </a:p>
                    <a:p>
                      <a:pPr marL="0" marR="0" indent="457200" algn="ctr">
                        <a:lnSpc>
                          <a:spcPct val="107000"/>
                        </a:lnSpc>
                        <a:spcBef>
                          <a:spcPts val="0"/>
                        </a:spcBef>
                        <a:spcAft>
                          <a:spcPts val="0"/>
                        </a:spcAft>
                      </a:pPr>
                      <a:r>
                        <a:rPr lang="en-US" sz="1600" dirty="0">
                          <a:effectLst/>
                          <a:latin typeface="Calibri"/>
                          <a:ea typeface="ＭＳ 明朝"/>
                          <a:cs typeface="Times New Roman"/>
                        </a:rPr>
                        <a:t>= 1.2e+9 (per 1p)</a:t>
                      </a:r>
                      <a:endParaRPr lang="en-US" sz="1600" dirty="0">
                        <a:effectLst/>
                        <a:latin typeface="Calibri"/>
                        <a:ea typeface="游明朝"/>
                        <a:cs typeface="Times New Roman"/>
                      </a:endParaRPr>
                    </a:p>
                  </a:txBody>
                  <a:tcPr marL="68580" marR="68580" marT="0" marB="0"/>
                </a:tc>
              </a:tr>
              <a:tr h="501084">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Booster late</a:t>
                      </a:r>
                    </a:p>
                  </a:txBody>
                  <a:tcPr marL="68580" marR="68580" marT="0" marB="0"/>
                </a:tc>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4.2e+08</a:t>
                      </a:r>
                    </a:p>
                  </a:txBody>
                  <a:tcPr marL="68580" marR="68580" marT="0" marB="0"/>
                </a:tc>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2.6e+08</a:t>
                      </a:r>
                    </a:p>
                  </a:txBody>
                  <a:tcPr marL="68580" marR="68580" marT="0" marB="0"/>
                </a:tc>
                <a:tc>
                  <a:txBody>
                    <a:bodyPr/>
                    <a:lstStyle/>
                    <a:p>
                      <a:pPr marL="0" marR="0" indent="457200" algn="ctr">
                        <a:lnSpc>
                          <a:spcPct val="107000"/>
                        </a:lnSpc>
                        <a:spcBef>
                          <a:spcPts val="0"/>
                        </a:spcBef>
                        <a:spcAft>
                          <a:spcPts val="0"/>
                        </a:spcAft>
                      </a:pPr>
                      <a:r>
                        <a:rPr lang="en-US" sz="1600">
                          <a:effectLst/>
                          <a:latin typeface="Calibri"/>
                          <a:ea typeface="游明朝"/>
                          <a:cs typeface="Times New Roman"/>
                        </a:rPr>
                        <a:t>2.6e+08</a:t>
                      </a:r>
                    </a:p>
                  </a:txBody>
                  <a:tcPr marL="68580" marR="68580" marT="0" marB="0"/>
                </a:tc>
                <a:tc>
                  <a:txBody>
                    <a:bodyPr/>
                    <a:lstStyle/>
                    <a:p>
                      <a:pPr marL="0" marR="0" indent="457200" algn="ctr">
                        <a:lnSpc>
                          <a:spcPct val="107000"/>
                        </a:lnSpc>
                        <a:spcBef>
                          <a:spcPts val="0"/>
                        </a:spcBef>
                        <a:spcAft>
                          <a:spcPts val="0"/>
                        </a:spcAft>
                      </a:pPr>
                      <a:r>
                        <a:rPr lang="en-US" sz="1600" dirty="0">
                          <a:effectLst/>
                          <a:latin typeface="Calibri"/>
                          <a:ea typeface="ＭＳ 明朝"/>
                          <a:cs typeface="Times New Roman"/>
                        </a:rPr>
                        <a:t>1.3e+10 (12p)</a:t>
                      </a:r>
                      <a:endParaRPr lang="en-US" sz="1600" dirty="0">
                        <a:effectLst/>
                        <a:latin typeface="Calibri"/>
                        <a:ea typeface="游明朝"/>
                        <a:cs typeface="Times New Roman"/>
                      </a:endParaRPr>
                    </a:p>
                    <a:p>
                      <a:pPr marL="0" marR="0" indent="457200" algn="ctr">
                        <a:lnSpc>
                          <a:spcPct val="107000"/>
                        </a:lnSpc>
                        <a:spcBef>
                          <a:spcPts val="0"/>
                        </a:spcBef>
                        <a:spcAft>
                          <a:spcPts val="0"/>
                        </a:spcAft>
                      </a:pPr>
                      <a:r>
                        <a:rPr lang="en-US" sz="1600" dirty="0">
                          <a:effectLst/>
                          <a:latin typeface="Calibri"/>
                          <a:ea typeface="ＭＳ 明朝"/>
                          <a:cs typeface="Times New Roman"/>
                        </a:rPr>
                        <a:t>= 1.1e+9 (per 1p)</a:t>
                      </a:r>
                      <a:endParaRPr lang="en-US" sz="1600" dirty="0">
                        <a:effectLst/>
                        <a:latin typeface="Calibri"/>
                        <a:ea typeface="游明朝"/>
                        <a:cs typeface="Times New Roman"/>
                      </a:endParaRPr>
                    </a:p>
                  </a:txBody>
                  <a:tcPr marL="68580" marR="68580" marT="0" marB="0"/>
                </a:tc>
              </a:tr>
            </a:tbl>
          </a:graphicData>
        </a:graphic>
      </p:graphicFrame>
      <p:sp>
        <p:nvSpPr>
          <p:cNvPr id="6" name="Rectangle 5"/>
          <p:cNvSpPr/>
          <p:nvPr/>
        </p:nvSpPr>
        <p:spPr>
          <a:xfrm>
            <a:off x="796462" y="4924704"/>
            <a:ext cx="8070210" cy="923330"/>
          </a:xfrm>
          <a:prstGeom prst="rect">
            <a:avLst/>
          </a:prstGeom>
        </p:spPr>
        <p:txBody>
          <a:bodyPr wrap="square">
            <a:spAutoFit/>
          </a:bodyPr>
          <a:lstStyle/>
          <a:p>
            <a:pPr lvl="0"/>
            <a:r>
              <a:rPr lang="en-US" dirty="0" smtClean="0"/>
              <a:t>(1) </a:t>
            </a:r>
            <a:r>
              <a:rPr lang="en-US" dirty="0" err="1" smtClean="0"/>
              <a:t>Zr</a:t>
            </a:r>
            <a:r>
              <a:rPr lang="en-US" dirty="0" smtClean="0"/>
              <a:t> </a:t>
            </a:r>
            <a:r>
              <a:rPr lang="en-US" dirty="0"/>
              <a:t>and ZrO</a:t>
            </a:r>
            <a:r>
              <a:rPr lang="en-US" baseline="-25000" dirty="0"/>
              <a:t>2 </a:t>
            </a:r>
            <a:r>
              <a:rPr lang="en-US" dirty="0"/>
              <a:t>of natural abundance were used. 51.45% of </a:t>
            </a:r>
            <a:r>
              <a:rPr lang="en-US" dirty="0" err="1"/>
              <a:t>Zr</a:t>
            </a:r>
            <a:r>
              <a:rPr lang="en-US" dirty="0"/>
              <a:t> is mass 90</a:t>
            </a:r>
            <a:r>
              <a:rPr lang="en-US" dirty="0" smtClean="0"/>
              <a:t>.</a:t>
            </a:r>
          </a:p>
          <a:p>
            <a:pPr lvl="0"/>
            <a:r>
              <a:rPr lang="en-US" dirty="0" smtClean="0"/>
              <a:t>(2) For Au 1.25E9 ion per pule gives about after bunch merge about 3.E9  ions per bunch at AGS extraction  and 2.6E9 per bunch at RHIC collision </a:t>
            </a:r>
            <a:endParaRPr lang="en-US" dirty="0"/>
          </a:p>
        </p:txBody>
      </p:sp>
    </p:spTree>
    <p:extLst>
      <p:ext uri="{BB962C8B-B14F-4D97-AF65-F5344CB8AC3E}">
        <p14:creationId xmlns:p14="http://schemas.microsoft.com/office/powerpoint/2010/main" val="14792956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aparia_TM17013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NL_70_100_PPT_Template" id="{F58EDFFD-527C-7E42-BAA5-64FCBB450853}" vid="{EBDB0018-34B5-C744-99EA-0F616804CE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Raparia_TM170131.potx</Template>
  <TotalTime>50830</TotalTime>
  <Words>1842</Words>
  <Application>Microsoft Macintosh PowerPoint</Application>
  <PresentationFormat>On-screen Show (4:3)</PresentationFormat>
  <Paragraphs>361</Paragraphs>
  <Slides>25</Slides>
  <Notes>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Raparia_TM170131</vt:lpstr>
      <vt:lpstr>Zr-96 and Ru-96 Preparation</vt:lpstr>
      <vt:lpstr>Outlines</vt:lpstr>
      <vt:lpstr>Acknowledgements</vt:lpstr>
      <vt:lpstr>Requirements for Zr-96 and Ru-96</vt:lpstr>
      <vt:lpstr>Sources for Zr-96 and Ru-96</vt:lpstr>
      <vt:lpstr>Natural Abundance of Zr and Ru</vt:lpstr>
      <vt:lpstr>Zirconium E. Beebe, S.  Ikeda, T.  Kanesue, M. Okamura  </vt:lpstr>
      <vt:lpstr>PowerPoint Presentation</vt:lpstr>
      <vt:lpstr>Zr-90 Test EBIS/ Booster</vt:lpstr>
      <vt:lpstr>PowerPoint Presentation</vt:lpstr>
      <vt:lpstr>Zirconium Tests at EBIS </vt:lpstr>
      <vt:lpstr>PowerPoint Presentation</vt:lpstr>
      <vt:lpstr>Target after Laser Irradiation</vt:lpstr>
      <vt:lpstr>PowerPoint Presentation</vt:lpstr>
      <vt:lpstr>Zr-96 Schedule</vt:lpstr>
      <vt:lpstr>PowerPoint Presentation</vt:lpstr>
      <vt:lpstr>Estimated Target Cost </vt:lpstr>
      <vt:lpstr>Ruthenium C. Carlson, D. Steski, P. Thieberger </vt:lpstr>
      <vt:lpstr>Source</vt:lpstr>
      <vt:lpstr>Ruthenium from Tandem </vt:lpstr>
      <vt:lpstr>Ruthenium Tests  at Tandem </vt:lpstr>
      <vt:lpstr>Ru Tests  at Tandem (Cont.)</vt:lpstr>
      <vt:lpstr>Ru Metal with Different Percentage of AL</vt:lpstr>
      <vt:lpstr>Ru tests at Tandem</vt:lpstr>
      <vt:lpstr>Summary</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Graphic Design</dc:creator>
  <cp:keywords/>
  <dc:description/>
  <cp:lastModifiedBy>Deepak Raparia</cp:lastModifiedBy>
  <cp:revision>318</cp:revision>
  <cp:lastPrinted>2017-08-09T01:29:20Z</cp:lastPrinted>
  <dcterms:created xsi:type="dcterms:W3CDTF">2017-01-09T19:35:35Z</dcterms:created>
  <dcterms:modified xsi:type="dcterms:W3CDTF">2017-08-09T10:37:50Z</dcterms:modified>
  <cp:category/>
</cp:coreProperties>
</file>