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545" r:id="rId2"/>
    <p:sldId id="573" r:id="rId3"/>
    <p:sldId id="575" r:id="rId4"/>
    <p:sldId id="602" r:id="rId5"/>
    <p:sldId id="600" r:id="rId6"/>
    <p:sldId id="579" r:id="rId7"/>
    <p:sldId id="580" r:id="rId8"/>
    <p:sldId id="581" r:id="rId9"/>
    <p:sldId id="582" r:id="rId10"/>
    <p:sldId id="584" r:id="rId11"/>
    <p:sldId id="594" r:id="rId12"/>
    <p:sldId id="605" r:id="rId13"/>
    <p:sldId id="586" r:id="rId14"/>
    <p:sldId id="606" r:id="rId15"/>
    <p:sldId id="589" r:id="rId16"/>
    <p:sldId id="590" r:id="rId17"/>
    <p:sldId id="603" r:id="rId18"/>
    <p:sldId id="588" r:id="rId19"/>
    <p:sldId id="604" r:id="rId20"/>
    <p:sldId id="595" r:id="rId21"/>
    <p:sldId id="572" r:id="rId22"/>
    <p:sldId id="597" r:id="rId23"/>
    <p:sldId id="599" r:id="rId24"/>
    <p:sldId id="607" r:id="rId25"/>
    <p:sldId id="608" r:id="rId26"/>
  </p:sldIdLst>
  <p:sldSz cx="9144000" cy="6858000" type="letter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9933"/>
    <a:srgbClr val="00FA00"/>
    <a:srgbClr val="003399"/>
    <a:srgbClr val="006600"/>
    <a:srgbClr val="339966"/>
    <a:srgbClr val="00CC66"/>
    <a:srgbClr val="CC0000"/>
    <a:srgbClr val="0099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58" autoAdjust="0"/>
    <p:restoredTop sz="93646" autoAdjust="0"/>
  </p:normalViewPr>
  <p:slideViewPr>
    <p:cSldViewPr>
      <p:cViewPr varScale="1">
        <p:scale>
          <a:sx n="118" d="100"/>
          <a:sy n="118" d="100"/>
        </p:scale>
        <p:origin x="57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7052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566738"/>
            <a:ext cx="5103812" cy="38274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646" tIns="46984" rIns="95646" bIns="469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2086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/>
              <a:t>09:20, 20 min (incl. </a:t>
            </a:r>
            <a:r>
              <a:rPr lang="en-US" smtClean="0"/>
              <a:t>questions), 15 slides 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063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843" y="9119496"/>
            <a:ext cx="3169699" cy="480060"/>
          </a:xfrm>
          <a:prstGeom prst="rect">
            <a:avLst/>
          </a:prstGeom>
        </p:spPr>
        <p:txBody>
          <a:bodyPr lIns="95079" tIns="47540" rIns="95079" bIns="47540"/>
          <a:lstStyle/>
          <a:p>
            <a:pPr>
              <a:defRPr/>
            </a:pPr>
            <a:fld id="{855FB499-52C8-4342-9C3D-246A6BF1B33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933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844" y="9119496"/>
            <a:ext cx="3169699" cy="480060"/>
          </a:xfrm>
          <a:prstGeom prst="rect">
            <a:avLst/>
          </a:prstGeom>
        </p:spPr>
        <p:txBody>
          <a:bodyPr lIns="95076" tIns="47539" rIns="95076" bIns="47539"/>
          <a:lstStyle/>
          <a:p>
            <a:pPr>
              <a:defRPr/>
            </a:pPr>
            <a:fld id="{855FB499-52C8-4342-9C3D-246A6BF1B33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69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844" y="9119496"/>
            <a:ext cx="3169699" cy="480060"/>
          </a:xfrm>
          <a:prstGeom prst="rect">
            <a:avLst/>
          </a:prstGeom>
        </p:spPr>
        <p:txBody>
          <a:bodyPr lIns="95076" tIns="47539" rIns="95076" bIns="47539"/>
          <a:lstStyle/>
          <a:p>
            <a:pPr>
              <a:defRPr/>
            </a:pPr>
            <a:fld id="{855FB499-52C8-4342-9C3D-246A6BF1B33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714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186" y="4559954"/>
            <a:ext cx="5850831" cy="432177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843" y="9119496"/>
            <a:ext cx="3169699" cy="480060"/>
          </a:xfrm>
          <a:prstGeom prst="rect">
            <a:avLst/>
          </a:prstGeom>
        </p:spPr>
        <p:txBody>
          <a:bodyPr lIns="95079" tIns="47540" rIns="95079" bIns="47540"/>
          <a:lstStyle/>
          <a:p>
            <a:pPr>
              <a:defRPr/>
            </a:pPr>
            <a:fld id="{5F6395BA-663C-4B71-B638-3F05FA4651B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06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 vertex acceptance</a:t>
            </a:r>
            <a:r>
              <a:rPr lang="en-US" baseline="0" dirty="0" smtClean="0"/>
              <a:t>: +- 1m </a:t>
            </a:r>
          </a:p>
          <a:p>
            <a:r>
              <a:rPr lang="en-US" baseline="0" dirty="0" smtClean="0"/>
              <a:t>STAR contacts: </a:t>
            </a:r>
            <a:r>
              <a:rPr lang="en-US" baseline="0" dirty="0" err="1" smtClean="0"/>
              <a:t>Zhangbu</a:t>
            </a:r>
            <a:r>
              <a:rPr lang="en-US" baseline="0" dirty="0" smtClean="0"/>
              <a:t> Xu (spokesperson), Bill Christie, Paul </a:t>
            </a:r>
            <a:r>
              <a:rPr lang="en-US" baseline="0" dirty="0" err="1" smtClean="0"/>
              <a:t>Soerensen</a:t>
            </a:r>
            <a:r>
              <a:rPr lang="en-US" baseline="0" dirty="0" smtClean="0"/>
              <a:t>, Daniel </a:t>
            </a:r>
            <a:r>
              <a:rPr lang="en-US" baseline="0" dirty="0" err="1" smtClean="0"/>
              <a:t>Cebra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843" y="9119496"/>
            <a:ext cx="3169699" cy="480060"/>
          </a:xfrm>
          <a:prstGeom prst="rect">
            <a:avLst/>
          </a:prstGeom>
        </p:spPr>
        <p:txBody>
          <a:bodyPr lIns="95079" tIns="47540" rIns="95079" bIns="47540"/>
          <a:lstStyle/>
          <a:p>
            <a:pPr>
              <a:defRPr/>
            </a:pPr>
            <a:fld id="{855FB499-52C8-4342-9C3D-246A6BF1B33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685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843" y="9119496"/>
            <a:ext cx="3169699" cy="480060"/>
          </a:xfrm>
          <a:prstGeom prst="rect">
            <a:avLst/>
          </a:prstGeom>
        </p:spPr>
        <p:txBody>
          <a:bodyPr lIns="95079" tIns="47540" rIns="95079" bIns="47540"/>
          <a:lstStyle/>
          <a:p>
            <a:pPr>
              <a:defRPr/>
            </a:pPr>
            <a:fld id="{855FB499-52C8-4342-9C3D-246A6BF1B33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434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842" y="9122786"/>
            <a:ext cx="3171358" cy="478415"/>
          </a:xfrm>
          <a:prstGeom prst="rect">
            <a:avLst/>
          </a:prstGeom>
          <a:noFill/>
        </p:spPr>
        <p:txBody>
          <a:bodyPr lIns="95076" tIns="47539" rIns="95076" bIns="47539"/>
          <a:lstStyle/>
          <a:p>
            <a:fld id="{42FDD0B0-F459-2742-BB9C-B62E5B63B271}" type="slidenum">
              <a:rPr lang="en-US">
                <a:latin typeface="Times New Roman" pitchFamily="30" charset="0"/>
                <a:ea typeface="ＭＳ Ｐゴシック" pitchFamily="30" charset="-128"/>
                <a:cs typeface="ＭＳ Ｐゴシック" pitchFamily="30" charset="-128"/>
              </a:rPr>
              <a:pPr/>
              <a:t>22</a:t>
            </a:fld>
            <a:endParaRPr lang="en-US">
              <a:latin typeface="Times New Roman" pitchFamily="30" charset="0"/>
              <a:ea typeface="ＭＳ Ｐゴシック" pitchFamily="30" charset="-128"/>
              <a:cs typeface="ＭＳ Ｐゴシック" pitchFamily="30" charset="-128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30" charset="0"/>
              <a:ea typeface="ＭＳ Ｐゴシック" pitchFamily="30" charset="-128"/>
              <a:cs typeface="ＭＳ Ｐゴシック" pitchFamily="3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0120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SzPct val="100000"/>
              <a:buFontTx/>
              <a:buChar char="-"/>
            </a:pPr>
            <a:r>
              <a:rPr lang="en-US" dirty="0"/>
              <a:t>Mar-2015: install first article in RHIC ring</a:t>
            </a:r>
          </a:p>
          <a:p>
            <a:pPr>
              <a:buSzPct val="100000"/>
              <a:buFontTx/>
              <a:buChar char="-"/>
            </a:pPr>
            <a:r>
              <a:rPr lang="en-US" dirty="0"/>
              <a:t>Nov-1016: complete installation in RHIC</a:t>
            </a:r>
          </a:p>
          <a:p>
            <a:pPr>
              <a:buSzPct val="100000"/>
              <a:buFontTx/>
              <a:buChar char="-"/>
            </a:pPr>
            <a:r>
              <a:rPr lang="en-US" dirty="0"/>
              <a:t>Oct-2017: start commissioning with beam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08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7315200" y="5867400"/>
            <a:ext cx="1371600" cy="4572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0" hangingPunct="0"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7086600" y="6324600"/>
            <a:ext cx="1524000" cy="5334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0" hangingPunct="0"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934200" y="6248400"/>
            <a:ext cx="1752600" cy="6096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eaLnBrk="0" hangingPunct="0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4143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fld id="{4458C1C5-6436-4E31-8D48-2E701D44914F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  <a:endParaRPr lang="en-US" sz="800" dirty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4143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6DDFC27F-93F2-477E-AD06-9129FC5F425E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  <a:endParaRPr lang="en-US" sz="800" dirty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fld id="{B558D05A-655E-48D6-BEE5-5A6C8F729379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  <a:endParaRPr lang="en-US" sz="800" dirty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273040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FCD14-2C95-4423-A08D-9AD5D29DD8FE}" type="datetime1">
              <a:rPr lang="en-US" smtClean="0">
                <a:solidFill>
                  <a:srgbClr val="4F81BD"/>
                </a:solidFill>
              </a:rPr>
              <a:t>8/28/17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324600" y="6235700"/>
            <a:ext cx="990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/>
            <a:fld id="{8F82E0A0-C266-4798-8C8F-B9F91E9DA37E}" type="slidenum">
              <a:rPr lang="en-US" b="1" smtClean="0">
                <a:solidFill>
                  <a:srgbClr val="FFFFFF"/>
                </a:solidFill>
              </a:rPr>
              <a:pPr algn="ctr"/>
              <a:t>‹#›</a:t>
            </a:fld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607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8382000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2588" y="914400"/>
            <a:ext cx="8382000" cy="548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553200"/>
            <a:ext cx="1752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tabLst>
                <a:tab pos="1714500" algn="r"/>
              </a:tabLst>
              <a:defRPr sz="1000"/>
            </a:lvl1pPr>
          </a:lstStyle>
          <a:p>
            <a:pPr>
              <a:defRPr/>
            </a:pPr>
            <a:r>
              <a:rPr lang="en-US" dirty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534400" y="6553200"/>
            <a:ext cx="4572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DEC58EA8-6C47-4982-B136-D0CCA47332B2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  <a:endParaRPr lang="en-US" sz="800" dirty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2054" name="Picture 7" descr="2000 BNL.gif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7216775" y="6400800"/>
            <a:ext cx="13176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4" r:id="rId5"/>
    <p:sldLayoutId id="2147483835" r:id="rId6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284163" indent="-284163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23838" algn="l" rtl="0" eaLnBrk="0" fontAlgn="base" hangingPunct="0">
        <a:spcBef>
          <a:spcPct val="20000"/>
        </a:spcBef>
        <a:spcAft>
          <a:spcPct val="0"/>
        </a:spcAft>
        <a:defRPr sz="2000">
          <a:solidFill>
            <a:srgbClr val="003399"/>
          </a:solidFill>
          <a:latin typeface="+mn-lt"/>
        </a:defRPr>
      </a:lvl2pPr>
      <a:lvl3pPr marL="9652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009900"/>
          </a:solidFill>
          <a:latin typeface="+mn-lt"/>
        </a:defRPr>
      </a:lvl3pPr>
      <a:lvl4pPr marL="13081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16510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108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5654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0226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4798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tiff"/><Relationship Id="rId3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D_Ari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17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371600" y="1219200"/>
            <a:ext cx="7086600" cy="2057400"/>
          </a:xfrm>
          <a:solidFill>
            <a:schemeClr val="bg1">
              <a:alpha val="85000"/>
            </a:schemeClr>
          </a:solidFill>
        </p:spPr>
        <p:txBody>
          <a:bodyPr/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Projections for Run-18</a:t>
            </a:r>
            <a:br>
              <a:rPr lang="en-US" sz="3200" dirty="0" smtClean="0"/>
            </a:br>
            <a:r>
              <a:rPr lang="en-US" sz="3200" dirty="0" smtClean="0"/>
              <a:t>and BES-II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Wolfram Fischer</a:t>
            </a:r>
            <a:r>
              <a:rPr lang="en-US" sz="900" dirty="0" smtClean="0">
                <a:solidFill>
                  <a:schemeClr val="tx1"/>
                </a:solidFill>
              </a:rPr>
              <a:t> </a:t>
            </a:r>
            <a:br>
              <a:rPr lang="en-US" sz="900" dirty="0" smtClean="0">
                <a:solidFill>
                  <a:schemeClr val="tx1"/>
                </a:solidFill>
              </a:rPr>
            </a:br>
            <a:endParaRPr lang="en-US" sz="4400" b="0" dirty="0" smtClean="0"/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6553200" y="5943600"/>
            <a:ext cx="2438400" cy="762000"/>
          </a:xfrm>
          <a:solidFill>
            <a:schemeClr val="bg1">
              <a:alpha val="85000"/>
            </a:schemeClr>
          </a:solidFill>
        </p:spPr>
        <p:txBody>
          <a:bodyPr/>
          <a:lstStyle/>
          <a:p>
            <a:pPr algn="r"/>
            <a:r>
              <a:rPr lang="en-US" dirty="0" smtClean="0"/>
              <a:t> 8 August 2017</a:t>
            </a:r>
          </a:p>
          <a:p>
            <a:pPr algn="r"/>
            <a:r>
              <a:rPr lang="en-US" dirty="0" smtClean="0"/>
              <a:t>RHIC Retreat, BNL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886200" y="1346200"/>
            <a:ext cx="825500" cy="5334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6" descr="2000 BNL.gif"/>
          <p:cNvPicPr>
            <a:picLocks noChangeAspect="1"/>
          </p:cNvPicPr>
          <p:nvPr/>
        </p:nvPicPr>
        <p:blipFill>
          <a:blip r:embed="rId4">
            <a:lum contrast="-20000"/>
          </a:blip>
          <a:srcRect/>
          <a:stretch>
            <a:fillRect/>
          </a:stretch>
        </p:blipFill>
        <p:spPr bwMode="auto">
          <a:xfrm>
            <a:off x="125520" y="5994029"/>
            <a:ext cx="263553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445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029700" cy="633413"/>
          </a:xfrm>
        </p:spPr>
        <p:txBody>
          <a:bodyPr/>
          <a:lstStyle/>
          <a:p>
            <a:pPr algn="l"/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Outlook</a:t>
            </a:r>
            <a:r>
              <a:rPr lang="en-US" dirty="0" smtClean="0"/>
              <a:t>                                   </a:t>
            </a:r>
            <a:r>
              <a:rPr lang="en-US" sz="2800" b="0" dirty="0" smtClean="0">
                <a:solidFill>
                  <a:srgbClr val="000000"/>
                </a:solidFill>
              </a:rPr>
              <a:t>RHIC Run-18 and Run-19/20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3492" y="900411"/>
            <a:ext cx="852613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 smtClean="0">
                <a:latin typeface="Helvetica"/>
                <a:cs typeface="Helvetica"/>
              </a:rPr>
              <a:t>PAC recommendations </a:t>
            </a:r>
            <a:r>
              <a:rPr lang="en-US" sz="1400" b="0" dirty="0" smtClean="0">
                <a:latin typeface="Helvetica"/>
                <a:cs typeface="Helvetica"/>
              </a:rPr>
              <a:t>(STAR only while PHENIX =&gt; sPHENIX)</a:t>
            </a:r>
            <a:r>
              <a:rPr lang="en-US" b="0" dirty="0" smtClean="0">
                <a:latin typeface="Helvetica"/>
                <a:cs typeface="Helvetica"/>
              </a:rPr>
              <a:t>:</a:t>
            </a:r>
          </a:p>
          <a:p>
            <a:pPr algn="l"/>
            <a:endParaRPr lang="en-US" dirty="0">
              <a:latin typeface="Helvetica"/>
              <a:cs typeface="Helvetica"/>
            </a:endParaRPr>
          </a:p>
          <a:p>
            <a:r>
              <a:rPr lang="en-US" sz="2800" dirty="0" smtClean="0">
                <a:latin typeface="Helvetica"/>
                <a:cs typeface="Helvetica"/>
              </a:rPr>
              <a:t>Run-18</a:t>
            </a:r>
            <a:r>
              <a:rPr lang="en-US" sz="2000" dirty="0" smtClean="0">
                <a:latin typeface="Helvetica"/>
                <a:cs typeface="Helvetica"/>
              </a:rPr>
              <a:t> </a:t>
            </a:r>
            <a:endParaRPr lang="en-US" sz="2800" dirty="0"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r>
              <a:rPr lang="en-US" dirty="0" err="1" smtClean="0">
                <a:solidFill>
                  <a:schemeClr val="accent2"/>
                </a:solidFill>
                <a:latin typeface="Helvetica"/>
                <a:cs typeface="Helvetica"/>
              </a:rPr>
              <a:t>Zr+Zr</a:t>
            </a:r>
            <a:r>
              <a:rPr lang="en-US" dirty="0" smtClean="0">
                <a:solidFill>
                  <a:schemeClr val="accent2"/>
                </a:solidFill>
                <a:latin typeface="Helvetica"/>
                <a:cs typeface="Helvetica"/>
              </a:rPr>
              <a:t>	100 GeV/nucleon	3.5 </a:t>
            </a:r>
            <a:r>
              <a:rPr lang="en-US" dirty="0" err="1" smtClean="0">
                <a:solidFill>
                  <a:schemeClr val="accent2"/>
                </a:solidFill>
                <a:latin typeface="Helvetica"/>
                <a:cs typeface="Helvetica"/>
              </a:rPr>
              <a:t>wks</a:t>
            </a:r>
            <a:endParaRPr lang="en-US" dirty="0" smtClean="0">
              <a:solidFill>
                <a:schemeClr val="accent2"/>
              </a:solidFill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r>
              <a:rPr lang="en-US" dirty="0" err="1">
                <a:solidFill>
                  <a:schemeClr val="accent2"/>
                </a:solidFill>
                <a:latin typeface="Helvetica"/>
                <a:cs typeface="Helvetica"/>
              </a:rPr>
              <a:t>Ru+Ru</a:t>
            </a:r>
            <a:r>
              <a:rPr lang="en-US" dirty="0">
                <a:solidFill>
                  <a:schemeClr val="accent2"/>
                </a:solidFill>
                <a:latin typeface="Helvetica"/>
                <a:cs typeface="Helvetica"/>
              </a:rPr>
              <a:t>   	100 GeV/nucleon	3.5 </a:t>
            </a:r>
            <a:r>
              <a:rPr lang="en-US" dirty="0" err="1">
                <a:solidFill>
                  <a:schemeClr val="accent2"/>
                </a:solidFill>
                <a:latin typeface="Helvetica"/>
                <a:cs typeface="Helvetica"/>
              </a:rPr>
              <a:t>wks</a:t>
            </a:r>
            <a:endParaRPr lang="en-US" dirty="0">
              <a:solidFill>
                <a:schemeClr val="accent2"/>
              </a:solidFill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r>
              <a:rPr lang="en-US" dirty="0" err="1" smtClean="0">
                <a:solidFill>
                  <a:schemeClr val="accent2"/>
                </a:solidFill>
                <a:latin typeface="Helvetica"/>
                <a:cs typeface="Helvetica"/>
              </a:rPr>
              <a:t>Au+Au</a:t>
            </a:r>
            <a:r>
              <a:rPr lang="en-US" dirty="0" smtClean="0">
                <a:solidFill>
                  <a:schemeClr val="accent2"/>
                </a:solidFill>
                <a:latin typeface="Helvetica"/>
                <a:cs typeface="Helvetica"/>
              </a:rPr>
              <a:t>	13.6 GeV/nucleon	3.0 </a:t>
            </a:r>
            <a:r>
              <a:rPr lang="en-US" dirty="0" err="1" smtClean="0">
                <a:solidFill>
                  <a:schemeClr val="accent2"/>
                </a:solidFill>
                <a:latin typeface="Helvetica"/>
                <a:cs typeface="Helvetica"/>
              </a:rPr>
              <a:t>wks</a:t>
            </a:r>
            <a:endParaRPr lang="en-US" dirty="0" smtClean="0">
              <a:solidFill>
                <a:schemeClr val="accent2"/>
              </a:solidFill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r>
              <a:rPr lang="en-US" dirty="0" err="1" smtClean="0">
                <a:solidFill>
                  <a:schemeClr val="accent2"/>
                </a:solidFill>
                <a:latin typeface="Helvetica"/>
                <a:cs typeface="Helvetica"/>
              </a:rPr>
              <a:t>Au+Au</a:t>
            </a:r>
            <a:r>
              <a:rPr lang="en-US" dirty="0" smtClean="0">
                <a:solidFill>
                  <a:schemeClr val="accent2"/>
                </a:solidFill>
                <a:latin typeface="Helvetica"/>
                <a:cs typeface="Helvetica"/>
              </a:rPr>
              <a:t>	 3.85 GeV/nucleon 	2 </a:t>
            </a:r>
            <a:r>
              <a:rPr lang="en-US" dirty="0">
                <a:solidFill>
                  <a:schemeClr val="accent2"/>
                </a:solidFill>
                <a:latin typeface="Helvetica"/>
                <a:cs typeface="Helvetica"/>
              </a:rPr>
              <a:t>days (fixed target</a:t>
            </a:r>
            <a:r>
              <a:rPr lang="en-US" dirty="0" smtClean="0">
                <a:solidFill>
                  <a:schemeClr val="accent2"/>
                </a:solidFill>
                <a:latin typeface="Helvetica"/>
                <a:cs typeface="Helvetica"/>
              </a:rPr>
              <a:t>)</a:t>
            </a: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chemeClr val="accent2"/>
              </a:solidFill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accent2"/>
                </a:solidFill>
                <a:latin typeface="Helvetica"/>
                <a:cs typeface="Helvetica"/>
              </a:rPr>
              <a:t>LEReC and </a:t>
            </a:r>
            <a:r>
              <a:rPr lang="en-US" dirty="0" err="1" smtClean="0">
                <a:solidFill>
                  <a:schemeClr val="accent2"/>
                </a:solidFill>
                <a:latin typeface="Helvetica"/>
                <a:cs typeface="Helvetica"/>
              </a:rPr>
              <a:t>CeC</a:t>
            </a:r>
            <a:r>
              <a:rPr lang="en-US" dirty="0" smtClean="0">
                <a:solidFill>
                  <a:schemeClr val="accent2"/>
                </a:solidFill>
                <a:latin typeface="Helvetica"/>
                <a:cs typeface="Helvetica"/>
              </a:rPr>
              <a:t> commissioning</a:t>
            </a: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chemeClr val="accent2"/>
              </a:solidFill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endParaRPr lang="en-US" dirty="0" smtClean="0">
              <a:solidFill>
                <a:schemeClr val="accent2"/>
              </a:solidFill>
              <a:latin typeface="Helvetica"/>
              <a:cs typeface="Helvetica"/>
            </a:endParaRPr>
          </a:p>
          <a:p>
            <a:endParaRPr lang="en-US" sz="1800" dirty="0" smtClean="0"/>
          </a:p>
          <a:p>
            <a:r>
              <a:rPr lang="en-US" sz="1800" dirty="0" smtClean="0"/>
              <a:t>STAR </a:t>
            </a:r>
            <a:r>
              <a:rPr lang="en-US" sz="1800" dirty="0" err="1" smtClean="0"/>
              <a:t>Spokespeson</a:t>
            </a:r>
            <a:r>
              <a:rPr lang="en-US" sz="1800" dirty="0" smtClean="0"/>
              <a:t> </a:t>
            </a:r>
            <a:r>
              <a:rPr lang="en-US" sz="1800" dirty="0" err="1" smtClean="0"/>
              <a:t>Zhangbu</a:t>
            </a:r>
            <a:r>
              <a:rPr lang="en-US" sz="1800" dirty="0" smtClean="0"/>
              <a:t> </a:t>
            </a:r>
            <a:r>
              <a:rPr lang="en-US" sz="1800" dirty="0"/>
              <a:t>Xu, 05/09/2017:</a:t>
            </a:r>
          </a:p>
          <a:p>
            <a:r>
              <a:rPr lang="en-US" sz="1800" dirty="0"/>
              <a:t>“STAR is interested in looking into the luminosities at BES energies for isobars: </a:t>
            </a:r>
            <a:r>
              <a:rPr lang="en-US" sz="1800" dirty="0" err="1"/>
              <a:t>Zr</a:t>
            </a:r>
            <a:r>
              <a:rPr lang="en-US" sz="1800" dirty="0"/>
              <a:t> and Ru.</a:t>
            </a:r>
            <a:br>
              <a:rPr lang="en-US" sz="1800" dirty="0"/>
            </a:br>
            <a:endParaRPr lang="en-US" sz="1800" dirty="0">
              <a:solidFill>
                <a:schemeClr val="accent2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5988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B558D05A-655E-48D6-BEE5-5A6C8F729379}" type="slidenum">
              <a:rPr lang="en-US" smtClean="0"/>
              <a:pPr>
                <a:defRPr/>
              </a:pPr>
              <a:t>11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9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Run-18 </a:t>
            </a:r>
            <a:r>
              <a:rPr lang="en-US" dirty="0" err="1" smtClean="0">
                <a:solidFill>
                  <a:srgbClr val="FF0000"/>
                </a:solidFill>
              </a:rPr>
              <a:t>Zr+Zr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Ru+Ru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Au+Au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2800" dirty="0" smtClean="0">
                <a:solidFill>
                  <a:schemeClr val="accent2"/>
                </a:solidFill>
              </a:rPr>
              <a:t>Important issues in Run-18:</a:t>
            </a:r>
            <a:endParaRPr lang="en-US" sz="2800" dirty="0">
              <a:solidFill>
                <a:schemeClr val="accent2"/>
              </a:solidFill>
            </a:endParaRPr>
          </a:p>
          <a:p>
            <a:pPr marL="342900" indent="-342900">
              <a:buFont typeface="Arial" charset="0"/>
              <a:buChar char="•"/>
            </a:pPr>
            <a:endParaRPr lang="en-US" dirty="0" smtClean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Sources for Zr-96 and Ru-96 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>
                <a:solidFill>
                  <a:schemeClr val="accent2"/>
                </a:solidFill>
              </a:rPr>
              <a:t>=&gt; presentation by Deepak </a:t>
            </a:r>
            <a:r>
              <a:rPr lang="en-US" dirty="0" err="1" smtClean="0">
                <a:solidFill>
                  <a:schemeClr val="accent2"/>
                </a:solidFill>
              </a:rPr>
              <a:t>Raparia</a:t>
            </a: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endParaRPr lang="en-US" dirty="0" smtClean="0">
              <a:solidFill>
                <a:schemeClr val="accent2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Stochastic </a:t>
            </a:r>
            <a:r>
              <a:rPr lang="en-US" dirty="0"/>
              <a:t>cooling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>
                <a:solidFill>
                  <a:schemeClr val="accent2"/>
                </a:solidFill>
              </a:rPr>
              <a:t>=&gt; </a:t>
            </a:r>
            <a:r>
              <a:rPr lang="en-US" dirty="0" smtClean="0">
                <a:solidFill>
                  <a:schemeClr val="accent2"/>
                </a:solidFill>
              </a:rPr>
              <a:t>essential, intensity low compared to Au</a:t>
            </a:r>
          </a:p>
          <a:p>
            <a:pPr marL="342900" indent="-342900">
              <a:buFont typeface="Arial" charset="0"/>
              <a:buChar char="•"/>
            </a:pPr>
            <a:endParaRPr lang="en-US" dirty="0" smtClean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Fast setup and reliable operation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>
                <a:solidFill>
                  <a:schemeClr val="accent2"/>
                </a:solidFill>
              </a:rPr>
              <a:t>=&gt; only a few weeks in all modes</a:t>
            </a:r>
          </a:p>
          <a:p>
            <a:pPr marL="342900" indent="-342900">
              <a:buFont typeface="Arial" charset="0"/>
              <a:buChar char="•"/>
            </a:pPr>
            <a:endParaRPr lang="en-US" dirty="0" smtClean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MPS upgrades 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>
                <a:solidFill>
                  <a:schemeClr val="accent2"/>
                </a:solidFill>
              </a:rPr>
              <a:t>=&gt; </a:t>
            </a:r>
            <a:r>
              <a:rPr lang="en-US" dirty="0" smtClean="0">
                <a:solidFill>
                  <a:schemeClr val="accent2"/>
                </a:solidFill>
              </a:rPr>
              <a:t>minimize downtime due to commissioning</a:t>
            </a:r>
            <a:br>
              <a:rPr lang="en-US" dirty="0" smtClean="0">
                <a:solidFill>
                  <a:schemeClr val="accent2"/>
                </a:solidFill>
              </a:rPr>
            </a:br>
            <a:endParaRPr lang="en-US" dirty="0" smtClean="0">
              <a:solidFill>
                <a:schemeClr val="accent2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LEReC and </a:t>
            </a:r>
            <a:r>
              <a:rPr lang="en-US" dirty="0" err="1" smtClean="0"/>
              <a:t>CeC</a:t>
            </a:r>
            <a:r>
              <a:rPr lang="en-US" dirty="0" smtClean="0"/>
              <a:t> commissioning in parallel </a:t>
            </a:r>
          </a:p>
          <a:p>
            <a:pPr marL="342900" indent="-34290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12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09802" y="742890"/>
            <a:ext cx="3457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0" dirty="0" smtClean="0">
                <a:latin typeface="Arial"/>
                <a:cs typeface="Arial"/>
              </a:rPr>
              <a:t>Run Coordinator: Greg Marr</a:t>
            </a:r>
          </a:p>
        </p:txBody>
      </p:sp>
    </p:spTree>
    <p:extLst>
      <p:ext uri="{BB962C8B-B14F-4D97-AF65-F5344CB8AC3E}">
        <p14:creationId xmlns:p14="http://schemas.microsoft.com/office/powerpoint/2010/main" val="209367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. Ru-96 Pocket 6-16-17 16.7 mg[5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82" y="4038600"/>
            <a:ext cx="1450917" cy="257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5626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Why Ru-96 and Zr-96? 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Same number of nucleons   =&gt; same Quark-Gluon-Plasma system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 Different number of charges =&gt; different magnetic field 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Zr-96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solidFill>
                  <a:srgbClr val="0000E7"/>
                </a:solidFill>
              </a:rPr>
              <a:t>natural abundance: 2.78</a:t>
            </a:r>
            <a:r>
              <a:rPr lang="en-US" dirty="0" smtClean="0">
                <a:solidFill>
                  <a:srgbClr val="0000E7"/>
                </a:solidFill>
              </a:rPr>
              <a:t>%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solidFill>
                  <a:srgbClr val="0000E7"/>
                </a:solidFill>
              </a:rPr>
              <a:t>From LION/EBIS </a:t>
            </a:r>
            <a:r>
              <a:rPr lang="en-US" sz="1600" dirty="0" smtClean="0">
                <a:solidFill>
                  <a:srgbClr val="0000E7"/>
                </a:solidFill>
              </a:rPr>
              <a:t>(sintered ZrO</a:t>
            </a:r>
            <a:r>
              <a:rPr lang="en-US" sz="1600" baseline="-25000" dirty="0" smtClean="0">
                <a:solidFill>
                  <a:srgbClr val="0000E7"/>
                </a:solidFill>
              </a:rPr>
              <a:t>2</a:t>
            </a:r>
            <a:r>
              <a:rPr lang="en-US" sz="1600" dirty="0" smtClean="0">
                <a:solidFill>
                  <a:srgbClr val="0000E7"/>
                </a:solidFill>
              </a:rPr>
              <a:t>)</a:t>
            </a:r>
            <a:r>
              <a:rPr lang="en-US" dirty="0" smtClean="0">
                <a:solidFill>
                  <a:srgbClr val="0000E7"/>
                </a:solidFill>
              </a:rPr>
              <a:t> =&gt; M. Okamura et al.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solidFill>
                  <a:srgbClr val="0000E7"/>
                </a:solidFill>
              </a:rPr>
              <a:t>Enriched ZrO</a:t>
            </a:r>
            <a:r>
              <a:rPr lang="en-US" baseline="-25000" dirty="0">
                <a:solidFill>
                  <a:srgbClr val="0000E7"/>
                </a:solidFill>
              </a:rPr>
              <a:t>2 </a:t>
            </a:r>
            <a:r>
              <a:rPr lang="en-US" dirty="0" smtClean="0">
                <a:solidFill>
                  <a:srgbClr val="0000E7"/>
                </a:solidFill>
              </a:rPr>
              <a:t>commercially available,</a:t>
            </a:r>
            <a:br>
              <a:rPr lang="en-US" dirty="0" smtClean="0">
                <a:solidFill>
                  <a:srgbClr val="0000E7"/>
                </a:solidFill>
              </a:rPr>
            </a:br>
            <a:r>
              <a:rPr lang="en-US" dirty="0" smtClean="0">
                <a:solidFill>
                  <a:srgbClr val="0000E7"/>
                </a:solidFill>
              </a:rPr>
              <a:t>processing using RIKEN technology</a:t>
            </a:r>
            <a:endParaRPr lang="en-US" dirty="0" smtClean="0">
              <a:solidFill>
                <a:schemeClr val="tx2"/>
              </a:solidFill>
            </a:endParaRPr>
          </a:p>
          <a:p>
            <a:pPr marL="342900" indent="-342900">
              <a:buFont typeface="Arial" charset="0"/>
              <a:buChar char="•"/>
            </a:pPr>
            <a:endParaRPr lang="en-US" dirty="0" smtClean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Ru-96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solidFill>
                  <a:srgbClr val="0000E7"/>
                </a:solidFill>
              </a:rPr>
              <a:t>natural </a:t>
            </a:r>
            <a:r>
              <a:rPr lang="en-US" dirty="0">
                <a:solidFill>
                  <a:srgbClr val="0000E7"/>
                </a:solidFill>
              </a:rPr>
              <a:t>abundance: 5.52% </a:t>
            </a:r>
            <a:endParaRPr lang="en-US" dirty="0" smtClean="0">
              <a:solidFill>
                <a:srgbClr val="0000E7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solidFill>
                  <a:srgbClr val="0000E7"/>
                </a:solidFill>
              </a:rPr>
              <a:t>From Tandem (metallic) =&gt; P. </a:t>
            </a:r>
            <a:r>
              <a:rPr lang="en-US" dirty="0" err="1" smtClean="0">
                <a:solidFill>
                  <a:srgbClr val="0000E7"/>
                </a:solidFill>
              </a:rPr>
              <a:t>Thieberger</a:t>
            </a:r>
            <a:r>
              <a:rPr lang="en-US" dirty="0" smtClean="0">
                <a:solidFill>
                  <a:srgbClr val="0000E7"/>
                </a:solidFill>
              </a:rPr>
              <a:t> et al.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>
                <a:solidFill>
                  <a:srgbClr val="0000E7"/>
                </a:solidFill>
              </a:rPr>
              <a:t>Provided by DOE using new isotope separation facility at ORNL</a:t>
            </a:r>
            <a:endParaRPr lang="en-US" dirty="0">
              <a:solidFill>
                <a:srgbClr val="0000E7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More details by Deepak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96838"/>
            <a:ext cx="8801101" cy="719137"/>
          </a:xfrm>
        </p:spPr>
        <p:txBody>
          <a:bodyPr/>
          <a:lstStyle/>
          <a:p>
            <a:pPr algn="l"/>
            <a:r>
              <a:rPr lang="en-US" smtClean="0"/>
              <a:t> </a:t>
            </a:r>
            <a:r>
              <a:rPr lang="en-US" smtClean="0">
                <a:solidFill>
                  <a:srgbClr val="FF0000"/>
                </a:solidFill>
              </a:rPr>
              <a:t>Run-18 </a:t>
            </a:r>
            <a:r>
              <a:rPr lang="en-US" dirty="0" smtClean="0">
                <a:solidFill>
                  <a:srgbClr val="FF0000"/>
                </a:solidFill>
              </a:rPr>
              <a:t>Ru-96 and Zr-96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835" y="2057400"/>
            <a:ext cx="2356565" cy="180309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24600" y="1752600"/>
            <a:ext cx="2694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/>
              <a:t>ZrO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tablet made at RIKEN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27355" y="3987225"/>
            <a:ext cx="2021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/>
              <a:t>Ru-96 metal flakes </a:t>
            </a:r>
            <a:br>
              <a:rPr lang="en-US" sz="1600" dirty="0" smtClean="0"/>
            </a:br>
            <a:r>
              <a:rPr lang="en-US" sz="1600" dirty="0" smtClean="0"/>
              <a:t>from DOE inventory</a:t>
            </a:r>
          </a:p>
        </p:txBody>
      </p:sp>
    </p:spTree>
    <p:extLst>
      <p:ext uri="{BB962C8B-B14F-4D97-AF65-F5344CB8AC3E}">
        <p14:creationId xmlns:p14="http://schemas.microsoft.com/office/powerpoint/2010/main" val="72065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89100"/>
            <a:ext cx="6928295" cy="43118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686800" cy="414338"/>
          </a:xfrm>
        </p:spPr>
        <p:txBody>
          <a:bodyPr/>
          <a:lstStyle/>
          <a:p>
            <a:pPr algn="l"/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Run-18: </a:t>
            </a:r>
            <a:r>
              <a:rPr lang="en-US" baseline="30000" dirty="0">
                <a:solidFill>
                  <a:srgbClr val="FF0000"/>
                </a:solidFill>
              </a:rPr>
              <a:t>96</a:t>
            </a:r>
            <a:r>
              <a:rPr lang="en-US" dirty="0">
                <a:solidFill>
                  <a:srgbClr val="FF0000"/>
                </a:solidFill>
              </a:rPr>
              <a:t>Zr + </a:t>
            </a:r>
            <a:r>
              <a:rPr lang="en-US" baseline="30000" dirty="0">
                <a:solidFill>
                  <a:srgbClr val="FF0000"/>
                </a:solidFill>
              </a:rPr>
              <a:t>96</a:t>
            </a:r>
            <a:r>
              <a:rPr lang="en-US" dirty="0">
                <a:solidFill>
                  <a:srgbClr val="FF0000"/>
                </a:solidFill>
              </a:rPr>
              <a:t>Zr, </a:t>
            </a:r>
            <a:r>
              <a:rPr lang="en-US" baseline="30000" dirty="0">
                <a:solidFill>
                  <a:srgbClr val="FF0000"/>
                </a:solidFill>
              </a:rPr>
              <a:t>96</a:t>
            </a:r>
            <a:r>
              <a:rPr lang="en-US" dirty="0">
                <a:solidFill>
                  <a:srgbClr val="FF0000"/>
                </a:solidFill>
              </a:rPr>
              <a:t>Ru + </a:t>
            </a:r>
            <a:r>
              <a:rPr lang="en-US" baseline="30000" dirty="0">
                <a:solidFill>
                  <a:srgbClr val="FF0000"/>
                </a:solidFill>
              </a:rPr>
              <a:t>96</a:t>
            </a:r>
            <a:r>
              <a:rPr lang="en-US" dirty="0">
                <a:solidFill>
                  <a:srgbClr val="FF0000"/>
                </a:solidFill>
              </a:rPr>
              <a:t>Ru </a:t>
            </a:r>
            <a:r>
              <a:rPr lang="en-US" dirty="0"/>
              <a:t> </a:t>
            </a:r>
            <a:r>
              <a:rPr lang="en-US" sz="2800" b="0" dirty="0"/>
              <a:t>   </a:t>
            </a:r>
            <a:r>
              <a:rPr lang="en-US" sz="2800" b="0" dirty="0" smtClean="0"/>
              <a:t>  Luminosity </a:t>
            </a:r>
            <a:r>
              <a:rPr lang="en-US" sz="2800" b="0" dirty="0"/>
              <a:t>estimates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14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5638800" y="1166149"/>
            <a:ext cx="0" cy="557514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4" name="Group 13"/>
          <p:cNvGrpSpPr/>
          <p:nvPr/>
        </p:nvGrpSpPr>
        <p:grpSpPr>
          <a:xfrm>
            <a:off x="228600" y="701589"/>
            <a:ext cx="7434151" cy="1025932"/>
            <a:chOff x="1698221" y="762000"/>
            <a:chExt cx="7434151" cy="1025932"/>
          </a:xfrm>
        </p:grpSpPr>
        <p:sp>
          <p:nvSpPr>
            <p:cNvPr id="7" name="TextBox 6"/>
            <p:cNvSpPr txBox="1"/>
            <p:nvPr/>
          </p:nvSpPr>
          <p:spPr>
            <a:xfrm>
              <a:off x="1698221" y="762000"/>
              <a:ext cx="74341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 smtClean="0">
                  <a:solidFill>
                    <a:schemeClr val="accent6"/>
                  </a:solidFill>
                </a:rPr>
                <a:t>Based on 2016 and 2017 tests at EBIS and Tandem, </a:t>
              </a:r>
              <a:br>
                <a:rPr lang="en-US" dirty="0" smtClean="0">
                  <a:solidFill>
                    <a:schemeClr val="accent6"/>
                  </a:solidFill>
                </a:rPr>
              </a:br>
              <a:r>
                <a:rPr lang="en-US" dirty="0" smtClean="0">
                  <a:solidFill>
                    <a:schemeClr val="accent6"/>
                  </a:solidFill>
                </a:rPr>
                <a:t>and note by C. Gardner </a:t>
              </a:r>
              <a:r>
                <a:rPr lang="en-US" sz="1800" dirty="0" smtClean="0">
                  <a:solidFill>
                    <a:schemeClr val="accent6"/>
                  </a:solidFill>
                </a:rPr>
                <a:t>(08/03/2017)</a:t>
              </a:r>
              <a:endParaRPr lang="en-US" dirty="0" smtClean="0">
                <a:solidFill>
                  <a:schemeClr val="accent6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>
              <a:off x="7641821" y="1230418"/>
              <a:ext cx="12903" cy="557514"/>
            </a:xfrm>
            <a:prstGeom prst="straightConnector1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16" name="Straight Arrow Connector 15"/>
          <p:cNvCxnSpPr/>
          <p:nvPr/>
        </p:nvCxnSpPr>
        <p:spPr bwMode="auto">
          <a:xfrm flipH="1">
            <a:off x="6400800" y="5029200"/>
            <a:ext cx="518932" cy="0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Oval 17"/>
          <p:cNvSpPr/>
          <p:nvPr/>
        </p:nvSpPr>
        <p:spPr bwMode="auto">
          <a:xfrm>
            <a:off x="5334000" y="4724400"/>
            <a:ext cx="1143000" cy="53340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86600" y="4362271"/>
            <a:ext cx="20261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2x the </a:t>
            </a:r>
            <a:r>
              <a:rPr lang="en-US" i="1" dirty="0" smtClean="0"/>
              <a:t>L</a:t>
            </a:r>
            <a:r>
              <a:rPr lang="en-US" dirty="0" smtClean="0"/>
              <a:t> that </a:t>
            </a:r>
            <a:br>
              <a:rPr lang="en-US" dirty="0" smtClean="0"/>
            </a:br>
            <a:r>
              <a:rPr lang="en-US" dirty="0" smtClean="0"/>
              <a:t>fills the STAR</a:t>
            </a:r>
            <a:br>
              <a:rPr lang="en-US" dirty="0" smtClean="0"/>
            </a:br>
            <a:r>
              <a:rPr lang="en-US" dirty="0" smtClean="0"/>
              <a:t>bandwidth</a:t>
            </a:r>
          </a:p>
        </p:txBody>
      </p:sp>
    </p:spTree>
    <p:extLst>
      <p:ext uri="{BB962C8B-B14F-4D97-AF65-F5344CB8AC3E}">
        <p14:creationId xmlns:p14="http://schemas.microsoft.com/office/powerpoint/2010/main" val="114837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0" y="838200"/>
            <a:ext cx="9144000" cy="4353457"/>
            <a:chOff x="0" y="1230882"/>
            <a:chExt cx="9144000" cy="435345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541880"/>
              <a:ext cx="9144000" cy="1774240"/>
            </a:xfrm>
            <a:prstGeom prst="rect">
              <a:avLst/>
            </a:prstGeom>
          </p:spPr>
        </p:pic>
        <p:sp>
          <p:nvSpPr>
            <p:cNvPr id="5" name="Left Brace 4"/>
            <p:cNvSpPr/>
            <p:nvPr/>
          </p:nvSpPr>
          <p:spPr>
            <a:xfrm rot="16200000">
              <a:off x="1807702" y="2816234"/>
              <a:ext cx="138956" cy="2189244"/>
            </a:xfrm>
            <a:prstGeom prst="leftBrace">
              <a:avLst>
                <a:gd name="adj1" fmla="val 0"/>
                <a:gd name="adj2" fmla="val 50000"/>
              </a:avLst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42336" y="4006991"/>
              <a:ext cx="1497918" cy="430887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/>
                <a:t>COOLING</a:t>
              </a:r>
            </a:p>
            <a:p>
              <a:pPr algn="ctr"/>
              <a:r>
                <a:rPr lang="en-US" sz="1100" b="1" dirty="0"/>
                <a:t>i</a:t>
              </a:r>
              <a:r>
                <a:rPr lang="en-US" sz="1100" b="1" dirty="0" smtClean="0"/>
                <a:t>n Blue RHIC ring</a:t>
              </a:r>
              <a:endParaRPr lang="en-US" sz="1100" b="1" dirty="0"/>
            </a:p>
          </p:txBody>
        </p:sp>
        <p:sp>
          <p:nvSpPr>
            <p:cNvPr id="7" name="Left Brace 6"/>
            <p:cNvSpPr/>
            <p:nvPr/>
          </p:nvSpPr>
          <p:spPr>
            <a:xfrm rot="16200000" flipH="1">
              <a:off x="1804983" y="2253340"/>
              <a:ext cx="153239" cy="2198088"/>
            </a:xfrm>
            <a:prstGeom prst="leftBrace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60090" y="2832556"/>
              <a:ext cx="1480164" cy="430887"/>
            </a:xfrm>
            <a:prstGeom prst="rect">
              <a:avLst/>
            </a:prstGeom>
            <a:solidFill>
              <a:srgbClr val="FFFF00"/>
            </a:solidFill>
            <a:ln w="158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/>
                <a:t>COOLING</a:t>
              </a:r>
            </a:p>
            <a:p>
              <a:pPr algn="ctr"/>
              <a:r>
                <a:rPr lang="en-US" sz="1100" b="1" dirty="0"/>
                <a:t>i</a:t>
              </a:r>
              <a:r>
                <a:rPr lang="en-US" sz="1100" b="1" dirty="0" smtClean="0"/>
                <a:t>n Yellow RHIC ring</a:t>
              </a:r>
              <a:endParaRPr lang="en-US" sz="1100" b="1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 flipV="1">
              <a:off x="491948" y="1524000"/>
              <a:ext cx="1828" cy="2097024"/>
            </a:xfrm>
            <a:prstGeom prst="line">
              <a:avLst/>
            </a:prstGeom>
            <a:ln w="12700"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 flipV="1">
              <a:off x="491948" y="1661769"/>
              <a:ext cx="8341766" cy="183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736308" y="1230882"/>
              <a:ext cx="18285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  <a:latin typeface="Arial"/>
                  <a:cs typeface="Arial"/>
                </a:rPr>
                <a:t>64 m to IP2</a:t>
              </a:r>
              <a:endParaRPr lang="en-US" b="1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78867" y="4938007"/>
              <a:ext cx="10547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Beam Dump</a:t>
              </a:r>
              <a:endParaRPr lang="en-US" sz="1200" b="1" dirty="0"/>
            </a:p>
          </p:txBody>
        </p:sp>
        <p:cxnSp>
          <p:nvCxnSpPr>
            <p:cNvPr id="19" name="Straight Arrow Connector 18"/>
            <p:cNvCxnSpPr>
              <a:stCxn id="17" idx="0"/>
            </p:cNvCxnSpPr>
            <p:nvPr/>
          </p:nvCxnSpPr>
          <p:spPr>
            <a:xfrm flipH="1" flipV="1">
              <a:off x="4783668" y="4106017"/>
              <a:ext cx="222572" cy="83199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276600" y="4938008"/>
              <a:ext cx="10547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20° Bending Magnets</a:t>
              </a:r>
              <a:endParaRPr lang="en-US" sz="1200" b="1" dirty="0"/>
            </a:p>
          </p:txBody>
        </p:sp>
        <p:cxnSp>
          <p:nvCxnSpPr>
            <p:cNvPr id="21" name="Straight Arrow Connector 20"/>
            <p:cNvCxnSpPr>
              <a:stCxn id="20" idx="0"/>
            </p:cNvCxnSpPr>
            <p:nvPr/>
          </p:nvCxnSpPr>
          <p:spPr>
            <a:xfrm flipH="1" flipV="1">
              <a:off x="3262579" y="3767328"/>
              <a:ext cx="541394" cy="11706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20" idx="0"/>
            </p:cNvCxnSpPr>
            <p:nvPr/>
          </p:nvCxnSpPr>
          <p:spPr>
            <a:xfrm flipV="1">
              <a:off x="3803973" y="4147718"/>
              <a:ext cx="402267" cy="79029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8179653" y="2187410"/>
              <a:ext cx="6803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DC </a:t>
              </a:r>
              <a:br>
                <a:rPr lang="en-US" sz="1200" b="1" dirty="0" smtClean="0"/>
              </a:br>
              <a:r>
                <a:rPr lang="en-US" sz="1200" b="1" dirty="0" smtClean="0"/>
                <a:t>e</a:t>
              </a:r>
              <a:r>
                <a:rPr lang="en-US" sz="1200" b="1" baseline="30000" dirty="0" smtClean="0"/>
                <a:t>-</a:t>
              </a:r>
              <a:r>
                <a:rPr lang="en-US" sz="1200" b="1" dirty="0" smtClean="0"/>
                <a:t> Gun</a:t>
              </a:r>
              <a:endParaRPr lang="en-US" sz="12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562251" y="1845572"/>
              <a:ext cx="7933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704 SRF </a:t>
              </a:r>
              <a:endParaRPr lang="en-US" sz="1200" b="1" dirty="0" smtClean="0"/>
            </a:p>
            <a:p>
              <a:pPr algn="ctr"/>
              <a:r>
                <a:rPr lang="en-US" sz="1200" b="1" dirty="0" smtClean="0"/>
                <a:t>Booster Cavity</a:t>
              </a:r>
              <a:endParaRPr lang="en-US" sz="12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13778" y="2191551"/>
              <a:ext cx="10547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2.1 GHz </a:t>
              </a:r>
              <a:br>
                <a:rPr lang="en-US" sz="1200" b="1" dirty="0" smtClean="0"/>
              </a:br>
              <a:r>
                <a:rPr lang="en-US" sz="1200" b="1" dirty="0" smtClean="0"/>
                <a:t>Cu </a:t>
              </a:r>
              <a:r>
                <a:rPr lang="en-US" sz="1200" b="1" dirty="0"/>
                <a:t>C</a:t>
              </a:r>
              <a:r>
                <a:rPr lang="en-US" sz="1200" b="1" dirty="0" smtClean="0"/>
                <a:t>avity</a:t>
              </a:r>
              <a:endParaRPr lang="en-US" sz="1200" b="1" dirty="0"/>
            </a:p>
          </p:txBody>
        </p:sp>
        <p:cxnSp>
          <p:nvCxnSpPr>
            <p:cNvPr id="30" name="Straight Arrow Connector 29"/>
            <p:cNvCxnSpPr>
              <a:stCxn id="29" idx="2"/>
            </p:cNvCxnSpPr>
            <p:nvPr/>
          </p:nvCxnSpPr>
          <p:spPr>
            <a:xfrm>
              <a:off x="7241151" y="2653216"/>
              <a:ext cx="454439" cy="5142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145547" y="2191552"/>
              <a:ext cx="10547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9 MHz </a:t>
              </a:r>
              <a:br>
                <a:rPr lang="en-US" sz="1200" b="1" dirty="0" smtClean="0"/>
              </a:br>
              <a:r>
                <a:rPr lang="en-US" sz="1200" b="1" dirty="0" smtClean="0"/>
                <a:t>Cu Cavity</a:t>
              </a:r>
              <a:endParaRPr lang="en-US" sz="12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206240" y="2191552"/>
              <a:ext cx="10547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704 MHz </a:t>
              </a:r>
              <a:br>
                <a:rPr lang="en-US" sz="1200" b="1" dirty="0" smtClean="0"/>
              </a:br>
              <a:r>
                <a:rPr lang="en-US" sz="1200" b="1" dirty="0" smtClean="0"/>
                <a:t>Cu Cavity</a:t>
              </a:r>
              <a:endParaRPr lang="en-US" sz="1200" b="1" dirty="0"/>
            </a:p>
          </p:txBody>
        </p:sp>
        <p:cxnSp>
          <p:nvCxnSpPr>
            <p:cNvPr id="34" name="Straight Arrow Connector 33"/>
            <p:cNvCxnSpPr>
              <a:stCxn id="33" idx="2"/>
            </p:cNvCxnSpPr>
            <p:nvPr/>
          </p:nvCxnSpPr>
          <p:spPr>
            <a:xfrm>
              <a:off x="4733613" y="2653217"/>
              <a:ext cx="2912" cy="47597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5672919" y="2662074"/>
              <a:ext cx="54341" cy="45980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8" idx="2"/>
            </p:cNvCxnSpPr>
            <p:nvPr/>
          </p:nvCxnSpPr>
          <p:spPr>
            <a:xfrm>
              <a:off x="7958916" y="2491903"/>
              <a:ext cx="0" cy="4760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5762260" y="1777139"/>
              <a:ext cx="15316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Commissioning</a:t>
              </a:r>
            </a:p>
            <a:p>
              <a:pPr algn="ctr"/>
              <a:r>
                <a:rPr lang="en-US" sz="1200" b="1" dirty="0" smtClean="0"/>
                <a:t>Diagnostic Line 1</a:t>
              </a:r>
              <a:endParaRPr lang="en-US" sz="1200" b="1" dirty="0"/>
            </a:p>
          </p:txBody>
        </p:sp>
        <p:cxnSp>
          <p:nvCxnSpPr>
            <p:cNvPr id="47" name="Straight Arrow Connector 46"/>
            <p:cNvCxnSpPr>
              <a:stCxn id="46" idx="2"/>
            </p:cNvCxnSpPr>
            <p:nvPr/>
          </p:nvCxnSpPr>
          <p:spPr>
            <a:xfrm>
              <a:off x="6528078" y="2238804"/>
              <a:ext cx="313734" cy="80919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2209801" y="1937906"/>
              <a:ext cx="1541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Commissioning</a:t>
              </a:r>
            </a:p>
            <a:p>
              <a:pPr algn="ctr"/>
              <a:r>
                <a:rPr lang="en-US" sz="1200" b="1" dirty="0" smtClean="0"/>
                <a:t>Diagnostic Line 2</a:t>
              </a:r>
              <a:endParaRPr lang="en-US" sz="1200" b="1" dirty="0"/>
            </a:p>
          </p:txBody>
        </p:sp>
        <p:cxnSp>
          <p:nvCxnSpPr>
            <p:cNvPr id="52" name="Straight Arrow Connector 51"/>
            <p:cNvCxnSpPr>
              <a:stCxn id="51" idx="2"/>
            </p:cNvCxnSpPr>
            <p:nvPr/>
          </p:nvCxnSpPr>
          <p:spPr>
            <a:xfrm>
              <a:off x="2980647" y="2399571"/>
              <a:ext cx="492834" cy="80919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3803973" y="3491906"/>
              <a:ext cx="14570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RHIC TRIPLET</a:t>
              </a:r>
              <a:endParaRPr lang="en-US" sz="1200" b="1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389730" y="3504332"/>
              <a:ext cx="9041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/>
                <a:t>RHIC  DX</a:t>
              </a:r>
              <a:endParaRPr lang="en-US" sz="1100" b="1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93514" y="4938007"/>
              <a:ext cx="1178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180° Bending Magnet</a:t>
              </a:r>
              <a:endParaRPr lang="en-US" sz="1200" b="1" dirty="0"/>
            </a:p>
          </p:txBody>
        </p:sp>
        <p:cxnSp>
          <p:nvCxnSpPr>
            <p:cNvPr id="57" name="Straight Arrow Connector 56"/>
            <p:cNvCxnSpPr>
              <a:stCxn id="56" idx="0"/>
            </p:cNvCxnSpPr>
            <p:nvPr/>
          </p:nvCxnSpPr>
          <p:spPr>
            <a:xfrm flipH="1" flipV="1">
              <a:off x="498315" y="3798167"/>
              <a:ext cx="284242" cy="113984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ight Arrow 58"/>
            <p:cNvSpPr/>
            <p:nvPr/>
          </p:nvSpPr>
          <p:spPr>
            <a:xfrm rot="10800000" flipV="1">
              <a:off x="6039285" y="2956752"/>
              <a:ext cx="430695" cy="149437"/>
            </a:xfrm>
            <a:prstGeom prst="rightArrow">
              <a:avLst>
                <a:gd name="adj1" fmla="val 50000"/>
                <a:gd name="adj2" fmla="val 88400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123410" y="2619503"/>
              <a:ext cx="346570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b="1" cap="none" spc="0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e</a:t>
              </a:r>
              <a:r>
                <a:rPr lang="en-US" b="1" cap="none" spc="0" baseline="30000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-</a:t>
              </a:r>
              <a:endParaRPr lang="en-US" b="1" cap="none" spc="0" baseline="300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61" name="Right Arrow 60"/>
            <p:cNvSpPr/>
            <p:nvPr/>
          </p:nvSpPr>
          <p:spPr>
            <a:xfrm flipV="1">
              <a:off x="699462" y="4147718"/>
              <a:ext cx="430695" cy="149437"/>
            </a:xfrm>
            <a:prstGeom prst="rightArrow">
              <a:avLst>
                <a:gd name="adj1" fmla="val 50000"/>
                <a:gd name="adj2" fmla="val 88400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18688" y="3804958"/>
              <a:ext cx="346570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b="1" cap="none" spc="0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e</a:t>
              </a:r>
              <a:r>
                <a:rPr lang="en-US" b="1" cap="none" spc="0" baseline="30000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-</a:t>
              </a:r>
              <a:endParaRPr lang="en-US" b="1" cap="none" spc="0" baseline="300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64" name="Right Arrow 63"/>
            <p:cNvSpPr/>
            <p:nvPr/>
          </p:nvSpPr>
          <p:spPr>
            <a:xfrm rot="10800000" flipV="1">
              <a:off x="5530374" y="3554770"/>
              <a:ext cx="196886" cy="82831"/>
            </a:xfrm>
            <a:prstGeom prst="rightArrow">
              <a:avLst>
                <a:gd name="adj1" fmla="val 50000"/>
                <a:gd name="adj2" fmla="val 88400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ight Arrow 64"/>
            <p:cNvSpPr/>
            <p:nvPr/>
          </p:nvSpPr>
          <p:spPr>
            <a:xfrm rot="10800000" flipV="1">
              <a:off x="3375038" y="3535343"/>
              <a:ext cx="196886" cy="82831"/>
            </a:xfrm>
            <a:prstGeom prst="rightArrow">
              <a:avLst>
                <a:gd name="adj1" fmla="val 50000"/>
                <a:gd name="adj2" fmla="val 88400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ight Arrow 65"/>
            <p:cNvSpPr/>
            <p:nvPr/>
          </p:nvSpPr>
          <p:spPr>
            <a:xfrm flipV="1">
              <a:off x="3385637" y="3653305"/>
              <a:ext cx="196886" cy="82831"/>
            </a:xfrm>
            <a:prstGeom prst="rightArrow">
              <a:avLst>
                <a:gd name="adj1" fmla="val 50000"/>
                <a:gd name="adj2" fmla="val 88400"/>
              </a:avLst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ight Arrow 66"/>
            <p:cNvSpPr/>
            <p:nvPr/>
          </p:nvSpPr>
          <p:spPr>
            <a:xfrm flipV="1">
              <a:off x="5536992" y="3641851"/>
              <a:ext cx="196886" cy="82831"/>
            </a:xfrm>
            <a:prstGeom prst="rightArrow">
              <a:avLst>
                <a:gd name="adj1" fmla="val 50000"/>
                <a:gd name="adj2" fmla="val 88400"/>
              </a:avLst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670813" y="3657600"/>
            <a:ext cx="2244587" cy="1626267"/>
            <a:chOff x="6568140" y="4774533"/>
            <a:chExt cx="2161038" cy="1626267"/>
          </a:xfrm>
        </p:grpSpPr>
        <p:pic>
          <p:nvPicPr>
            <p:cNvPr id="41" name="Picture 4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5718" y="5625413"/>
              <a:ext cx="311859" cy="341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4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8206" y="5279770"/>
              <a:ext cx="279593" cy="279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4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2335" y="6019800"/>
              <a:ext cx="295275" cy="271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TextBox 1"/>
            <p:cNvSpPr txBox="1"/>
            <p:nvPr/>
          </p:nvSpPr>
          <p:spPr>
            <a:xfrm>
              <a:off x="7079076" y="4774533"/>
              <a:ext cx="157673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r>
                <a:rPr lang="en-US" sz="1200" b="1" u="sng" dirty="0" smtClean="0"/>
                <a:t>LEReC Solenoids</a:t>
              </a:r>
            </a:p>
            <a:p>
              <a:pPr>
                <a:lnSpc>
                  <a:spcPct val="200000"/>
                </a:lnSpc>
              </a:pPr>
              <a:r>
                <a:rPr lang="en-US" sz="1200" b="1" dirty="0" smtClean="0"/>
                <a:t>Compensating (LF)</a:t>
              </a:r>
            </a:p>
            <a:p>
              <a:pPr>
                <a:lnSpc>
                  <a:spcPct val="200000"/>
                </a:lnSpc>
              </a:pPr>
              <a:r>
                <a:rPr lang="en-US" sz="1200" b="1" dirty="0" smtClean="0"/>
                <a:t>Matching (HF)</a:t>
              </a:r>
            </a:p>
            <a:p>
              <a:pPr>
                <a:lnSpc>
                  <a:spcPct val="200000"/>
                </a:lnSpc>
              </a:pPr>
              <a:r>
                <a:rPr lang="en-US" sz="1200" b="1" dirty="0" smtClean="0"/>
                <a:t>Merger/Transport </a:t>
              </a:r>
              <a:endParaRPr lang="en-US" sz="1200" b="1" dirty="0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6568140" y="4876800"/>
              <a:ext cx="2161038" cy="1524000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48" name="Right Arrow 47"/>
          <p:cNvSpPr/>
          <p:nvPr/>
        </p:nvSpPr>
        <p:spPr>
          <a:xfrm rot="10800000" flipV="1">
            <a:off x="699462" y="3121876"/>
            <a:ext cx="430695" cy="149437"/>
          </a:xfrm>
          <a:prstGeom prst="rightArrow">
            <a:avLst>
              <a:gd name="adj1" fmla="val 50000"/>
              <a:gd name="adj2" fmla="val 884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82557" y="2804169"/>
            <a:ext cx="40427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n-US" b="1" baseline="300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endParaRPr lang="en-US" dirty="0"/>
          </a:p>
        </p:txBody>
      </p:sp>
      <p:sp>
        <p:nvSpPr>
          <p:cNvPr id="50" name="Title 2"/>
          <p:cNvSpPr txBox="1">
            <a:spLocks/>
          </p:cNvSpPr>
          <p:nvPr/>
        </p:nvSpPr>
        <p:spPr bwMode="auto">
          <a:xfrm>
            <a:off x="228600" y="96839"/>
            <a:ext cx="8686800" cy="47466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lang="en-US" sz="2400" b="1" dirty="0">
                <a:solidFill>
                  <a:srgbClr val="FF0000"/>
                </a:solidFill>
                <a:latin typeface="Helvetica"/>
                <a:ea typeface="ＭＳ Ｐゴシック" pitchFamily="-65" charset="-128"/>
                <a:cs typeface="Helvetica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9pPr>
          </a:lstStyle>
          <a:p>
            <a:pPr algn="l"/>
            <a:r>
              <a:rPr lang="en-US" altLang="en-US" dirty="0"/>
              <a:t>Low Energy RHIC electron Cooling (LEReC</a:t>
            </a:r>
            <a:r>
              <a:rPr lang="en-US" altLang="en-US" dirty="0" smtClean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51701" y="838200"/>
            <a:ext cx="1963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(not to scale)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5212140"/>
            <a:ext cx="586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Energies </a:t>
            </a:r>
            <a:r>
              <a:rPr lang="en-US" i="1" dirty="0" smtClean="0"/>
              <a:t>E</a:t>
            </a:r>
            <a:r>
              <a:rPr lang="en-US" dirty="0" smtClean="0"/>
              <a:t>	     : 1.6, 2.0 MeV</a:t>
            </a:r>
            <a:br>
              <a:rPr lang="en-US" dirty="0" smtClean="0"/>
            </a:br>
            <a:r>
              <a:rPr lang="en-US" dirty="0" smtClean="0"/>
              <a:t>Avg. current </a:t>
            </a:r>
            <a:r>
              <a:rPr lang="en-US" i="1" dirty="0" err="1" smtClean="0"/>
              <a:t>I</a:t>
            </a:r>
            <a:r>
              <a:rPr lang="en-US" baseline="-25000" dirty="0" err="1" smtClean="0"/>
              <a:t>avg</a:t>
            </a:r>
            <a:r>
              <a:rPr lang="en-US" baseline="-25000" dirty="0" smtClean="0"/>
              <a:t>  </a:t>
            </a:r>
            <a:r>
              <a:rPr lang="en-US" dirty="0" smtClean="0"/>
              <a:t>: 27 mA</a:t>
            </a:r>
            <a:br>
              <a:rPr lang="en-US" dirty="0" smtClean="0"/>
            </a:br>
            <a:r>
              <a:rPr lang="en-US" dirty="0" smtClean="0"/>
              <a:t>Momentum 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p</a:t>
            </a:r>
            <a:r>
              <a:rPr lang="en-US" dirty="0" smtClean="0"/>
              <a:t>/p </a:t>
            </a:r>
            <a:r>
              <a:rPr lang="en-US" dirty="0"/>
              <a:t>: 5</a:t>
            </a:r>
            <a:r>
              <a:rPr lang="en-US" dirty="0" smtClean="0"/>
              <a:t>×10</a:t>
            </a:r>
            <a:r>
              <a:rPr lang="en-US" baseline="30000" dirty="0" smtClean="0"/>
              <a:t>-4</a:t>
            </a:r>
            <a:endParaRPr lang="en-US" baseline="30000" dirty="0"/>
          </a:p>
          <a:p>
            <a:pPr algn="l"/>
            <a:r>
              <a:rPr lang="en-US" dirty="0" smtClean="0"/>
              <a:t>Luminosity gain  : 4×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239000" y="381000"/>
            <a:ext cx="1685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A. Fedotov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38600" y="5943600"/>
            <a:ext cx="5087601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1</a:t>
            </a:r>
            <a:r>
              <a:rPr lang="en-US" b="1" baseline="30000" dirty="0" smtClean="0">
                <a:solidFill>
                  <a:srgbClr val="FF0000"/>
                </a:solidFill>
              </a:rPr>
              <a:t>st</a:t>
            </a:r>
            <a:r>
              <a:rPr lang="en-US" b="1" dirty="0" smtClean="0">
                <a:solidFill>
                  <a:srgbClr val="FF0000"/>
                </a:solidFill>
              </a:rPr>
              <a:t> bunched beam electron cooler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planned operation in 2019/2020</a:t>
            </a:r>
          </a:p>
        </p:txBody>
      </p:sp>
    </p:spTree>
    <p:extLst>
      <p:ext uri="{BB962C8B-B14F-4D97-AF65-F5344CB8AC3E}">
        <p14:creationId xmlns:p14="http://schemas.microsoft.com/office/powerpoint/2010/main" val="81907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77" y="646210"/>
            <a:ext cx="7886700" cy="568404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" y="96839"/>
            <a:ext cx="8915400" cy="474662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BES-II 2019/2020</a:t>
            </a:r>
            <a:r>
              <a:rPr lang="en-US" sz="2800" b="0" dirty="0" smtClean="0">
                <a:solidFill>
                  <a:schemeClr val="tx2"/>
                </a:solidFill>
              </a:rPr>
              <a:t>                BES-I and BES-II luminosities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212108" y="1143000"/>
            <a:ext cx="2051627" cy="4229100"/>
            <a:chOff x="2212108" y="1143000"/>
            <a:chExt cx="2051627" cy="4229100"/>
          </a:xfrm>
        </p:grpSpPr>
        <p:sp>
          <p:nvSpPr>
            <p:cNvPr id="6" name="Rectangle 5"/>
            <p:cNvSpPr/>
            <p:nvPr/>
          </p:nvSpPr>
          <p:spPr bwMode="auto">
            <a:xfrm>
              <a:off x="2212108" y="1143000"/>
              <a:ext cx="2051627" cy="4229100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ＭＳ Ｐゴシック" pitchFamily="34" charset="-128"/>
              </a:endParaRPr>
            </a:p>
          </p:txBody>
        </p:sp>
        <p:sp>
          <p:nvSpPr>
            <p:cNvPr id="7" name="TextBox 6"/>
            <p:cNvSpPr txBox="1"/>
            <p:nvPr/>
          </p:nvSpPr>
          <p:spPr bwMode="auto">
            <a:xfrm>
              <a:off x="2212365" y="1199575"/>
              <a:ext cx="2049509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0" dirty="0">
                  <a:latin typeface="Helvetica"/>
                  <a:cs typeface="Helvetica"/>
                </a:rPr>
                <a:t>4x </a:t>
              </a:r>
              <a:r>
                <a:rPr lang="en-US" sz="1800" b="0" dirty="0" smtClean="0">
                  <a:latin typeface="Helvetica"/>
                  <a:cs typeface="Helvetica"/>
                </a:rPr>
                <a:t>increase</a:t>
              </a:r>
              <a:r>
                <a:rPr lang="en-US" sz="1800" b="0" dirty="0">
                  <a:latin typeface="Helvetica"/>
                  <a:cs typeface="Helvetica"/>
                </a:rPr>
                <a:t> </a:t>
              </a:r>
              <a:r>
                <a:rPr lang="en-US" sz="1800" b="0" dirty="0" smtClean="0">
                  <a:latin typeface="Helvetica"/>
                  <a:cs typeface="Helvetica"/>
                </a:rPr>
                <a:t>in </a:t>
              </a:r>
              <a:r>
                <a:rPr lang="en-US" sz="1800" b="0" i="1" dirty="0" smtClean="0">
                  <a:latin typeface="Helvetica"/>
                  <a:cs typeface="Helvetica"/>
                </a:rPr>
                <a:t>L</a:t>
              </a:r>
              <a:r>
                <a:rPr lang="en-US" sz="1800" b="0" baseline="-25000" dirty="0" smtClean="0">
                  <a:latin typeface="Helvetica"/>
                  <a:cs typeface="Helvetica"/>
                </a:rPr>
                <a:t>avg</a:t>
              </a:r>
              <a:r>
                <a:rPr lang="en-US" sz="1800" b="0" dirty="0" smtClean="0">
                  <a:latin typeface="Helvetica"/>
                  <a:cs typeface="Helvetica"/>
                </a:rPr>
                <a:t/>
              </a:r>
              <a:br>
                <a:rPr lang="en-US" sz="1800" b="0" dirty="0" smtClean="0">
                  <a:latin typeface="Helvetica"/>
                  <a:cs typeface="Helvetica"/>
                </a:rPr>
              </a:br>
              <a:r>
                <a:rPr lang="en-US" sz="1800" b="0" dirty="0" smtClean="0">
                  <a:latin typeface="Helvetica"/>
                  <a:cs typeface="Helvetica"/>
                </a:rPr>
                <a:t>with e-cooling </a:t>
              </a:r>
              <a:br>
                <a:rPr lang="en-US" sz="1800" b="0" dirty="0" smtClean="0">
                  <a:latin typeface="Helvetica"/>
                  <a:cs typeface="Helvetica"/>
                </a:rPr>
              </a:br>
              <a:endParaRPr lang="en-US" sz="1800" b="0" dirty="0" smtClean="0">
                <a:latin typeface="Helvetica"/>
                <a:cs typeface="Helvetica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304835" y="1143000"/>
            <a:ext cx="2571175" cy="4229100"/>
            <a:chOff x="5519702" y="1143000"/>
            <a:chExt cx="2352305" cy="4229100"/>
          </a:xfrm>
        </p:grpSpPr>
        <p:sp>
          <p:nvSpPr>
            <p:cNvPr id="9" name="Rectangle 8"/>
            <p:cNvSpPr/>
            <p:nvPr/>
          </p:nvSpPr>
          <p:spPr bwMode="auto">
            <a:xfrm>
              <a:off x="5519702" y="1143000"/>
              <a:ext cx="2352305" cy="4229100"/>
            </a:xfrm>
            <a:prstGeom prst="rect">
              <a:avLst/>
            </a:prstGeom>
            <a:solidFill>
              <a:schemeClr val="accent1">
                <a:lumMod val="90000"/>
                <a:alpha val="2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ＭＳ Ｐゴシック" pitchFamily="34" charset="-128"/>
              </a:endParaRP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687686" y="1257300"/>
              <a:ext cx="204950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0" dirty="0">
                  <a:latin typeface="Helvetica"/>
                  <a:cs typeface="Helvetica"/>
                </a:rPr>
                <a:t>3x </a:t>
              </a:r>
              <a:r>
                <a:rPr lang="en-US" sz="1800" b="0" dirty="0" smtClean="0">
                  <a:latin typeface="Helvetica"/>
                  <a:cs typeface="Helvetica"/>
                </a:rPr>
                <a:t>increase</a:t>
              </a:r>
              <a:r>
                <a:rPr lang="en-US" sz="1800" b="0" dirty="0">
                  <a:latin typeface="Helvetica"/>
                  <a:cs typeface="Helvetica"/>
                </a:rPr>
                <a:t> in </a:t>
              </a:r>
              <a:r>
                <a:rPr lang="en-US" sz="1800" b="0" i="1" dirty="0">
                  <a:latin typeface="Helvetica"/>
                  <a:cs typeface="Helvetica"/>
                </a:rPr>
                <a:t>L</a:t>
              </a:r>
              <a:r>
                <a:rPr lang="en-US" sz="1800" b="0" baseline="-25000" dirty="0">
                  <a:latin typeface="Helvetica"/>
                  <a:cs typeface="Helvetica"/>
                </a:rPr>
                <a:t>avg</a:t>
              </a:r>
              <a:r>
                <a:rPr lang="en-US" sz="1800" b="0" dirty="0" smtClean="0">
                  <a:latin typeface="Helvetica"/>
                  <a:cs typeface="Helvetica"/>
                </a:rPr>
                <a:t/>
              </a:r>
              <a:br>
                <a:rPr lang="en-US" sz="1800" b="0" dirty="0" smtClean="0">
                  <a:latin typeface="Helvetica"/>
                  <a:cs typeface="Helvetica"/>
                </a:rPr>
              </a:br>
              <a:r>
                <a:rPr lang="en-US" sz="1800" b="0" dirty="0" smtClean="0">
                  <a:latin typeface="Helvetica"/>
                  <a:cs typeface="Helvetica"/>
                </a:rPr>
                <a:t>without e-cooling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582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6700" y="3886200"/>
            <a:ext cx="8677275" cy="27432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General strategy to maximize integrated luminosity: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Cooling </a:t>
            </a:r>
            <a:r>
              <a:rPr lang="en-US" dirty="0"/>
              <a:t> </a:t>
            </a:r>
            <a:r>
              <a:rPr lang="en-US" dirty="0" smtClean="0"/>
              <a:t>   at the 3(2) lowest   energies (4x gain in </a:t>
            </a:r>
            <a:r>
              <a:rPr lang="en-US" i="1" dirty="0" smtClean="0"/>
              <a:t>L</a:t>
            </a:r>
            <a:r>
              <a:rPr lang="en-US" baseline="-25000" dirty="0" smtClean="0"/>
              <a:t>avg</a:t>
            </a:r>
            <a:r>
              <a:rPr lang="en-US" dirty="0" smtClean="0"/>
              <a:t>), </a:t>
            </a:r>
            <a:br>
              <a:rPr lang="en-US" dirty="0" smtClean="0"/>
            </a:br>
            <a:r>
              <a:rPr lang="en-US" dirty="0" smtClean="0"/>
              <a:t>no cooling at the 2(3) highest energies (3x </a:t>
            </a:r>
            <a:r>
              <a:rPr lang="en-US" dirty="0"/>
              <a:t>gain in </a:t>
            </a:r>
            <a:r>
              <a:rPr lang="en-US" i="1" dirty="0"/>
              <a:t>L</a:t>
            </a:r>
            <a:r>
              <a:rPr lang="en-US" baseline="-25000" dirty="0"/>
              <a:t>avg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dirty="0" smtClean="0">
                <a:solidFill>
                  <a:schemeClr val="accent2"/>
                </a:solidFill>
              </a:rPr>
              <a:t>=&gt; demonstrated at </a:t>
            </a:r>
            <a:r>
              <a:rPr lang="en-US" dirty="0">
                <a:solidFill>
                  <a:schemeClr val="accent2"/>
                </a:solidFill>
              </a:rPr>
              <a:t>√s</a:t>
            </a:r>
            <a:r>
              <a:rPr lang="en-US" baseline="-25000" dirty="0">
                <a:solidFill>
                  <a:schemeClr val="accent2"/>
                </a:solidFill>
              </a:rPr>
              <a:t>NN</a:t>
            </a:r>
            <a:r>
              <a:rPr lang="en-US" dirty="0" smtClean="0">
                <a:solidFill>
                  <a:schemeClr val="accent2"/>
                </a:solidFill>
              </a:rPr>
              <a:t> = 19.6 GeV in Run-16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Increase cryo-time from 22 to 24 weeks/year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Start BES-II at highest energies (machine ready w/o cooling)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Interleave cooling commissioning with physics operation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Finish BES-II at lowest energies (largest gain in </a:t>
            </a:r>
            <a:r>
              <a:rPr lang="en-US" i="1" dirty="0" smtClean="0"/>
              <a:t>L</a:t>
            </a:r>
            <a:r>
              <a:rPr lang="en-US" baseline="-25000" dirty="0" smtClean="0"/>
              <a:t>avg</a:t>
            </a:r>
            <a:r>
              <a:rPr lang="en-US" dirty="0" smtClean="0"/>
              <a:t> and time)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15400" cy="414338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LEReC Physics integration</a:t>
            </a:r>
            <a:r>
              <a:rPr lang="en-US" dirty="0" smtClean="0"/>
              <a:t> </a:t>
            </a:r>
            <a:r>
              <a:rPr lang="en-US" sz="2800" b="0" dirty="0" smtClean="0">
                <a:solidFill>
                  <a:schemeClr val="tx2"/>
                </a:solidFill>
              </a:rPr>
              <a:t>           BES-II required events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228600" y="685800"/>
            <a:ext cx="73505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smtClean="0">
                <a:solidFill>
                  <a:srgbClr val="0000FF"/>
                </a:solidFill>
                <a:latin typeface="Helvetica"/>
                <a:cs typeface="Helvetica"/>
              </a:rPr>
              <a:t>RHIC Beam Energy Scan II (BES-II) </a:t>
            </a:r>
            <a:br>
              <a:rPr lang="en-US" dirty="0" smtClean="0">
                <a:solidFill>
                  <a:srgbClr val="0000FF"/>
                </a:solidFill>
                <a:latin typeface="Helvetica"/>
                <a:cs typeface="Helvetica"/>
              </a:rPr>
            </a:br>
            <a:r>
              <a:rPr lang="en-US" dirty="0" smtClean="0">
                <a:solidFill>
                  <a:srgbClr val="0000FF"/>
                </a:solidFill>
                <a:latin typeface="Helvetica"/>
                <a:cs typeface="Helvetica"/>
              </a:rPr>
              <a:t>for search of critical point in QCD phase diagram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28600" y="1828801"/>
          <a:ext cx="8686799" cy="1551472"/>
        </p:xfrm>
        <a:graphic>
          <a:graphicData uri="http://schemas.openxmlformats.org/drawingml/2006/table">
            <a:tbl>
              <a:tblPr/>
              <a:tblGrid>
                <a:gridCol w="3314700"/>
                <a:gridCol w="713564"/>
                <a:gridCol w="931707"/>
                <a:gridCol w="931707"/>
                <a:gridCol w="931707"/>
                <a:gridCol w="931707"/>
                <a:gridCol w="931707"/>
              </a:tblGrid>
              <a:tr h="40847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center-of-mass energy √s</a:t>
                      </a:r>
                      <a:r>
                        <a:rPr lang="en-US" sz="20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7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events BES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-I,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actual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8880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events BES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-II,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min goal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847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events BES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-II,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full goal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992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867" y="3819380"/>
            <a:ext cx="4548833" cy="1714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RHIC </a:t>
            </a:r>
            <a:r>
              <a:rPr lang="en-US" dirty="0" smtClean="0"/>
              <a:t>Upgrades                                                    </a:t>
            </a:r>
            <a:r>
              <a:rPr lang="en-US" sz="2800" b="0" dirty="0" smtClean="0">
                <a:solidFill>
                  <a:srgbClr val="FF0000"/>
                </a:solidFill>
              </a:rPr>
              <a:t>Overview</a:t>
            </a: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accent2"/>
                </a:solidFill>
              </a:rPr>
              <a:t>Low-Energy </a:t>
            </a:r>
            <a:r>
              <a:rPr lang="en-US" sz="2400" dirty="0">
                <a:solidFill>
                  <a:schemeClr val="accent2"/>
                </a:solidFill>
              </a:rPr>
              <a:t>RHIC electron Cooling </a:t>
            </a:r>
            <a:r>
              <a:rPr lang="en-US" sz="2400" dirty="0" smtClean="0">
                <a:solidFill>
                  <a:schemeClr val="accent2"/>
                </a:solidFill>
              </a:rPr>
              <a:t>(LEReC)</a:t>
            </a:r>
            <a:br>
              <a:rPr lang="en-US" sz="2400" dirty="0" smtClean="0">
                <a:solidFill>
                  <a:schemeClr val="accent2"/>
                </a:solidFill>
              </a:rPr>
            </a:br>
            <a:r>
              <a:rPr lang="en-US" dirty="0"/>
              <a:t> </a:t>
            </a:r>
            <a:r>
              <a:rPr lang="en-US" dirty="0" smtClean="0"/>
              <a:t> Details in presentation by Alexei </a:t>
            </a:r>
            <a:r>
              <a:rPr lang="en-US" dirty="0" err="1" smtClean="0"/>
              <a:t>Fedotov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accent2"/>
                </a:solidFill>
              </a:rPr>
              <a:t>RHIC </a:t>
            </a:r>
            <a:r>
              <a:rPr lang="en-US" sz="2400" dirty="0">
                <a:solidFill>
                  <a:schemeClr val="accent2"/>
                </a:solidFill>
              </a:rPr>
              <a:t>9 MHz RF </a:t>
            </a:r>
            <a:r>
              <a:rPr lang="en-US" sz="2400" dirty="0" smtClean="0">
                <a:solidFill>
                  <a:schemeClr val="accent2"/>
                </a:solidFill>
              </a:rPr>
              <a:t>Upgrade</a:t>
            </a:r>
            <a:br>
              <a:rPr lang="en-US" sz="2400" dirty="0" smtClean="0">
                <a:solidFill>
                  <a:schemeClr val="accent2"/>
                </a:solidFill>
              </a:rPr>
            </a:br>
            <a:r>
              <a:rPr lang="en-US" sz="2400" dirty="0" smtClean="0">
                <a:solidFill>
                  <a:schemeClr val="accent2"/>
                </a:solidFill>
              </a:rPr>
              <a:t>  </a:t>
            </a:r>
            <a:r>
              <a:rPr lang="en-US" sz="2400" dirty="0" smtClean="0"/>
              <a:t>1/3 cavities per ring in Run-17 </a:t>
            </a:r>
            <a:r>
              <a:rPr lang="en-US" sz="1800" dirty="0" smtClean="0"/>
              <a:t>(60 kV/cavity)</a:t>
            </a:r>
            <a:br>
              <a:rPr lang="en-US" sz="1800" dirty="0" smtClean="0"/>
            </a:br>
            <a:r>
              <a:rPr lang="en-US" sz="2400" dirty="0" smtClean="0"/>
              <a:t>  2/3 in Run-18, 3/3 in Run-19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chemeClr val="accent2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accent2"/>
                </a:solidFill>
              </a:rPr>
              <a:t>Extended EBIS</a:t>
            </a:r>
            <a:br>
              <a:rPr lang="en-US" sz="2400" dirty="0" smtClean="0">
                <a:solidFill>
                  <a:schemeClr val="accent2"/>
                </a:solidFill>
              </a:rPr>
            </a:b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superconducting solenoid </a:t>
            </a:r>
            <a:br>
              <a:rPr lang="en-US" sz="2400" dirty="0" smtClean="0"/>
            </a:br>
            <a:r>
              <a:rPr lang="en-US" sz="2400" dirty="0" smtClean="0"/>
              <a:t> completion for Run-19/20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chemeClr val="accent2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accent2"/>
                </a:solidFill>
              </a:rPr>
              <a:t>Linac Upgrades </a:t>
            </a:r>
            <a:br>
              <a:rPr lang="en-US" sz="2400" dirty="0" smtClean="0">
                <a:solidFill>
                  <a:schemeClr val="accent2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Vacuum upgrade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Intensity </a:t>
            </a:r>
            <a:r>
              <a:rPr lang="en-US" sz="2400" dirty="0">
                <a:solidFill>
                  <a:srgbClr val="000000"/>
                </a:solidFill>
              </a:rPr>
              <a:t>Phase </a:t>
            </a:r>
            <a:r>
              <a:rPr lang="en-US" sz="2400" dirty="0" smtClean="0">
                <a:solidFill>
                  <a:srgbClr val="000000"/>
                </a:solidFill>
              </a:rPr>
              <a:t>II: 2x pulse length </a:t>
            </a:r>
            <a:r>
              <a:rPr lang="en-US" sz="1800" dirty="0" smtClean="0">
                <a:solidFill>
                  <a:srgbClr val="000000"/>
                </a:solidFill>
              </a:rPr>
              <a:t>(for BLIP, applied for funding)</a:t>
            </a:r>
            <a:r>
              <a:rPr lang="en-US" sz="2400" dirty="0" smtClean="0">
                <a:solidFill>
                  <a:srgbClr val="000000"/>
                </a:solidFill>
              </a:rPr>
              <a:t/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	=&gt; received funding for PS prototypes</a:t>
            </a:r>
            <a:br>
              <a:rPr lang="en-US" sz="2400" dirty="0" smtClean="0">
                <a:solidFill>
                  <a:srgbClr val="000000"/>
                </a:solidFill>
              </a:rPr>
            </a:b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18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98396"/>
            <a:ext cx="1607078" cy="284199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 bwMode="auto">
          <a:xfrm flipV="1">
            <a:off x="6629400" y="2184990"/>
            <a:ext cx="609600" cy="40581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5" name="Group 14"/>
          <p:cNvGrpSpPr/>
          <p:nvPr/>
        </p:nvGrpSpPr>
        <p:grpSpPr>
          <a:xfrm>
            <a:off x="5334000" y="3059238"/>
            <a:ext cx="2710080" cy="2579562"/>
            <a:chOff x="5334000" y="773238"/>
            <a:chExt cx="2710080" cy="2579562"/>
          </a:xfrm>
        </p:grpSpPr>
        <p:sp>
          <p:nvSpPr>
            <p:cNvPr id="16" name="Rectangle 15"/>
            <p:cNvSpPr/>
            <p:nvPr/>
          </p:nvSpPr>
          <p:spPr>
            <a:xfrm>
              <a:off x="5388773" y="1371600"/>
              <a:ext cx="1234433" cy="1981200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34000" y="773238"/>
              <a:ext cx="115428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0" dirty="0">
                  <a:latin typeface="Arial"/>
                  <a:cs typeface="Arial"/>
                </a:rPr>
                <a:t>t</a:t>
              </a:r>
              <a:r>
                <a:rPr lang="en-US" sz="1600" b="0" dirty="0" smtClean="0">
                  <a:latin typeface="Arial"/>
                  <a:cs typeface="Arial"/>
                </a:rPr>
                <a:t>rap length</a:t>
              </a:r>
              <a:br>
                <a:rPr lang="en-US" sz="1600" b="0" dirty="0" smtClean="0">
                  <a:latin typeface="Arial"/>
                  <a:cs typeface="Arial"/>
                </a:rPr>
              </a:br>
              <a:r>
                <a:rPr lang="en-US" sz="1600" b="0" dirty="0" smtClean="0">
                  <a:latin typeface="Arial"/>
                  <a:cs typeface="Arial"/>
                </a:rPr>
                <a:t>extension</a:t>
              </a:r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 flipH="1">
              <a:off x="5453280" y="2307898"/>
              <a:ext cx="2590800" cy="0"/>
            </a:xfrm>
            <a:prstGeom prst="line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97278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414338"/>
          </a:xfrm>
        </p:spPr>
        <p:txBody>
          <a:bodyPr/>
          <a:lstStyle/>
          <a:p>
            <a:r>
              <a:rPr lang="en-US" dirty="0"/>
              <a:t>RHIC </a:t>
            </a:r>
            <a:r>
              <a:rPr lang="en-US" dirty="0" smtClean="0"/>
              <a:t>hadron complex infrastructure                    </a:t>
            </a:r>
            <a:r>
              <a:rPr lang="en-US" sz="2800" b="0" dirty="0" smtClean="0">
                <a:solidFill>
                  <a:srgbClr val="FF0000"/>
                </a:solidFill>
              </a:rPr>
              <a:t>25+ years</a:t>
            </a: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Need to update list of upgrades to maintain RHIC </a:t>
            </a:r>
            <a:br>
              <a:rPr lang="en-US" sz="2400" dirty="0" smtClean="0"/>
            </a:br>
            <a:r>
              <a:rPr lang="en-US" sz="2400" dirty="0" smtClean="0"/>
              <a:t>hadron complex for 25+ years</a:t>
            </a:r>
            <a:br>
              <a:rPr lang="en-US" sz="2400" dirty="0" smtClean="0"/>
            </a:br>
            <a:r>
              <a:rPr lang="en-US" sz="1800" dirty="0" smtClean="0">
                <a:solidFill>
                  <a:schemeClr val="accent2"/>
                </a:solidFill>
              </a:rPr>
              <a:t>(last time done for all areas in 2011 for 10+ years)</a:t>
            </a:r>
            <a:endParaRPr lang="en-US" sz="1400" dirty="0" smtClean="0">
              <a:solidFill>
                <a:schemeClr val="accent2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1400" dirty="0" smtClean="0">
              <a:solidFill>
                <a:schemeClr val="accent2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What systems? When? How much?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accent2"/>
              </a:solidFill>
            </a:endParaRPr>
          </a:p>
          <a:p>
            <a:pPr marL="0" indent="0"/>
            <a:r>
              <a:rPr lang="en-US" sz="2400" dirty="0" smtClean="0"/>
              <a:t>Basic assumptions for estimate (reality will differ):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accent2"/>
                </a:solidFill>
              </a:rPr>
              <a:t>RHIC operation with A+A, </a:t>
            </a:r>
            <a:r>
              <a:rPr lang="en-US" sz="2400" dirty="0" err="1">
                <a:solidFill>
                  <a:schemeClr val="accent2"/>
                </a:solidFill>
              </a:rPr>
              <a:t>p+A</a:t>
            </a:r>
            <a:r>
              <a:rPr lang="en-US" sz="2400" dirty="0">
                <a:solidFill>
                  <a:schemeClr val="accent2"/>
                </a:solidFill>
              </a:rPr>
              <a:t>, </a:t>
            </a:r>
            <a:r>
              <a:rPr lang="en-US" sz="2400" dirty="0" err="1">
                <a:solidFill>
                  <a:schemeClr val="accent2"/>
                </a:solidFill>
              </a:rPr>
              <a:t>p+p</a:t>
            </a:r>
            <a:r>
              <a:rPr lang="en-US" sz="2400" dirty="0">
                <a:solidFill>
                  <a:schemeClr val="accent2"/>
                </a:solidFill>
              </a:rPr>
              <a:t> until </a:t>
            </a:r>
            <a:r>
              <a:rPr lang="en-US" sz="2400" dirty="0" smtClean="0">
                <a:solidFill>
                  <a:schemeClr val="accent2"/>
                </a:solidFill>
              </a:rPr>
              <a:t>2024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2"/>
                </a:solidFill>
              </a:rPr>
              <a:t>eRHIC </a:t>
            </a:r>
            <a:r>
              <a:rPr lang="en-US" sz="2400" dirty="0">
                <a:solidFill>
                  <a:schemeClr val="accent2"/>
                </a:solidFill>
              </a:rPr>
              <a:t>construction for 3 years, followed by </a:t>
            </a:r>
            <a:r>
              <a:rPr lang="en-US" sz="2400" dirty="0" smtClean="0">
                <a:solidFill>
                  <a:schemeClr val="accent2"/>
                </a:solidFill>
              </a:rPr>
              <a:t/>
            </a:r>
            <a:br>
              <a:rPr lang="en-US" sz="2400" dirty="0" smtClean="0">
                <a:solidFill>
                  <a:schemeClr val="accent2"/>
                </a:solidFill>
              </a:rPr>
            </a:br>
            <a:r>
              <a:rPr lang="en-US" sz="2400" dirty="0" smtClean="0">
                <a:solidFill>
                  <a:schemeClr val="accent2"/>
                </a:solidFill>
              </a:rPr>
              <a:t>15 years </a:t>
            </a:r>
            <a:r>
              <a:rPr lang="en-US" sz="2400" dirty="0">
                <a:solidFill>
                  <a:schemeClr val="accent2"/>
                </a:solidFill>
              </a:rPr>
              <a:t>of </a:t>
            </a:r>
            <a:r>
              <a:rPr lang="en-US" sz="2400" dirty="0" smtClean="0">
                <a:solidFill>
                  <a:schemeClr val="accent2"/>
                </a:solidFill>
              </a:rPr>
              <a:t>operation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2"/>
                </a:solidFill>
              </a:rPr>
              <a:t>Only </a:t>
            </a:r>
            <a:r>
              <a:rPr lang="en-US" sz="2400" dirty="0">
                <a:solidFill>
                  <a:schemeClr val="accent2"/>
                </a:solidFill>
              </a:rPr>
              <a:t>the Yellow RHIC ring and 2 Blue arcs are maintained operationally for </a:t>
            </a:r>
            <a:r>
              <a:rPr lang="en-US" sz="2400" dirty="0" smtClean="0">
                <a:solidFill>
                  <a:schemeClr val="accent2"/>
                </a:solidFill>
              </a:rPr>
              <a:t>eRHIC</a:t>
            </a:r>
            <a:br>
              <a:rPr lang="en-US" sz="2400" dirty="0" smtClean="0">
                <a:solidFill>
                  <a:schemeClr val="accent2"/>
                </a:solidFill>
              </a:rPr>
            </a:br>
            <a:r>
              <a:rPr lang="en-US" sz="1800" dirty="0" smtClean="0"/>
              <a:t>(also have a rough estimate for both rings maintained)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2"/>
                </a:solidFill>
              </a:rPr>
              <a:t>RHIC </a:t>
            </a:r>
            <a:r>
              <a:rPr lang="en-US" sz="2400" dirty="0">
                <a:solidFill>
                  <a:schemeClr val="accent2"/>
                </a:solidFill>
              </a:rPr>
              <a:t>modifications for eRHIC </a:t>
            </a:r>
            <a:r>
              <a:rPr lang="en-US" sz="2400" dirty="0" smtClean="0">
                <a:solidFill>
                  <a:schemeClr val="accent2"/>
                </a:solidFill>
              </a:rPr>
              <a:t>excluded</a:t>
            </a:r>
            <a:r>
              <a:rPr lang="en-US" sz="2400" dirty="0">
                <a:solidFill>
                  <a:schemeClr val="accent2"/>
                </a:solidFill>
              </a:rPr>
              <a:t/>
            </a:r>
            <a:br>
              <a:rPr lang="en-US" sz="2400" dirty="0">
                <a:solidFill>
                  <a:schemeClr val="accent2"/>
                </a:solidFill>
              </a:rPr>
            </a:br>
            <a:endParaRPr lang="en-US" sz="2400" dirty="0">
              <a:solidFill>
                <a:schemeClr val="accent2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chemeClr val="accent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19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95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Contents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accent2"/>
                </a:solidFill>
              </a:rPr>
              <a:t>Performance in Run-17</a:t>
            </a:r>
            <a:br>
              <a:rPr lang="en-US" sz="2800" dirty="0" smtClean="0">
                <a:solidFill>
                  <a:schemeClr val="accent2"/>
                </a:solidFill>
              </a:rPr>
            </a:br>
            <a:r>
              <a:rPr lang="en-US" sz="2800" dirty="0" smtClean="0">
                <a:solidFill>
                  <a:srgbClr val="000000"/>
                </a:solidFill>
              </a:rPr>
              <a:t>	</a:t>
            </a:r>
            <a:r>
              <a:rPr lang="en-US" sz="2400" dirty="0" smtClean="0">
                <a:solidFill>
                  <a:srgbClr val="000000"/>
                </a:solidFill>
              </a:rPr>
              <a:t>p</a:t>
            </a:r>
            <a:r>
              <a:rPr lang="en-US" sz="2400" dirty="0" smtClean="0">
                <a:solidFill>
                  <a:srgbClr val="000000"/>
                </a:solidFill>
                <a:ea typeface="ＭＳ Ｐゴシック" pitchFamily="-107" charset="-128"/>
                <a:cs typeface="Arial"/>
                <a:sym typeface="Symbol" pitchFamily="-107" charset="2"/>
              </a:rPr>
              <a:t></a:t>
            </a:r>
            <a:r>
              <a:rPr lang="en-US" sz="2400" dirty="0" smtClean="0">
                <a:solidFill>
                  <a:srgbClr val="000000"/>
                </a:solidFill>
              </a:rPr>
              <a:t>+p</a:t>
            </a:r>
            <a:r>
              <a:rPr lang="en-US" sz="2400" dirty="0" smtClean="0">
                <a:solidFill>
                  <a:srgbClr val="000000"/>
                </a:solidFill>
                <a:ea typeface="ＭＳ Ｐゴシック" pitchFamily="-107" charset="-128"/>
                <a:cs typeface="Arial"/>
                <a:sym typeface="Symbol" pitchFamily="-107" charset="2"/>
              </a:rPr>
              <a:t>  </a:t>
            </a:r>
            <a:r>
              <a:rPr lang="en-US" sz="2400" dirty="0" smtClean="0">
                <a:solidFill>
                  <a:srgbClr val="000000"/>
                </a:solidFill>
              </a:rPr>
              <a:t>255 GeV, </a:t>
            </a:r>
            <a:r>
              <a:rPr lang="en-US" sz="2400" dirty="0" err="1" smtClean="0">
                <a:solidFill>
                  <a:srgbClr val="000000"/>
                </a:solidFill>
              </a:rPr>
              <a:t>RHICf</a:t>
            </a:r>
            <a:r>
              <a:rPr lang="en-US" sz="2400" dirty="0" smtClean="0">
                <a:solidFill>
                  <a:srgbClr val="000000"/>
                </a:solidFill>
              </a:rPr>
              <a:t/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	</a:t>
            </a:r>
            <a:r>
              <a:rPr lang="en-US" sz="2400" dirty="0" err="1" smtClean="0">
                <a:solidFill>
                  <a:srgbClr val="000000"/>
                </a:solidFill>
              </a:rPr>
              <a:t>Au+Au</a:t>
            </a:r>
            <a:r>
              <a:rPr lang="en-US" sz="2400" dirty="0" smtClean="0">
                <a:solidFill>
                  <a:srgbClr val="000000"/>
                </a:solidFill>
              </a:rPr>
              <a:t>  </a:t>
            </a:r>
            <a:r>
              <a:rPr lang="en-US" sz="2400" dirty="0">
                <a:solidFill>
                  <a:srgbClr val="000000"/>
                </a:solidFill>
              </a:rPr>
              <a:t>27.2 GeV/nucleon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  <a:ea typeface="ＭＳ Ｐゴシック" pitchFamily="-107" charset="-128"/>
                <a:cs typeface="Arial"/>
                <a:sym typeface="Symbol" pitchFamily="-107" charset="2"/>
              </a:rPr>
              <a:t>	</a:t>
            </a:r>
            <a:r>
              <a:rPr lang="en-US" sz="2400" dirty="0" err="1" smtClean="0">
                <a:solidFill>
                  <a:srgbClr val="000000"/>
                </a:solidFill>
                <a:ea typeface="ＭＳ Ｐゴシック" pitchFamily="-107" charset="-128"/>
                <a:cs typeface="Arial"/>
                <a:sym typeface="Symbol" pitchFamily="-107" charset="2"/>
              </a:rPr>
              <a:t>CeC</a:t>
            </a:r>
            <a:r>
              <a:rPr lang="en-US" sz="2400" dirty="0" smtClean="0">
                <a:solidFill>
                  <a:srgbClr val="000000"/>
                </a:solidFill>
                <a:ea typeface="ＭＳ Ｐゴシック" pitchFamily="-107" charset="-128"/>
                <a:cs typeface="Arial"/>
                <a:sym typeface="Symbol" pitchFamily="-107" charset="2"/>
              </a:rPr>
              <a:t> and LEReC commissioning</a:t>
            </a:r>
            <a:endParaRPr lang="en-US" sz="2400" dirty="0">
              <a:solidFill>
                <a:srgbClr val="000000"/>
              </a:solidFill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accent2"/>
                </a:solidFill>
              </a:rPr>
              <a:t>Projections for Run-18 and Run-19/20</a:t>
            </a:r>
            <a:br>
              <a:rPr lang="en-US" sz="2800" dirty="0" smtClean="0">
                <a:solidFill>
                  <a:schemeClr val="accent2"/>
                </a:solidFill>
              </a:rPr>
            </a:br>
            <a:r>
              <a:rPr lang="en-US" sz="2400" dirty="0" smtClean="0"/>
              <a:t>	Run-18 </a:t>
            </a:r>
            <a:r>
              <a:rPr lang="en-US" dirty="0" smtClean="0"/>
              <a:t>(Zr+Zr, </a:t>
            </a:r>
            <a:r>
              <a:rPr lang="en-US" dirty="0" err="1" smtClean="0"/>
              <a:t>Ru+Ru</a:t>
            </a:r>
            <a:r>
              <a:rPr lang="en-US" dirty="0" smtClean="0"/>
              <a:t>, </a:t>
            </a:r>
            <a:r>
              <a:rPr lang="en-US" dirty="0" err="1" smtClean="0"/>
              <a:t>Au+Au</a:t>
            </a:r>
            <a:r>
              <a:rPr lang="en-US" dirty="0" smtClean="0"/>
              <a:t> 100 GeV/nucleon)</a:t>
            </a:r>
            <a:br>
              <a:rPr lang="en-US" dirty="0" smtClean="0"/>
            </a:br>
            <a:r>
              <a:rPr lang="en-US" sz="2400" dirty="0"/>
              <a:t>	</a:t>
            </a:r>
            <a:r>
              <a:rPr lang="en-US" sz="2400" dirty="0" smtClean="0"/>
              <a:t>Run-19/20 </a:t>
            </a:r>
            <a:r>
              <a:rPr lang="en-US" dirty="0" smtClean="0"/>
              <a:t>(</a:t>
            </a:r>
            <a:r>
              <a:rPr lang="en-US" dirty="0" err="1" smtClean="0"/>
              <a:t>Au+Au</a:t>
            </a:r>
            <a:r>
              <a:rPr lang="en-US" dirty="0" smtClean="0"/>
              <a:t> 3.85 – 9.8 GeV/nucleon)</a:t>
            </a:r>
            <a:br>
              <a:rPr lang="en-US" dirty="0" smtClean="0"/>
            </a:br>
            <a:r>
              <a:rPr lang="en-US" dirty="0" smtClean="0"/>
              <a:t>  	   </a:t>
            </a:r>
            <a:r>
              <a:rPr lang="en-US" dirty="0" smtClean="0">
                <a:solidFill>
                  <a:srgbClr val="FF0000"/>
                </a:solidFill>
              </a:rPr>
              <a:t>→ Beam Energy Scan II (BES-II); most of BES-I in Run-10</a:t>
            </a: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accent2"/>
                </a:solidFill>
              </a:rPr>
              <a:t>Ongoing and planned upgrades</a:t>
            </a:r>
            <a:br>
              <a:rPr lang="en-US" sz="2800" dirty="0" smtClean="0">
                <a:solidFill>
                  <a:schemeClr val="accent2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 	RHIC 9 MHz RF, LEReC, Extended EBIS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	Linac </a:t>
            </a:r>
            <a:r>
              <a:rPr lang="en-US" dirty="0" smtClean="0">
                <a:solidFill>
                  <a:srgbClr val="000000"/>
                </a:solidFill>
              </a:rPr>
              <a:t>(vacuum, Intensity Upgrade Phase II)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spcAft>
                <a:spcPts val="1200"/>
              </a:spcAft>
            </a:pPr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2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14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725" y="685800"/>
            <a:ext cx="8829675" cy="6096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Run-17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dirty="0" smtClean="0"/>
              <a:t>met </a:t>
            </a:r>
            <a:r>
              <a:rPr lang="en-US" i="1" dirty="0" smtClean="0"/>
              <a:t>L</a:t>
            </a:r>
            <a:r>
              <a:rPr lang="en-US" dirty="0" smtClean="0"/>
              <a:t> and </a:t>
            </a:r>
            <a:r>
              <a:rPr lang="en-US" i="1" dirty="0" smtClean="0"/>
              <a:t>P</a:t>
            </a:r>
            <a:r>
              <a:rPr lang="en-US" dirty="0" smtClean="0"/>
              <a:t> goals for </a:t>
            </a:r>
            <a:r>
              <a:rPr lang="en-US" dirty="0" smtClean="0">
                <a:solidFill>
                  <a:srgbClr val="000000"/>
                </a:solidFill>
              </a:rPr>
              <a:t>p</a:t>
            </a:r>
            <a:r>
              <a:rPr lang="en-US" dirty="0" smtClean="0">
                <a:solidFill>
                  <a:srgbClr val="000000"/>
                </a:solidFill>
                <a:ea typeface="ＭＳ Ｐゴシック" pitchFamily="-107" charset="-128"/>
                <a:cs typeface="Arial"/>
                <a:sym typeface="Symbol" pitchFamily="-107" charset="2"/>
              </a:rPr>
              <a:t></a:t>
            </a:r>
            <a:r>
              <a:rPr lang="en-US" dirty="0" smtClean="0">
                <a:solidFill>
                  <a:srgbClr val="000000"/>
                </a:solidFill>
              </a:rPr>
              <a:t>+p</a:t>
            </a:r>
            <a:r>
              <a:rPr lang="en-US" dirty="0" smtClean="0">
                <a:solidFill>
                  <a:srgbClr val="000000"/>
                </a:solidFill>
                <a:ea typeface="ＭＳ Ｐゴシック" pitchFamily="-107" charset="-128"/>
                <a:cs typeface="Arial"/>
                <a:sym typeface="Symbol" pitchFamily="-107" charset="2"/>
              </a:rPr>
              <a:t> </a:t>
            </a:r>
            <a:r>
              <a:rPr lang="en-US" dirty="0" smtClean="0">
                <a:solidFill>
                  <a:srgbClr val="000000"/>
                </a:solidFill>
              </a:rPr>
              <a:t>255 GeV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  first </a:t>
            </a:r>
            <a:r>
              <a:rPr lang="en-US" sz="1800" dirty="0">
                <a:solidFill>
                  <a:srgbClr val="000000"/>
                </a:solidFill>
              </a:rPr>
              <a:t>p</a:t>
            </a:r>
            <a:r>
              <a:rPr lang="en-US" sz="1800" dirty="0">
                <a:solidFill>
                  <a:srgbClr val="000000"/>
                </a:solidFill>
                <a:ea typeface="ＭＳ Ｐゴシック" pitchFamily="-107" charset="-128"/>
                <a:cs typeface="Arial"/>
                <a:sym typeface="Symbol" pitchFamily="-107" charset="2"/>
              </a:rPr>
              <a:t> </a:t>
            </a:r>
            <a:r>
              <a:rPr lang="en-US" sz="1800" dirty="0" smtClean="0"/>
              <a:t>run with leveled </a:t>
            </a:r>
            <a:r>
              <a:rPr lang="en-US" sz="1800" i="1" dirty="0" smtClean="0"/>
              <a:t>L </a:t>
            </a:r>
            <a:r>
              <a:rPr lang="en-US" sz="1800" dirty="0" smtClean="0"/>
              <a:t>(</a:t>
            </a:r>
            <a:r>
              <a:rPr lang="en-US" sz="1800" i="1" dirty="0" smtClean="0">
                <a:latin typeface="Symbol" charset="2"/>
                <a:ea typeface="Symbol" charset="2"/>
                <a:cs typeface="Symbol" charset="2"/>
              </a:rPr>
              <a:t>b</a:t>
            </a:r>
            <a:r>
              <a:rPr lang="en-US" sz="1800" dirty="0" smtClean="0"/>
              <a:t>* squeeze)</a:t>
            </a:r>
            <a:br>
              <a:rPr lang="en-US" sz="1800" dirty="0" smtClean="0"/>
            </a:br>
            <a:r>
              <a:rPr lang="en-US" sz="1800" dirty="0" smtClean="0">
                <a:solidFill>
                  <a:srgbClr val="0000FF"/>
                </a:solidFill>
              </a:rPr>
              <a:t>  </a:t>
            </a:r>
            <a:r>
              <a:rPr lang="en-US" sz="1800" dirty="0" smtClean="0">
                <a:solidFill>
                  <a:srgbClr val="7F7F7F"/>
                </a:solidFill>
              </a:rPr>
              <a:t>quench </a:t>
            </a:r>
            <a:r>
              <a:rPr lang="en-US" sz="1800" dirty="0">
                <a:solidFill>
                  <a:srgbClr val="7F7F7F"/>
                </a:solidFill>
              </a:rPr>
              <a:t>protection diode </a:t>
            </a:r>
            <a:r>
              <a:rPr lang="en-US" sz="1800" dirty="0" smtClean="0">
                <a:solidFill>
                  <a:srgbClr val="7F7F7F"/>
                </a:solidFill>
              </a:rPr>
              <a:t>damage again </a:t>
            </a:r>
            <a:r>
              <a:rPr lang="en-US" sz="1050" dirty="0"/>
              <a:t/>
            </a:r>
            <a:br>
              <a:rPr lang="en-US" sz="1050" dirty="0"/>
            </a:br>
            <a:r>
              <a:rPr lang="en-US" dirty="0" smtClean="0"/>
              <a:t>met </a:t>
            </a:r>
            <a:r>
              <a:rPr lang="en-US" i="1" dirty="0" smtClean="0"/>
              <a:t>L</a:t>
            </a:r>
            <a:r>
              <a:rPr lang="en-US" dirty="0" smtClean="0"/>
              <a:t> goals for </a:t>
            </a:r>
            <a:r>
              <a:rPr lang="en-US" dirty="0" err="1" smtClean="0"/>
              <a:t>Au+Au</a:t>
            </a:r>
            <a:r>
              <a:rPr lang="en-US" dirty="0" smtClean="0"/>
              <a:t> 27.2 GeV/nucleon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100" dirty="0" smtClean="0">
                <a:solidFill>
                  <a:srgbClr val="000000"/>
                </a:solidFill>
              </a:rPr>
              <a:t>Maintained </a:t>
            </a:r>
            <a:r>
              <a:rPr lang="en-US" sz="2100" dirty="0">
                <a:solidFill>
                  <a:srgbClr val="000000"/>
                </a:solidFill>
              </a:rPr>
              <a:t>high </a:t>
            </a:r>
            <a:r>
              <a:rPr lang="en-US" sz="2100" dirty="0" smtClean="0">
                <a:solidFill>
                  <a:srgbClr val="000000"/>
                </a:solidFill>
              </a:rPr>
              <a:t>operational </a:t>
            </a:r>
            <a:r>
              <a:rPr lang="en-US" sz="2100" dirty="0">
                <a:solidFill>
                  <a:srgbClr val="000000"/>
                </a:solidFill>
              </a:rPr>
              <a:t>efficiency </a:t>
            </a:r>
            <a:r>
              <a:rPr lang="en-US" sz="2100" dirty="0" smtClean="0">
                <a:solidFill>
                  <a:srgbClr val="000000"/>
                </a:solidFill>
              </a:rPr>
              <a:t/>
            </a:r>
            <a:br>
              <a:rPr lang="en-US" sz="2100" dirty="0" smtClean="0">
                <a:solidFill>
                  <a:srgbClr val="000000"/>
                </a:solidFill>
              </a:rPr>
            </a:br>
            <a:r>
              <a:rPr lang="en-US" sz="2100" dirty="0" smtClean="0">
                <a:solidFill>
                  <a:srgbClr val="000000"/>
                </a:solidFill>
              </a:rPr>
              <a:t>  </a:t>
            </a:r>
            <a:r>
              <a:rPr lang="en-US" sz="1600" dirty="0" smtClean="0">
                <a:solidFill>
                  <a:schemeClr val="accent2"/>
                </a:solidFill>
              </a:rPr>
              <a:t>reduced </a:t>
            </a:r>
            <a:r>
              <a:rPr lang="en-US" sz="1600" dirty="0">
                <a:solidFill>
                  <a:schemeClr val="accent2"/>
                </a:solidFill>
              </a:rPr>
              <a:t>p</a:t>
            </a:r>
            <a:r>
              <a:rPr lang="en-US" sz="1600" dirty="0">
                <a:solidFill>
                  <a:schemeClr val="accent2"/>
                </a:solidFill>
                <a:ea typeface="ＭＳ Ｐゴシック" pitchFamily="-107" charset="-128"/>
                <a:cs typeface="Arial"/>
                <a:sym typeface="Symbol" pitchFamily="-107" charset="2"/>
              </a:rPr>
              <a:t></a:t>
            </a:r>
            <a:r>
              <a:rPr lang="en-US" sz="1600" dirty="0">
                <a:solidFill>
                  <a:schemeClr val="accent2"/>
                </a:solidFill>
              </a:rPr>
              <a:t>+p</a:t>
            </a:r>
            <a:r>
              <a:rPr lang="en-US" sz="1600" dirty="0">
                <a:solidFill>
                  <a:schemeClr val="accent2"/>
                </a:solidFill>
                <a:ea typeface="ＭＳ Ｐゴシック" pitchFamily="-107" charset="-128"/>
                <a:cs typeface="Arial"/>
                <a:sym typeface="Symbol" pitchFamily="-107" charset="2"/>
              </a:rPr>
              <a:t> </a:t>
            </a:r>
            <a:r>
              <a:rPr lang="en-US" sz="1600" dirty="0" smtClean="0">
                <a:solidFill>
                  <a:schemeClr val="accent2"/>
                </a:solidFill>
              </a:rPr>
              <a:t>255 </a:t>
            </a:r>
            <a:r>
              <a:rPr lang="en-US" sz="1600" dirty="0">
                <a:solidFill>
                  <a:schemeClr val="accent2"/>
                </a:solidFill>
              </a:rPr>
              <a:t>GeV </a:t>
            </a:r>
            <a:r>
              <a:rPr lang="en-US" sz="1600" dirty="0" smtClean="0">
                <a:solidFill>
                  <a:schemeClr val="accent2"/>
                </a:solidFill>
              </a:rPr>
              <a:t>setup time again (2013: 21 d →  2017: 12 d)</a:t>
            </a:r>
            <a:br>
              <a:rPr lang="en-US" sz="1600" dirty="0" smtClean="0">
                <a:solidFill>
                  <a:schemeClr val="accent2"/>
                </a:solidFill>
              </a:rPr>
            </a:br>
            <a:r>
              <a:rPr lang="en-US" sz="1600" dirty="0" smtClean="0">
                <a:solidFill>
                  <a:schemeClr val="accent2"/>
                </a:solidFill>
              </a:rPr>
              <a:t>  86% availability (goal: 80%), </a:t>
            </a:r>
            <a:br>
              <a:rPr lang="en-US" sz="1600" dirty="0" smtClean="0">
                <a:solidFill>
                  <a:schemeClr val="accent2"/>
                </a:solidFill>
              </a:rPr>
            </a:br>
            <a:r>
              <a:rPr lang="en-US" sz="1600" dirty="0" smtClean="0">
                <a:solidFill>
                  <a:schemeClr val="accent2"/>
                </a:solidFill>
              </a:rPr>
              <a:t>  62% of calendar time </a:t>
            </a:r>
            <a:r>
              <a:rPr lang="en-US" sz="1600" dirty="0">
                <a:solidFill>
                  <a:schemeClr val="accent2"/>
                </a:solidFill>
              </a:rPr>
              <a:t>in </a:t>
            </a:r>
            <a:r>
              <a:rPr lang="en-US" sz="1600" dirty="0" smtClean="0">
                <a:solidFill>
                  <a:schemeClr val="accent2"/>
                </a:solidFill>
              </a:rPr>
              <a:t>store for all </a:t>
            </a:r>
            <a:r>
              <a:rPr lang="en-US" sz="1600" dirty="0">
                <a:solidFill>
                  <a:schemeClr val="accent2"/>
                </a:solidFill>
              </a:rPr>
              <a:t>p</a:t>
            </a:r>
            <a:r>
              <a:rPr lang="en-US" sz="1600" dirty="0">
                <a:solidFill>
                  <a:schemeClr val="accent2"/>
                </a:solidFill>
                <a:ea typeface="ＭＳ Ｐゴシック" pitchFamily="-107" charset="-128"/>
                <a:cs typeface="Arial"/>
                <a:sym typeface="Symbol" pitchFamily="-107" charset="2"/>
              </a:rPr>
              <a:t></a:t>
            </a:r>
            <a:r>
              <a:rPr lang="en-US" sz="1600" dirty="0">
                <a:solidFill>
                  <a:schemeClr val="accent2"/>
                </a:solidFill>
              </a:rPr>
              <a:t>+p</a:t>
            </a:r>
            <a:r>
              <a:rPr lang="en-US" sz="1600" dirty="0">
                <a:solidFill>
                  <a:schemeClr val="accent2"/>
                </a:solidFill>
                <a:ea typeface="ＭＳ Ｐゴシック" pitchFamily="-107" charset="-128"/>
                <a:cs typeface="Arial"/>
                <a:sym typeface="Symbol" pitchFamily="-107" charset="2"/>
              </a:rPr>
              <a:t> </a:t>
            </a:r>
            <a:r>
              <a:rPr lang="en-US" sz="1600" dirty="0">
                <a:solidFill>
                  <a:schemeClr val="accent2"/>
                </a:solidFill>
              </a:rPr>
              <a:t>255 </a:t>
            </a:r>
            <a:r>
              <a:rPr lang="en-US" sz="1600" dirty="0" smtClean="0">
                <a:solidFill>
                  <a:schemeClr val="accent2"/>
                </a:solidFill>
              </a:rPr>
              <a:t>GeV, 68% for </a:t>
            </a:r>
            <a:r>
              <a:rPr lang="en-US" sz="1600" dirty="0" err="1">
                <a:solidFill>
                  <a:schemeClr val="accent2"/>
                </a:solidFill>
              </a:rPr>
              <a:t>Au+Au</a:t>
            </a:r>
            <a:r>
              <a:rPr lang="en-US" sz="1600" dirty="0">
                <a:solidFill>
                  <a:schemeClr val="accent2"/>
                </a:solidFill>
              </a:rPr>
              <a:t> 27.2 GeV/nucleon </a:t>
            </a:r>
            <a:r>
              <a:rPr lang="en-US" sz="1600" dirty="0" smtClean="0">
                <a:solidFill>
                  <a:schemeClr val="accent2"/>
                </a:solidFill>
              </a:rPr>
              <a:t/>
            </a:r>
            <a:br>
              <a:rPr lang="en-US" sz="1600" dirty="0" smtClean="0">
                <a:solidFill>
                  <a:schemeClr val="accent2"/>
                </a:solidFill>
              </a:rPr>
            </a:br>
            <a:endParaRPr lang="en-US" sz="16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Preparation for next runs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100" dirty="0" smtClean="0"/>
              <a:t>Run-18: Zr+Zr, </a:t>
            </a:r>
            <a:r>
              <a:rPr lang="en-US" sz="2100" dirty="0" err="1" smtClean="0"/>
              <a:t>Ru+Ru</a:t>
            </a:r>
            <a:r>
              <a:rPr lang="en-US" sz="2100" dirty="0" smtClean="0"/>
              <a:t> 100 GeV/nucleon, </a:t>
            </a:r>
            <a:r>
              <a:rPr lang="en-US" sz="2100" dirty="0" err="1" smtClean="0"/>
              <a:t>Au+Au</a:t>
            </a:r>
            <a:r>
              <a:rPr lang="en-US" sz="2100" dirty="0" smtClean="0"/>
              <a:t> 13.5 GeV/nucleon</a:t>
            </a:r>
            <a:br>
              <a:rPr lang="en-US" sz="2100" dirty="0" smtClean="0"/>
            </a:br>
            <a:r>
              <a:rPr lang="en-US" sz="2100" dirty="0" smtClean="0"/>
              <a:t>	     LEReC beam commissioning, </a:t>
            </a:r>
            <a:r>
              <a:rPr lang="en-US" sz="2100" dirty="0" err="1" smtClean="0"/>
              <a:t>CeC</a:t>
            </a:r>
            <a:r>
              <a:rPr lang="en-US" sz="2100" dirty="0" smtClean="0"/>
              <a:t> </a:t>
            </a:r>
            <a:r>
              <a:rPr lang="en-US" sz="2100" dirty="0" err="1" smtClean="0"/>
              <a:t>commissining</a:t>
            </a:r>
            <a:r>
              <a:rPr lang="en-US" sz="2100" dirty="0" smtClean="0"/>
              <a:t/>
            </a:r>
            <a:br>
              <a:rPr lang="en-US" sz="2100" dirty="0" smtClean="0"/>
            </a:br>
            <a:r>
              <a:rPr lang="en-US" sz="2100" dirty="0" smtClean="0"/>
              <a:t>Run-19/20: Beam Energy Scan II </a:t>
            </a:r>
            <a:r>
              <a:rPr lang="en-US" sz="1800" dirty="0" smtClean="0"/>
              <a:t>(5 energies, 2 lowest with LEReC)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Ongoing and planned upgrades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RHIC </a:t>
            </a:r>
            <a:r>
              <a:rPr lang="en-US" dirty="0">
                <a:solidFill>
                  <a:srgbClr val="000000"/>
                </a:solidFill>
              </a:rPr>
              <a:t>9 MHz </a:t>
            </a:r>
            <a:r>
              <a:rPr lang="en-US" dirty="0" smtClean="0">
                <a:solidFill>
                  <a:srgbClr val="000000"/>
                </a:solidFill>
              </a:rPr>
              <a:t>RF, LEReC, Extended EBIS, Linac </a:t>
            </a:r>
            <a:r>
              <a:rPr lang="en-US" sz="1800" dirty="0" smtClean="0">
                <a:solidFill>
                  <a:srgbClr val="000000"/>
                </a:solidFill>
              </a:rPr>
              <a:t>(vacuum, Intensity </a:t>
            </a:r>
            <a:r>
              <a:rPr lang="en-US" sz="1800" dirty="0">
                <a:solidFill>
                  <a:srgbClr val="000000"/>
                </a:solidFill>
              </a:rPr>
              <a:t>Phase </a:t>
            </a:r>
            <a:r>
              <a:rPr lang="en-US" sz="1800" dirty="0" smtClean="0">
                <a:solidFill>
                  <a:srgbClr val="000000"/>
                </a:solidFill>
              </a:rPr>
              <a:t>II</a:t>
            </a:r>
            <a:r>
              <a:rPr lang="en-US" sz="1800" dirty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  <a:p>
            <a:endParaRPr lang="en-US" sz="2100" dirty="0" smtClean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96839"/>
            <a:ext cx="9029700" cy="474662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US" dirty="0" smtClean="0"/>
              <a:t> Summary</a:t>
            </a:r>
            <a:endParaRPr lang="en-US" sz="2800" b="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75" y="381000"/>
            <a:ext cx="3971925" cy="2514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04720" y="1143000"/>
            <a:ext cx="1686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i="1" dirty="0" err="1" smtClean="0"/>
              <a:t>P</a:t>
            </a:r>
            <a:r>
              <a:rPr lang="en-US" i="1" baseline="-25000" dirty="0" err="1" smtClean="0"/>
              <a:t>avg</a:t>
            </a:r>
            <a:r>
              <a:rPr lang="en-US" dirty="0" smtClean="0"/>
              <a:t> = 55%</a:t>
            </a:r>
          </a:p>
        </p:txBody>
      </p:sp>
    </p:spTree>
    <p:extLst>
      <p:ext uri="{BB962C8B-B14F-4D97-AF65-F5344CB8AC3E}">
        <p14:creationId xmlns:p14="http://schemas.microsoft.com/office/powerpoint/2010/main" val="6110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B558D05A-655E-48D6-BEE5-5A6C8F729379}" type="slidenum">
              <a:rPr lang="en-US" smtClean="0"/>
              <a:pPr>
                <a:defRPr/>
              </a:pPr>
              <a:t>21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11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6838"/>
            <a:ext cx="8801101" cy="719137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  <a:ea typeface="ＭＳ Ｐゴシック" pitchFamily="30" charset="-128"/>
                <a:cs typeface="ＭＳ Ｐゴシック" pitchFamily="30" charset="-128"/>
              </a:rPr>
              <a:t>RHIC ultimate luminosity and polarization goals</a:t>
            </a:r>
          </a:p>
        </p:txBody>
      </p:sp>
      <p:graphicFrame>
        <p:nvGraphicFramePr>
          <p:cNvPr id="640145" name="Group 145"/>
          <p:cNvGraphicFramePr>
            <a:graphicFrameLocks noGrp="1"/>
          </p:cNvGraphicFramePr>
          <p:nvPr>
            <p:extLst/>
          </p:nvPr>
        </p:nvGraphicFramePr>
        <p:xfrm>
          <a:off x="114300" y="800100"/>
          <a:ext cx="8801099" cy="5420078"/>
        </p:xfrm>
        <a:graphic>
          <a:graphicData uri="http://schemas.openxmlformats.org/drawingml/2006/table">
            <a:tbl>
              <a:tblPr/>
              <a:tblGrid>
                <a:gridCol w="2747896"/>
                <a:gridCol w="1611733"/>
                <a:gridCol w="946653"/>
                <a:gridCol w="794006"/>
                <a:gridCol w="1410366"/>
                <a:gridCol w="1290445"/>
              </a:tblGrid>
              <a:tr h="2660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parameter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unit</a:t>
                      </a:r>
                    </a:p>
                  </a:txBody>
                  <a:tcPr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achieved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Arial"/>
                        </a:rPr>
                        <a:t>goals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1633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Au-Au operation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  <a:sym typeface="Mathematica1" charset="0"/>
                        </a:rPr>
                        <a:t>2016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  <a:sym typeface="Mathematica1" charset="0"/>
                        </a:rPr>
                        <a:t>≥ 2021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  <a:sym typeface="Mathematica1" charset="0"/>
                        </a:rPr>
                        <a:t/>
                      </a:r>
                      <a:b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  <a:sym typeface="Mathematica1" charset="0"/>
                        </a:rPr>
                      </a:b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  <a:sym typeface="Mathematica1" charset="0"/>
                        </a:rPr>
                        <a:t>56 MHz SRF + AGS + 9 MHz RF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/>
                        <a:ea typeface="ＭＳ Ｐゴシック" pitchFamily="-107" charset="-128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52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energy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 GeV/nucleon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Arial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52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no colliding bunches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 …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Arial"/>
                        </a:rPr>
                        <a:t>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52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bunch intensity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 10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2.0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(1.6)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Arial"/>
                        </a:rPr>
                        <a:t>2.5 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-128"/>
                          <a:cs typeface="Arial"/>
                        </a:rPr>
                        <a:t>(2.0)</a:t>
                      </a:r>
                      <a:endParaRPr kumimoji="0" 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-128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65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avg. luminosity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10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26</a:t>
                      </a:r>
                      <a:r>
                        <a:rPr kumimoji="0" lang="en-US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cm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-2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s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87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charset="-128"/>
                          <a:cs typeface="Arial"/>
                        </a:rPr>
                        <a:t>175</a:t>
                      </a:r>
                      <a:b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charset="-128"/>
                          <a:cs typeface="Arial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2× achieved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ＭＳ Ｐゴシック" charset="-128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1633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p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  <a:sym typeface="Symbol" pitchFamily="-107" charset="2"/>
                        </a:rPr>
                        <a:t>-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p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  <a:sym typeface="Symbol" pitchFamily="-107" charset="2"/>
                        </a:rPr>
                        <a:t> operation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07" charset="0"/>
                          <a:cs typeface="Arial"/>
                        </a:rPr>
                        <a:t>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  <a:sym typeface="Mathematica1" charset="0"/>
                        </a:rPr>
                        <a:t>≥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07" charset="0"/>
                          <a:cs typeface="Arial"/>
                          <a:sym typeface="Mathematica1" charset="0"/>
                        </a:rPr>
                        <a:t>2021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07" charset="0"/>
                          <a:cs typeface="Arial"/>
                          <a:sym typeface="Mathematica1" charset="0"/>
                        </a:rPr>
                        <a:t/>
                      </a:r>
                      <a:b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itchFamily="-107" charset="0"/>
                          <a:cs typeface="Arial"/>
                          <a:sym typeface="Mathematica1" charset="0"/>
                        </a:rPr>
                      </a:b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ea typeface="Times New Roman" pitchFamily="-107" charset="0"/>
                          <a:cs typeface="Arial"/>
                          <a:sym typeface="Mathematica1" charset="0"/>
                        </a:rPr>
                        <a:t>OPPIS + 9 MHz RF + e-lenses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/>
                        <a:ea typeface="Times New Roman" pitchFamily="-107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52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energy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 GeV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255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255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52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no colliding bunches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 …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7" charset="-128"/>
                          <a:cs typeface="Arial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– 111 –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pitchFamily="-107" charset="-128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– 111 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52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bunch intensity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 10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2.25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1.85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3.0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65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avg. luminosity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 10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30</a:t>
                      </a:r>
                      <a:r>
                        <a:rPr kumimoji="0" lang="en-US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cm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-2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s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160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175 </a:t>
                      </a:r>
                      <a:b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2.8× achieved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pitchFamily="-107" charset="-128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600</a:t>
                      </a:r>
                      <a:b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3.8× achieved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pitchFamily="-107" charset="-128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65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avg. polarization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*</a:t>
                      </a:r>
                      <a:endParaRPr kumimoji="0" lang="en-US" sz="1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ea typeface="ＭＳ Ｐゴシック" pitchFamily="-107" charset="-128"/>
                        <a:cs typeface="Arial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 %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med" len="lg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pitchFamily="-107" charset="-128"/>
                          <a:cs typeface="Arial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1463" y="6167735"/>
            <a:ext cx="8723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0" baseline="30000" dirty="0" smtClean="0">
                <a:latin typeface="Arial"/>
                <a:cs typeface="Arial"/>
              </a:rPr>
              <a:t>*</a:t>
            </a:r>
            <a:r>
              <a:rPr lang="en-US" sz="1200" b="0" dirty="0" smtClean="0">
                <a:latin typeface="Arial"/>
                <a:cs typeface="Arial"/>
              </a:rPr>
              <a:t>Intensity and time-averaged polarization as measured by the H-jet. Luminosity-averaged polarizations, relevant in single-spin </a:t>
            </a:r>
            <a:br>
              <a:rPr lang="en-US" sz="1200" b="0" dirty="0" smtClean="0">
                <a:latin typeface="Arial"/>
                <a:cs typeface="Arial"/>
              </a:rPr>
            </a:br>
            <a:r>
              <a:rPr lang="en-US" sz="1200" b="0" dirty="0" smtClean="0">
                <a:latin typeface="Arial"/>
                <a:cs typeface="Arial"/>
              </a:rPr>
              <a:t>colliding beam experiments, are higher. </a:t>
            </a:r>
          </a:p>
        </p:txBody>
      </p:sp>
    </p:spTree>
    <p:extLst>
      <p:ext uri="{BB962C8B-B14F-4D97-AF65-F5344CB8AC3E}">
        <p14:creationId xmlns:p14="http://schemas.microsoft.com/office/powerpoint/2010/main" val="207247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900" y="3200400"/>
            <a:ext cx="4827799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6839"/>
            <a:ext cx="9029700" cy="474661"/>
          </a:xfrm>
        </p:spPr>
        <p:txBody>
          <a:bodyPr/>
          <a:lstStyle/>
          <a:p>
            <a:pPr algn="l"/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RHIC 9 MHz RF Upgrade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</a:rPr>
              <a:t>Scope</a:t>
            </a:r>
            <a:r>
              <a:rPr lang="en-US" b="1" dirty="0" smtClean="0"/>
              <a:t> </a:t>
            </a:r>
            <a:endParaRPr lang="en-US" b="1" dirty="0"/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</a:rPr>
              <a:t>3 cavities per </a:t>
            </a:r>
            <a:r>
              <a:rPr lang="en-US" dirty="0" smtClean="0">
                <a:solidFill>
                  <a:srgbClr val="0000FF"/>
                </a:solidFill>
              </a:rPr>
              <a:t>ring (60 </a:t>
            </a:r>
            <a:r>
              <a:rPr lang="en-US" dirty="0">
                <a:solidFill>
                  <a:srgbClr val="0000FF"/>
                </a:solidFill>
              </a:rPr>
              <a:t>kV per </a:t>
            </a:r>
            <a:r>
              <a:rPr lang="en-US" dirty="0" smtClean="0">
                <a:solidFill>
                  <a:srgbClr val="0000FF"/>
                </a:solidFill>
              </a:rPr>
              <a:t>cavity)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sz="1600" dirty="0" smtClean="0">
                <a:solidFill>
                  <a:srgbClr val="0000FF"/>
                </a:solidFill>
              </a:rPr>
              <a:t>[existing 9 MHz RF: </a:t>
            </a:r>
            <a:r>
              <a:rPr lang="en-US" sz="1600" dirty="0">
                <a:solidFill>
                  <a:srgbClr val="0000FF"/>
                </a:solidFill>
              </a:rPr>
              <a:t>22 kV (p</a:t>
            </a:r>
            <a:r>
              <a:rPr lang="en-US" sz="1600" dirty="0">
                <a:solidFill>
                  <a:srgbClr val="0000FF"/>
                </a:solidFill>
                <a:ea typeface="ＭＳ Ｐゴシック" pitchFamily="-107" charset="-128"/>
                <a:cs typeface="Arial"/>
                <a:sym typeface="Symbol" pitchFamily="-107" charset="2"/>
              </a:rPr>
              <a:t>+</a:t>
            </a:r>
            <a:r>
              <a:rPr lang="en-US" sz="1600" dirty="0">
                <a:solidFill>
                  <a:srgbClr val="0000FF"/>
                </a:solidFill>
              </a:rPr>
              <a:t>p</a:t>
            </a:r>
            <a:r>
              <a:rPr lang="en-US" sz="1600" dirty="0">
                <a:solidFill>
                  <a:srgbClr val="0000FF"/>
                </a:solidFill>
                <a:ea typeface="ＭＳ Ｐゴシック" pitchFamily="-107" charset="-128"/>
                <a:cs typeface="Arial"/>
                <a:sym typeface="Symbol" pitchFamily="-107" charset="2"/>
              </a:rPr>
              <a:t></a:t>
            </a:r>
            <a:r>
              <a:rPr lang="en-US" sz="1600" dirty="0" smtClean="0">
                <a:solidFill>
                  <a:srgbClr val="0000FF"/>
                </a:solidFill>
              </a:rPr>
              <a:t>)]</a:t>
            </a: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1400" b="1" dirty="0" smtClean="0">
                <a:solidFill>
                  <a:srgbClr val="0000FF"/>
                </a:solidFill>
              </a:rPr>
              <a:t/>
            </a:r>
            <a:br>
              <a:rPr lang="en-US" sz="1400" b="1" dirty="0" smtClean="0">
                <a:solidFill>
                  <a:srgbClr val="0000FF"/>
                </a:solidFill>
              </a:rPr>
            </a:br>
            <a:r>
              <a:rPr lang="en-US" sz="1400" b="1" dirty="0" smtClean="0"/>
              <a:t>3 </a:t>
            </a:r>
            <a:r>
              <a:rPr lang="en-US" sz="1400" b="1" dirty="0"/>
              <a:t>areas of benefit:</a:t>
            </a:r>
          </a:p>
          <a:p>
            <a:pPr marL="457200" indent="-27432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500" dirty="0"/>
              <a:t>Larger bucket and ramp speed for protons </a:t>
            </a:r>
            <a:br>
              <a:rPr lang="en-US" sz="1500" dirty="0"/>
            </a:br>
            <a:r>
              <a:rPr lang="en-US" sz="1500" dirty="0"/>
              <a:t> </a:t>
            </a:r>
            <a:r>
              <a:rPr lang="en-US" sz="1300" dirty="0"/>
              <a:t>(avoids squeeze out on early part of ramp, faster crossing of spin resonances)</a:t>
            </a:r>
          </a:p>
          <a:p>
            <a:pPr marL="457200" indent="-27432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500" dirty="0"/>
              <a:t>Lower peak current for transition crossing</a:t>
            </a:r>
            <a:r>
              <a:rPr lang="en-US" sz="1300" dirty="0"/>
              <a:t> (increase in bunch intensity)</a:t>
            </a:r>
          </a:p>
          <a:p>
            <a:pPr marL="457200" indent="-27432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1500" dirty="0" smtClean="0"/>
              <a:t>Operation </a:t>
            </a:r>
            <a:r>
              <a:rPr lang="en-US" sz="1500" dirty="0"/>
              <a:t>with long bunches at low energy ions </a:t>
            </a:r>
            <a:r>
              <a:rPr lang="en-US" sz="1300" dirty="0"/>
              <a:t>(enhancement to LEReC</a:t>
            </a:r>
            <a:r>
              <a:rPr lang="en-US" sz="1300" dirty="0" smtClean="0"/>
              <a:t>)</a:t>
            </a:r>
            <a:br>
              <a:rPr lang="en-US" sz="1300" dirty="0" smtClean="0"/>
            </a:br>
            <a:endParaRPr lang="en-US" sz="1500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</a:rPr>
              <a:t>Cost and funding</a:t>
            </a:r>
            <a:endParaRPr lang="en-US" b="1" dirty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pPr marL="0" indent="0">
              <a:buNone/>
            </a:pPr>
            <a:endParaRPr lang="en-US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</a:rPr>
              <a:t>Schedule</a:t>
            </a:r>
            <a:endParaRPr lang="en-US" b="1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</a:rPr>
              <a:t>s</a:t>
            </a:r>
            <a:r>
              <a:rPr lang="en-US" dirty="0" smtClean="0">
                <a:solidFill>
                  <a:srgbClr val="0000FF"/>
                </a:solidFill>
              </a:rPr>
              <a:t>tarted</a:t>
            </a:r>
            <a:r>
              <a:rPr lang="en-US" dirty="0">
                <a:solidFill>
                  <a:srgbClr val="0000FF"/>
                </a:solidFill>
              </a:rPr>
              <a:t>: 08/2013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 smtClean="0">
                <a:solidFill>
                  <a:srgbClr val="0000FF"/>
                </a:solidFill>
              </a:rPr>
              <a:t>lanned </a:t>
            </a:r>
            <a:r>
              <a:rPr lang="en-US" dirty="0">
                <a:solidFill>
                  <a:srgbClr val="0000FF"/>
                </a:solidFill>
              </a:rPr>
              <a:t>completion: </a:t>
            </a:r>
            <a:r>
              <a:rPr lang="en-US" dirty="0" smtClean="0">
                <a:solidFill>
                  <a:srgbClr val="0000FF"/>
                </a:solidFill>
              </a:rPr>
              <a:t>12/2018 </a:t>
            </a:r>
            <a:r>
              <a:rPr lang="en-US" sz="1700" dirty="0" smtClean="0">
                <a:solidFill>
                  <a:srgbClr val="0000FF"/>
                </a:solidFill>
              </a:rPr>
              <a:t>(begin of beam commissioning)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Status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installation of 1 cavity per ring for Run-17, </a:t>
            </a:r>
            <a:endParaRPr lang="en-US" dirty="0">
              <a:solidFill>
                <a:srgbClr val="0000FF"/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Installation of 2 cavities per ring for Run-18, and 3 per ring for Run-19 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7848600" y="2362200"/>
            <a:ext cx="0" cy="1219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303074"/>
            <a:ext cx="2743200" cy="98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457200" y="3124200"/>
          <a:ext cx="3566160" cy="548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1540"/>
                <a:gridCol w="891540"/>
                <a:gridCol w="891540"/>
                <a:gridCol w="891540"/>
              </a:tblGrid>
              <a:tr h="25224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elvetica"/>
                          <a:cs typeface="Helvetica"/>
                        </a:rPr>
                        <a:t>FY2014</a:t>
                      </a:r>
                      <a:endParaRPr lang="en-US" sz="1200" b="0" dirty="0">
                        <a:latin typeface="Helvetica"/>
                        <a:cs typeface="Helvetica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elvetica"/>
                          <a:cs typeface="Helvetica"/>
                        </a:rPr>
                        <a:t>2015</a:t>
                      </a:r>
                      <a:endParaRPr lang="en-US" sz="1200" b="0" dirty="0">
                        <a:latin typeface="Helvetica"/>
                        <a:cs typeface="Helvetica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elvetica"/>
                          <a:cs typeface="Helvetica"/>
                        </a:rPr>
                        <a:t>2016</a:t>
                      </a:r>
                      <a:endParaRPr lang="en-US" sz="1200" b="0" dirty="0">
                        <a:latin typeface="Helvetica"/>
                        <a:cs typeface="Helvetica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elvetica"/>
                          <a:cs typeface="Helvetica"/>
                        </a:rPr>
                        <a:t>Total</a:t>
                      </a:r>
                      <a:endParaRPr lang="en-US" sz="1200" b="0" dirty="0">
                        <a:latin typeface="Helvetica"/>
                        <a:cs typeface="Helvetica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24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elvetica"/>
                          <a:cs typeface="Helvetica"/>
                        </a:rPr>
                        <a:t>$675k (A)</a:t>
                      </a:r>
                      <a:endParaRPr lang="en-US" sz="1200" dirty="0">
                        <a:latin typeface="Helvetica"/>
                        <a:cs typeface="Helvetica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elvetica"/>
                          <a:cs typeface="Helvetica"/>
                        </a:rPr>
                        <a:t>700k (A)</a:t>
                      </a:r>
                      <a:endParaRPr lang="en-US" sz="1200" dirty="0">
                        <a:latin typeface="Helvetica"/>
                        <a:cs typeface="Helvetica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elvetica"/>
                          <a:cs typeface="Helvetica"/>
                        </a:rPr>
                        <a:t>625k (A)</a:t>
                      </a:r>
                      <a:endParaRPr lang="en-US" sz="1200" dirty="0">
                        <a:latin typeface="Helvetica"/>
                        <a:cs typeface="Helvetica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Helvetica"/>
                          <a:cs typeface="Helvetica"/>
                        </a:rPr>
                        <a:t>2.0M</a:t>
                      </a:r>
                      <a:endParaRPr lang="en-US" sz="1200" dirty="0">
                        <a:latin typeface="Helvetica"/>
                        <a:cs typeface="Helvetica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096000" y="685800"/>
            <a:ext cx="2848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A. Zaltsman, S. Polizzo</a:t>
            </a:r>
          </a:p>
        </p:txBody>
      </p:sp>
    </p:spTree>
    <p:extLst>
      <p:ext uri="{BB962C8B-B14F-4D97-AF65-F5344CB8AC3E}">
        <p14:creationId xmlns:p14="http://schemas.microsoft.com/office/powerpoint/2010/main" val="176034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STAR luminosity request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Dependence of useful event rate </a:t>
            </a:r>
            <a:r>
              <a:rPr lang="en-US" i="1" dirty="0" smtClean="0"/>
              <a:t>R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 smtClean="0"/>
              <a:t>) on instantaneous luminosity </a:t>
            </a:r>
            <a:r>
              <a:rPr lang="en-US" i="1" dirty="0" smtClean="0"/>
              <a:t>L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 smtClean="0"/>
              <a:t>):</a:t>
            </a:r>
          </a:p>
          <a:p>
            <a:r>
              <a:rPr lang="en-US" dirty="0" smtClean="0"/>
              <a:t>       </a:t>
            </a:r>
            <a:r>
              <a:rPr lang="en-US" i="1" dirty="0" smtClean="0">
                <a:solidFill>
                  <a:srgbClr val="0432FF"/>
                </a:solidFill>
              </a:rPr>
              <a:t>R</a:t>
            </a:r>
            <a:r>
              <a:rPr lang="en-US" dirty="0" smtClean="0">
                <a:solidFill>
                  <a:srgbClr val="0432FF"/>
                </a:solidFill>
              </a:rPr>
              <a:t>(</a:t>
            </a:r>
            <a:r>
              <a:rPr lang="en-US" i="1" dirty="0" smtClean="0">
                <a:solidFill>
                  <a:srgbClr val="0432FF"/>
                </a:solidFill>
              </a:rPr>
              <a:t>L</a:t>
            </a:r>
            <a:r>
              <a:rPr lang="en-US" dirty="0" smtClean="0">
                <a:solidFill>
                  <a:srgbClr val="0432FF"/>
                </a:solidFill>
              </a:rPr>
              <a:t>(</a:t>
            </a:r>
            <a:r>
              <a:rPr lang="en-US" i="1" dirty="0" smtClean="0">
                <a:solidFill>
                  <a:srgbClr val="0432FF"/>
                </a:solidFill>
              </a:rPr>
              <a:t>t</a:t>
            </a:r>
            <a:r>
              <a:rPr lang="en-US" dirty="0" smtClean="0">
                <a:solidFill>
                  <a:srgbClr val="0432FF"/>
                </a:solidFill>
              </a:rPr>
              <a:t>)) </a:t>
            </a:r>
            <a:r>
              <a:rPr lang="en-US" dirty="0">
                <a:solidFill>
                  <a:srgbClr val="0432FF"/>
                </a:solidFill>
              </a:rPr>
              <a:t>= if (</a:t>
            </a:r>
            <a:r>
              <a:rPr lang="en-US" i="1" dirty="0" smtClean="0">
                <a:solidFill>
                  <a:srgbClr val="0432FF"/>
                </a:solidFill>
              </a:rPr>
              <a:t>L </a:t>
            </a:r>
            <a:r>
              <a:rPr lang="en-US" dirty="0" smtClean="0">
                <a:solidFill>
                  <a:srgbClr val="0432FF"/>
                </a:solidFill>
              </a:rPr>
              <a:t>&lt; </a:t>
            </a:r>
            <a:r>
              <a:rPr lang="en-US" dirty="0" smtClean="0">
                <a:solidFill>
                  <a:srgbClr val="FF0000"/>
                </a:solidFill>
              </a:rPr>
              <a:t>22x10</a:t>
            </a:r>
            <a:r>
              <a:rPr lang="en-US" baseline="30000" dirty="0" smtClean="0">
                <a:solidFill>
                  <a:srgbClr val="FF0000"/>
                </a:solidFill>
              </a:rPr>
              <a:t>26</a:t>
            </a:r>
            <a:r>
              <a:rPr lang="en-US" dirty="0" smtClean="0">
                <a:solidFill>
                  <a:srgbClr val="FF0000"/>
                </a:solidFill>
              </a:rPr>
              <a:t> cm</a:t>
            </a:r>
            <a:r>
              <a:rPr lang="en-US" baseline="30000" dirty="0" smtClean="0">
                <a:solidFill>
                  <a:srgbClr val="FF0000"/>
                </a:solidFill>
              </a:rPr>
              <a:t>-2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baseline="30000" dirty="0" smtClean="0">
                <a:solidFill>
                  <a:srgbClr val="FF0000"/>
                </a:solidFill>
              </a:rPr>
              <a:t>-1</a:t>
            </a:r>
            <a:r>
              <a:rPr lang="en-US" dirty="0" smtClean="0">
                <a:solidFill>
                  <a:srgbClr val="0432FF"/>
                </a:solidFill>
              </a:rPr>
              <a:t>) { </a:t>
            </a:r>
            <a:r>
              <a:rPr lang="en-US" i="1" dirty="0" smtClean="0">
                <a:solidFill>
                  <a:srgbClr val="0432FF"/>
                </a:solidFill>
              </a:rPr>
              <a:t>L</a:t>
            </a:r>
            <a:r>
              <a:rPr lang="en-US" dirty="0" smtClean="0">
                <a:solidFill>
                  <a:srgbClr val="0432FF"/>
                </a:solidFill>
              </a:rPr>
              <a:t>(</a:t>
            </a:r>
            <a:r>
              <a:rPr lang="en-US" i="1" dirty="0" smtClean="0">
                <a:solidFill>
                  <a:srgbClr val="0432FF"/>
                </a:solidFill>
              </a:rPr>
              <a:t>t</a:t>
            </a:r>
            <a:r>
              <a:rPr lang="en-US" dirty="0" smtClean="0">
                <a:solidFill>
                  <a:srgbClr val="0432FF"/>
                </a:solidFill>
              </a:rPr>
              <a:t>) </a:t>
            </a:r>
            <a:r>
              <a:rPr lang="en-US" dirty="0">
                <a:solidFill>
                  <a:srgbClr val="0432FF"/>
                </a:solidFill>
              </a:rPr>
              <a:t>* </a:t>
            </a:r>
            <a:r>
              <a:rPr lang="en-US" dirty="0" smtClean="0">
                <a:solidFill>
                  <a:srgbClr val="0432FF"/>
                </a:solidFill>
              </a:rPr>
              <a:t>4.3x10</a:t>
            </a:r>
            <a:r>
              <a:rPr lang="en-US" baseline="30000" dirty="0" smtClean="0">
                <a:solidFill>
                  <a:srgbClr val="0432FF"/>
                </a:solidFill>
              </a:rPr>
              <a:t>-24</a:t>
            </a:r>
            <a:r>
              <a:rPr lang="en-US" dirty="0" smtClean="0">
                <a:solidFill>
                  <a:srgbClr val="0432FF"/>
                </a:solidFill>
              </a:rPr>
              <a:t> cm</a:t>
            </a:r>
            <a:r>
              <a:rPr lang="en-US" baseline="30000" dirty="0" smtClean="0">
                <a:solidFill>
                  <a:srgbClr val="0432FF"/>
                </a:solidFill>
              </a:rPr>
              <a:t>2</a:t>
            </a:r>
            <a:r>
              <a:rPr lang="en-US" dirty="0" smtClean="0">
                <a:solidFill>
                  <a:srgbClr val="0432FF"/>
                </a:solidFill>
              </a:rPr>
              <a:t> </a:t>
            </a:r>
            <a:r>
              <a:rPr lang="en-US" dirty="0">
                <a:solidFill>
                  <a:srgbClr val="0432FF"/>
                </a:solidFill>
              </a:rPr>
              <a:t>* </a:t>
            </a:r>
            <a:r>
              <a:rPr lang="en-US" dirty="0" smtClean="0">
                <a:solidFill>
                  <a:srgbClr val="0432FF"/>
                </a:solidFill>
              </a:rPr>
              <a:t>0.16 } </a:t>
            </a:r>
          </a:p>
          <a:p>
            <a:r>
              <a:rPr lang="en-US" dirty="0">
                <a:solidFill>
                  <a:srgbClr val="0432FF"/>
                </a:solidFill>
              </a:rPr>
              <a:t> </a:t>
            </a:r>
            <a:r>
              <a:rPr lang="en-US" dirty="0" smtClean="0">
                <a:solidFill>
                  <a:srgbClr val="0432FF"/>
                </a:solidFill>
              </a:rPr>
              <a:t>                     else                              {</a:t>
            </a:r>
            <a:r>
              <a:rPr lang="en-US" dirty="0">
                <a:solidFill>
                  <a:srgbClr val="0432FF"/>
                </a:solidFill>
              </a:rPr>
              <a:t> </a:t>
            </a:r>
            <a:r>
              <a:rPr lang="en-US" dirty="0" smtClean="0">
                <a:solidFill>
                  <a:srgbClr val="0432FF"/>
                </a:solidFill>
              </a:rPr>
              <a:t>1500 Hz }</a:t>
            </a:r>
          </a:p>
          <a:p>
            <a:endParaRPr lang="en-US" dirty="0"/>
          </a:p>
          <a:p>
            <a:r>
              <a:rPr lang="en-US" dirty="0" smtClean="0"/>
              <a:t>General RHIC setup strategy:</a:t>
            </a:r>
          </a:p>
          <a:p>
            <a:pPr marL="457200" indent="-457200">
              <a:buAutoNum type="arabicPeriod"/>
            </a:pPr>
            <a:r>
              <a:rPr lang="en-US" dirty="0" smtClean="0"/>
              <a:t>(Long) stores with </a:t>
            </a:r>
            <a:r>
              <a:rPr lang="en-US" i="1" dirty="0" smtClean="0">
                <a:solidFill>
                  <a:srgbClr val="FF0000"/>
                </a:solidFill>
              </a:rPr>
              <a:t>L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i="1" dirty="0" smtClean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) &gt; 22x10</a:t>
            </a:r>
            <a:r>
              <a:rPr lang="en-US" baseline="30000" dirty="0" smtClean="0">
                <a:solidFill>
                  <a:srgbClr val="FF0000"/>
                </a:solidFill>
              </a:rPr>
              <a:t>26</a:t>
            </a:r>
            <a:r>
              <a:rPr lang="en-US" dirty="0" smtClean="0">
                <a:solidFill>
                  <a:srgbClr val="FF0000"/>
                </a:solidFill>
              </a:rPr>
              <a:t> cm</a:t>
            </a:r>
            <a:r>
              <a:rPr lang="en-US" baseline="30000" dirty="0" smtClean="0">
                <a:solidFill>
                  <a:srgbClr val="FF0000"/>
                </a:solidFill>
              </a:rPr>
              <a:t>-2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baseline="30000" dirty="0" smtClean="0">
                <a:solidFill>
                  <a:srgbClr val="FF0000"/>
                </a:solidFill>
              </a:rPr>
              <a:t>-1</a:t>
            </a:r>
            <a:r>
              <a:rPr lang="en-US" dirty="0" smtClean="0"/>
              <a:t> throughout the store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>
                <a:solidFill>
                  <a:srgbClr val="0432FF"/>
                </a:solidFill>
              </a:rPr>
              <a:t>=&gt; STAR bandwidth always filled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Initial luminosity </a:t>
            </a:r>
            <a:r>
              <a:rPr lang="en-US" i="1" dirty="0" err="1" smtClean="0"/>
              <a:t>L</a:t>
            </a:r>
            <a:r>
              <a:rPr lang="en-US" i="1" baseline="-25000" dirty="0" err="1" smtClean="0"/>
              <a:t>init</a:t>
            </a:r>
            <a:r>
              <a:rPr lang="en-US" dirty="0" smtClean="0"/>
              <a:t> = 3x22x10</a:t>
            </a:r>
            <a:r>
              <a:rPr lang="en-US" baseline="30000" dirty="0" smtClean="0"/>
              <a:t>26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 </a:t>
            </a:r>
            <a:r>
              <a:rPr lang="en-US" dirty="0" smtClean="0"/>
              <a:t>= 66x10</a:t>
            </a:r>
            <a:r>
              <a:rPr lang="en-US" baseline="30000" dirty="0" smtClean="0"/>
              <a:t>26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</a:t>
            </a:r>
            <a:r>
              <a:rPr lang="en-US" dirty="0" smtClean="0">
                <a:solidFill>
                  <a:srgbClr val="0432FF"/>
                </a:solidFill>
              </a:rPr>
              <a:t>=&gt; stochastic cooling ensures </a:t>
            </a:r>
            <a:r>
              <a:rPr lang="en-US" i="1" dirty="0">
                <a:solidFill>
                  <a:srgbClr val="0432FF"/>
                </a:solidFill>
              </a:rPr>
              <a:t>L</a:t>
            </a:r>
            <a:r>
              <a:rPr lang="en-US" dirty="0">
                <a:solidFill>
                  <a:srgbClr val="0432FF"/>
                </a:solidFill>
              </a:rPr>
              <a:t>(</a:t>
            </a:r>
            <a:r>
              <a:rPr lang="en-US" i="1" dirty="0">
                <a:solidFill>
                  <a:srgbClr val="0432FF"/>
                </a:solidFill>
              </a:rPr>
              <a:t>t</a:t>
            </a:r>
            <a:r>
              <a:rPr lang="en-US" dirty="0">
                <a:solidFill>
                  <a:srgbClr val="0432FF"/>
                </a:solidFill>
              </a:rPr>
              <a:t>) &gt; 22x10</a:t>
            </a:r>
            <a:r>
              <a:rPr lang="en-US" baseline="30000" dirty="0">
                <a:solidFill>
                  <a:srgbClr val="0432FF"/>
                </a:solidFill>
              </a:rPr>
              <a:t>26</a:t>
            </a:r>
            <a:r>
              <a:rPr lang="en-US" dirty="0">
                <a:solidFill>
                  <a:srgbClr val="0432FF"/>
                </a:solidFill>
              </a:rPr>
              <a:t> cm</a:t>
            </a:r>
            <a:r>
              <a:rPr lang="en-US" baseline="30000" dirty="0">
                <a:solidFill>
                  <a:srgbClr val="0432FF"/>
                </a:solidFill>
              </a:rPr>
              <a:t>-2</a:t>
            </a:r>
            <a:r>
              <a:rPr lang="en-US" dirty="0">
                <a:solidFill>
                  <a:srgbClr val="0432FF"/>
                </a:solidFill>
              </a:rPr>
              <a:t>s</a:t>
            </a:r>
            <a:r>
              <a:rPr lang="en-US" baseline="30000" dirty="0">
                <a:solidFill>
                  <a:srgbClr val="0432FF"/>
                </a:solidFill>
              </a:rPr>
              <a:t>-1</a:t>
            </a:r>
            <a:r>
              <a:rPr lang="en-US" dirty="0">
                <a:solidFill>
                  <a:srgbClr val="0432FF"/>
                </a:solidFill>
              </a:rPr>
              <a:t> </a:t>
            </a:r>
            <a:endParaRPr lang="en-US" dirty="0" smtClean="0">
              <a:solidFill>
                <a:srgbClr val="0432FF"/>
              </a:solidFill>
            </a:endParaRPr>
          </a:p>
          <a:p>
            <a:pPr marL="457200" indent="-457200">
              <a:buAutoNum type="arabicPeriod"/>
            </a:pPr>
            <a:r>
              <a:rPr lang="en-US" dirty="0" smtClean="0"/>
              <a:t>Initial bunch intensity 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b</a:t>
            </a:r>
            <a:r>
              <a:rPr lang="en-US" dirty="0" smtClean="0"/>
              <a:t> ≥ 1.3x10</a:t>
            </a:r>
            <a:r>
              <a:rPr lang="en-US" baseline="30000" dirty="0" smtClean="0"/>
              <a:t>9</a:t>
            </a:r>
            <a:r>
              <a:rPr lang="en-US" dirty="0" smtClean="0"/>
              <a:t> for both </a:t>
            </a:r>
            <a:r>
              <a:rPr lang="en-US" baseline="30000" dirty="0" smtClean="0"/>
              <a:t>96</a:t>
            </a:r>
            <a:r>
              <a:rPr lang="en-US" dirty="0" smtClean="0"/>
              <a:t>Zr and </a:t>
            </a:r>
            <a:r>
              <a:rPr lang="en-US" baseline="30000" dirty="0" smtClean="0"/>
              <a:t>96</a:t>
            </a:r>
            <a:r>
              <a:rPr lang="en-US" dirty="0" smtClean="0"/>
              <a:t>Ru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>
                <a:solidFill>
                  <a:schemeClr val="accent2"/>
                </a:solidFill>
              </a:rPr>
              <a:t>=&gt; can be done with enriched </a:t>
            </a:r>
            <a:r>
              <a:rPr lang="en-US" baseline="30000" dirty="0">
                <a:solidFill>
                  <a:schemeClr val="accent2"/>
                </a:solidFill>
              </a:rPr>
              <a:t>96</a:t>
            </a:r>
            <a:r>
              <a:rPr lang="en-US" dirty="0">
                <a:solidFill>
                  <a:schemeClr val="accent2"/>
                </a:solidFill>
              </a:rPr>
              <a:t>Zr and </a:t>
            </a:r>
            <a:r>
              <a:rPr lang="en-US" baseline="30000" dirty="0">
                <a:solidFill>
                  <a:schemeClr val="accent2"/>
                </a:solidFill>
              </a:rPr>
              <a:t>96</a:t>
            </a:r>
            <a:r>
              <a:rPr lang="en-US" dirty="0">
                <a:solidFill>
                  <a:schemeClr val="accent2"/>
                </a:solidFill>
              </a:rPr>
              <a:t>Ru </a:t>
            </a:r>
            <a:endParaRPr lang="en-US" dirty="0" smtClean="0">
              <a:solidFill>
                <a:schemeClr val="accent2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en-US" baseline="30000" dirty="0"/>
              <a:t>96</a:t>
            </a:r>
            <a:r>
              <a:rPr lang="en-US" dirty="0"/>
              <a:t>Zr </a:t>
            </a:r>
            <a:r>
              <a:rPr lang="en-US" dirty="0" smtClean="0"/>
              <a:t>natural abundance 2.81%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>
                <a:solidFill>
                  <a:schemeClr val="accent2"/>
                </a:solidFill>
              </a:rPr>
              <a:t>=&gt; </a:t>
            </a:r>
            <a:r>
              <a:rPr lang="en-US" dirty="0">
                <a:solidFill>
                  <a:schemeClr val="accent2"/>
                </a:solidFill>
              </a:rPr>
              <a:t>50% enriched </a:t>
            </a:r>
            <a:r>
              <a:rPr lang="en-US" baseline="30000" dirty="0">
                <a:solidFill>
                  <a:schemeClr val="accent2"/>
                </a:solidFill>
              </a:rPr>
              <a:t>96</a:t>
            </a:r>
            <a:r>
              <a:rPr lang="en-US" dirty="0">
                <a:solidFill>
                  <a:schemeClr val="accent2"/>
                </a:solidFill>
              </a:rPr>
              <a:t>Zr </a:t>
            </a:r>
            <a:r>
              <a:rPr lang="en-US" dirty="0" smtClean="0">
                <a:solidFill>
                  <a:schemeClr val="accent2"/>
                </a:solidFill>
              </a:rPr>
              <a:t>available, ops from EBIS</a:t>
            </a:r>
          </a:p>
          <a:p>
            <a:pPr marL="457200" indent="-457200">
              <a:buFontTx/>
              <a:buAutoNum type="arabicPeriod"/>
            </a:pPr>
            <a:r>
              <a:rPr lang="en-US" baseline="30000" dirty="0" smtClean="0"/>
              <a:t>96</a:t>
            </a:r>
            <a:r>
              <a:rPr lang="en-US" dirty="0" smtClean="0"/>
              <a:t>Ru </a:t>
            </a:r>
            <a:r>
              <a:rPr lang="en-US" dirty="0"/>
              <a:t>natural abundance </a:t>
            </a:r>
            <a:r>
              <a:rPr lang="en-US" dirty="0" smtClean="0"/>
              <a:t>5.54%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</a:t>
            </a:r>
            <a:r>
              <a:rPr lang="en-US" dirty="0" smtClean="0">
                <a:solidFill>
                  <a:schemeClr val="accent2"/>
                </a:solidFill>
              </a:rPr>
              <a:t>=&gt; DOE working on finding/producing enriched </a:t>
            </a:r>
            <a:r>
              <a:rPr lang="en-US" baseline="30000" dirty="0" smtClean="0">
                <a:solidFill>
                  <a:schemeClr val="accent2"/>
                </a:solidFill>
              </a:rPr>
              <a:t>96</a:t>
            </a:r>
            <a:r>
              <a:rPr lang="en-US" dirty="0" smtClean="0">
                <a:solidFill>
                  <a:schemeClr val="accent2"/>
                </a:solidFill>
              </a:rPr>
              <a:t>Ru 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	     10% abundance sufficient in target material, ops from Tandem</a:t>
            </a:r>
            <a:r>
              <a:rPr lang="en-US" dirty="0">
                <a:solidFill>
                  <a:schemeClr val="accent2"/>
                </a:solidFill>
              </a:rPr>
              <a:t/>
            </a:r>
            <a:br>
              <a:rPr lang="en-US" dirty="0">
                <a:solidFill>
                  <a:schemeClr val="accent2"/>
                </a:solidFill>
              </a:rPr>
            </a:br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24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7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Run-18: </a:t>
            </a:r>
            <a:r>
              <a:rPr lang="en-US" baseline="30000" dirty="0"/>
              <a:t>96</a:t>
            </a:r>
            <a:r>
              <a:rPr lang="en-US" dirty="0"/>
              <a:t>Zr + </a:t>
            </a:r>
            <a:r>
              <a:rPr lang="en-US" baseline="30000" dirty="0"/>
              <a:t>96</a:t>
            </a:r>
            <a:r>
              <a:rPr lang="en-US" dirty="0"/>
              <a:t>Zr, </a:t>
            </a:r>
            <a:r>
              <a:rPr lang="en-US" baseline="30000" dirty="0"/>
              <a:t>96</a:t>
            </a:r>
            <a:r>
              <a:rPr lang="en-US" dirty="0"/>
              <a:t>Ru + </a:t>
            </a:r>
            <a:r>
              <a:rPr lang="en-US" baseline="30000" dirty="0"/>
              <a:t>96</a:t>
            </a:r>
            <a:r>
              <a:rPr lang="en-US" dirty="0"/>
              <a:t>Ru – </a:t>
            </a:r>
            <a:r>
              <a:rPr lang="en-US" dirty="0" smtClean="0"/>
              <a:t>at lower energies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Zhangbu</a:t>
            </a:r>
            <a:r>
              <a:rPr lang="en-US" dirty="0" smtClean="0"/>
              <a:t> Xu, 05/09/2017:</a:t>
            </a:r>
          </a:p>
          <a:p>
            <a:r>
              <a:rPr lang="en-US" dirty="0" smtClean="0"/>
              <a:t>“STAR </a:t>
            </a:r>
            <a:r>
              <a:rPr lang="en-US" dirty="0"/>
              <a:t>is interested in looking into the luminosities at BES energies for isobars: </a:t>
            </a:r>
            <a:r>
              <a:rPr lang="en-US" dirty="0" err="1"/>
              <a:t>Zr</a:t>
            </a:r>
            <a:r>
              <a:rPr lang="en-US" dirty="0"/>
              <a:t> and Ru.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At: 39, 27, 19.6 and </a:t>
            </a:r>
            <a:r>
              <a:rPr lang="en-US" dirty="0" smtClean="0"/>
              <a:t>14.6”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Response, 06/15/2017: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We </a:t>
            </a:r>
            <a:r>
              <a:rPr lang="en-US" dirty="0"/>
              <a:t>should not run lower than </a:t>
            </a:r>
            <a:r>
              <a:rPr lang="en-US" dirty="0" err="1"/>
              <a:t>sqrt</a:t>
            </a:r>
            <a:r>
              <a:rPr lang="en-US" dirty="0"/>
              <a:t>(</a:t>
            </a:r>
            <a:r>
              <a:rPr lang="en-US" dirty="0" err="1"/>
              <a:t>sNN</a:t>
            </a:r>
            <a:r>
              <a:rPr lang="en-US" dirty="0"/>
              <a:t>) = 39 GeV. At this energy </a:t>
            </a:r>
            <a:r>
              <a:rPr lang="en-US" dirty="0" smtClean="0"/>
              <a:t>stochastic </a:t>
            </a:r>
            <a:r>
              <a:rPr lang="en-US" dirty="0"/>
              <a:t>cooling still works. 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If </a:t>
            </a:r>
            <a:r>
              <a:rPr lang="en-US" dirty="0"/>
              <a:t>we don’t have stochastic cooling, the source consumption goes up </a:t>
            </a:r>
            <a:r>
              <a:rPr lang="en-US" dirty="0" smtClean="0"/>
              <a:t>significantly</a:t>
            </a:r>
            <a:r>
              <a:rPr lang="en-US" dirty="0"/>
              <a:t>, which is particularly problematic for </a:t>
            </a:r>
            <a:r>
              <a:rPr lang="en-US" dirty="0" smtClean="0"/>
              <a:t>Ru-96.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Using </a:t>
            </a:r>
            <a:r>
              <a:rPr lang="en-US" dirty="0"/>
              <a:t>the same bunch intensity as we project for </a:t>
            </a:r>
            <a:r>
              <a:rPr lang="en-US" dirty="0" err="1"/>
              <a:t>sqrt</a:t>
            </a:r>
            <a:r>
              <a:rPr lang="en-US" dirty="0"/>
              <a:t>(</a:t>
            </a:r>
            <a:r>
              <a:rPr lang="en-US" dirty="0" err="1"/>
              <a:t>sNN</a:t>
            </a:r>
            <a:r>
              <a:rPr lang="en-US" dirty="0"/>
              <a:t>) = 200 GeV the </a:t>
            </a:r>
            <a:r>
              <a:rPr lang="en-US" dirty="0" smtClean="0"/>
              <a:t>luminosity </a:t>
            </a:r>
            <a:r>
              <a:rPr lang="en-US" dirty="0"/>
              <a:t>would drop by a factor ~20 going from 200 GeV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39 </a:t>
            </a:r>
            <a:r>
              <a:rPr lang="en-US" dirty="0"/>
              <a:t>GeV.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25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4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6839"/>
            <a:ext cx="9144000" cy="588962"/>
          </a:xfrm>
        </p:spPr>
        <p:txBody>
          <a:bodyPr/>
          <a:lstStyle/>
          <a:p>
            <a:pPr algn="l"/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Run-17 p</a:t>
            </a:r>
            <a:r>
              <a:rPr lang="en-US" dirty="0" smtClean="0">
                <a:solidFill>
                  <a:srgbClr val="FF0000"/>
                </a:solidFill>
                <a:ea typeface="ＭＳ Ｐゴシック" pitchFamily="-107" charset="-128"/>
                <a:cs typeface="Arial"/>
                <a:sym typeface="Symbol" pitchFamily="-107" charset="2"/>
              </a:rPr>
              <a:t></a:t>
            </a:r>
            <a:r>
              <a:rPr lang="en-US" dirty="0" smtClean="0">
                <a:solidFill>
                  <a:srgbClr val="FF0000"/>
                </a:solidFill>
              </a:rPr>
              <a:t>+p</a:t>
            </a:r>
            <a:r>
              <a:rPr lang="en-US" dirty="0" smtClean="0">
                <a:solidFill>
                  <a:srgbClr val="FF0000"/>
                </a:solidFill>
                <a:ea typeface="ＭＳ Ｐゴシック" pitchFamily="-107" charset="-128"/>
                <a:cs typeface="Arial"/>
                <a:sym typeface="Symbol" pitchFamily="-107" charset="2"/>
              </a:rPr>
              <a:t></a:t>
            </a:r>
            <a:r>
              <a:rPr lang="en-US" dirty="0" smtClean="0">
                <a:solidFill>
                  <a:srgbClr val="FF0000"/>
                </a:solidFill>
              </a:rPr>
              <a:t> at 255 GeV                                          </a:t>
            </a:r>
            <a:r>
              <a:rPr lang="en-US" dirty="0" smtClean="0"/>
              <a:t>∫</a:t>
            </a:r>
            <a:r>
              <a:rPr lang="en-US" i="1" dirty="0" err="1" smtClean="0"/>
              <a:t>L</a:t>
            </a:r>
            <a:r>
              <a:rPr lang="en-US" dirty="0" err="1" smtClean="0"/>
              <a:t>d</a:t>
            </a:r>
            <a:r>
              <a:rPr lang="en-US" i="1" dirty="0" err="1" smtClean="0"/>
              <a:t>t</a:t>
            </a:r>
            <a:r>
              <a:rPr lang="en-US" dirty="0" smtClean="0"/>
              <a:t> and </a:t>
            </a:r>
            <a:r>
              <a:rPr lang="en-US" i="1" dirty="0" smtClean="0"/>
              <a:t>P</a:t>
            </a:r>
            <a:endParaRPr lang="en-US" sz="3200" b="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609600"/>
            <a:ext cx="3958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0" dirty="0" smtClean="0">
                <a:latin typeface="Arial"/>
                <a:cs typeface="Arial"/>
              </a:rPr>
              <a:t>Run Coordinator: </a:t>
            </a:r>
            <a:r>
              <a:rPr lang="en-US" sz="2000" b="0" dirty="0" err="1" smtClean="0">
                <a:latin typeface="Arial"/>
                <a:cs typeface="Arial"/>
              </a:rPr>
              <a:t>Vahid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 err="1" smtClean="0">
                <a:latin typeface="Arial"/>
                <a:cs typeface="Arial"/>
              </a:rPr>
              <a:t>Ranjbar</a:t>
            </a:r>
            <a:endParaRPr lang="en-US" sz="2000" b="0" dirty="0" smtClean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3791"/>
            <a:ext cx="7020859" cy="54252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791" y="1221194"/>
            <a:ext cx="8308941" cy="136960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STAR </a:t>
            </a:r>
            <a:r>
              <a:rPr lang="en-US" sz="2000" i="1" dirty="0" err="1"/>
              <a:t>L</a:t>
            </a:r>
            <a:r>
              <a:rPr lang="en-US" sz="2000" i="1" baseline="-25000" dirty="0" err="1"/>
              <a:t>max</a:t>
            </a:r>
            <a:r>
              <a:rPr lang="en-US" sz="2000" i="1" baseline="-25000" dirty="0"/>
              <a:t> </a:t>
            </a:r>
            <a:r>
              <a:rPr lang="en-US" sz="2000" dirty="0" smtClean="0"/>
              <a:t>limited to ≈ 1.4x10</a:t>
            </a:r>
            <a:r>
              <a:rPr lang="en-US" sz="2000" baseline="30000" dirty="0" smtClean="0"/>
              <a:t>32 </a:t>
            </a:r>
            <a:r>
              <a:rPr lang="en-US" sz="2000" dirty="0" smtClean="0"/>
              <a:t>cm</a:t>
            </a:r>
            <a:r>
              <a:rPr lang="en-US" sz="2000" baseline="30000" dirty="0" smtClean="0"/>
              <a:t>-2</a:t>
            </a:r>
            <a:r>
              <a:rPr lang="en-US" sz="2000" dirty="0" smtClean="0"/>
              <a:t>s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  </a:t>
            </a:r>
            <a:r>
              <a:rPr lang="en-US" sz="2000" dirty="0" smtClean="0">
                <a:solidFill>
                  <a:srgbClr val="FF0000"/>
                </a:solidFill>
              </a:rPr>
              <a:t>=&gt; 1</a:t>
            </a:r>
            <a:r>
              <a:rPr lang="en-US" sz="2000" baseline="30000" dirty="0" smtClean="0">
                <a:solidFill>
                  <a:srgbClr val="FF0000"/>
                </a:solidFill>
              </a:rPr>
              <a:t>st </a:t>
            </a:r>
            <a:r>
              <a:rPr lang="en-US" sz="2000" dirty="0">
                <a:solidFill>
                  <a:srgbClr val="FF0000"/>
                </a:solidFill>
              </a:rPr>
              <a:t>p</a:t>
            </a:r>
            <a:r>
              <a:rPr lang="en-US" sz="2000" dirty="0">
                <a:solidFill>
                  <a:srgbClr val="FF0000"/>
                </a:solidFill>
                <a:ea typeface="ＭＳ Ｐゴシック" pitchFamily="-107" charset="-128"/>
                <a:cs typeface="Arial"/>
                <a:sym typeface="Symbol" pitchFamily="-107" charset="2"/>
              </a:rPr>
              <a:t></a:t>
            </a:r>
            <a:r>
              <a:rPr lang="en-US" sz="2000" dirty="0">
                <a:solidFill>
                  <a:srgbClr val="FF0000"/>
                </a:solidFill>
              </a:rPr>
              <a:t>+</a:t>
            </a:r>
            <a:r>
              <a:rPr lang="en-US" sz="2000" dirty="0" smtClean="0">
                <a:solidFill>
                  <a:srgbClr val="FF0000"/>
                </a:solidFill>
              </a:rPr>
              <a:t>p</a:t>
            </a:r>
            <a:r>
              <a:rPr lang="en-US" sz="2000" dirty="0" smtClean="0">
                <a:solidFill>
                  <a:srgbClr val="FF0000"/>
                </a:solidFill>
                <a:ea typeface="ＭＳ Ｐゴシック" pitchFamily="-107" charset="-128"/>
                <a:cs typeface="Arial"/>
                <a:sym typeface="Symbol" pitchFamily="-107" charset="2"/>
              </a:rPr>
              <a:t> run with </a:t>
            </a:r>
            <a:r>
              <a:rPr lang="en-US" sz="2000" i="1" dirty="0" smtClean="0">
                <a:solidFill>
                  <a:srgbClr val="FF0000"/>
                </a:solidFill>
                <a:ea typeface="ＭＳ Ｐゴシック" pitchFamily="-107" charset="-128"/>
                <a:cs typeface="Arial"/>
                <a:sym typeface="Symbol" pitchFamily="-107" charset="2"/>
              </a:rPr>
              <a:t>L</a:t>
            </a:r>
            <a:r>
              <a:rPr lang="en-US" sz="2000" dirty="0" smtClean="0">
                <a:solidFill>
                  <a:srgbClr val="FF0000"/>
                </a:solidFill>
                <a:ea typeface="ＭＳ Ｐゴシック" pitchFamily="-107" charset="-128"/>
                <a:cs typeface="Arial"/>
                <a:sym typeface="Symbol" pitchFamily="-107" charset="2"/>
              </a:rPr>
              <a:t>-leveling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1100" dirty="0" smtClean="0">
                <a:solidFill>
                  <a:srgbClr val="FF0000"/>
                </a:solidFill>
              </a:rPr>
              <a:t/>
            </a:r>
            <a:br>
              <a:rPr lang="en-US" sz="1100" dirty="0" smtClean="0">
                <a:solidFill>
                  <a:srgbClr val="FF0000"/>
                </a:solidFill>
              </a:rPr>
            </a:br>
            <a:r>
              <a:rPr lang="en-US" sz="1100" dirty="0" smtClean="0">
                <a:solidFill>
                  <a:srgbClr val="FF0000"/>
                </a:solidFill>
              </a:rPr>
              <a:t/>
            </a:r>
            <a:br>
              <a:rPr lang="en-US" sz="1100" dirty="0" smtClean="0">
                <a:solidFill>
                  <a:srgbClr val="FF0000"/>
                </a:solidFill>
              </a:rPr>
            </a:br>
            <a:r>
              <a:rPr lang="en-US" sz="2000" i="1" dirty="0" smtClean="0"/>
              <a:t>L</a:t>
            </a:r>
            <a:r>
              <a:rPr lang="en-US" sz="2000" i="1" baseline="-25000" dirty="0" smtClean="0"/>
              <a:t>avg</a:t>
            </a:r>
            <a:r>
              <a:rPr lang="en-US" sz="2000" dirty="0" smtClean="0"/>
              <a:t> = 0.83 </a:t>
            </a:r>
            <a:r>
              <a:rPr lang="en-US" sz="2000" i="1" dirty="0" err="1" smtClean="0"/>
              <a:t>L</a:t>
            </a:r>
            <a:r>
              <a:rPr lang="en-US" sz="2000" i="1" baseline="-25000" dirty="0" err="1" smtClean="0"/>
              <a:t>max</a:t>
            </a:r>
            <a:r>
              <a:rPr lang="en-US" sz="2000" dirty="0" smtClean="0"/>
              <a:t> with </a:t>
            </a:r>
            <a:r>
              <a:rPr lang="en-US" sz="2000" i="1" dirty="0" smtClean="0">
                <a:latin typeface="Symbol" charset="2"/>
                <a:ea typeface="Symbol" charset="2"/>
                <a:cs typeface="Symbol" charset="2"/>
              </a:rPr>
              <a:t>b</a:t>
            </a:r>
            <a:r>
              <a:rPr lang="en-US" sz="2000" dirty="0" smtClean="0"/>
              <a:t>*-squeeze 2.0→1.5</a:t>
            </a:r>
            <a:r>
              <a:rPr lang="en-US" sz="1400" dirty="0" smtClean="0"/>
              <a:t> </a:t>
            </a:r>
            <a:r>
              <a:rPr lang="en-US" sz="2000" dirty="0" smtClean="0"/>
              <a:t>m after 3 h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1600" dirty="0" smtClean="0">
                <a:solidFill>
                  <a:schemeClr val="accent2"/>
                </a:solidFill>
              </a:rPr>
              <a:t>(</a:t>
            </a:r>
            <a:r>
              <a:rPr lang="en-US" sz="1600" i="1" dirty="0" smtClean="0">
                <a:solidFill>
                  <a:schemeClr val="accent2"/>
                </a:solidFill>
              </a:rPr>
              <a:t>L</a:t>
            </a:r>
            <a:r>
              <a:rPr lang="en-US" sz="1600" i="1" baseline="-25000" dirty="0" smtClean="0">
                <a:solidFill>
                  <a:schemeClr val="accent2"/>
                </a:solidFill>
              </a:rPr>
              <a:t>avg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schemeClr val="accent2"/>
                </a:solidFill>
              </a:rPr>
              <a:t>= </a:t>
            </a:r>
            <a:r>
              <a:rPr lang="en-US" sz="1600" dirty="0" smtClean="0">
                <a:solidFill>
                  <a:schemeClr val="accent2"/>
                </a:solidFill>
              </a:rPr>
              <a:t>0.90 </a:t>
            </a:r>
            <a:r>
              <a:rPr lang="en-US" sz="1600" i="1" dirty="0" err="1">
                <a:solidFill>
                  <a:schemeClr val="accent2"/>
                </a:solidFill>
              </a:rPr>
              <a:t>L</a:t>
            </a:r>
            <a:r>
              <a:rPr lang="en-US" sz="1600" i="1" baseline="-25000" dirty="0" err="1">
                <a:solidFill>
                  <a:schemeClr val="accent2"/>
                </a:solidFill>
              </a:rPr>
              <a:t>max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smtClean="0">
                <a:solidFill>
                  <a:schemeClr val="accent2"/>
                </a:solidFill>
              </a:rPr>
              <a:t>planned)</a:t>
            </a:r>
          </a:p>
          <a:p>
            <a:endParaRPr lang="en-US" sz="1600" dirty="0" smtClean="0">
              <a:solidFill>
                <a:schemeClr val="accent2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066800" y="4327326"/>
            <a:ext cx="2159566" cy="1463874"/>
            <a:chOff x="1066800" y="4327326"/>
            <a:chExt cx="2159566" cy="1463874"/>
          </a:xfrm>
        </p:grpSpPr>
        <p:sp>
          <p:nvSpPr>
            <p:cNvPr id="21" name="TextBox 20"/>
            <p:cNvSpPr txBox="1"/>
            <p:nvPr/>
          </p:nvSpPr>
          <p:spPr>
            <a:xfrm>
              <a:off x="1066800" y="4327326"/>
              <a:ext cx="215956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 smtClean="0"/>
                <a:t>ramp-up </a:t>
              </a:r>
              <a:br>
                <a:rPr lang="en-US" sz="1800" dirty="0" smtClean="0"/>
              </a:br>
              <a:r>
                <a:rPr lang="en-US" sz="1800" dirty="0" smtClean="0"/>
                <a:t>faster than planned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 flipH="1">
              <a:off x="1905000" y="5029200"/>
              <a:ext cx="228600" cy="76200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4572000" y="4114800"/>
            <a:ext cx="1617980" cy="734760"/>
            <a:chOff x="4572000" y="4114800"/>
            <a:chExt cx="1617980" cy="734760"/>
          </a:xfrm>
        </p:grpSpPr>
        <p:sp>
          <p:nvSpPr>
            <p:cNvPr id="7" name="TextBox 6"/>
            <p:cNvSpPr txBox="1"/>
            <p:nvPr/>
          </p:nvSpPr>
          <p:spPr>
            <a:xfrm>
              <a:off x="4876800" y="4203229"/>
              <a:ext cx="131318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/>
                <a:t>s</a:t>
              </a:r>
              <a:r>
                <a:rPr lang="en-US" sz="1800" smtClean="0"/>
                <a:t>lope </a:t>
              </a:r>
              <a:br>
                <a:rPr lang="en-US" sz="1800" smtClean="0"/>
              </a:br>
              <a:r>
                <a:rPr lang="en-US" sz="1800" smtClean="0"/>
                <a:t>as </a:t>
              </a:r>
              <a:r>
                <a:rPr lang="en-US" sz="1800" dirty="0" smtClean="0"/>
                <a:t>planned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 flipH="1" flipV="1">
              <a:off x="4572000" y="4114800"/>
              <a:ext cx="304800" cy="411594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3" name="TextBox 22"/>
          <p:cNvSpPr txBox="1"/>
          <p:nvPr/>
        </p:nvSpPr>
        <p:spPr>
          <a:xfrm>
            <a:off x="6199707" y="1828800"/>
            <a:ext cx="3031279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Run-13: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avg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53%</a:t>
            </a:r>
          </a:p>
          <a:p>
            <a:r>
              <a:rPr lang="en-US" dirty="0"/>
              <a:t>Run-17: </a:t>
            </a:r>
            <a:r>
              <a:rPr lang="en-US" i="1" dirty="0" err="1">
                <a:solidFill>
                  <a:srgbClr val="FF0000"/>
                </a:solidFill>
              </a:rPr>
              <a:t>P</a:t>
            </a:r>
            <a:r>
              <a:rPr lang="en-US" i="1" baseline="-25000" dirty="0" err="1">
                <a:solidFill>
                  <a:srgbClr val="FF0000"/>
                </a:solidFill>
              </a:rPr>
              <a:t>avg</a:t>
            </a:r>
            <a:r>
              <a:rPr lang="en-US" dirty="0">
                <a:solidFill>
                  <a:srgbClr val="FF0000"/>
                </a:solidFill>
              </a:rPr>
              <a:t> = 55</a:t>
            </a:r>
            <a:r>
              <a:rPr lang="en-US" dirty="0" smtClean="0">
                <a:solidFill>
                  <a:srgbClr val="FF0000"/>
                </a:solidFill>
              </a:rPr>
              <a:t>%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/>
              <a:t>     </a:t>
            </a:r>
            <a:r>
              <a:rPr lang="en-US" sz="1400" dirty="0" smtClean="0"/>
              <a:t>(H-jet average over intensity, </a:t>
            </a:r>
            <a:br>
              <a:rPr lang="en-US" sz="1400" dirty="0" smtClean="0"/>
            </a:br>
            <a:r>
              <a:rPr lang="en-US" sz="1400" dirty="0" smtClean="0"/>
              <a:t>         time,</a:t>
            </a:r>
            <a:r>
              <a:rPr lang="en-US" sz="1400" dirty="0"/>
              <a:t> </a:t>
            </a:r>
            <a:r>
              <a:rPr lang="en-US" sz="1400" dirty="0" smtClean="0"/>
              <a:t>stores, Blue and Yellow)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34200" y="4327326"/>
            <a:ext cx="19127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chemeClr val="accent2"/>
                </a:solidFill>
              </a:rPr>
              <a:t>Special run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for </a:t>
            </a:r>
            <a:r>
              <a:rPr lang="en-US" dirty="0" err="1" smtClean="0">
                <a:solidFill>
                  <a:schemeClr val="accent2"/>
                </a:solidFill>
              </a:rPr>
              <a:t>RHICf</a:t>
            </a:r>
            <a:r>
              <a:rPr lang="en-US" dirty="0" smtClean="0">
                <a:solidFill>
                  <a:schemeClr val="accent2"/>
                </a:solidFill>
              </a:rPr>
              <a:t>:</a:t>
            </a:r>
          </a:p>
          <a:p>
            <a:pPr algn="l"/>
            <a:r>
              <a:rPr lang="en-US" dirty="0" smtClean="0">
                <a:solidFill>
                  <a:schemeClr val="accent2"/>
                </a:solidFill>
              </a:rPr>
              <a:t>5 stores with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i="1" dirty="0" smtClean="0">
                <a:solidFill>
                  <a:schemeClr val="accent2"/>
                </a:solidFill>
                <a:latin typeface="Symbol" charset="2"/>
                <a:ea typeface="Symbol" charset="2"/>
                <a:cs typeface="Symbol" charset="2"/>
              </a:rPr>
              <a:t>b</a:t>
            </a:r>
            <a:r>
              <a:rPr lang="en-US" dirty="0" smtClean="0">
                <a:solidFill>
                  <a:schemeClr val="accent2"/>
                </a:solidFill>
              </a:rPr>
              <a:t>* = 8.0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423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15400" cy="41433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Run-17 p</a:t>
            </a:r>
            <a:r>
              <a:rPr lang="en-US" dirty="0">
                <a:solidFill>
                  <a:srgbClr val="FF0000"/>
                </a:solidFill>
                <a:ea typeface="ＭＳ Ｐゴシック" pitchFamily="-107" charset="-128"/>
                <a:cs typeface="Arial"/>
                <a:sym typeface="Symbol" pitchFamily="-107" charset="2"/>
              </a:rPr>
              <a:t></a:t>
            </a:r>
            <a:r>
              <a:rPr lang="en-US" dirty="0">
                <a:solidFill>
                  <a:srgbClr val="FF0000"/>
                </a:solidFill>
              </a:rPr>
              <a:t>+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  <a:ea typeface="ＭＳ Ｐゴシック" pitchFamily="-107" charset="-128"/>
                <a:cs typeface="Arial"/>
                <a:sym typeface="Symbol" pitchFamily="-107" charset="2"/>
              </a:rPr>
              <a:t>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at 255 GeV   </a:t>
            </a:r>
            <a:r>
              <a:rPr lang="en-US" dirty="0" smtClean="0">
                <a:solidFill>
                  <a:srgbClr val="FF0000"/>
                </a:solidFill>
              </a:rPr>
              <a:t>                              </a:t>
            </a:r>
            <a:r>
              <a:rPr lang="en-US" sz="2800" b="0" dirty="0">
                <a:solidFill>
                  <a:schemeClr val="tx1"/>
                </a:solidFill>
              </a:rPr>
              <a:t>Notable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562600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sz="1600" dirty="0"/>
              <a:t>all DX magnets moved back to symmetric </a:t>
            </a:r>
            <a:r>
              <a:rPr lang="en-US" sz="1600" dirty="0" smtClean="0"/>
              <a:t>position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600" dirty="0" smtClean="0"/>
              <a:t>only </a:t>
            </a:r>
            <a:r>
              <a:rPr lang="en-US" sz="1600" dirty="0"/>
              <a:t>one experiment STAR (PHENIX being converted to sPHENIX</a:t>
            </a:r>
            <a:r>
              <a:rPr lang="en-US" sz="1600" dirty="0" smtClean="0"/>
              <a:t>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600" dirty="0" smtClean="0"/>
              <a:t>STAR </a:t>
            </a:r>
            <a:r>
              <a:rPr lang="en-US" sz="1600" dirty="0"/>
              <a:t>experimental beam pipe changed </a:t>
            </a:r>
            <a:r>
              <a:rPr lang="en-US" sz="1400" dirty="0"/>
              <a:t>(from 4 cm ID Be NEG coated to 8 cm ID Be without coating; adjacent Al pieces are NEG coated on both cases</a:t>
            </a:r>
            <a:r>
              <a:rPr lang="en-US" sz="1400" dirty="0" smtClean="0"/>
              <a:t>)</a:t>
            </a:r>
            <a:r>
              <a:rPr lang="en-US" sz="1600" dirty="0" smtClean="0"/>
              <a:t>; PHENIX </a:t>
            </a:r>
            <a:r>
              <a:rPr lang="en-US" sz="1600" dirty="0"/>
              <a:t>experimental beam pipe changed </a:t>
            </a:r>
            <a:r>
              <a:rPr lang="en-US" sz="1400" dirty="0"/>
              <a:t>(from 4 cm ID Be to 12.2 cm ID SS, both NEG coated</a:t>
            </a:r>
            <a:r>
              <a:rPr lang="en-US" sz="1400" dirty="0" smtClean="0"/>
              <a:t>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600" dirty="0" smtClean="0">
                <a:solidFill>
                  <a:srgbClr val="339933"/>
                </a:solidFill>
              </a:rPr>
              <a:t>1 </a:t>
            </a:r>
            <a:r>
              <a:rPr lang="en-US" sz="1600" dirty="0">
                <a:solidFill>
                  <a:srgbClr val="339933"/>
                </a:solidFill>
              </a:rPr>
              <a:t>of 3 new 9 MHz cavities installed in each ring and made operational </a:t>
            </a:r>
            <a:r>
              <a:rPr lang="en-US" sz="1600" dirty="0" smtClean="0">
                <a:solidFill>
                  <a:srgbClr val="339933"/>
                </a:solidFill>
              </a:rPr>
              <a:t/>
            </a:r>
            <a:br>
              <a:rPr lang="en-US" sz="1600" dirty="0" smtClean="0">
                <a:solidFill>
                  <a:srgbClr val="339933"/>
                </a:solidFill>
              </a:rPr>
            </a:br>
            <a:r>
              <a:rPr lang="en-US" sz="1600" dirty="0" smtClean="0">
                <a:solidFill>
                  <a:srgbClr val="339933"/>
                </a:solidFill>
              </a:rPr>
              <a:t>(</a:t>
            </a:r>
            <a:r>
              <a:rPr lang="en-US" sz="1600" dirty="0">
                <a:solidFill>
                  <a:srgbClr val="339933"/>
                </a:solidFill>
              </a:rPr>
              <a:t>60 kV/cavity design, operated at 26 kV/cavity</a:t>
            </a:r>
            <a:r>
              <a:rPr lang="en-US" sz="1600" dirty="0" smtClean="0">
                <a:solidFill>
                  <a:srgbClr val="339933"/>
                </a:solidFill>
              </a:rPr>
              <a:t>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600" dirty="0" smtClean="0">
                <a:solidFill>
                  <a:srgbClr val="339933"/>
                </a:solidFill>
              </a:rPr>
              <a:t>new </a:t>
            </a:r>
            <a:r>
              <a:rPr lang="en-US" sz="1600" dirty="0">
                <a:solidFill>
                  <a:srgbClr val="339933"/>
                </a:solidFill>
              </a:rPr>
              <a:t>ion optical </a:t>
            </a:r>
            <a:r>
              <a:rPr lang="en-US" sz="1600" dirty="0" smtClean="0">
                <a:solidFill>
                  <a:srgbClr val="339933"/>
                </a:solidFill>
              </a:rPr>
              <a:t>system </a:t>
            </a:r>
            <a:r>
              <a:rPr lang="en-US" sz="1600" dirty="0">
                <a:solidFill>
                  <a:srgbClr val="339933"/>
                </a:solidFill>
              </a:rPr>
              <a:t>increases OPPIS beam by 20% (03/01/2017</a:t>
            </a:r>
            <a:r>
              <a:rPr lang="en-US" sz="1600" dirty="0" smtClean="0">
                <a:solidFill>
                  <a:srgbClr val="339933"/>
                </a:solidFill>
              </a:rPr>
              <a:t>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600" dirty="0" smtClean="0"/>
              <a:t>lens </a:t>
            </a:r>
            <a:r>
              <a:rPr lang="en-US" sz="1600" dirty="0" err="1"/>
              <a:t>cryo</a:t>
            </a:r>
            <a:r>
              <a:rPr lang="en-US" sz="1600" dirty="0"/>
              <a:t> upgrade - both superconducting solenoids run stably at 6 </a:t>
            </a:r>
            <a:r>
              <a:rPr lang="en-US" sz="1600" dirty="0" smtClean="0"/>
              <a:t>T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600" dirty="0" smtClean="0"/>
              <a:t>use </a:t>
            </a:r>
            <a:r>
              <a:rPr lang="en-US" sz="1600" dirty="0"/>
              <a:t>of dual harmonic acceleration in AGS to reduce space charge near </a:t>
            </a:r>
            <a:r>
              <a:rPr lang="en-US" sz="1600" dirty="0" smtClean="0"/>
              <a:t>injection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600" dirty="0" smtClean="0">
                <a:solidFill>
                  <a:srgbClr val="339933"/>
                </a:solidFill>
              </a:rPr>
              <a:t>MPS </a:t>
            </a:r>
            <a:r>
              <a:rPr lang="en-US" sz="1600" dirty="0">
                <a:solidFill>
                  <a:srgbClr val="339933"/>
                </a:solidFill>
              </a:rPr>
              <a:t>upgrade with additional permit inputs: RF, orbit correctors, 10 Hz orbit feedback, fast BPM readings (coherence signal); also lowered BLM thresholds at </a:t>
            </a:r>
            <a:r>
              <a:rPr lang="en-US" sz="1600" dirty="0" smtClean="0">
                <a:solidFill>
                  <a:srgbClr val="339933"/>
                </a:solidFill>
              </a:rPr>
              <a:t>store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600" dirty="0" smtClean="0"/>
              <a:t>only </a:t>
            </a:r>
            <a:r>
              <a:rPr lang="en-US" sz="1600" dirty="0"/>
              <a:t>transversely polarized beams at IP6 (no rotators</a:t>
            </a:r>
            <a:r>
              <a:rPr lang="en-US" sz="1600" dirty="0" smtClean="0"/>
              <a:t>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600" dirty="0" smtClean="0"/>
              <a:t>8 </a:t>
            </a:r>
            <a:r>
              <a:rPr lang="en-US" sz="1600" dirty="0"/>
              <a:t>h nominal store </a:t>
            </a:r>
            <a:r>
              <a:rPr lang="en-US" sz="1600" dirty="0" smtClean="0"/>
              <a:t>length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many </a:t>
            </a:r>
            <a:r>
              <a:rPr lang="en-US" sz="1600" dirty="0">
                <a:solidFill>
                  <a:srgbClr val="FF0000"/>
                </a:solidFill>
              </a:rPr>
              <a:t>Yellow quenches after 4 of 5 new mechanical serial switches failed to close after beam dump (03/13/2017); as a result yi7-d6 shows small bypass current in a quench protection diodes - reduced ramp rate by factor of 2 to reduce the bypass </a:t>
            </a:r>
            <a:r>
              <a:rPr lang="en-US" sz="1600" dirty="0" smtClean="0">
                <a:solidFill>
                  <a:srgbClr val="FF0000"/>
                </a:solidFill>
              </a:rPr>
              <a:t>current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600" dirty="0" smtClean="0">
                <a:solidFill>
                  <a:srgbClr val="339933"/>
                </a:solidFill>
              </a:rPr>
              <a:t>β</a:t>
            </a:r>
            <a:r>
              <a:rPr lang="en-US" sz="1600" baseline="30000" dirty="0">
                <a:solidFill>
                  <a:srgbClr val="339933"/>
                </a:solidFill>
              </a:rPr>
              <a:t>*</a:t>
            </a:r>
            <a:r>
              <a:rPr lang="en-US" sz="1600" dirty="0">
                <a:solidFill>
                  <a:srgbClr val="339933"/>
                </a:solidFill>
              </a:rPr>
              <a:t> squeeze from 1.5 to 1.2 m nominally 3 h into the store (beginning 03/13/2017</a:t>
            </a:r>
            <a:r>
              <a:rPr lang="en-US" sz="1600" dirty="0" smtClean="0">
                <a:solidFill>
                  <a:srgbClr val="339933"/>
                </a:solidFill>
              </a:rPr>
              <a:t>)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600" dirty="0"/>
              <a:t>s</a:t>
            </a:r>
            <a:r>
              <a:rPr lang="en-US" sz="1600" dirty="0" smtClean="0"/>
              <a:t>pecial </a:t>
            </a:r>
            <a:r>
              <a:rPr lang="en-US" sz="1600" dirty="0"/>
              <a:t>Yellow Au ramp for </a:t>
            </a:r>
            <a:r>
              <a:rPr lang="en-US" sz="1600" dirty="0" err="1"/>
              <a:t>CeC</a:t>
            </a:r>
            <a:r>
              <a:rPr lang="en-US" sz="1600" dirty="0"/>
              <a:t> </a:t>
            </a:r>
            <a:r>
              <a:rPr lang="en-US" sz="1600" dirty="0" err="1"/>
              <a:t>PoP</a:t>
            </a:r>
            <a:r>
              <a:rPr lang="en-US" sz="1600" dirty="0"/>
              <a:t> (</a:t>
            </a:r>
            <a:r>
              <a:rPr lang="en-US" sz="1600" dirty="0" err="1"/>
              <a:t>γ</a:t>
            </a:r>
            <a:r>
              <a:rPr lang="en-US" sz="1600" dirty="0"/>
              <a:t> = 29.229); 90 h or dedicated </a:t>
            </a:r>
            <a:r>
              <a:rPr lang="en-US" sz="1600" dirty="0" err="1"/>
              <a:t>CeC</a:t>
            </a:r>
            <a:r>
              <a:rPr lang="en-US" sz="1600" dirty="0"/>
              <a:t> </a:t>
            </a:r>
            <a:r>
              <a:rPr lang="en-US" sz="1600" dirty="0" err="1"/>
              <a:t>PoP</a:t>
            </a:r>
            <a:r>
              <a:rPr lang="en-US" sz="1600" dirty="0"/>
              <a:t> </a:t>
            </a:r>
            <a:r>
              <a:rPr lang="en-US" sz="1600" dirty="0" smtClean="0"/>
              <a:t>time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600" dirty="0" smtClean="0"/>
              <a:t>beam </a:t>
            </a:r>
            <a:r>
              <a:rPr lang="en-US" sz="1600" dirty="0"/>
              <a:t>from LEReC DC gun to gun line beam dump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Wolfram Fischer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4458C1C5-6436-4E31-8D48-2E701D44914F}" type="slidenum">
              <a:rPr lang="en-US" smtClean="0"/>
              <a:pPr>
                <a:defRPr/>
              </a:pPr>
              <a:t>4</a:t>
            </a:fld>
            <a:r>
              <a:rPr lang="en-US" smtClean="0"/>
              <a:t> </a:t>
            </a:r>
            <a:endParaRPr lang="en-US" sz="800" smtClean="0">
              <a:latin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8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1066800"/>
            <a:ext cx="88750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6839"/>
            <a:ext cx="9144000" cy="588962"/>
          </a:xfrm>
        </p:spPr>
        <p:txBody>
          <a:bodyPr/>
          <a:lstStyle/>
          <a:p>
            <a:pPr algn="l"/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Run-17 </a:t>
            </a:r>
            <a:r>
              <a:rPr lang="en-US" dirty="0" err="1" smtClean="0">
                <a:solidFill>
                  <a:srgbClr val="FF0000"/>
                </a:solidFill>
              </a:rPr>
              <a:t>Au+Au</a:t>
            </a:r>
            <a:r>
              <a:rPr lang="en-US" dirty="0" smtClean="0">
                <a:solidFill>
                  <a:srgbClr val="FF0000"/>
                </a:solidFill>
              </a:rPr>
              <a:t> at 27.2 GeV/nucleon                                    </a:t>
            </a:r>
            <a:r>
              <a:rPr lang="en-US" dirty="0" smtClean="0"/>
              <a:t>∫</a:t>
            </a:r>
            <a:r>
              <a:rPr lang="en-US" i="1" dirty="0" err="1" smtClean="0"/>
              <a:t>L</a:t>
            </a:r>
            <a:r>
              <a:rPr lang="en-US" dirty="0" err="1" smtClean="0"/>
              <a:t>d</a:t>
            </a:r>
            <a:r>
              <a:rPr lang="en-US" i="1" dirty="0" err="1" smtClean="0"/>
              <a:t>t</a:t>
            </a:r>
            <a:endParaRPr lang="en-US" sz="3200" b="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09802" y="609600"/>
            <a:ext cx="3457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0" dirty="0" smtClean="0">
                <a:latin typeface="Arial"/>
                <a:cs typeface="Arial"/>
              </a:rPr>
              <a:t>Run Coordinator: Greg Marr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562600" y="4114800"/>
            <a:ext cx="1617980" cy="831047"/>
            <a:chOff x="4572000" y="4114800"/>
            <a:chExt cx="1617980" cy="831047"/>
          </a:xfrm>
        </p:grpSpPr>
        <p:sp>
          <p:nvSpPr>
            <p:cNvPr id="7" name="TextBox 6"/>
            <p:cNvSpPr txBox="1"/>
            <p:nvPr/>
          </p:nvSpPr>
          <p:spPr>
            <a:xfrm>
              <a:off x="4876800" y="4234883"/>
              <a:ext cx="1313180" cy="71096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/>
                <a:t>s</a:t>
              </a:r>
              <a:r>
                <a:rPr lang="en-US" sz="1800" dirty="0" smtClean="0"/>
                <a:t>lope </a:t>
              </a:r>
              <a:br>
                <a:rPr lang="en-US" sz="1800" dirty="0" smtClean="0"/>
              </a:br>
              <a:r>
                <a:rPr lang="en-US" sz="1800" dirty="0" smtClean="0"/>
                <a:t>as planned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 flipH="1" flipV="1">
              <a:off x="4572000" y="4114800"/>
              <a:ext cx="304800" cy="411594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5" name="TextBox 4"/>
          <p:cNvSpPr txBox="1"/>
          <p:nvPr/>
        </p:nvSpPr>
        <p:spPr>
          <a:xfrm>
            <a:off x="0" y="1416784"/>
            <a:ext cx="8991564" cy="16312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en-US" sz="2000" dirty="0" smtClean="0"/>
              <a:t>Operation concurrent with </a:t>
            </a:r>
            <a:r>
              <a:rPr lang="en-US" sz="2000" dirty="0" err="1" smtClean="0"/>
              <a:t>CeC</a:t>
            </a:r>
            <a:r>
              <a:rPr lang="en-US" sz="2000" dirty="0" smtClean="0"/>
              <a:t> commissioning                                             </a:t>
            </a:r>
          </a:p>
          <a:p>
            <a:pPr marL="342900" indent="-342900" algn="l">
              <a:buFontTx/>
              <a:buChar char="-"/>
            </a:pPr>
            <a:r>
              <a:rPr lang="en-US" sz="2000" dirty="0" smtClean="0"/>
              <a:t>used 197 MHz RF, </a:t>
            </a:r>
          </a:p>
          <a:p>
            <a:pPr marL="342900" indent="-342900" algn="l">
              <a:buFontTx/>
              <a:buChar char="-"/>
            </a:pPr>
            <a:r>
              <a:rPr lang="en-US" sz="2000" dirty="0" smtClean="0"/>
              <a:t>no stochastic cooling </a:t>
            </a:r>
            <a:r>
              <a:rPr lang="en-US" sz="2000" dirty="0" smtClean="0">
                <a:solidFill>
                  <a:schemeClr val="accent2"/>
                </a:solidFill>
              </a:rPr>
              <a:t>(only 18 d of physics – too short)</a:t>
            </a:r>
          </a:p>
          <a:p>
            <a:pPr marL="342900" indent="-342900" algn="l">
              <a:buFontTx/>
              <a:buChar char="-"/>
            </a:pPr>
            <a:r>
              <a:rPr lang="en-US" sz="2000" dirty="0" smtClean="0"/>
              <a:t>bunch intensity limit from Landau cavities at transition</a:t>
            </a:r>
            <a:r>
              <a:rPr lang="en-US" sz="2000" dirty="0" smtClean="0">
                <a:solidFill>
                  <a:schemeClr val="accent2"/>
                </a:solidFill>
              </a:rPr>
              <a:t/>
            </a:r>
            <a:br>
              <a:rPr lang="en-US" sz="2000" dirty="0" smtClean="0">
                <a:solidFill>
                  <a:schemeClr val="accent2"/>
                </a:solidFill>
              </a:rPr>
            </a:br>
            <a:r>
              <a:rPr lang="en-US" sz="2000" dirty="0" smtClean="0">
                <a:solidFill>
                  <a:schemeClr val="accent2"/>
                </a:solidFill>
              </a:rPr>
              <a:t>    resolved =&gt; presentation by Darryl Goldberg</a:t>
            </a:r>
          </a:p>
        </p:txBody>
      </p:sp>
    </p:spTree>
    <p:extLst>
      <p:ext uri="{BB962C8B-B14F-4D97-AF65-F5344CB8AC3E}">
        <p14:creationId xmlns:p14="http://schemas.microsoft.com/office/powerpoint/2010/main" val="127425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414338"/>
          </a:xfrm>
        </p:spPr>
        <p:txBody>
          <a:bodyPr/>
          <a:lstStyle/>
          <a:p>
            <a:r>
              <a:rPr lang="en-US" dirty="0" smtClean="0"/>
              <a:t>Operational efficiency           </a:t>
            </a:r>
            <a:r>
              <a:rPr lang="en-US" sz="2800" b="0" dirty="0" smtClean="0">
                <a:solidFill>
                  <a:schemeClr val="tx1"/>
                </a:solidFill>
              </a:rPr>
              <a:t>availability reported to DOE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409" y="4149804"/>
            <a:ext cx="66028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0" dirty="0" smtClean="0">
                <a:solidFill>
                  <a:schemeClr val="tx2"/>
                </a:solidFill>
                <a:latin typeface="Helvetica"/>
                <a:cs typeface="Helvetica"/>
              </a:rPr>
              <a:t>Availability = beam time / scheduled beam time</a:t>
            </a:r>
            <a:br>
              <a:rPr lang="en-US" b="0" dirty="0" smtClean="0">
                <a:solidFill>
                  <a:schemeClr val="tx2"/>
                </a:solidFill>
                <a:latin typeface="Helvetica"/>
                <a:cs typeface="Helvetica"/>
              </a:rPr>
            </a:br>
            <a:r>
              <a:rPr lang="en-US" sz="1800" b="0" dirty="0">
                <a:solidFill>
                  <a:schemeClr val="tx2"/>
                </a:solidFill>
                <a:latin typeface="Helvetica"/>
                <a:cs typeface="Helvetica"/>
              </a:rPr>
              <a:t>	</a:t>
            </a:r>
            <a:r>
              <a:rPr lang="en-US" sz="1800" b="0" dirty="0" smtClean="0">
                <a:solidFill>
                  <a:schemeClr val="tx2"/>
                </a:solidFill>
                <a:latin typeface="Helvetica"/>
                <a:cs typeface="Helvetica"/>
              </a:rPr>
              <a:t>           </a:t>
            </a:r>
            <a:r>
              <a:rPr lang="en-US" sz="1600" b="0" dirty="0" smtClean="0">
                <a:solidFill>
                  <a:schemeClr val="tx2"/>
                </a:solidFill>
                <a:latin typeface="Helvetica"/>
                <a:cs typeface="Helvetica"/>
              </a:rPr>
              <a:t> (denominator excludes scheduled maintenance)</a:t>
            </a:r>
            <a:endParaRPr lang="en-US" sz="2000" b="0" dirty="0" smtClean="0">
              <a:solidFill>
                <a:schemeClr val="tx2"/>
              </a:solidFill>
              <a:latin typeface="Helvetica"/>
              <a:cs typeface="Helvetica"/>
            </a:endParaRPr>
          </a:p>
          <a:p>
            <a:pPr algn="l"/>
            <a:r>
              <a:rPr lang="en-US" b="0" dirty="0" smtClean="0">
                <a:solidFill>
                  <a:schemeClr val="tx2"/>
                </a:solidFill>
                <a:latin typeface="Helvetica"/>
                <a:cs typeface="Helvetica"/>
              </a:rPr>
              <a:t>Availability goal: 80%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497541" y="5051480"/>
            <a:ext cx="3657600" cy="181588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 type="none" w="sm" len="sm"/>
            <a:tailEnd type="none" w="med" len="lg"/>
          </a:ln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1600" u="sng" dirty="0">
                <a:solidFill>
                  <a:srgbClr val="0000FF"/>
                </a:solidFill>
                <a:latin typeface="Helvetica" charset="0"/>
                <a:cs typeface="Helvetica" charset="0"/>
              </a:rPr>
              <a:t>Typical </a:t>
            </a:r>
            <a:r>
              <a:rPr lang="en-US" sz="1600" u="sng" dirty="0" smtClean="0">
                <a:solidFill>
                  <a:srgbClr val="0000FF"/>
                </a:solidFill>
                <a:latin typeface="Helvetica" charset="0"/>
                <a:cs typeface="Helvetica" charset="0"/>
              </a:rPr>
              <a:t>times</a:t>
            </a:r>
            <a:r>
              <a:rPr lang="en-US" sz="1600" u="sng" dirty="0">
                <a:solidFill>
                  <a:srgbClr val="0000FF"/>
                </a:solidFill>
                <a:latin typeface="Helvetica" charset="0"/>
                <a:cs typeface="Helvetica" charset="0"/>
              </a:rPr>
              <a:t>:</a:t>
            </a:r>
          </a:p>
          <a:p>
            <a:pPr algn="l"/>
            <a:r>
              <a:rPr lang="en-US" sz="1600" b="0" dirty="0">
                <a:solidFill>
                  <a:srgbClr val="0000FF"/>
                </a:solidFill>
                <a:latin typeface="Helvetica" charset="0"/>
                <a:cs typeface="Helvetica" charset="0"/>
              </a:rPr>
              <a:t>50K to 4K cool-</a:t>
            </a:r>
            <a:r>
              <a:rPr lang="en-US" sz="1600" b="0" dirty="0" smtClean="0">
                <a:solidFill>
                  <a:srgbClr val="0000FF"/>
                </a:solidFill>
                <a:latin typeface="Helvetica" charset="0"/>
                <a:cs typeface="Helvetica" charset="0"/>
              </a:rPr>
              <a:t>down : 0.5 weeks</a:t>
            </a:r>
            <a:endParaRPr lang="en-US" sz="1600" b="0" dirty="0">
              <a:solidFill>
                <a:srgbClr val="0000FF"/>
              </a:solidFill>
              <a:latin typeface="Helvetica" charset="0"/>
              <a:cs typeface="Helvetica" charset="0"/>
            </a:endParaRPr>
          </a:p>
          <a:p>
            <a:pPr algn="l"/>
            <a:r>
              <a:rPr lang="en-US" sz="1600" b="0" dirty="0">
                <a:solidFill>
                  <a:srgbClr val="0000FF"/>
                </a:solidFill>
                <a:latin typeface="Helvetica" charset="0"/>
                <a:cs typeface="Helvetica" charset="0"/>
              </a:rPr>
              <a:t>Initial set-</a:t>
            </a:r>
            <a:r>
              <a:rPr lang="en-US" sz="1600" b="0" dirty="0" smtClean="0">
                <a:solidFill>
                  <a:srgbClr val="0000FF"/>
                </a:solidFill>
                <a:latin typeface="Helvetica" charset="0"/>
                <a:cs typeface="Helvetica" charset="0"/>
              </a:rPr>
              <a:t>up	  : </a:t>
            </a:r>
            <a:r>
              <a:rPr lang="en-US" sz="1600" b="0" dirty="0">
                <a:solidFill>
                  <a:srgbClr val="0000FF"/>
                </a:solidFill>
                <a:latin typeface="Helvetica" charset="0"/>
                <a:cs typeface="Helvetica" charset="0"/>
              </a:rPr>
              <a:t>2 weeks</a:t>
            </a:r>
          </a:p>
          <a:p>
            <a:pPr algn="l"/>
            <a:r>
              <a:rPr lang="en-US" sz="1600" b="0" dirty="0">
                <a:solidFill>
                  <a:srgbClr val="0000FF"/>
                </a:solidFill>
                <a:latin typeface="Helvetica" charset="0"/>
                <a:cs typeface="Helvetica" charset="0"/>
              </a:rPr>
              <a:t>Changing </a:t>
            </a:r>
            <a:r>
              <a:rPr lang="en-US" sz="1600" b="0" dirty="0" smtClean="0">
                <a:solidFill>
                  <a:srgbClr val="0000FF"/>
                </a:solidFill>
                <a:latin typeface="Helvetica" charset="0"/>
                <a:cs typeface="Helvetica" charset="0"/>
              </a:rPr>
              <a:t>species	  : 0.5 weeks</a:t>
            </a:r>
            <a:endParaRPr lang="en-US" sz="1600" b="0" dirty="0">
              <a:solidFill>
                <a:srgbClr val="0000FF"/>
              </a:solidFill>
              <a:latin typeface="Helvetica" charset="0"/>
              <a:cs typeface="Helvetica" charset="0"/>
            </a:endParaRPr>
          </a:p>
          <a:p>
            <a:pPr algn="l"/>
            <a:r>
              <a:rPr lang="en-US" sz="1600" b="0" dirty="0">
                <a:solidFill>
                  <a:srgbClr val="0000FF"/>
                </a:solidFill>
                <a:latin typeface="Helvetica" charset="0"/>
                <a:cs typeface="Helvetica" charset="0"/>
              </a:rPr>
              <a:t>Beam studies (APEX</a:t>
            </a:r>
            <a:r>
              <a:rPr lang="en-US" sz="1600" b="0" dirty="0" smtClean="0">
                <a:solidFill>
                  <a:srgbClr val="0000FF"/>
                </a:solidFill>
                <a:latin typeface="Helvetica" charset="0"/>
                <a:cs typeface="Helvetica" charset="0"/>
              </a:rPr>
              <a:t>): 16h </a:t>
            </a:r>
            <a:r>
              <a:rPr lang="en-US" sz="1600" b="0" dirty="0">
                <a:solidFill>
                  <a:srgbClr val="0000FF"/>
                </a:solidFill>
                <a:latin typeface="Helvetica" charset="0"/>
                <a:cs typeface="Helvetica" charset="0"/>
              </a:rPr>
              <a:t>/ 2 weeks</a:t>
            </a:r>
          </a:p>
          <a:p>
            <a:pPr algn="l"/>
            <a:r>
              <a:rPr lang="en-US" sz="1600" b="0" dirty="0" smtClean="0">
                <a:solidFill>
                  <a:srgbClr val="0000FF"/>
                </a:solidFill>
                <a:latin typeface="Helvetica" charset="0"/>
                <a:cs typeface="Helvetica" charset="0"/>
              </a:rPr>
              <a:t>Maintenance	   : 14h </a:t>
            </a:r>
            <a:r>
              <a:rPr lang="en-US" sz="1600" b="0" dirty="0">
                <a:solidFill>
                  <a:srgbClr val="0000FF"/>
                </a:solidFill>
                <a:latin typeface="Helvetica" charset="0"/>
                <a:cs typeface="Helvetica" charset="0"/>
              </a:rPr>
              <a:t>/ 2 weeks</a:t>
            </a:r>
          </a:p>
          <a:p>
            <a:pPr algn="l"/>
            <a:r>
              <a:rPr lang="en-US" sz="1600" b="0" dirty="0">
                <a:solidFill>
                  <a:srgbClr val="0000FF"/>
                </a:solidFill>
                <a:latin typeface="Helvetica" charset="0"/>
                <a:cs typeface="Helvetica" charset="0"/>
              </a:rPr>
              <a:t>Warm-</a:t>
            </a:r>
            <a:r>
              <a:rPr lang="en-US" sz="1600" b="0" dirty="0" smtClean="0">
                <a:solidFill>
                  <a:srgbClr val="0000FF"/>
                </a:solidFill>
                <a:latin typeface="Helvetica" charset="0"/>
                <a:cs typeface="Helvetica" charset="0"/>
              </a:rPr>
              <a:t>up		   : </a:t>
            </a:r>
            <a:r>
              <a:rPr lang="en-US" sz="1600" b="0" dirty="0">
                <a:solidFill>
                  <a:srgbClr val="0000FF"/>
                </a:solidFill>
                <a:latin typeface="Helvetica" charset="0"/>
                <a:cs typeface="Helvetica" charset="0"/>
              </a:rPr>
              <a:t>0.5 </a:t>
            </a:r>
            <a:r>
              <a:rPr lang="en-US" sz="1600" b="0" dirty="0" smtClean="0">
                <a:solidFill>
                  <a:srgbClr val="0000FF"/>
                </a:solidFill>
                <a:latin typeface="Helvetica" charset="0"/>
                <a:cs typeface="Helvetica" charset="0"/>
              </a:rPr>
              <a:t>weeks</a:t>
            </a:r>
            <a:endParaRPr lang="en-US" sz="1600" b="0" dirty="0">
              <a:solidFill>
                <a:srgbClr val="0000FF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0" y="6305490"/>
            <a:ext cx="52132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smtClean="0">
                <a:solidFill>
                  <a:srgbClr val="FF0000"/>
                </a:solidFill>
                <a:latin typeface="Helvetica"/>
                <a:cs typeface="Helvetica"/>
              </a:rPr>
              <a:t>=&gt; M</a:t>
            </a:r>
            <a:r>
              <a:rPr lang="en-US" sz="2000" b="0" smtClean="0">
                <a:solidFill>
                  <a:srgbClr val="FF0000"/>
                </a:solidFill>
                <a:latin typeface="Helvetica"/>
                <a:cs typeface="Helvetica"/>
              </a:rPr>
              <a:t>et </a:t>
            </a:r>
            <a:r>
              <a:rPr lang="en-US" sz="2000" b="0" dirty="0" smtClean="0">
                <a:solidFill>
                  <a:srgbClr val="FF0000"/>
                </a:solidFill>
                <a:latin typeface="Helvetica"/>
                <a:cs typeface="Helvetica"/>
              </a:rPr>
              <a:t>availability goal now 6 years in </a:t>
            </a:r>
            <a:r>
              <a:rPr lang="en-US" sz="2000" b="0" smtClean="0">
                <a:solidFill>
                  <a:srgbClr val="FF0000"/>
                </a:solidFill>
                <a:latin typeface="Helvetica"/>
                <a:cs typeface="Helvetica"/>
              </a:rPr>
              <a:t>a row</a:t>
            </a:r>
            <a:endParaRPr lang="en-US" sz="2000" b="0" dirty="0" smtClean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5315"/>
            <a:ext cx="9144000" cy="335568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 bwMode="auto">
          <a:xfrm>
            <a:off x="586390" y="1600200"/>
            <a:ext cx="83058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" name="Oval 2"/>
          <p:cNvSpPr/>
          <p:nvPr/>
        </p:nvSpPr>
        <p:spPr bwMode="auto">
          <a:xfrm>
            <a:off x="8305800" y="1295400"/>
            <a:ext cx="685800" cy="68580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938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IC Time in St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6797"/>
            <a:ext cx="9128580" cy="353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20" y="96839"/>
            <a:ext cx="8938079" cy="458616"/>
          </a:xfrm>
        </p:spPr>
        <p:txBody>
          <a:bodyPr/>
          <a:lstStyle/>
          <a:p>
            <a:pPr algn="l"/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Operational </a:t>
            </a:r>
            <a:r>
              <a:rPr lang="en-US" dirty="0">
                <a:solidFill>
                  <a:srgbClr val="FF0000"/>
                </a:solidFill>
              </a:rPr>
              <a:t>efficiency </a:t>
            </a:r>
            <a:r>
              <a:rPr lang="en-US" dirty="0" smtClean="0">
                <a:solidFill>
                  <a:srgbClr val="FF0000"/>
                </a:solidFill>
              </a:rPr>
              <a:t>                                            </a:t>
            </a:r>
            <a:r>
              <a:rPr lang="en-US" sz="2800" b="0" dirty="0" smtClean="0">
                <a:solidFill>
                  <a:schemeClr val="tx1"/>
                </a:solidFill>
              </a:rPr>
              <a:t>setup time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1620" y="6145768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TRANSPARENT: low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energy</a:t>
            </a:r>
            <a:endParaRPr lang="en-US" sz="1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6400800"/>
            <a:ext cx="359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INTRANSPARENT: high </a:t>
            </a:r>
            <a:r>
              <a:rPr lang="en-US" sz="1800" b="1" dirty="0" smtClean="0"/>
              <a:t>energy</a:t>
            </a:r>
            <a:endParaRPr lang="en-US" sz="1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114800" y="6172200"/>
            <a:ext cx="2397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0000FF"/>
                </a:solidFill>
              </a:rPr>
              <a:t>BLUE: heavy ion </a:t>
            </a:r>
            <a:r>
              <a:rPr lang="en-US" sz="1800" b="1" dirty="0" smtClean="0">
                <a:solidFill>
                  <a:srgbClr val="0000FF"/>
                </a:solidFill>
              </a:rPr>
              <a:t>runs</a:t>
            </a:r>
            <a:endParaRPr lang="en-US" sz="1800" b="1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00500" y="6488668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RED: polarized proton runs</a:t>
            </a:r>
            <a:endParaRPr lang="en-US" sz="1800" dirty="0" smtClean="0"/>
          </a:p>
        </p:txBody>
      </p:sp>
      <p:sp>
        <p:nvSpPr>
          <p:cNvPr id="11" name="Rectangle 10"/>
          <p:cNvSpPr/>
          <p:nvPr/>
        </p:nvSpPr>
        <p:spPr bwMode="auto">
          <a:xfrm>
            <a:off x="0" y="2238840"/>
            <a:ext cx="90297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ＭＳ Ｐゴシック" pitchFamily="34" charset="-128"/>
            </a:endParaRPr>
          </a:p>
        </p:txBody>
      </p:sp>
      <p:pic>
        <p:nvPicPr>
          <p:cNvPr id="2052" name="Picture 4" descr="HIC setup tim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9087621" cy="206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76200" y="886361"/>
            <a:ext cx="8916223" cy="132343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0" dirty="0" smtClean="0">
                <a:latin typeface="Arial"/>
                <a:cs typeface="Arial"/>
              </a:rPr>
              <a:t>Setup time:</a:t>
            </a:r>
            <a:br>
              <a:rPr lang="en-US" sz="2000" b="0" dirty="0" smtClean="0">
                <a:latin typeface="Arial"/>
                <a:cs typeface="Arial"/>
              </a:rPr>
            </a:br>
            <a:r>
              <a:rPr lang="en-US" sz="2000" b="0" dirty="0" smtClean="0">
                <a:latin typeface="Arial"/>
                <a:cs typeface="Arial"/>
              </a:rPr>
              <a:t>- for 1</a:t>
            </a:r>
            <a:r>
              <a:rPr lang="en-US" sz="2000" b="0" baseline="30000" dirty="0" smtClean="0">
                <a:latin typeface="Arial"/>
                <a:cs typeface="Arial"/>
              </a:rPr>
              <a:t>st</a:t>
            </a:r>
            <a:r>
              <a:rPr lang="en-US" sz="2000" b="0" dirty="0" smtClean="0">
                <a:latin typeface="Arial"/>
                <a:cs typeface="Arial"/>
              </a:rPr>
              <a:t> species in run: from both rings cold to 1</a:t>
            </a:r>
            <a:r>
              <a:rPr lang="en-US" sz="2000" b="0" baseline="30000" dirty="0" smtClean="0">
                <a:latin typeface="Arial"/>
                <a:cs typeface="Arial"/>
              </a:rPr>
              <a:t>st</a:t>
            </a:r>
            <a:r>
              <a:rPr lang="en-US" sz="2000" b="0" dirty="0" smtClean="0">
                <a:latin typeface="Arial"/>
                <a:cs typeface="Arial"/>
              </a:rPr>
              <a:t> physics store                        </a:t>
            </a:r>
            <a:br>
              <a:rPr lang="en-US" sz="2000" b="0" dirty="0" smtClean="0">
                <a:latin typeface="Arial"/>
                <a:cs typeface="Arial"/>
              </a:rPr>
            </a:br>
            <a:r>
              <a:rPr lang="en-US" sz="2000" b="0" dirty="0" smtClean="0">
                <a:latin typeface="Arial"/>
                <a:cs typeface="Arial"/>
              </a:rPr>
              <a:t>- for following species: from beginning </a:t>
            </a:r>
            <a:r>
              <a:rPr lang="en-US" sz="2000" b="0" dirty="0">
                <a:latin typeface="Arial"/>
                <a:cs typeface="Arial"/>
              </a:rPr>
              <a:t>of setup to </a:t>
            </a:r>
            <a:r>
              <a:rPr lang="en-US" sz="2000" b="0" dirty="0" smtClean="0">
                <a:latin typeface="Arial"/>
                <a:cs typeface="Arial"/>
              </a:rPr>
              <a:t>1</a:t>
            </a:r>
            <a:r>
              <a:rPr lang="en-US" sz="2000" b="0" baseline="30000" dirty="0" smtClean="0">
                <a:latin typeface="Arial"/>
                <a:cs typeface="Arial"/>
              </a:rPr>
              <a:t>st</a:t>
            </a:r>
            <a:r>
              <a:rPr lang="en-US" sz="2000" b="0" dirty="0" smtClean="0">
                <a:latin typeface="Arial"/>
                <a:cs typeface="Arial"/>
              </a:rPr>
              <a:t> physics store</a:t>
            </a:r>
            <a:br>
              <a:rPr lang="en-US" sz="2000" b="0" dirty="0" smtClean="0">
                <a:latin typeface="Arial"/>
                <a:cs typeface="Arial"/>
              </a:rPr>
            </a:br>
            <a:endParaRPr lang="en-US" sz="2000" b="0" dirty="0" smtClean="0">
              <a:latin typeface="Arial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443608" y="2266890"/>
            <a:ext cx="2612489" cy="3741242"/>
            <a:chOff x="6443608" y="2266890"/>
            <a:chExt cx="2612489" cy="3741242"/>
          </a:xfrm>
        </p:grpSpPr>
        <p:sp>
          <p:nvSpPr>
            <p:cNvPr id="19" name="Rectangle 18"/>
            <p:cNvSpPr/>
            <p:nvPr/>
          </p:nvSpPr>
          <p:spPr bwMode="auto">
            <a:xfrm>
              <a:off x="8239368" y="2628900"/>
              <a:ext cx="752231" cy="2095500"/>
            </a:xfrm>
            <a:prstGeom prst="rect">
              <a:avLst/>
            </a:prstGeom>
            <a:noFill/>
            <a:ln w="317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01000" y="2266890"/>
              <a:ext cx="10550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b="1" dirty="0" smtClean="0">
                  <a:solidFill>
                    <a:srgbClr val="006600"/>
                  </a:solidFill>
                  <a:latin typeface="Helvetica"/>
                  <a:cs typeface="Helvetica"/>
                </a:rPr>
                <a:t>Run-17</a:t>
              </a:r>
            </a:p>
          </p:txBody>
        </p:sp>
        <p:sp>
          <p:nvSpPr>
            <p:cNvPr id="12" name="TextBox 11"/>
            <p:cNvSpPr txBox="1"/>
            <p:nvPr/>
          </p:nvSpPr>
          <p:spPr bwMode="auto">
            <a:xfrm>
              <a:off x="6562501" y="5334000"/>
              <a:ext cx="206017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12 days for p</a:t>
              </a:r>
              <a:r>
                <a:rPr lang="en-US" sz="1800" dirty="0" smtClean="0">
                  <a:solidFill>
                    <a:srgbClr val="000000"/>
                  </a:solidFill>
                  <a:ea typeface="ＭＳ Ｐゴシック" pitchFamily="-107" charset="-128"/>
                  <a:cs typeface="Arial"/>
                  <a:sym typeface="Symbol" pitchFamily="-107" charset="2"/>
                </a:rPr>
                <a:t></a:t>
              </a:r>
              <a:r>
                <a:rPr lang="en-US" sz="1800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+p</a:t>
              </a:r>
              <a:r>
                <a:rPr lang="en-US" sz="1800" dirty="0" smtClean="0">
                  <a:solidFill>
                    <a:srgbClr val="000000"/>
                  </a:solidFill>
                  <a:ea typeface="ＭＳ Ｐゴシック" pitchFamily="-107" charset="-128"/>
                  <a:cs typeface="Arial"/>
                  <a:sym typeface="Symbol" pitchFamily="-107" charset="2"/>
                </a:rPr>
                <a:t></a:t>
              </a:r>
              <a:endParaRPr lang="en-US" sz="1800" b="0" dirty="0" smtClean="0">
                <a:solidFill>
                  <a:srgbClr val="000000"/>
                </a:solidFill>
                <a:latin typeface="Helvetica"/>
                <a:cs typeface="Helvetica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 bwMode="auto">
            <a:xfrm flipV="1">
              <a:off x="8458200" y="48006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sm" len="lg"/>
            </a:ln>
            <a:effectLst/>
          </p:spPr>
        </p:cxnSp>
        <p:sp>
          <p:nvSpPr>
            <p:cNvPr id="21" name="TextBox 20"/>
            <p:cNvSpPr txBox="1"/>
            <p:nvPr/>
          </p:nvSpPr>
          <p:spPr bwMode="auto">
            <a:xfrm>
              <a:off x="6443608" y="5638800"/>
              <a:ext cx="23955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≤ 3.8 days for </a:t>
              </a:r>
              <a:r>
                <a:rPr lang="en-US" sz="1800" b="0" dirty="0" err="1" smtClean="0">
                  <a:solidFill>
                    <a:srgbClr val="000000"/>
                  </a:solidFill>
                  <a:latin typeface="Helvetica"/>
                  <a:cs typeface="Helvetica"/>
                </a:rPr>
                <a:t>Au+Au</a:t>
              </a:r>
              <a:r>
                <a:rPr lang="en-US" sz="1800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 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 flipV="1">
              <a:off x="8565115" y="4800600"/>
              <a:ext cx="8926" cy="81374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sm" len="lg"/>
            </a:ln>
            <a:effectLst/>
          </p:spPr>
        </p:cxnSp>
      </p:grpSp>
      <p:grpSp>
        <p:nvGrpSpPr>
          <p:cNvPr id="10" name="Group 9"/>
          <p:cNvGrpSpPr/>
          <p:nvPr/>
        </p:nvGrpSpPr>
        <p:grpSpPr>
          <a:xfrm>
            <a:off x="3429000" y="2057400"/>
            <a:ext cx="4953000" cy="1409700"/>
            <a:chOff x="3429000" y="2057400"/>
            <a:chExt cx="4953000" cy="1409700"/>
          </a:xfrm>
        </p:grpSpPr>
        <p:cxnSp>
          <p:nvCxnSpPr>
            <p:cNvPr id="6" name="Straight Arrow Connector 5"/>
            <p:cNvCxnSpPr/>
            <p:nvPr/>
          </p:nvCxnSpPr>
          <p:spPr bwMode="auto">
            <a:xfrm>
              <a:off x="3429000" y="2057400"/>
              <a:ext cx="0" cy="495300"/>
            </a:xfrm>
            <a:prstGeom prst="straightConnector1">
              <a:avLst/>
            </a:prstGeom>
            <a:noFill/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" name="Straight Arrow Connector 24"/>
            <p:cNvCxnSpPr/>
            <p:nvPr/>
          </p:nvCxnSpPr>
          <p:spPr bwMode="auto">
            <a:xfrm>
              <a:off x="4724400" y="2286000"/>
              <a:ext cx="0" cy="495300"/>
            </a:xfrm>
            <a:prstGeom prst="straightConnector1">
              <a:avLst/>
            </a:prstGeom>
            <a:noFill/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>
              <a:off x="6172200" y="2628900"/>
              <a:ext cx="0" cy="495300"/>
            </a:xfrm>
            <a:prstGeom prst="straightConnector1">
              <a:avLst/>
            </a:prstGeom>
            <a:noFill/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8382000" y="2971800"/>
              <a:ext cx="0" cy="495300"/>
            </a:xfrm>
            <a:prstGeom prst="straightConnector1">
              <a:avLst/>
            </a:prstGeom>
            <a:noFill/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11559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IC Time in St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2286000"/>
            <a:ext cx="8915401" cy="345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6839"/>
            <a:ext cx="9029700" cy="47466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 Operational </a:t>
            </a:r>
            <a:r>
              <a:rPr lang="en-US" dirty="0">
                <a:solidFill>
                  <a:srgbClr val="FF0000"/>
                </a:solidFill>
              </a:rPr>
              <a:t>efficiency </a:t>
            </a:r>
            <a:r>
              <a:rPr lang="en-US" dirty="0" smtClean="0">
                <a:solidFill>
                  <a:srgbClr val="FF0000"/>
                </a:solidFill>
              </a:rPr>
              <a:t>             </a:t>
            </a:r>
            <a:r>
              <a:rPr lang="en-US" sz="2800" b="0" dirty="0" smtClean="0">
                <a:solidFill>
                  <a:srgbClr val="000000"/>
                </a:solidFill>
              </a:rPr>
              <a:t>store-to-store, time in store</a:t>
            </a:r>
            <a:endParaRPr lang="en-US" sz="2800" b="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2800" y="6248400"/>
            <a:ext cx="2044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</a:rPr>
              <a:t>BLUE: heavy ion </a:t>
            </a:r>
            <a:r>
              <a:rPr lang="en-US" sz="1400" b="1" dirty="0" smtClean="0">
                <a:solidFill>
                  <a:srgbClr val="0000FF"/>
                </a:solidFill>
              </a:rPr>
              <a:t>runs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6507831"/>
            <a:ext cx="2512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RED: polarized proton runs</a:t>
            </a:r>
            <a:endParaRPr lang="en-US" sz="14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-16759" y="6248400"/>
            <a:ext cx="2455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TRANSPARENT: low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ener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gy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6507831"/>
            <a:ext cx="2811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INTRANSPARENT: high </a:t>
            </a:r>
            <a:r>
              <a:rPr lang="en-US" sz="1400" b="1" dirty="0" smtClean="0"/>
              <a:t>energy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5638800"/>
            <a:ext cx="6064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b="1" dirty="0" smtClean="0">
                <a:solidFill>
                  <a:srgbClr val="FF0000"/>
                </a:solidFill>
              </a:rPr>
              <a:t>Time in store = store time / </a:t>
            </a:r>
            <a:r>
              <a:rPr lang="en-US" sz="1800" b="1" smtClean="0">
                <a:solidFill>
                  <a:srgbClr val="FF0000"/>
                </a:solidFill>
              </a:rPr>
              <a:t>calendar time    Goal: 60%</a:t>
            </a:r>
            <a:r>
              <a:rPr lang="en-US" sz="1800" b="1" dirty="0" smtClean="0">
                <a:solidFill>
                  <a:srgbClr val="FF0000"/>
                </a:solidFill>
              </a:rPr>
              <a:t/>
            </a:r>
            <a:br>
              <a:rPr lang="en-US" sz="1800" b="1" dirty="0" smtClean="0">
                <a:solidFill>
                  <a:srgbClr val="FF0000"/>
                </a:solidFill>
              </a:rPr>
            </a:br>
            <a:r>
              <a:rPr lang="en-US" sz="1400" dirty="0"/>
              <a:t> </a:t>
            </a:r>
            <a:r>
              <a:rPr lang="en-US" sz="1400" dirty="0" smtClean="0"/>
              <a:t>      </a:t>
            </a:r>
            <a:r>
              <a:rPr lang="en-US" sz="1200" dirty="0" smtClean="0"/>
              <a:t>(denominator includes scheduled maintenance, failure, setup, beam </a:t>
            </a:r>
            <a:r>
              <a:rPr lang="en-US" sz="1200" smtClean="0"/>
              <a:t>experiments)</a:t>
            </a:r>
            <a:endParaRPr lang="en-US" sz="1600" dirty="0" smtClean="0"/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586390" y="3276600"/>
            <a:ext cx="83058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3076" name="Picture 4" descr="HIC store-to-store tim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66492"/>
            <a:ext cx="8953502" cy="194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7819953" y="685800"/>
            <a:ext cx="1171648" cy="5051478"/>
            <a:chOff x="8062717" y="383462"/>
            <a:chExt cx="948951" cy="4183179"/>
          </a:xfrm>
        </p:grpSpPr>
        <p:sp>
          <p:nvSpPr>
            <p:cNvPr id="12" name="Rectangle 11"/>
            <p:cNvSpPr/>
            <p:nvPr/>
          </p:nvSpPr>
          <p:spPr bwMode="auto">
            <a:xfrm>
              <a:off x="8332784" y="762000"/>
              <a:ext cx="658814" cy="3804641"/>
            </a:xfrm>
            <a:prstGeom prst="rect">
              <a:avLst/>
            </a:prstGeom>
            <a:noFill/>
            <a:ln w="317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62717" y="383462"/>
              <a:ext cx="9489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b="1" dirty="0" smtClean="0">
                  <a:solidFill>
                    <a:srgbClr val="006600"/>
                  </a:solidFill>
                  <a:latin typeface="Helvetica"/>
                  <a:cs typeface="Helvetica"/>
                </a:rPr>
                <a:t>Run-17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304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C Summ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7" y="304801"/>
            <a:ext cx="8975763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96838"/>
            <a:ext cx="9029700" cy="719137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US" dirty="0" smtClean="0"/>
              <a:t> RHIC – all running modes to date                         </a:t>
            </a:r>
            <a:r>
              <a:rPr lang="en-US" b="0" dirty="0" smtClean="0">
                <a:solidFill>
                  <a:srgbClr val="FF0000"/>
                </a:solidFill>
              </a:rPr>
              <a:t>2001 to 2017</a:t>
            </a: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733800" y="3810000"/>
            <a:ext cx="3048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733800" y="3810000"/>
            <a:ext cx="3048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0" y="3219271"/>
            <a:ext cx="3733800" cy="3500974"/>
            <a:chOff x="0" y="3219271"/>
            <a:chExt cx="3733800" cy="3500974"/>
          </a:xfrm>
        </p:grpSpPr>
        <p:grpSp>
          <p:nvGrpSpPr>
            <p:cNvPr id="14" name="Group 13"/>
            <p:cNvGrpSpPr/>
            <p:nvPr/>
          </p:nvGrpSpPr>
          <p:grpSpPr>
            <a:xfrm>
              <a:off x="0" y="6172200"/>
              <a:ext cx="3429000" cy="548045"/>
              <a:chOff x="0" y="6172200"/>
              <a:chExt cx="3429000" cy="548045"/>
            </a:xfrm>
          </p:grpSpPr>
          <p:sp>
            <p:nvSpPr>
              <p:cNvPr id="24" name="TextBox 23"/>
              <p:cNvSpPr txBox="1"/>
              <p:nvPr/>
            </p:nvSpPr>
            <p:spPr bwMode="auto">
              <a:xfrm>
                <a:off x="0" y="6320135"/>
                <a:ext cx="2971800" cy="400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2000" b="0" dirty="0" smtClean="0">
                    <a:solidFill>
                      <a:srgbClr val="000000"/>
                    </a:solidFill>
                    <a:latin typeface="Helvetica"/>
                    <a:cs typeface="Helvetica"/>
                  </a:rPr>
                  <a:t>nominal injection energy</a:t>
                </a:r>
              </a:p>
            </p:txBody>
          </p:sp>
          <p:cxnSp>
            <p:nvCxnSpPr>
              <p:cNvPr id="25" name="Straight Arrow Connector 24"/>
              <p:cNvCxnSpPr/>
              <p:nvPr/>
            </p:nvCxnSpPr>
            <p:spPr bwMode="auto">
              <a:xfrm flipV="1">
                <a:off x="2819400" y="6172200"/>
                <a:ext cx="609600" cy="457200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26" name="TextBox 25"/>
            <p:cNvSpPr txBox="1"/>
            <p:nvPr/>
          </p:nvSpPr>
          <p:spPr bwMode="auto">
            <a:xfrm>
              <a:off x="1676400" y="3219271"/>
              <a:ext cx="1705916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2019/20</a:t>
              </a:r>
              <a:br>
                <a:rPr lang="en-US" b="0" dirty="0" smtClean="0">
                  <a:solidFill>
                    <a:srgbClr val="000000"/>
                  </a:solidFill>
                  <a:latin typeface="Helvetica"/>
                  <a:cs typeface="Helvetica"/>
                </a:rPr>
              </a:br>
              <a:r>
                <a:rPr lang="en-US" b="0" smtClean="0">
                  <a:solidFill>
                    <a:srgbClr val="000000"/>
                  </a:solidFill>
                  <a:latin typeface="Helvetica"/>
                  <a:cs typeface="Helvetica"/>
                </a:rPr>
                <a:t>BES-II with</a:t>
              </a:r>
              <a:br>
                <a:rPr lang="en-US" b="0" smtClean="0">
                  <a:solidFill>
                    <a:srgbClr val="000000"/>
                  </a:solidFill>
                  <a:latin typeface="Helvetica"/>
                  <a:cs typeface="Helvetica"/>
                </a:rPr>
              </a:br>
              <a:r>
                <a:rPr lang="en-US" b="0" smtClean="0">
                  <a:solidFill>
                    <a:srgbClr val="000000"/>
                  </a:solidFill>
                  <a:latin typeface="Helvetica"/>
                  <a:cs typeface="Helvetica"/>
                </a:rPr>
                <a:t>LEReC</a:t>
              </a:r>
              <a:endParaRPr lang="en-US" b="0" dirty="0" smtClean="0">
                <a:solidFill>
                  <a:srgbClr val="000000"/>
                </a:solidFill>
                <a:latin typeface="Helvetica"/>
                <a:cs typeface="Helvetica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1600200" y="4343400"/>
              <a:ext cx="2133600" cy="533400"/>
            </a:xfrm>
            <a:prstGeom prst="ellips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971363" y="657156"/>
            <a:ext cx="867837" cy="485844"/>
            <a:chOff x="8077200" y="609600"/>
            <a:chExt cx="867837" cy="485844"/>
          </a:xfrm>
        </p:grpSpPr>
        <p:sp>
          <p:nvSpPr>
            <p:cNvPr id="27" name="TextBox 26"/>
            <p:cNvSpPr txBox="1"/>
            <p:nvPr/>
          </p:nvSpPr>
          <p:spPr bwMode="auto">
            <a:xfrm>
              <a:off x="8154720" y="609600"/>
              <a:ext cx="79031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2017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>
              <a:off x="8077200" y="762000"/>
              <a:ext cx="0" cy="333444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7086600" y="4267200"/>
            <a:ext cx="1174149" cy="533400"/>
            <a:chOff x="7772400" y="485844"/>
            <a:chExt cx="1174149" cy="533400"/>
          </a:xfrm>
        </p:grpSpPr>
        <p:sp>
          <p:nvSpPr>
            <p:cNvPr id="30" name="TextBox 29"/>
            <p:cNvSpPr txBox="1"/>
            <p:nvPr/>
          </p:nvSpPr>
          <p:spPr bwMode="auto">
            <a:xfrm>
              <a:off x="8077200" y="485844"/>
              <a:ext cx="86934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2018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 bwMode="auto">
            <a:xfrm flipH="1">
              <a:off x="7772400" y="762000"/>
              <a:ext cx="304800" cy="257244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3" name="Group 32"/>
          <p:cNvGrpSpPr/>
          <p:nvPr/>
        </p:nvGrpSpPr>
        <p:grpSpPr>
          <a:xfrm>
            <a:off x="4596540" y="2786291"/>
            <a:ext cx="790317" cy="947509"/>
            <a:chOff x="7750377" y="300335"/>
            <a:chExt cx="790317" cy="947509"/>
          </a:xfrm>
        </p:grpSpPr>
        <p:sp>
          <p:nvSpPr>
            <p:cNvPr id="34" name="TextBox 33"/>
            <p:cNvSpPr txBox="1"/>
            <p:nvPr/>
          </p:nvSpPr>
          <p:spPr bwMode="auto">
            <a:xfrm>
              <a:off x="7750377" y="300335"/>
              <a:ext cx="79031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2017</a:t>
              </a:r>
            </a:p>
          </p:txBody>
        </p:sp>
        <p:cxnSp>
          <p:nvCxnSpPr>
            <p:cNvPr id="35" name="Straight Arrow Connector 34"/>
            <p:cNvCxnSpPr/>
            <p:nvPr/>
          </p:nvCxnSpPr>
          <p:spPr bwMode="auto">
            <a:xfrm>
              <a:off x="8030637" y="762000"/>
              <a:ext cx="0" cy="485844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4844249" y="4234091"/>
            <a:ext cx="870751" cy="947509"/>
            <a:chOff x="7641626" y="300335"/>
            <a:chExt cx="870751" cy="947509"/>
          </a:xfrm>
        </p:grpSpPr>
        <p:sp>
          <p:nvSpPr>
            <p:cNvPr id="37" name="TextBox 36"/>
            <p:cNvSpPr txBox="1"/>
            <p:nvPr/>
          </p:nvSpPr>
          <p:spPr bwMode="auto">
            <a:xfrm>
              <a:off x="7641626" y="300335"/>
              <a:ext cx="87075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0" smtClean="0">
                  <a:solidFill>
                    <a:srgbClr val="000000"/>
                  </a:solidFill>
                  <a:latin typeface="Helvetica"/>
                  <a:cs typeface="Helvetica"/>
                </a:rPr>
                <a:t>2000</a:t>
              </a:r>
              <a:endParaRPr lang="en-US" b="0" dirty="0" smtClean="0">
                <a:solidFill>
                  <a:srgbClr val="000000"/>
                </a:solidFill>
                <a:latin typeface="Helvetica"/>
                <a:cs typeface="Helvetica"/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 bwMode="auto">
            <a:xfrm>
              <a:off x="8030637" y="762000"/>
              <a:ext cx="0" cy="485844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732489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slhc">
  <a:themeElements>
    <a:clrScheme name="Uslhc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Uslh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>
    <a:extraClrScheme>
      <a:clrScheme name="Uslh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lh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lh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46425089</TotalTime>
  <Words>955</Words>
  <Application>Microsoft Macintosh PowerPoint</Application>
  <PresentationFormat>Letter Paper (8.5x11 in)</PresentationFormat>
  <Paragraphs>345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Book Antiqua</vt:lpstr>
      <vt:lpstr>Helvetica</vt:lpstr>
      <vt:lpstr>Mathematica1</vt:lpstr>
      <vt:lpstr>ＭＳ Ｐゴシック</vt:lpstr>
      <vt:lpstr>Symbol</vt:lpstr>
      <vt:lpstr>Times New Roman</vt:lpstr>
      <vt:lpstr>Arial</vt:lpstr>
      <vt:lpstr>Uslhc</vt:lpstr>
      <vt:lpstr> Projections for Run-18 and BES-II  Wolfram Fischer  </vt:lpstr>
      <vt:lpstr>Contents</vt:lpstr>
      <vt:lpstr> Run-17 p+p at 255 GeV                                          ∫Ldt and P</vt:lpstr>
      <vt:lpstr>Run-17 p+p at 255 GeV                                 Notable items</vt:lpstr>
      <vt:lpstr> Run-17 Au+Au at 27.2 GeV/nucleon                                    ∫Ldt</vt:lpstr>
      <vt:lpstr>Operational efficiency           availability reported to DOE</vt:lpstr>
      <vt:lpstr> Operational efficiency                                             setup time</vt:lpstr>
      <vt:lpstr> Operational efficiency              store-to-store, time in store</vt:lpstr>
      <vt:lpstr> RHIC – all running modes to date                         2001 to 2017</vt:lpstr>
      <vt:lpstr> Outlook                                   RHIC Run-18 and Run-19/20 </vt:lpstr>
      <vt:lpstr>PowerPoint Presentation</vt:lpstr>
      <vt:lpstr>Run-18 Zr+Zr, Ru+Ru, Au+Au</vt:lpstr>
      <vt:lpstr> Run-18 Ru-96 and Zr-96</vt:lpstr>
      <vt:lpstr> Run-18: 96Zr + 96Zr, 96Ru + 96Ru       Luminosity estimates</vt:lpstr>
      <vt:lpstr>PowerPoint Presentation</vt:lpstr>
      <vt:lpstr>BES-II 2019/2020                BES-I and BES-II luminosities</vt:lpstr>
      <vt:lpstr>LEReC Physics integration            BES-II required events</vt:lpstr>
      <vt:lpstr>RHIC Upgrades                                                    Overview</vt:lpstr>
      <vt:lpstr>RHIC hadron complex infrastructure                    25+ years</vt:lpstr>
      <vt:lpstr> Summary</vt:lpstr>
      <vt:lpstr>PowerPoint Presentation</vt:lpstr>
      <vt:lpstr>RHIC ultimate luminosity and polarization goals</vt:lpstr>
      <vt:lpstr> RHIC 9 MHz RF Upgrade</vt:lpstr>
      <vt:lpstr>STAR luminosity request</vt:lpstr>
      <vt:lpstr>Run-18: 96Zr + 96Zr, 96Ru + 96Ru – at lower energies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Jim Strait</dc:creator>
  <cp:lastModifiedBy>Fischer, Wolfram</cp:lastModifiedBy>
  <cp:revision>3676</cp:revision>
  <cp:lastPrinted>1998-09-11T14:49:03Z</cp:lastPrinted>
  <dcterms:created xsi:type="dcterms:W3CDTF">2010-11-14T17:34:40Z</dcterms:created>
  <dcterms:modified xsi:type="dcterms:W3CDTF">2017-08-28T12:27:20Z</dcterms:modified>
</cp:coreProperties>
</file>