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75" r:id="rId5"/>
    <p:sldId id="282" r:id="rId6"/>
    <p:sldId id="283" r:id="rId7"/>
    <p:sldId id="259" r:id="rId8"/>
    <p:sldId id="262" r:id="rId9"/>
    <p:sldId id="263" r:id="rId10"/>
    <p:sldId id="264" r:id="rId11"/>
    <p:sldId id="269" r:id="rId12"/>
    <p:sldId id="268" r:id="rId13"/>
    <p:sldId id="288" r:id="rId14"/>
    <p:sldId id="289" r:id="rId15"/>
    <p:sldId id="274" r:id="rId16"/>
    <p:sldId id="272" r:id="rId17"/>
    <p:sldId id="281" r:id="rId18"/>
    <p:sldId id="284" r:id="rId19"/>
    <p:sldId id="285" r:id="rId20"/>
    <p:sldId id="258" r:id="rId21"/>
    <p:sldId id="290" r:id="rId22"/>
    <p:sldId id="293" r:id="rId23"/>
    <p:sldId id="292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10341-36AD-4CD9-9337-164EB648AFA4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B3D4C-81F1-487D-9CC7-ED609B6A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4490EC-01E5-4F6B-A6B6-5F70D2E78434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9F02DD4-8E53-4544-8BC4-6096B8764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39" y="4425620"/>
            <a:ext cx="5198076" cy="4197924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47" tIns="45216" rIns="92047" bIns="4521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36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C-AD Staff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Diane R. </a:t>
            </a:r>
            <a:r>
              <a:rPr lang="en-US" dirty="0" smtClean="0"/>
              <a:t>Hatton, Director</a:t>
            </a:r>
          </a:p>
          <a:p>
            <a:r>
              <a:rPr lang="en-US" dirty="0" smtClean="0"/>
              <a:t>Office of Project Planning &amp; Oversight – Accelerator Projects</a:t>
            </a:r>
          </a:p>
          <a:p>
            <a:r>
              <a:rPr lang="en-US" dirty="0" smtClean="0"/>
              <a:t>NPP Directorate</a:t>
            </a:r>
          </a:p>
          <a:p>
            <a:endParaRPr lang="en-US" dirty="0" smtClean="0"/>
          </a:p>
          <a:p>
            <a:r>
              <a:rPr lang="en-US" dirty="0" smtClean="0"/>
              <a:t>August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Integrated Staffing Plan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79400" y="936625"/>
            <a:ext cx="8629650" cy="4735513"/>
          </a:xfrm>
        </p:spPr>
        <p:txBody>
          <a:bodyPr/>
          <a:lstStyle/>
          <a:p>
            <a:r>
              <a:rPr lang="en-US" altLang="en-US" dirty="0" smtClean="0"/>
              <a:t>Each employee, job shopper, MOU staff member and expected new hire planned against a funded staff requirement</a:t>
            </a:r>
          </a:p>
          <a:p>
            <a:r>
              <a:rPr lang="en-US" altLang="en-US" dirty="0" smtClean="0"/>
              <a:t>Areas of overstaffing identified </a:t>
            </a:r>
          </a:p>
          <a:p>
            <a:r>
              <a:rPr lang="en-US" altLang="en-US" dirty="0" smtClean="0"/>
              <a:t>Areas requiring new hires identified</a:t>
            </a:r>
          </a:p>
          <a:p>
            <a:r>
              <a:rPr lang="en-US" altLang="en-US" dirty="0" smtClean="0"/>
              <a:t>Continuously managed and updated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3759199"/>
            <a:ext cx="8207375" cy="2484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14438"/>
            <a:ext cx="8328991" cy="45403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Annual planning was not enough to see and track</a:t>
            </a:r>
          </a:p>
          <a:p>
            <a:pPr lvl="1"/>
            <a:r>
              <a:rPr lang="en-US" dirty="0" smtClean="0"/>
              <a:t>Increased requirements due to operations issues</a:t>
            </a:r>
          </a:p>
          <a:p>
            <a:pPr lvl="1"/>
            <a:r>
              <a:rPr lang="en-US" dirty="0" smtClean="0"/>
              <a:t>Delay of work </a:t>
            </a:r>
          </a:p>
          <a:p>
            <a:pPr lvl="1"/>
            <a:r>
              <a:rPr lang="en-US" dirty="0" smtClean="0"/>
              <a:t>Work that took more labor than anticipated</a:t>
            </a:r>
          </a:p>
          <a:p>
            <a:r>
              <a:rPr lang="en-US" dirty="0" smtClean="0"/>
              <a:t>Plan used Excel exclusively and was very labor-intensive and manual</a:t>
            </a:r>
          </a:p>
          <a:p>
            <a:r>
              <a:rPr lang="en-US" dirty="0" smtClean="0"/>
              <a:t>One FTE to manage</a:t>
            </a:r>
          </a:p>
          <a:p>
            <a:r>
              <a:rPr lang="en-US" dirty="0" smtClean="0"/>
              <a:t>Regular meetings with Group Leaders</a:t>
            </a:r>
          </a:p>
          <a:p>
            <a:r>
              <a:rPr lang="en-US" dirty="0" smtClean="0"/>
              <a:t>Frustration when it was automated</a:t>
            </a:r>
          </a:p>
          <a:p>
            <a:r>
              <a:rPr lang="en-US" dirty="0" smtClean="0"/>
              <a:t>Fragile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71" y="2665414"/>
            <a:ext cx="8328991" cy="1325563"/>
          </a:xfrm>
        </p:spPr>
        <p:txBody>
          <a:bodyPr/>
          <a:lstStyle/>
          <a:p>
            <a:r>
              <a:rPr lang="en-US" dirty="0" smtClean="0"/>
              <a:t>More Sophisticated Example of Staff 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are collected for all work with phasing over the time when the work needs to occur</a:t>
            </a:r>
          </a:p>
          <a:p>
            <a:r>
              <a:rPr lang="en-US" dirty="0" smtClean="0"/>
              <a:t>Actual labor effort is brought in through BNL’s financial system</a:t>
            </a:r>
          </a:p>
          <a:p>
            <a:r>
              <a:rPr lang="en-US" dirty="0" smtClean="0"/>
              <a:t>Available labor pool is added</a:t>
            </a:r>
          </a:p>
          <a:p>
            <a:r>
              <a:rPr lang="en-US" dirty="0" smtClean="0"/>
              <a:t>Reports and graphs generated for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365126"/>
            <a:ext cx="8738559" cy="1325563"/>
          </a:xfrm>
        </p:spPr>
        <p:txBody>
          <a:bodyPr/>
          <a:lstStyle/>
          <a:p>
            <a:r>
              <a:rPr lang="en-US" dirty="0" smtClean="0"/>
              <a:t>Reports – Requirements by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6" y="1147314"/>
            <a:ext cx="7166944" cy="48559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- Requirements by Group by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690689"/>
            <a:ext cx="8515350" cy="2747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Reports – Requirements v. Labor Pool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40" y="1015784"/>
            <a:ext cx="5891302" cy="4840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– Entire Organization in the 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448666"/>
            <a:ext cx="8299159" cy="26830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Graphs – Entire Organization over the Longer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1" y="2526412"/>
            <a:ext cx="7818193" cy="25275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8" y="1050611"/>
            <a:ext cx="8328991" cy="3929132"/>
          </a:xfrm>
        </p:spPr>
        <p:txBody>
          <a:bodyPr/>
          <a:lstStyle/>
          <a:p>
            <a:r>
              <a:rPr lang="en-US" dirty="0" smtClean="0"/>
              <a:t>By Staff Type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500907"/>
            <a:ext cx="3824093" cy="209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04" y="1500907"/>
            <a:ext cx="3824092" cy="2099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34" y="4050705"/>
            <a:ext cx="3827162" cy="182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07" y="4050705"/>
            <a:ext cx="3807046" cy="1825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14438"/>
            <a:ext cx="8328991" cy="45403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Nature of work in C-AD evolving</a:t>
            </a:r>
          </a:p>
          <a:p>
            <a:r>
              <a:rPr lang="en-US" dirty="0" smtClean="0"/>
              <a:t>Increasing number of projects are putting pressure on C-AD operations resources (staff)</a:t>
            </a:r>
          </a:p>
          <a:p>
            <a:r>
              <a:rPr lang="en-US" dirty="0" smtClean="0"/>
              <a:t>Many projects are relying on C-AD resources being available when they need them</a:t>
            </a:r>
          </a:p>
          <a:p>
            <a:r>
              <a:rPr lang="en-US" dirty="0" smtClean="0"/>
              <a:t>Staff planning based on people v. requirements</a:t>
            </a:r>
          </a:p>
          <a:p>
            <a:r>
              <a:rPr lang="en-US" dirty="0" smtClean="0"/>
              <a:t>Currently no easy way to determine when resources are needed by</a:t>
            </a:r>
          </a:p>
          <a:p>
            <a:pPr lvl="1"/>
            <a:r>
              <a:rPr lang="en-US" dirty="0" smtClean="0"/>
              <a:t>Projects that plan to pay for the resources</a:t>
            </a:r>
          </a:p>
          <a:p>
            <a:pPr lvl="1"/>
            <a:r>
              <a:rPr lang="en-US" dirty="0" smtClean="0"/>
              <a:t>Projects and other endeavors that are planning on contributed resources</a:t>
            </a:r>
          </a:p>
          <a:p>
            <a:r>
              <a:rPr lang="en-US" dirty="0" smtClean="0"/>
              <a:t>Currently no easy way to determine the impacts of operations on projects and projects on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C-AD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21" y="1126884"/>
            <a:ext cx="8656794" cy="4687319"/>
          </a:xfrm>
        </p:spPr>
        <p:txBody>
          <a:bodyPr>
            <a:normAutofit/>
          </a:bodyPr>
          <a:lstStyle/>
          <a:p>
            <a:r>
              <a:rPr lang="en-US" dirty="0" smtClean="0"/>
              <a:t>Gather C-AD </a:t>
            </a:r>
            <a:r>
              <a:rPr lang="en-US" dirty="0" smtClean="0"/>
              <a:t>staffing </a:t>
            </a:r>
            <a:r>
              <a:rPr lang="en-US" dirty="0" smtClean="0"/>
              <a:t>requirements in one place.</a:t>
            </a:r>
            <a:endParaRPr lang="en-US" dirty="0" smtClean="0"/>
          </a:p>
          <a:p>
            <a:r>
              <a:rPr lang="en-US" dirty="0" smtClean="0"/>
              <a:t>Put requirements into a schedule format</a:t>
            </a:r>
          </a:p>
          <a:p>
            <a:r>
              <a:rPr lang="en-US" dirty="0" smtClean="0"/>
              <a:t>Use less rigor on operations but will need a WBS</a:t>
            </a:r>
          </a:p>
          <a:p>
            <a:r>
              <a:rPr lang="en-US" dirty="0" smtClean="0"/>
              <a:t>Must charge labor that is contributed from C-AD to a separate account so that it can be tracked</a:t>
            </a:r>
          </a:p>
          <a:p>
            <a:r>
              <a:rPr lang="en-US" dirty="0" smtClean="0"/>
              <a:t>Have </a:t>
            </a:r>
            <a:r>
              <a:rPr lang="en-US" dirty="0" smtClean="0"/>
              <a:t>a “Requirements” report by the end of the Fiscal Year</a:t>
            </a:r>
          </a:p>
          <a:p>
            <a:r>
              <a:rPr lang="en-US" dirty="0" smtClean="0"/>
              <a:t>Start tracking actuals against the plan in FY18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21" y="1126884"/>
            <a:ext cx="8656794" cy="46873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project requirements that rely on C-AD staff now pulled into Primavera for this exercise</a:t>
            </a:r>
          </a:p>
          <a:p>
            <a:pPr lvl="1"/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ATFII</a:t>
            </a:r>
          </a:p>
          <a:p>
            <a:pPr lvl="1"/>
            <a:r>
              <a:rPr lang="en-US" dirty="0" err="1" smtClean="0"/>
              <a:t>LEReC</a:t>
            </a:r>
            <a:endParaRPr lang="en-US" dirty="0" smtClean="0"/>
          </a:p>
          <a:p>
            <a:pPr lvl="1"/>
            <a:r>
              <a:rPr lang="en-US" dirty="0" smtClean="0"/>
              <a:t>CBETA</a:t>
            </a:r>
          </a:p>
          <a:p>
            <a:pPr lvl="1"/>
            <a:r>
              <a:rPr lang="en-US" dirty="0" err="1" smtClean="0"/>
              <a:t>eRHIC</a:t>
            </a:r>
            <a:r>
              <a:rPr lang="en-US" dirty="0" smtClean="0"/>
              <a:t> R&amp;D and Design</a:t>
            </a:r>
            <a:endParaRPr lang="en-US" dirty="0" smtClean="0"/>
          </a:p>
          <a:p>
            <a:r>
              <a:rPr lang="en-US" dirty="0" smtClean="0"/>
              <a:t>In the process of gathering the Operations Requirements</a:t>
            </a:r>
          </a:p>
          <a:p>
            <a:pPr lvl="1"/>
            <a:r>
              <a:rPr lang="en-US" dirty="0" smtClean="0"/>
              <a:t>In WBS format</a:t>
            </a:r>
          </a:p>
          <a:p>
            <a:pPr lvl="1"/>
            <a:r>
              <a:rPr lang="en-US" dirty="0" smtClean="0"/>
              <a:t>Gathering information by facility (</a:t>
            </a:r>
            <a:r>
              <a:rPr lang="en-US" dirty="0" err="1" smtClean="0"/>
              <a:t>Linac</a:t>
            </a:r>
            <a:r>
              <a:rPr lang="en-US" dirty="0" smtClean="0"/>
              <a:t>, Booster, AGS, RHIC, etc.)</a:t>
            </a:r>
          </a:p>
          <a:p>
            <a:pPr lvl="1"/>
            <a:r>
              <a:rPr lang="en-US" dirty="0" smtClean="0"/>
              <a:t>Being separated by </a:t>
            </a:r>
          </a:p>
          <a:p>
            <a:pPr lvl="2"/>
            <a:r>
              <a:rPr lang="en-US" dirty="0" smtClean="0"/>
              <a:t>Management</a:t>
            </a:r>
          </a:p>
          <a:p>
            <a:pPr lvl="2"/>
            <a:r>
              <a:rPr lang="en-US" dirty="0" smtClean="0"/>
              <a:t>Operations</a:t>
            </a:r>
          </a:p>
          <a:p>
            <a:pPr lvl="2"/>
            <a:r>
              <a:rPr lang="en-US" dirty="0" smtClean="0"/>
              <a:t>Maintenance</a:t>
            </a:r>
          </a:p>
          <a:p>
            <a:pPr lvl="2"/>
            <a:r>
              <a:rPr lang="en-US" dirty="0" smtClean="0"/>
              <a:t>Minor Repairs</a:t>
            </a:r>
          </a:p>
          <a:p>
            <a:pPr lvl="2"/>
            <a:r>
              <a:rPr lang="en-US" dirty="0" smtClean="0"/>
              <a:t>Improvements/Replacements</a:t>
            </a:r>
            <a:endParaRPr lang="en-US" dirty="0" smtClean="0"/>
          </a:p>
          <a:p>
            <a:r>
              <a:rPr lang="en-US" dirty="0" smtClean="0"/>
              <a:t>On track for a requirements report by the end of FY17</a:t>
            </a:r>
            <a:endParaRPr lang="en-US" dirty="0" smtClean="0"/>
          </a:p>
          <a:p>
            <a:r>
              <a:rPr lang="en-US" dirty="0" smtClean="0"/>
              <a:t>Plan to start </a:t>
            </a:r>
            <a:r>
              <a:rPr lang="en-US" dirty="0" smtClean="0"/>
              <a:t>tracking actuals against the plan in FY18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4207"/>
            <a:ext cx="8991600" cy="4267699"/>
          </a:xfrm>
        </p:spPr>
      </p:pic>
    </p:spTree>
    <p:extLst>
      <p:ext uri="{BB962C8B-B14F-4D97-AF65-F5344CB8AC3E}">
        <p14:creationId xmlns:p14="http://schemas.microsoft.com/office/powerpoint/2010/main" val="42573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9" y="2668378"/>
            <a:ext cx="8328991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27" y="228823"/>
            <a:ext cx="8328991" cy="1325563"/>
          </a:xfrm>
        </p:spPr>
        <p:txBody>
          <a:bodyPr/>
          <a:lstStyle/>
          <a:p>
            <a:r>
              <a:rPr lang="en-US" dirty="0" smtClean="0"/>
              <a:t>Current State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4" y="1378284"/>
            <a:ext cx="3689535" cy="4762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21" y="1131289"/>
            <a:ext cx="3743466" cy="48331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543" y="928688"/>
            <a:ext cx="3701144" cy="4791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6" y="1039698"/>
            <a:ext cx="8524876" cy="21566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708791"/>
            <a:ext cx="5110163" cy="3339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 being met by C-AD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Excludes “contributed” and unaccounted for support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0" y="2406770"/>
            <a:ext cx="8169570" cy="16985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requirements – Impact on Total C-AD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41" y="1825625"/>
            <a:ext cx="5931523" cy="3458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71" y="2665414"/>
            <a:ext cx="8328991" cy="1325563"/>
          </a:xfrm>
        </p:spPr>
        <p:txBody>
          <a:bodyPr/>
          <a:lstStyle/>
          <a:p>
            <a:r>
              <a:rPr lang="en-US" dirty="0" smtClean="0"/>
              <a:t>NSLS-II Project Example of Staff 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Staff 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785813"/>
            <a:ext cx="8743950" cy="55292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Requirements – </a:t>
            </a:r>
            <a:r>
              <a:rPr lang="en-US" sz="2800" dirty="0" smtClean="0"/>
              <a:t>resource needs, estimated in hours, by labor category (</a:t>
            </a:r>
            <a:r>
              <a:rPr lang="en-US" sz="1800" i="1" dirty="0" smtClean="0"/>
              <a:t>Scientist, Management, Engineer, Technician, Post Doc, Admin</a:t>
            </a:r>
            <a:r>
              <a:rPr lang="en-US" sz="2800" dirty="0" smtClean="0"/>
              <a:t>) for each component of a portfolio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NSLS Operations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NSLS-II Project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ABBIX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NEXT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NSLS-II Ops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NSLS Decommissioning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err="1" smtClean="0"/>
              <a:t>NxtGen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NEXT-II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BER </a:t>
            </a:r>
            <a:r>
              <a:rPr lang="en-US" sz="2400" dirty="0" err="1" smtClean="0"/>
              <a:t>Beamlines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NIH/BER Operations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34" y="2886076"/>
            <a:ext cx="4416566" cy="24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98450" y="1206500"/>
            <a:ext cx="3344863" cy="58531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Based on requirements, Group </a:t>
            </a:r>
            <a:r>
              <a:rPr lang="en-US" dirty="0"/>
              <a:t>L</a:t>
            </a:r>
            <a:r>
              <a:rPr lang="en-US" dirty="0" smtClean="0"/>
              <a:t>eaders assign staff to work on identified requirements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8" y="298450"/>
            <a:ext cx="9144000" cy="908050"/>
          </a:xfrm>
        </p:spPr>
        <p:txBody>
          <a:bodyPr/>
          <a:lstStyle/>
          <a:p>
            <a:r>
              <a:rPr lang="en-US" altLang="en-US" dirty="0" smtClean="0"/>
              <a:t>Assigning Staff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73088"/>
            <a:ext cx="3819525" cy="5226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PPT_Template [Read-Only]" id="{8AB292F9-6901-4A3C-8E7C-93ACA402FA45}" vid="{7E787821-CEBE-472C-98B7-29C0F707E5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BNL_70_100_PPT_Template</Template>
  <TotalTime>4691</TotalTime>
  <Words>556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C-AD Staff Planning </vt:lpstr>
      <vt:lpstr>Observations and Assumptions</vt:lpstr>
      <vt:lpstr>Current State Examples</vt:lpstr>
      <vt:lpstr>Current State Examples</vt:lpstr>
      <vt:lpstr>Project Requirements being met by C-AD Staff</vt:lpstr>
      <vt:lpstr>Identified requirements – Impact on Total C-AD labor</vt:lpstr>
      <vt:lpstr>NSLS-II Project Example of Staff Planning</vt:lpstr>
      <vt:lpstr>Staff Requirements</vt:lpstr>
      <vt:lpstr>Assigning Staff</vt:lpstr>
      <vt:lpstr>Integrated Staffing Plan</vt:lpstr>
      <vt:lpstr>Challenges</vt:lpstr>
      <vt:lpstr>More Sophisticated Example of Staff Planning</vt:lpstr>
      <vt:lpstr>How it works….</vt:lpstr>
      <vt:lpstr>Reports – Requirements by Project</vt:lpstr>
      <vt:lpstr>Reports - Requirements by Group by Month</vt:lpstr>
      <vt:lpstr>Reports – Requirements v. Labor Pool </vt:lpstr>
      <vt:lpstr>Graphs – Entire Organization in the Short Term</vt:lpstr>
      <vt:lpstr>Graphs – Entire Organization over the Longer Term</vt:lpstr>
      <vt:lpstr>Graphs</vt:lpstr>
      <vt:lpstr>C-AD Plan</vt:lpstr>
      <vt:lpstr>Status</vt:lpstr>
      <vt:lpstr>PowerPoint Presentation</vt:lpstr>
      <vt:lpstr>Questions?</vt:lpstr>
    </vt:vector>
  </TitlesOfParts>
  <Manager/>
  <Company>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Hatton, Diane</dc:creator>
  <cp:keywords/>
  <dc:description/>
  <cp:lastModifiedBy>Hatton, Diane</cp:lastModifiedBy>
  <cp:revision>28</cp:revision>
  <cp:lastPrinted>2017-08-07T21:47:52Z</cp:lastPrinted>
  <dcterms:created xsi:type="dcterms:W3CDTF">2017-02-14T17:07:21Z</dcterms:created>
  <dcterms:modified xsi:type="dcterms:W3CDTF">2017-08-08T12:14:15Z</dcterms:modified>
  <cp:category/>
</cp:coreProperties>
</file>