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678" r:id="rId2"/>
    <p:sldId id="716" r:id="rId3"/>
    <p:sldId id="656" r:id="rId4"/>
    <p:sldId id="687" r:id="rId5"/>
    <p:sldId id="636" r:id="rId6"/>
    <p:sldId id="671" r:id="rId7"/>
    <p:sldId id="690" r:id="rId8"/>
    <p:sldId id="674" r:id="rId9"/>
    <p:sldId id="703" r:id="rId10"/>
    <p:sldId id="670" r:id="rId11"/>
    <p:sldId id="666" r:id="rId12"/>
    <p:sldId id="685" r:id="rId13"/>
    <p:sldId id="672" r:id="rId14"/>
    <p:sldId id="673" r:id="rId15"/>
    <p:sldId id="686" r:id="rId16"/>
    <p:sldId id="691" r:id="rId17"/>
    <p:sldId id="681" r:id="rId18"/>
    <p:sldId id="698" r:id="rId19"/>
    <p:sldId id="696" r:id="rId20"/>
    <p:sldId id="718" r:id="rId21"/>
    <p:sldId id="682" r:id="rId22"/>
    <p:sldId id="694" r:id="rId23"/>
    <p:sldId id="715" r:id="rId24"/>
    <p:sldId id="693" r:id="rId25"/>
    <p:sldId id="704" r:id="rId26"/>
    <p:sldId id="717" r:id="rId27"/>
    <p:sldId id="702" r:id="rId28"/>
    <p:sldId id="706" r:id="rId29"/>
    <p:sldId id="701" r:id="rId30"/>
    <p:sldId id="700" r:id="rId31"/>
    <p:sldId id="713" r:id="rId32"/>
    <p:sldId id="709" r:id="rId33"/>
    <p:sldId id="708" r:id="rId34"/>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7F"/>
    <a:srgbClr val="B1FF35"/>
    <a:srgbClr val="006101"/>
    <a:srgbClr val="800040"/>
    <a:srgbClr val="FF0080"/>
    <a:srgbClr val="FF00FF"/>
    <a:srgbClr val="1513D7"/>
    <a:srgbClr val="9D3A3A"/>
    <a:srgbClr val="E4B9B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833" autoAdjust="0"/>
  </p:normalViewPr>
  <p:slideViewPr>
    <p:cSldViewPr snapToGrid="0">
      <p:cViewPr varScale="1">
        <p:scale>
          <a:sx n="207" d="100"/>
          <a:sy n="207" d="100"/>
        </p:scale>
        <p:origin x="-728" y="-96"/>
      </p:cViewPr>
      <p:guideLst>
        <p:guide orient="horz" pos="2400"/>
        <p:guide pos="2305"/>
      </p:guideLst>
    </p:cSldViewPr>
  </p:slideViewPr>
  <p:notesTextViewPr>
    <p:cViewPr>
      <p:scale>
        <a:sx n="100" d="100"/>
        <a:sy n="100" d="100"/>
      </p:scale>
      <p:origin x="0" y="0"/>
    </p:cViewPr>
  </p:notesTextViewPr>
  <p:sorterViewPr>
    <p:cViewPr>
      <p:scale>
        <a:sx n="89" d="100"/>
        <a:sy n="89"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Header Placeholder 1"/>
          <p:cNvSpPr>
            <a:spLocks noGrp="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en-US"/>
          </a:p>
        </p:txBody>
      </p:sp>
      <p:sp>
        <p:nvSpPr>
          <p:cNvPr id="9219" name="Date Placeholder 2"/>
          <p:cNvSpPr>
            <a:spLocks noGrp="1"/>
          </p:cNvSpPr>
          <p:nvPr>
            <p:ph type="dt" sz="quarter"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0C257212-BCCE-B84B-ABE6-F114106E1CD1}" type="datetime1">
              <a:rPr lang="en-US"/>
              <a:pPr>
                <a:defRPr/>
              </a:pPr>
              <a:t>8/7/17</a:t>
            </a:fld>
            <a:endParaRPr lang="en-US"/>
          </a:p>
        </p:txBody>
      </p:sp>
      <p:sp>
        <p:nvSpPr>
          <p:cNvPr id="9220" name="Footer Placeholder 3"/>
          <p:cNvSpPr>
            <a:spLocks noGrp="1"/>
          </p:cNvSpPr>
          <p:nvPr>
            <p:ph type="ftr" sz="quarter" idx="2"/>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en-US"/>
          </a:p>
        </p:txBody>
      </p:sp>
      <p:sp>
        <p:nvSpPr>
          <p:cNvPr id="9221" name="Slide Number Placeholder 4"/>
          <p:cNvSpPr>
            <a:spLocks noGrp="1"/>
          </p:cNvSpPr>
          <p:nvPr>
            <p:ph type="sldNum" sz="quarter" idx="3"/>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19CC2583-3071-3842-A498-F9BAB5871F66}" type="slidenum">
              <a:rPr lang="en-US"/>
              <a:pPr>
                <a:defRPr/>
              </a:pPr>
              <a:t>‹#›</a:t>
            </a:fld>
            <a:endParaRPr lang="en-US"/>
          </a:p>
        </p:txBody>
      </p:sp>
    </p:spTree>
    <p:extLst>
      <p:ext uri="{BB962C8B-B14F-4D97-AF65-F5344CB8AC3E}">
        <p14:creationId xmlns:p14="http://schemas.microsoft.com/office/powerpoint/2010/main" val="42548529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Header Placeholder 1"/>
          <p:cNvSpPr>
            <a:spLocks noGrp="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en-US"/>
          </a:p>
        </p:txBody>
      </p:sp>
      <p:sp>
        <p:nvSpPr>
          <p:cNvPr id="10243" name="Date Placeholder 2"/>
          <p:cNvSpPr>
            <a:spLocks noGrp="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5EB60E5A-E25D-3A4F-ABC0-17B0656E92DD}" type="datetime1">
              <a:rPr lang="en-US"/>
              <a:pPr>
                <a:defRPr/>
              </a:pPr>
              <a:t>8/7/17</a:t>
            </a:fld>
            <a:endParaRPr lang="en-US"/>
          </a:p>
        </p:txBody>
      </p:sp>
      <p:sp>
        <p:nvSpPr>
          <p:cNvPr id="11268" name="Slide Image Placeholder 3"/>
          <p:cNvSpPr>
            <a:spLocks noGrp="1" noRot="1" noChangeAspect="1"/>
          </p:cNvSpPr>
          <p:nvPr>
            <p:ph type="sldImg" idx="2"/>
          </p:nvPr>
        </p:nvSpPr>
        <p:spPr bwMode="auto">
          <a:xfrm>
            <a:off x="1143000" y="685800"/>
            <a:ext cx="4572000" cy="3429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5" name="Notes Placeholder 4"/>
          <p:cNvSpPr>
            <a:spLocks noGrp="1"/>
          </p:cNvSpPr>
          <p:nvPr>
            <p:ph type="body" sz="quarter" idx="3"/>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Footer Placeholder 5"/>
          <p:cNvSpPr>
            <a:spLocks noGrp="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en-US"/>
          </a:p>
        </p:txBody>
      </p:sp>
      <p:sp>
        <p:nvSpPr>
          <p:cNvPr id="10247" name="Slide Number Placeholder 6"/>
          <p:cNvSpPr>
            <a:spLocks noGrp="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01AFFF8D-E624-5442-8FB9-D2F4D5B83149}" type="slidenum">
              <a:rPr lang="en-US"/>
              <a:pPr>
                <a:defRPr/>
              </a:pPr>
              <a:t>‹#›</a:t>
            </a:fld>
            <a:endParaRPr lang="en-US"/>
          </a:p>
        </p:txBody>
      </p:sp>
    </p:spTree>
    <p:extLst>
      <p:ext uri="{BB962C8B-B14F-4D97-AF65-F5344CB8AC3E}">
        <p14:creationId xmlns:p14="http://schemas.microsoft.com/office/powerpoint/2010/main" val="345668152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a:cs typeface="Times New Roman"/>
            </a:endParaRPr>
          </a:p>
        </p:txBody>
      </p:sp>
      <p:sp>
        <p:nvSpPr>
          <p:cNvPr id="4" name="Slide Number Placeholder 3"/>
          <p:cNvSpPr>
            <a:spLocks noGrp="1"/>
          </p:cNvSpPr>
          <p:nvPr>
            <p:ph type="sldNum" sz="quarter" idx="10"/>
          </p:nvPr>
        </p:nvSpPr>
        <p:spPr/>
        <p:txBody>
          <a:bodyPr/>
          <a:lstStyle/>
          <a:p>
            <a:fld id="{1BA35DD8-EC9B-BA4D-8381-9F34597E6638}" type="slidenum">
              <a:rPr lang="en-GB" smtClean="0"/>
              <a:pPr/>
              <a:t>2</a:t>
            </a:fld>
            <a:endParaRPr lang="en-GB" dirty="0"/>
          </a:p>
        </p:txBody>
      </p:sp>
    </p:spTree>
    <p:extLst>
      <p:ext uri="{BB962C8B-B14F-4D97-AF65-F5344CB8AC3E}">
        <p14:creationId xmlns:p14="http://schemas.microsoft.com/office/powerpoint/2010/main" val="3719475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png"/><Relationship Id="rId5" Type="http://schemas.openxmlformats.org/officeDocument/2006/relationships/image" Target="../media/image2.jpeg"/><Relationship Id="rId6" Type="http://schemas.openxmlformats.org/officeDocument/2006/relationships/image" Target="../media/image4.png"/><Relationship Id="rId1" Type="http://schemas.openxmlformats.org/officeDocument/2006/relationships/vmlDrawing" Target="../drawings/vmlDrawing2.vml"/><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png"/><Relationship Id="rId5" Type="http://schemas.openxmlformats.org/officeDocument/2006/relationships/image" Target="../media/image2.jpeg"/><Relationship Id="rId1" Type="http://schemas.openxmlformats.org/officeDocument/2006/relationships/vmlDrawing" Target="../drawings/vmlDrawing3.v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png"/><Relationship Id="rId5" Type="http://schemas.openxmlformats.org/officeDocument/2006/relationships/image" Target="../media/image2.jpeg"/><Relationship Id="rId1" Type="http://schemas.openxmlformats.org/officeDocument/2006/relationships/vmlDrawing" Target="../drawings/vmlDrawing4.vml"/><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png"/><Relationship Id="rId5" Type="http://schemas.openxmlformats.org/officeDocument/2006/relationships/image" Target="../media/image2.jpeg"/><Relationship Id="rId1" Type="http://schemas.openxmlformats.org/officeDocument/2006/relationships/vmlDrawing" Target="../drawings/vmlDrawing5.vml"/><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png"/><Relationship Id="rId5" Type="http://schemas.openxmlformats.org/officeDocument/2006/relationships/image" Target="../media/image2.jpeg"/><Relationship Id="rId1" Type="http://schemas.openxmlformats.org/officeDocument/2006/relationships/vmlDrawing" Target="../drawings/vmlDrawing6.vml"/><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056185" y="2790092"/>
            <a:ext cx="4741984" cy="1774948"/>
          </a:xfrm>
          <a:prstGeom prst="rect">
            <a:avLst/>
          </a:prstGeo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0066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userDrawn="1"/>
        </p:nvGraphicFramePr>
        <p:xfrm>
          <a:off x="57150" y="6316663"/>
          <a:ext cx="1457325" cy="541337"/>
        </p:xfrm>
        <a:graphic>
          <a:graphicData uri="http://schemas.openxmlformats.org/presentationml/2006/ole">
            <mc:AlternateContent xmlns:mc="http://schemas.openxmlformats.org/markup-compatibility/2006">
              <mc:Choice xmlns:v="urn:schemas-microsoft-com:vml" Requires="v">
                <p:oleObj spid="_x0000_s55505" name="Document" r:id="rId3" imgW="7606349" imgH="2831746" progId="Word.Document.8">
                  <p:embed/>
                </p:oleObj>
              </mc:Choice>
              <mc:Fallback>
                <p:oleObj name="Document" r:id="rId3" imgW="7606349" imgH="283174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6316663"/>
                        <a:ext cx="1457325" cy="54133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pic>
        <p:nvPicPr>
          <p:cNvPr id="5" name="Picture 1" descr="SBU stack_2cl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7921625" y="6427788"/>
            <a:ext cx="12223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omic Sans MS"/>
                <a:cs typeface="Comic Sans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Title 7"/>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6" name="Slide Number Placeholder 5"/>
          <p:cNvSpPr>
            <a:spLocks noGrp="1"/>
          </p:cNvSpPr>
          <p:nvPr>
            <p:ph type="sldNum" sz="quarter" idx="10"/>
          </p:nvPr>
        </p:nvSpPr>
        <p:spPr/>
        <p:txBody>
          <a:bodyPr/>
          <a:lstStyle>
            <a:lvl1pPr>
              <a:defRPr/>
            </a:lvl1pPr>
          </a:lstStyle>
          <a:p>
            <a:pPr>
              <a:defRPr/>
            </a:pPr>
            <a:fld id="{4DCAB58E-02C5-A64C-988A-4AA4F14D0E8D}" type="slidenum">
              <a:rPr lang="en-US"/>
              <a:pPr>
                <a:defRPr/>
              </a:pPr>
              <a:t>‹#›</a:t>
            </a:fld>
            <a:endParaRPr lang="en-US"/>
          </a:p>
        </p:txBody>
      </p:sp>
      <p:pic>
        <p:nvPicPr>
          <p:cNvPr id="7" name="Picture 11"/>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3430588" y="6280150"/>
            <a:ext cx="1585080" cy="717550"/>
          </a:xfrm>
          <a:prstGeom prst="rect">
            <a:avLst/>
          </a:prstGeom>
          <a:noFill/>
          <a:ln w="9525">
            <a:noFill/>
            <a:miter lim="800000"/>
            <a:headEnd/>
            <a:tailEnd/>
          </a:ln>
        </p:spPr>
      </p:pic>
    </p:spTree>
    <p:extLst>
      <p:ext uri="{BB962C8B-B14F-4D97-AF65-F5344CB8AC3E}">
        <p14:creationId xmlns:p14="http://schemas.microsoft.com/office/powerpoint/2010/main" val="427573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userDrawn="1"/>
        </p:nvGraphicFramePr>
        <p:xfrm>
          <a:off x="57150" y="6316663"/>
          <a:ext cx="1457325" cy="541337"/>
        </p:xfrm>
        <a:graphic>
          <a:graphicData uri="http://schemas.openxmlformats.org/presentationml/2006/ole">
            <mc:AlternateContent xmlns:mc="http://schemas.openxmlformats.org/markup-compatibility/2006">
              <mc:Choice xmlns:v="urn:schemas-microsoft-com:vml" Requires="v">
                <p:oleObj spid="_x0000_s56529" name="Document" r:id="rId3" imgW="7606349" imgH="2831746" progId="Word.Document.8">
                  <p:embed/>
                </p:oleObj>
              </mc:Choice>
              <mc:Fallback>
                <p:oleObj name="Document" r:id="rId3" imgW="7606349" imgH="283174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6316663"/>
                        <a:ext cx="1457325" cy="54133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pic>
        <p:nvPicPr>
          <p:cNvPr id="5" name="Picture 1" descr="SBU stack_2cl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7921625" y="6427788"/>
            <a:ext cx="12223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lvl1pPr>
              <a:defRPr>
                <a:latin typeface="Comic Sans MS"/>
                <a:cs typeface="Comic Sans MS"/>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Comic Sans MS"/>
                <a:cs typeface="Comic Sans MS"/>
              </a:defRPr>
            </a:lvl1pPr>
            <a:lvl2pPr>
              <a:defRPr>
                <a:latin typeface="Comic Sans MS"/>
                <a:cs typeface="Comic Sans MS"/>
              </a:defRPr>
            </a:lvl2pPr>
            <a:lvl3pPr>
              <a:defRPr>
                <a:latin typeface="Comic Sans MS"/>
                <a:cs typeface="Comic Sans MS"/>
              </a:defRPr>
            </a:lvl3pPr>
            <a:lvl4pPr>
              <a:defRPr>
                <a:latin typeface="Comic Sans MS"/>
                <a:cs typeface="Comic Sans MS"/>
              </a:defRPr>
            </a:lvl4pPr>
            <a:lvl5pPr>
              <a:defRPr>
                <a:latin typeface="Comic Sans MS"/>
                <a:cs typeface="Comic Sans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vl1pPr>
          </a:lstStyle>
          <a:p>
            <a:pPr>
              <a:defRPr/>
            </a:pPr>
            <a:fld id="{F4EB5495-47BE-154C-ACDC-6CD614EF5268}" type="slidenum">
              <a:rPr lang="en-US"/>
              <a:pPr>
                <a:defRPr/>
              </a:pPr>
              <a:t>‹#›</a:t>
            </a:fld>
            <a:endParaRPr lang="en-US"/>
          </a:p>
        </p:txBody>
      </p:sp>
    </p:spTree>
    <p:extLst>
      <p:ext uri="{BB962C8B-B14F-4D97-AF65-F5344CB8AC3E}">
        <p14:creationId xmlns:p14="http://schemas.microsoft.com/office/powerpoint/2010/main" val="3702447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userDrawn="1"/>
        </p:nvGraphicFramePr>
        <p:xfrm>
          <a:off x="57150" y="6316663"/>
          <a:ext cx="1457325" cy="541337"/>
        </p:xfrm>
        <a:graphic>
          <a:graphicData uri="http://schemas.openxmlformats.org/presentationml/2006/ole">
            <mc:AlternateContent xmlns:mc="http://schemas.openxmlformats.org/markup-compatibility/2006">
              <mc:Choice xmlns:v="urn:schemas-microsoft-com:vml" Requires="v">
                <p:oleObj spid="_x0000_s57553" name="Document" r:id="rId3" imgW="7606349" imgH="2831746" progId="Word.Document.8">
                  <p:embed/>
                </p:oleObj>
              </mc:Choice>
              <mc:Fallback>
                <p:oleObj name="Document" r:id="rId3" imgW="7606349" imgH="283174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6316663"/>
                        <a:ext cx="1457325" cy="54133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pic>
        <p:nvPicPr>
          <p:cNvPr id="6" name="Picture 1" descr="SBU stack_2cl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7921625" y="6427788"/>
            <a:ext cx="12223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lvl1pPr>
              <a:defRPr sz="3600">
                <a:solidFill>
                  <a:srgbClr val="000090"/>
                </a:solidFill>
                <a:latin typeface="Comic Sans MS"/>
                <a:cs typeface="Comic Sans MS"/>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6FF7AE6D-58F5-EE4A-BF88-707A37389119}" type="slidenum">
              <a:rPr lang="en-US"/>
              <a:pPr>
                <a:defRPr/>
              </a:pPr>
              <a:t>‹#›</a:t>
            </a:fld>
            <a:endParaRPr lang="en-US"/>
          </a:p>
        </p:txBody>
      </p:sp>
    </p:spTree>
    <p:extLst>
      <p:ext uri="{BB962C8B-B14F-4D97-AF65-F5344CB8AC3E}">
        <p14:creationId xmlns:p14="http://schemas.microsoft.com/office/powerpoint/2010/main" val="1896150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2" name="Object 7"/>
          <p:cNvGraphicFramePr>
            <a:graphicFrameLocks noChangeAspect="1"/>
          </p:cNvGraphicFramePr>
          <p:nvPr userDrawn="1"/>
        </p:nvGraphicFramePr>
        <p:xfrm>
          <a:off x="57150" y="6316663"/>
          <a:ext cx="1457325" cy="541337"/>
        </p:xfrm>
        <a:graphic>
          <a:graphicData uri="http://schemas.openxmlformats.org/presentationml/2006/ole">
            <mc:AlternateContent xmlns:mc="http://schemas.openxmlformats.org/markup-compatibility/2006">
              <mc:Choice xmlns:v="urn:schemas-microsoft-com:vml" Requires="v">
                <p:oleObj spid="_x0000_s58577" name="Document" r:id="rId3" imgW="7606349" imgH="2831746" progId="Word.Document.8">
                  <p:embed/>
                </p:oleObj>
              </mc:Choice>
              <mc:Fallback>
                <p:oleObj name="Document" r:id="rId3" imgW="7606349" imgH="283174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6316663"/>
                        <a:ext cx="1457325" cy="54133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pic>
        <p:nvPicPr>
          <p:cNvPr id="3" name="Picture 1" descr="SBU stack_2cl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7921625" y="6427788"/>
            <a:ext cx="12223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4"/>
          <p:cNvSpPr>
            <a:spLocks noGrp="1"/>
          </p:cNvSpPr>
          <p:nvPr>
            <p:ph type="sldNum" sz="quarter" idx="10"/>
          </p:nvPr>
        </p:nvSpPr>
        <p:spPr/>
        <p:txBody>
          <a:bodyPr/>
          <a:lstStyle>
            <a:lvl1pPr>
              <a:defRPr/>
            </a:lvl1pPr>
          </a:lstStyle>
          <a:p>
            <a:pPr>
              <a:defRPr/>
            </a:pPr>
            <a:fld id="{CEC994A6-7CEA-F04D-B49D-B39686F54EC1}" type="slidenum">
              <a:rPr lang="en-US"/>
              <a:pPr>
                <a:defRPr/>
              </a:pPr>
              <a:t>‹#›</a:t>
            </a:fld>
            <a:endParaRPr lang="en-US"/>
          </a:p>
        </p:txBody>
      </p:sp>
    </p:spTree>
    <p:extLst>
      <p:ext uri="{BB962C8B-B14F-4D97-AF65-F5344CB8AC3E}">
        <p14:creationId xmlns:p14="http://schemas.microsoft.com/office/powerpoint/2010/main" val="82876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eC PoP CeC">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userDrawn="1"/>
        </p:nvGraphicFramePr>
        <p:xfrm>
          <a:off x="57150" y="6316663"/>
          <a:ext cx="1457325" cy="541337"/>
        </p:xfrm>
        <a:graphic>
          <a:graphicData uri="http://schemas.openxmlformats.org/presentationml/2006/ole">
            <mc:AlternateContent xmlns:mc="http://schemas.openxmlformats.org/markup-compatibility/2006">
              <mc:Choice xmlns:v="urn:schemas-microsoft-com:vml" Requires="v">
                <p:oleObj spid="_x0000_s61649" name="Document" r:id="rId3" imgW="7606349" imgH="2831746" progId="Word.Document.8">
                  <p:embed/>
                </p:oleObj>
              </mc:Choice>
              <mc:Fallback>
                <p:oleObj name="Document" r:id="rId3" imgW="7606349" imgH="283174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6316663"/>
                        <a:ext cx="1457325" cy="54133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pic>
        <p:nvPicPr>
          <p:cNvPr id="5" name="Picture 1" descr="SBU stack_2cl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7921625" y="6427788"/>
            <a:ext cx="12223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52400" y="914400"/>
            <a:ext cx="8839200" cy="5211763"/>
          </a:xfrm>
        </p:spPr>
        <p:txBody>
          <a:bodyPr>
            <a:normAutofit/>
          </a:bodyPr>
          <a:lstStyle>
            <a:lvl1pPr marL="0" indent="0">
              <a:buNone/>
              <a:defRPr sz="2600" baseline="0">
                <a:latin typeface="Times New Roman" pitchFamily="18" charset="0"/>
              </a:defRPr>
            </a:lvl1pPr>
            <a:lvl2pPr marL="457200" indent="0">
              <a:buNone/>
              <a:defRPr sz="2600" baseline="0">
                <a:latin typeface="Times New Roman" pitchFamily="18" charset="0"/>
              </a:defRPr>
            </a:lvl2pPr>
            <a:lvl3pPr marL="225425" indent="-225425">
              <a:defRPr sz="2600" baseline="0">
                <a:latin typeface="Times New Roman" pitchFamily="18" charset="0"/>
              </a:defRPr>
            </a:lvl3pPr>
            <a:lvl4pPr marL="463550" indent="-238125">
              <a:defRPr sz="2600" baseline="0">
                <a:latin typeface="Times New Roman" pitchFamily="18" charset="0"/>
              </a:defRPr>
            </a:lvl4pPr>
            <a:lvl5pPr marL="1828800" indent="0">
              <a:buNone/>
              <a:defRPr sz="2600" baseline="0">
                <a:latin typeface="Times New Roman" pitchFamily="18" charset="0"/>
              </a:defRPr>
            </a:lvl5pPr>
          </a:lstStyle>
          <a:p>
            <a:pPr lvl="0"/>
            <a:r>
              <a:rPr lang="en-US" dirty="0" smtClean="0"/>
              <a:t>Click to edit Master text styles</a:t>
            </a:r>
          </a:p>
          <a:p>
            <a:pPr lvl="2"/>
            <a:r>
              <a:rPr lang="en-US" dirty="0" smtClean="0"/>
              <a:t>Second Level</a:t>
            </a:r>
          </a:p>
          <a:p>
            <a:pPr lvl="3"/>
            <a:r>
              <a:rPr lang="en-US" dirty="0" smtClean="0"/>
              <a:t>Fourth level</a:t>
            </a:r>
          </a:p>
        </p:txBody>
      </p:sp>
      <p:sp>
        <p:nvSpPr>
          <p:cNvPr id="10" name="Title 9"/>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80415984"/>
      </p:ext>
    </p:extLst>
  </p:cSld>
  <p:clrMapOvr>
    <a:masterClrMapping/>
  </p:clrMapOvr>
  <p:transition xmlns:p14="http://schemas.microsoft.com/office/powerpoint/2010/main" spd="slow"/>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2.jpeg"/><Relationship Id="rId12" Type="http://schemas.openxmlformats.org/officeDocument/2006/relationships/image" Target="../media/image3.jpeg"/><Relationship Id="rId13"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vmlDrawing" Target="../drawings/vmlDrawing1.vml"/><Relationship Id="rId9" Type="http://schemas.openxmlformats.org/officeDocument/2006/relationships/oleObject" Target="../embeddings/oleObject1.bin"/><Relationship Id="rId1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34400" y="0"/>
            <a:ext cx="609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mic Sans MS" charset="0"/>
                <a:cs typeface="Comic Sans MS" charset="0"/>
              </a:defRPr>
            </a:lvl1pPr>
          </a:lstStyle>
          <a:p>
            <a:pPr>
              <a:defRPr/>
            </a:pPr>
            <a:fld id="{104F22E8-CD86-9649-AC32-9CD98E7526C5}" type="slidenum">
              <a:rPr lang="en-US"/>
              <a:pPr>
                <a:defRPr/>
              </a:pPr>
              <a:t>‹#›</a:t>
            </a:fld>
            <a:endParaRPr lang="en-US"/>
          </a:p>
        </p:txBody>
      </p:sp>
      <p:graphicFrame>
        <p:nvGraphicFramePr>
          <p:cNvPr id="1028" name="Object 2"/>
          <p:cNvGraphicFramePr>
            <a:graphicFrameLocks noChangeAspect="1"/>
          </p:cNvGraphicFramePr>
          <p:nvPr/>
        </p:nvGraphicFramePr>
        <p:xfrm>
          <a:off x="57150" y="6316663"/>
          <a:ext cx="1457325" cy="541337"/>
        </p:xfrm>
        <a:graphic>
          <a:graphicData uri="http://schemas.openxmlformats.org/presentationml/2006/ole">
            <mc:AlternateContent xmlns:mc="http://schemas.openxmlformats.org/markup-compatibility/2006">
              <mc:Choice xmlns:v="urn:schemas-microsoft-com:vml" Requires="v">
                <p:oleObj spid="_x0000_s1240" name="Document" r:id="rId9" imgW="7606349" imgH="2831746" progId="Word.Document.8">
                  <p:embed/>
                </p:oleObj>
              </mc:Choice>
              <mc:Fallback>
                <p:oleObj name="Document" r:id="rId9" imgW="7606349" imgH="2831746" progId="Word.Document.8">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 y="6316663"/>
                        <a:ext cx="1457325" cy="54133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pic>
        <p:nvPicPr>
          <p:cNvPr id="1029" name="Picture 1" descr="SBU stack_2cl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883525" y="6427788"/>
            <a:ext cx="12223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2" descr="NP-logo-Nl copy"/>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147050" y="0"/>
            <a:ext cx="9969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3405188" y="6305550"/>
            <a:ext cx="1585080" cy="717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55" r:id="rId1"/>
    <p:sldLayoutId id="2147485347" r:id="rId2"/>
    <p:sldLayoutId id="2147485348" r:id="rId3"/>
    <p:sldLayoutId id="2147485349" r:id="rId4"/>
    <p:sldLayoutId id="2147485350" r:id="rId5"/>
    <p:sldLayoutId id="2147485354" r:id="rId6"/>
  </p:sldLayoutIdLst>
  <p:timing>
    <p:tnLst>
      <p:par>
        <p:cTn xmlns:p14="http://schemas.microsoft.com/office/powerpoint/2010/mai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Comic Sans MS"/>
          <a:ea typeface="ＭＳ Ｐゴシック" charset="0"/>
          <a:cs typeface="Comic Sans M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Comic Sans MS"/>
          <a:ea typeface="ＭＳ Ｐゴシック" charset="0"/>
          <a:cs typeface="Comic Sans M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Comic Sans MS"/>
          <a:ea typeface="ＭＳ Ｐゴシック" charset="0"/>
          <a:cs typeface="Comic Sans M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Comic Sans MS"/>
          <a:ea typeface="ＭＳ Ｐゴシック" charset="0"/>
          <a:cs typeface="Comic Sans M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Comic Sans MS"/>
          <a:ea typeface="ＭＳ Ｐゴシック" charset="0"/>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5.png"/><Relationship Id="rId3" Type="http://schemas.openxmlformats.org/officeDocument/2006/relationships/image" Target="../media/image7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emf"/><Relationship Id="rId5" Type="http://schemas.openxmlformats.org/officeDocument/2006/relationships/image" Target="../media/image80.emf"/><Relationship Id="rId6" Type="http://schemas.openxmlformats.org/officeDocument/2006/relationships/image" Target="../media/image81.emf"/><Relationship Id="rId7" Type="http://schemas.openxmlformats.org/officeDocument/2006/relationships/image" Target="../media/image82.png"/><Relationship Id="rId1" Type="http://schemas.openxmlformats.org/officeDocument/2006/relationships/slideLayout" Target="../slideLayouts/slideLayout3.xml"/><Relationship Id="rId2" Type="http://schemas.openxmlformats.org/officeDocument/2006/relationships/image" Target="../media/image77.png"/></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jpeg"/><Relationship Id="rId5" Type="http://schemas.openxmlformats.org/officeDocument/2006/relationships/image" Target="../media/image86.jpeg"/><Relationship Id="rId1" Type="http://schemas.openxmlformats.org/officeDocument/2006/relationships/slideLayout" Target="../slideLayouts/slideLayout3.xml"/><Relationship Id="rId2"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gif"/><Relationship Id="rId1" Type="http://schemas.openxmlformats.org/officeDocument/2006/relationships/slideLayout" Target="../slideLayouts/slideLayout3.xml"/><Relationship Id="rId2" Type="http://schemas.openxmlformats.org/officeDocument/2006/relationships/image" Target="../media/image87.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1.png"/><Relationship Id="rId3"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gif"/><Relationship Id="rId1" Type="http://schemas.openxmlformats.org/officeDocument/2006/relationships/slideLayout" Target="../slideLayouts/slideLayout3.xml"/><Relationship Id="rId2" Type="http://schemas.openxmlformats.org/officeDocument/2006/relationships/image" Target="../media/image93.gif"/></Relationships>
</file>

<file path=ppt/slides/_rels/slide19.xml.rels><?xml version="1.0" encoding="UTF-8" standalone="yes"?>
<Relationships xmlns="http://schemas.openxmlformats.org/package/2006/relationships"><Relationship Id="rId3" Type="http://schemas.openxmlformats.org/officeDocument/2006/relationships/image" Target="../media/image97.gif"/><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3.xml"/><Relationship Id="rId2" Type="http://schemas.openxmlformats.org/officeDocument/2006/relationships/image" Target="../media/image96.png"/></Relationships>
</file>

<file path=ppt/slides/_rels/slide2.xml.rels><?xml version="1.0" encoding="UTF-8" standalone="yes"?>
<Relationships xmlns="http://schemas.openxmlformats.org/package/2006/relationships"><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png"/><Relationship Id="rId19" Type="http://schemas.openxmlformats.org/officeDocument/2006/relationships/image" Target="../media/image22.png"/><Relationship Id="rId50" Type="http://schemas.openxmlformats.org/officeDocument/2006/relationships/image" Target="../media/image53.png"/><Relationship Id="rId51" Type="http://schemas.openxmlformats.org/officeDocument/2006/relationships/image" Target="../media/image54.png"/><Relationship Id="rId52" Type="http://schemas.openxmlformats.org/officeDocument/2006/relationships/image" Target="../media/image55.jpeg"/><Relationship Id="rId53" Type="http://schemas.openxmlformats.org/officeDocument/2006/relationships/image" Target="../media/image56.png"/><Relationship Id="rId54" Type="http://schemas.openxmlformats.org/officeDocument/2006/relationships/image" Target="../media/image57.png"/><Relationship Id="rId55" Type="http://schemas.openxmlformats.org/officeDocument/2006/relationships/image" Target="../media/image58.jpeg"/><Relationship Id="rId56" Type="http://schemas.openxmlformats.org/officeDocument/2006/relationships/image" Target="../media/image59.png"/><Relationship Id="rId57" Type="http://schemas.openxmlformats.org/officeDocument/2006/relationships/image" Target="../media/image60.jpg"/><Relationship Id="rId58" Type="http://schemas.openxmlformats.org/officeDocument/2006/relationships/image" Target="../media/image61.png"/><Relationship Id="rId59" Type="http://schemas.openxmlformats.org/officeDocument/2006/relationships/image" Target="../media/image62.png"/><Relationship Id="rId40" Type="http://schemas.openxmlformats.org/officeDocument/2006/relationships/image" Target="../media/image43.png"/><Relationship Id="rId41" Type="http://schemas.openxmlformats.org/officeDocument/2006/relationships/image" Target="../media/image44.png"/><Relationship Id="rId42" Type="http://schemas.openxmlformats.org/officeDocument/2006/relationships/image" Target="../media/image45.png"/><Relationship Id="rId43" Type="http://schemas.openxmlformats.org/officeDocument/2006/relationships/image" Target="../media/image46.png"/><Relationship Id="rId44" Type="http://schemas.openxmlformats.org/officeDocument/2006/relationships/image" Target="../media/image47.png"/><Relationship Id="rId45" Type="http://schemas.openxmlformats.org/officeDocument/2006/relationships/image" Target="../media/image48.png"/><Relationship Id="rId46" Type="http://schemas.openxmlformats.org/officeDocument/2006/relationships/image" Target="../media/image49.png"/><Relationship Id="rId47" Type="http://schemas.openxmlformats.org/officeDocument/2006/relationships/image" Target="../media/image50.png"/><Relationship Id="rId48" Type="http://schemas.openxmlformats.org/officeDocument/2006/relationships/image" Target="../media/image51.jpeg"/><Relationship Id="rId49"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jpeg"/><Relationship Id="rId9" Type="http://schemas.openxmlformats.org/officeDocument/2006/relationships/image" Target="../media/image12.jpeg"/><Relationship Id="rId30" Type="http://schemas.openxmlformats.org/officeDocument/2006/relationships/image" Target="../media/image33.png"/><Relationship Id="rId31" Type="http://schemas.openxmlformats.org/officeDocument/2006/relationships/image" Target="../media/image34.jpeg"/><Relationship Id="rId32" Type="http://schemas.openxmlformats.org/officeDocument/2006/relationships/image" Target="../media/image35.png"/><Relationship Id="rId33" Type="http://schemas.openxmlformats.org/officeDocument/2006/relationships/image" Target="../media/image36.png"/><Relationship Id="rId34" Type="http://schemas.openxmlformats.org/officeDocument/2006/relationships/image" Target="../media/image37.png"/><Relationship Id="rId35" Type="http://schemas.openxmlformats.org/officeDocument/2006/relationships/image" Target="../media/image38.png"/><Relationship Id="rId36" Type="http://schemas.openxmlformats.org/officeDocument/2006/relationships/image" Target="../media/image39.png"/><Relationship Id="rId37" Type="http://schemas.openxmlformats.org/officeDocument/2006/relationships/image" Target="../media/image40.png"/><Relationship Id="rId38" Type="http://schemas.openxmlformats.org/officeDocument/2006/relationships/image" Target="../media/image41.png"/><Relationship Id="rId39" Type="http://schemas.openxmlformats.org/officeDocument/2006/relationships/image" Target="../media/image42.jpeg"/><Relationship Id="rId20" Type="http://schemas.openxmlformats.org/officeDocument/2006/relationships/image" Target="../media/image23.jpeg"/><Relationship Id="rId21" Type="http://schemas.openxmlformats.org/officeDocument/2006/relationships/image" Target="../media/image24.jpeg"/><Relationship Id="rId22" Type="http://schemas.openxmlformats.org/officeDocument/2006/relationships/image" Target="../media/image25.png"/><Relationship Id="rId23" Type="http://schemas.openxmlformats.org/officeDocument/2006/relationships/image" Target="../media/image26.png"/><Relationship Id="rId24" Type="http://schemas.openxmlformats.org/officeDocument/2006/relationships/image" Target="../media/image27.png"/><Relationship Id="rId25" Type="http://schemas.openxmlformats.org/officeDocument/2006/relationships/image" Target="../media/image28.jpeg"/><Relationship Id="rId26" Type="http://schemas.openxmlformats.org/officeDocument/2006/relationships/image" Target="../media/image29.jpeg"/><Relationship Id="rId27" Type="http://schemas.openxmlformats.org/officeDocument/2006/relationships/image" Target="../media/image30.jpeg"/><Relationship Id="rId28" Type="http://schemas.openxmlformats.org/officeDocument/2006/relationships/image" Target="../media/image31.png"/><Relationship Id="rId29" Type="http://schemas.openxmlformats.org/officeDocument/2006/relationships/image" Target="../media/image32.png"/><Relationship Id="rId10" Type="http://schemas.openxmlformats.org/officeDocument/2006/relationships/image" Target="../media/image13.png"/><Relationship Id="rId11" Type="http://schemas.openxmlformats.org/officeDocument/2006/relationships/image" Target="../media/image14.jpeg"/><Relationship Id="rId12"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1" Type="http://schemas.openxmlformats.org/officeDocument/2006/relationships/slideLayout" Target="../slideLayouts/slideLayout3.xml"/><Relationship Id="rId2" Type="http://schemas.openxmlformats.org/officeDocument/2006/relationships/image" Target="../media/image10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5.jpeg"/><Relationship Id="rId3" Type="http://schemas.openxmlformats.org/officeDocument/2006/relationships/image" Target="../media/image10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gif"/><Relationship Id="rId1" Type="http://schemas.openxmlformats.org/officeDocument/2006/relationships/slideLayout" Target="../slideLayouts/slideLayout3.xml"/><Relationship Id="rId2" Type="http://schemas.openxmlformats.org/officeDocument/2006/relationships/image" Target="../media/image10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1.png"/><Relationship Id="rId3" Type="http://schemas.openxmlformats.org/officeDocument/2006/relationships/image" Target="../media/image1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5.gif"/><Relationship Id="rId4" Type="http://schemas.openxmlformats.org/officeDocument/2006/relationships/image" Target="../media/image114.gif"/><Relationship Id="rId1" Type="http://schemas.openxmlformats.org/officeDocument/2006/relationships/slideLayout" Target="../slideLayouts/slideLayout3.xml"/><Relationship Id="rId2" Type="http://schemas.openxmlformats.org/officeDocument/2006/relationships/image" Target="../media/image113.jpeg"/></Relationships>
</file>

<file path=ppt/slides/_rels/slide31.xml.rels><?xml version="1.0" encoding="UTF-8" standalone="yes"?>
<Relationships xmlns="http://schemas.openxmlformats.org/package/2006/relationships"><Relationship Id="rId3" Type="http://schemas.openxmlformats.org/officeDocument/2006/relationships/image" Target="../media/image116.jpeg"/><Relationship Id="rId4" Type="http://schemas.microsoft.com/office/2007/relationships/hdphoto" Target="../media/hdphoto1.wdp"/><Relationship Id="rId5" Type="http://schemas.openxmlformats.org/officeDocument/2006/relationships/image" Target="../media/image117.png"/><Relationship Id="rId1" Type="http://schemas.openxmlformats.org/officeDocument/2006/relationships/slideLayout" Target="../slideLayouts/slideLayout3.xml"/><Relationship Id="rId2" Type="http://schemas.openxmlformats.org/officeDocument/2006/relationships/image" Target="../media/image1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jpeg"/></Relationships>
</file>

<file path=ppt/slides/_rels/slide6.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3.xml"/><Relationship Id="rId2" Type="http://schemas.openxmlformats.org/officeDocument/2006/relationships/image" Target="../media/image6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3.xml"/><Relationship Id="rId2"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73.gif"/><Relationship Id="rId4" Type="http://schemas.openxmlformats.org/officeDocument/2006/relationships/image" Target="../media/image74.png"/><Relationship Id="rId1" Type="http://schemas.openxmlformats.org/officeDocument/2006/relationships/slideLayout" Target="../slideLayouts/slideLayout3.xml"/><Relationship Id="rId2" Type="http://schemas.openxmlformats.org/officeDocument/2006/relationships/image" Target="../media/image7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7052" y="306597"/>
            <a:ext cx="6026647" cy="2260275"/>
          </a:xfrm>
        </p:spPr>
        <p:txBody>
          <a:bodyPr>
            <a:normAutofit/>
          </a:bodyPr>
          <a:lstStyle/>
          <a:p>
            <a:r>
              <a:rPr lang="en-US" dirty="0" err="1">
                <a:solidFill>
                  <a:srgbClr val="FF0000"/>
                </a:solidFill>
                <a:latin typeface="Comic Sans MS"/>
                <a:cs typeface="Comic Sans MS"/>
              </a:rPr>
              <a:t>Cec</a:t>
            </a:r>
            <a:r>
              <a:rPr lang="en-US" dirty="0">
                <a:solidFill>
                  <a:srgbClr val="FF0000"/>
                </a:solidFill>
                <a:latin typeface="Comic Sans MS"/>
                <a:cs typeface="Comic Sans MS"/>
              </a:rPr>
              <a:t> PoP in Run-17 </a:t>
            </a:r>
            <a:r>
              <a:rPr lang="en-US" dirty="0" smtClean="0">
                <a:solidFill>
                  <a:srgbClr val="FF0000"/>
                </a:solidFill>
                <a:latin typeface="Comic Sans MS"/>
                <a:cs typeface="Comic Sans MS"/>
              </a:rPr>
              <a:t/>
            </a:r>
            <a:br>
              <a:rPr lang="en-US" dirty="0" smtClean="0">
                <a:solidFill>
                  <a:srgbClr val="FF0000"/>
                </a:solidFill>
                <a:latin typeface="Comic Sans MS"/>
                <a:cs typeface="Comic Sans MS"/>
              </a:rPr>
            </a:br>
            <a:r>
              <a:rPr lang="en-US" dirty="0" smtClean="0">
                <a:solidFill>
                  <a:srgbClr val="FF0000"/>
                </a:solidFill>
                <a:latin typeface="Comic Sans MS"/>
                <a:cs typeface="Comic Sans MS"/>
              </a:rPr>
              <a:t>and </a:t>
            </a:r>
            <a:r>
              <a:rPr lang="en-US" dirty="0">
                <a:solidFill>
                  <a:srgbClr val="FF0000"/>
                </a:solidFill>
                <a:latin typeface="Comic Sans MS"/>
                <a:cs typeface="Comic Sans MS"/>
              </a:rPr>
              <a:t>plans for Run-18</a:t>
            </a:r>
            <a:endParaRPr lang="en-US" dirty="0">
              <a:solidFill>
                <a:srgbClr val="FF0000"/>
              </a:solidFill>
              <a:latin typeface="Comic Sans MS"/>
              <a:cs typeface="Comic Sans MS"/>
            </a:endParaRPr>
          </a:p>
        </p:txBody>
      </p:sp>
      <p:sp>
        <p:nvSpPr>
          <p:cNvPr id="3" name="Subtitle 2"/>
          <p:cNvSpPr>
            <a:spLocks noGrp="1"/>
          </p:cNvSpPr>
          <p:nvPr>
            <p:ph type="subTitle" idx="1"/>
          </p:nvPr>
        </p:nvSpPr>
        <p:spPr>
          <a:xfrm>
            <a:off x="3829856" y="3084490"/>
            <a:ext cx="5024316" cy="1364762"/>
          </a:xfrm>
        </p:spPr>
        <p:txBody>
          <a:bodyPr>
            <a:noAutofit/>
          </a:bodyPr>
          <a:lstStyle/>
          <a:p>
            <a:r>
              <a:rPr lang="en-US" sz="2000" dirty="0">
                <a:latin typeface="Comic Sans MS"/>
                <a:cs typeface="Comic Sans MS"/>
              </a:rPr>
              <a:t>Vladimir N. Litvinenko - PI</a:t>
            </a:r>
          </a:p>
          <a:p>
            <a:r>
              <a:rPr lang="en-US" sz="2000" dirty="0">
                <a:latin typeface="Comic Sans MS"/>
                <a:cs typeface="Comic Sans MS"/>
              </a:rPr>
              <a:t>Igor Pinayev – Project physicist </a:t>
            </a:r>
          </a:p>
          <a:p>
            <a:r>
              <a:rPr lang="en-US" sz="2000" dirty="0">
                <a:latin typeface="Comic Sans MS"/>
                <a:cs typeface="Comic Sans MS"/>
              </a:rPr>
              <a:t>Joseph Tuozzolo – Project Engineer </a:t>
            </a:r>
          </a:p>
        </p:txBody>
      </p:sp>
      <p:sp>
        <p:nvSpPr>
          <p:cNvPr id="4" name="Subtitle 2"/>
          <p:cNvSpPr txBox="1">
            <a:spLocks/>
          </p:cNvSpPr>
          <p:nvPr/>
        </p:nvSpPr>
        <p:spPr bwMode="auto">
          <a:xfrm>
            <a:off x="3941884" y="5594838"/>
            <a:ext cx="5024316" cy="526562"/>
          </a:xfrm>
          <a:prstGeom prst="rect">
            <a:avLst/>
          </a:prstGeom>
          <a:solidFill>
            <a:srgbClr val="00007F"/>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0" indent="0" algn="r" defTabSz="457200" rtl="0" eaLnBrk="0" fontAlgn="base" hangingPunct="0">
              <a:spcBef>
                <a:spcPct val="20000"/>
              </a:spcBef>
              <a:spcAft>
                <a:spcPct val="0"/>
              </a:spcAft>
              <a:buFont typeface="Arial" charset="0"/>
              <a:buNone/>
              <a:defRPr sz="2400" kern="1200">
                <a:solidFill>
                  <a:schemeClr val="bg1"/>
                </a:solidFill>
                <a:latin typeface="Arial" charset="0"/>
                <a:ea typeface="Arial" charset="0"/>
                <a:cs typeface="Arial" charset="0"/>
              </a:defRPr>
            </a:lvl1pPr>
            <a:lvl2pPr marL="457200" indent="0" algn="ctr" defTabSz="457200" rtl="0" eaLnBrk="0" fontAlgn="base" hangingPunct="0">
              <a:spcBef>
                <a:spcPct val="20000"/>
              </a:spcBef>
              <a:spcAft>
                <a:spcPct val="0"/>
              </a:spcAft>
              <a:buFont typeface="Arial" charset="0"/>
              <a:buNone/>
              <a:defRPr sz="2000" kern="1200">
                <a:solidFill>
                  <a:schemeClr val="tx1"/>
                </a:solidFill>
                <a:latin typeface="Comic Sans MS"/>
                <a:ea typeface="ＭＳ Ｐゴシック" charset="0"/>
                <a:cs typeface="Comic Sans MS"/>
              </a:defRPr>
            </a:lvl2pPr>
            <a:lvl3pPr marL="914400" indent="0" algn="ctr" defTabSz="457200" rtl="0" eaLnBrk="0" fontAlgn="base" hangingPunct="0">
              <a:spcBef>
                <a:spcPct val="20000"/>
              </a:spcBef>
              <a:spcAft>
                <a:spcPct val="0"/>
              </a:spcAft>
              <a:buFont typeface="Arial" charset="0"/>
              <a:buNone/>
              <a:defRPr sz="1800" kern="1200">
                <a:solidFill>
                  <a:schemeClr val="tx1"/>
                </a:solidFill>
                <a:latin typeface="Comic Sans MS"/>
                <a:ea typeface="ＭＳ Ｐゴシック" charset="0"/>
                <a:cs typeface="Comic Sans MS"/>
              </a:defRPr>
            </a:lvl3pPr>
            <a:lvl4pPr marL="1371600" indent="0" algn="ctr" defTabSz="457200" rtl="0" eaLnBrk="0" fontAlgn="base" hangingPunct="0">
              <a:spcBef>
                <a:spcPct val="20000"/>
              </a:spcBef>
              <a:spcAft>
                <a:spcPct val="0"/>
              </a:spcAft>
              <a:buFont typeface="Arial" charset="0"/>
              <a:buNone/>
              <a:defRPr sz="1600" kern="1200">
                <a:solidFill>
                  <a:schemeClr val="tx1"/>
                </a:solidFill>
                <a:latin typeface="Comic Sans MS"/>
                <a:ea typeface="ＭＳ Ｐゴシック" charset="0"/>
                <a:cs typeface="Comic Sans MS"/>
              </a:defRPr>
            </a:lvl4pPr>
            <a:lvl5pPr marL="1828800" indent="0" algn="ctr" defTabSz="457200" rtl="0" eaLnBrk="0" fontAlgn="base" hangingPunct="0">
              <a:spcBef>
                <a:spcPct val="20000"/>
              </a:spcBef>
              <a:spcAft>
                <a:spcPct val="0"/>
              </a:spcAft>
              <a:buFont typeface="Arial" charset="0"/>
              <a:buNone/>
              <a:defRPr sz="1600" kern="1200">
                <a:solidFill>
                  <a:schemeClr val="tx1"/>
                </a:solidFill>
                <a:latin typeface="Comic Sans MS"/>
                <a:ea typeface="ＭＳ Ｐゴシック" charset="0"/>
                <a:cs typeface="Comic Sans MS"/>
              </a:defRPr>
            </a:lvl5pPr>
            <a:lvl6pPr marL="2286000" indent="0" algn="ctr" defTabSz="457200"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457200"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457200"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457200" rtl="0" eaLnBrk="1" latinLnBrk="0" hangingPunct="1">
              <a:spcBef>
                <a:spcPct val="20000"/>
              </a:spcBef>
              <a:buFont typeface="Arial"/>
              <a:buNone/>
              <a:defRPr sz="1600" kern="1200">
                <a:solidFill>
                  <a:schemeClr val="tx1"/>
                </a:solidFill>
                <a:latin typeface="+mn-lt"/>
                <a:ea typeface="+mn-ea"/>
                <a:cs typeface="+mn-cs"/>
              </a:defRPr>
            </a:lvl9pPr>
          </a:lstStyle>
          <a:p>
            <a:r>
              <a:rPr lang="en-US" sz="2000" dirty="0" smtClean="0">
                <a:latin typeface="Comic Sans MS"/>
                <a:cs typeface="Comic Sans MS"/>
              </a:rPr>
              <a:t>Results of Run 17 and plans for Run 18</a:t>
            </a:r>
            <a:endParaRPr lang="en-US" sz="2000" dirty="0">
              <a:latin typeface="Comic Sans MS"/>
              <a:cs typeface="Comic Sans MS"/>
            </a:endParaRPr>
          </a:p>
        </p:txBody>
      </p:sp>
    </p:spTree>
    <p:extLst>
      <p:ext uri="{BB962C8B-B14F-4D97-AF65-F5344CB8AC3E}">
        <p14:creationId xmlns:p14="http://schemas.microsoft.com/office/powerpoint/2010/main" val="5581720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76300"/>
            <a:ext cx="9144000" cy="5143500"/>
          </a:xfrm>
          <a:prstGeom prst="rect">
            <a:avLst/>
          </a:prstGeom>
        </p:spPr>
      </p:pic>
      <p:sp>
        <p:nvSpPr>
          <p:cNvPr id="10" name="Rectangle 9"/>
          <p:cNvSpPr/>
          <p:nvPr/>
        </p:nvSpPr>
        <p:spPr>
          <a:xfrm>
            <a:off x="1981200" y="0"/>
            <a:ext cx="4976142" cy="707886"/>
          </a:xfrm>
          <a:prstGeom prst="rect">
            <a:avLst/>
          </a:prstGeom>
        </p:spPr>
        <p:txBody>
          <a:bodyPr wrap="none">
            <a:spAutoFit/>
          </a:bodyPr>
          <a:lstStyle/>
          <a:p>
            <a:r>
              <a:rPr lang="en-US" sz="4000" dirty="0" smtClean="0">
                <a:latin typeface="Times New Roman"/>
                <a:cs typeface="Times New Roman"/>
              </a:rPr>
              <a:t>Operating in CW mode</a:t>
            </a:r>
            <a:endParaRPr lang="en-US" sz="4000" dirty="0">
              <a:latin typeface="Times New Roman"/>
              <a:cs typeface="Times New Roman"/>
            </a:endParaRPr>
          </a:p>
        </p:txBody>
      </p:sp>
      <p:pic>
        <p:nvPicPr>
          <p:cNvPr id="5" name="Picture 4" descr="image0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55900" y="1455965"/>
            <a:ext cx="6142038" cy="4535260"/>
          </a:xfrm>
          <a:prstGeom prst="rect">
            <a:avLst/>
          </a:prstGeom>
        </p:spPr>
      </p:pic>
    </p:spTree>
    <p:extLst>
      <p:ext uri="{BB962C8B-B14F-4D97-AF65-F5344CB8AC3E}">
        <p14:creationId xmlns:p14="http://schemas.microsoft.com/office/powerpoint/2010/main" val="34088261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0090"/>
                </a:solidFill>
                <a:latin typeface="Times New Roman"/>
                <a:cs typeface="Times New Roman"/>
              </a:rPr>
              <a:t>Accelerator Physics highlights</a:t>
            </a:r>
            <a:endParaRPr lang="en-US" dirty="0">
              <a:solidFill>
                <a:srgbClr val="000090"/>
              </a:solidFill>
              <a:latin typeface="Times New Roman"/>
              <a:cs typeface="Times New Roman"/>
            </a:endParaRPr>
          </a:p>
        </p:txBody>
      </p:sp>
      <p:sp>
        <p:nvSpPr>
          <p:cNvPr id="3" name="Content Placeholder 2"/>
          <p:cNvSpPr>
            <a:spLocks noGrp="1"/>
          </p:cNvSpPr>
          <p:nvPr>
            <p:ph idx="1"/>
          </p:nvPr>
        </p:nvSpPr>
        <p:spPr>
          <a:xfrm>
            <a:off x="279400" y="1020233"/>
            <a:ext cx="8382000" cy="5143500"/>
          </a:xfrm>
        </p:spPr>
        <p:txBody>
          <a:bodyPr/>
          <a:lstStyle/>
          <a:p>
            <a:r>
              <a:rPr lang="en-US" sz="1800" dirty="0" smtClean="0">
                <a:solidFill>
                  <a:srgbClr val="000090"/>
                </a:solidFill>
                <a:latin typeface="Times New Roman"/>
                <a:cs typeface="Times New Roman"/>
              </a:rPr>
              <a:t>113 MHz SRF gun with room-temperature CsK</a:t>
            </a:r>
            <a:r>
              <a:rPr lang="en-US" sz="1800" baseline="-25000" dirty="0" smtClean="0">
                <a:solidFill>
                  <a:srgbClr val="000090"/>
                </a:solidFill>
                <a:latin typeface="Times New Roman"/>
                <a:cs typeface="Times New Roman"/>
              </a:rPr>
              <a:t>2</a:t>
            </a:r>
            <a:r>
              <a:rPr lang="en-US" sz="1800" dirty="0" smtClean="0">
                <a:solidFill>
                  <a:srgbClr val="000090"/>
                </a:solidFill>
                <a:latin typeface="Times New Roman"/>
                <a:cs typeface="Times New Roman"/>
              </a:rPr>
              <a:t>Sb cathodes demonstrated excellent performance</a:t>
            </a:r>
          </a:p>
          <a:p>
            <a:pPr lvl="1"/>
            <a:r>
              <a:rPr lang="en-US" sz="1600" dirty="0">
                <a:solidFill>
                  <a:srgbClr val="000090"/>
                </a:solidFill>
                <a:latin typeface="Times New Roman"/>
                <a:cs typeface="Times New Roman"/>
              </a:rPr>
              <a:t>CsK</a:t>
            </a:r>
            <a:r>
              <a:rPr lang="en-US" sz="1600" baseline="-25000" dirty="0">
                <a:solidFill>
                  <a:srgbClr val="000090"/>
                </a:solidFill>
                <a:latin typeface="Times New Roman"/>
                <a:cs typeface="Times New Roman"/>
              </a:rPr>
              <a:t>2</a:t>
            </a:r>
            <a:r>
              <a:rPr lang="en-US" sz="1600" dirty="0">
                <a:solidFill>
                  <a:srgbClr val="000090"/>
                </a:solidFill>
                <a:latin typeface="Times New Roman"/>
                <a:cs typeface="Times New Roman"/>
              </a:rPr>
              <a:t>Sb cathodes </a:t>
            </a:r>
            <a:r>
              <a:rPr lang="en-US" sz="1600" dirty="0" smtClean="0">
                <a:solidFill>
                  <a:srgbClr val="000090"/>
                </a:solidFill>
                <a:latin typeface="Times New Roman"/>
                <a:cs typeface="Times New Roman"/>
              </a:rPr>
              <a:t>survived for months of operation (and exhibit QE improvement during operation)</a:t>
            </a:r>
          </a:p>
          <a:p>
            <a:pPr lvl="1"/>
            <a:r>
              <a:rPr lang="en-US" sz="1600" dirty="0" smtClean="0">
                <a:solidFill>
                  <a:srgbClr val="000090"/>
                </a:solidFill>
                <a:latin typeface="Times New Roman"/>
                <a:cs typeface="Times New Roman"/>
              </a:rPr>
              <a:t>Beam with charge  up to 4 nC per bunch were demonstrated</a:t>
            </a:r>
          </a:p>
          <a:p>
            <a:pPr lvl="1"/>
            <a:r>
              <a:rPr lang="en-US" sz="1600" dirty="0" smtClean="0">
                <a:solidFill>
                  <a:srgbClr val="000090"/>
                </a:solidFill>
                <a:latin typeface="Times New Roman"/>
                <a:cs typeface="Times New Roman"/>
              </a:rPr>
              <a:t>Projected normalized emittance of 0.32 mm mrad was demonstrated for 0.5 nC bunches</a:t>
            </a:r>
          </a:p>
          <a:p>
            <a:pPr lvl="1"/>
            <a:r>
              <a:rPr lang="en-US" sz="1600" dirty="0" smtClean="0">
                <a:solidFill>
                  <a:srgbClr val="000090"/>
                </a:solidFill>
                <a:latin typeface="Times New Roman"/>
                <a:cs typeface="Times New Roman"/>
              </a:rPr>
              <a:t>Multipacting is well understood and a process of avoiding it is developed, tested and implemented</a:t>
            </a:r>
          </a:p>
          <a:p>
            <a:r>
              <a:rPr lang="en-US" sz="1800" dirty="0" smtClean="0">
                <a:solidFill>
                  <a:srgbClr val="000090"/>
                </a:solidFill>
                <a:latin typeface="Times New Roman"/>
                <a:cs typeface="Times New Roman"/>
              </a:rPr>
              <a:t>World’s first 2K cryostat with superfluid heat exchanger (used for 5-cell 704 MHz linac) demonstrated excellent performance and good microphonics isolation (</a:t>
            </a:r>
            <a:r>
              <a:rPr lang="el-GR" sz="1800" dirty="0" smtClean="0">
                <a:solidFill>
                  <a:srgbClr val="000090"/>
                </a:solidFill>
                <a:latin typeface="Times New Roman"/>
                <a:cs typeface="Times New Roman"/>
              </a:rPr>
              <a:t>Δ</a:t>
            </a:r>
            <a:r>
              <a:rPr lang="en-US" sz="1800" dirty="0" smtClean="0">
                <a:solidFill>
                  <a:srgbClr val="000090"/>
                </a:solidFill>
                <a:latin typeface="Times New Roman"/>
                <a:cs typeface="Times New Roman"/>
              </a:rPr>
              <a:t>f~10 Hz </a:t>
            </a:r>
            <a:r>
              <a:rPr lang="en-US" sz="1800" dirty="0" err="1" smtClean="0">
                <a:solidFill>
                  <a:srgbClr val="000090"/>
                </a:solidFill>
                <a:latin typeface="Times New Roman"/>
                <a:cs typeface="Times New Roman"/>
              </a:rPr>
              <a:t>pk</a:t>
            </a:r>
            <a:r>
              <a:rPr lang="en-US" sz="1800" dirty="0" smtClean="0">
                <a:solidFill>
                  <a:srgbClr val="000090"/>
                </a:solidFill>
                <a:latin typeface="Times New Roman"/>
                <a:cs typeface="Times New Roman"/>
              </a:rPr>
              <a:t>-to-</a:t>
            </a:r>
            <a:r>
              <a:rPr lang="en-US" sz="1800" dirty="0" err="1" smtClean="0">
                <a:solidFill>
                  <a:srgbClr val="000090"/>
                </a:solidFill>
                <a:latin typeface="Times New Roman"/>
                <a:cs typeface="Times New Roman"/>
              </a:rPr>
              <a:t>pk</a:t>
            </a:r>
            <a:r>
              <a:rPr lang="en-US" sz="1800" dirty="0" smtClean="0">
                <a:solidFill>
                  <a:srgbClr val="000090"/>
                </a:solidFill>
                <a:latin typeface="Times New Roman"/>
                <a:cs typeface="Times New Roman"/>
              </a:rPr>
              <a:t>)</a:t>
            </a:r>
          </a:p>
          <a:p>
            <a:r>
              <a:rPr lang="en-US" sz="1800" dirty="0" smtClean="0">
                <a:solidFill>
                  <a:srgbClr val="000090"/>
                </a:solidFill>
                <a:latin typeface="Times New Roman"/>
                <a:cs typeface="Times New Roman"/>
              </a:rPr>
              <a:t>Beam-based alignment using solenoids was demonstrated with full restoration of the beam trajectory</a:t>
            </a:r>
          </a:p>
          <a:p>
            <a:r>
              <a:rPr lang="en-US" sz="1800" dirty="0" smtClean="0">
                <a:solidFill>
                  <a:srgbClr val="000090"/>
                </a:solidFill>
                <a:latin typeface="Times New Roman"/>
                <a:cs typeface="Times New Roman"/>
              </a:rPr>
              <a:t>A self-consistent simulations of Debye shielding in finite electron beam propagating in the modulator with quadrupoles </a:t>
            </a:r>
          </a:p>
          <a:p>
            <a:endParaRPr lang="en-US" sz="1800" dirty="0" smtClean="0">
              <a:solidFill>
                <a:srgbClr val="000090"/>
              </a:solidFill>
              <a:latin typeface="Times New Roman"/>
              <a:cs typeface="Times New Roman"/>
            </a:endParaRPr>
          </a:p>
          <a:p>
            <a:endParaRPr lang="en-US" sz="1800" dirty="0" smtClean="0">
              <a:solidFill>
                <a:srgbClr val="000090"/>
              </a:solidFill>
              <a:latin typeface="Times New Roman"/>
              <a:cs typeface="Times New Roman"/>
            </a:endParaRPr>
          </a:p>
          <a:p>
            <a:endParaRPr lang="en-US" sz="1800" dirty="0" smtClean="0">
              <a:solidFill>
                <a:srgbClr val="000090"/>
              </a:solidFill>
              <a:latin typeface="Times New Roman"/>
              <a:cs typeface="Times New Roman"/>
            </a:endParaRPr>
          </a:p>
          <a:p>
            <a:endParaRPr lang="en-US" sz="1800" dirty="0" smtClean="0">
              <a:solidFill>
                <a:srgbClr val="000090"/>
              </a:solidFill>
              <a:latin typeface="Times New Roman"/>
              <a:cs typeface="Times New Roman"/>
            </a:endParaRPr>
          </a:p>
        </p:txBody>
      </p:sp>
      <p:sp>
        <p:nvSpPr>
          <p:cNvPr id="4" name="Slide Number Placeholder 3"/>
          <p:cNvSpPr>
            <a:spLocks noGrp="1"/>
          </p:cNvSpPr>
          <p:nvPr>
            <p:ph type="sldNum" sz="quarter" idx="10"/>
          </p:nvPr>
        </p:nvSpPr>
        <p:spPr/>
        <p:txBody>
          <a:bodyPr/>
          <a:lstStyle/>
          <a:p>
            <a:pPr>
              <a:defRPr/>
            </a:pPr>
            <a:fld id="{F4EB5495-47BE-154C-ACDC-6CD614EF5268}" type="slidenum">
              <a:rPr lang="en-US" smtClean="0">
                <a:solidFill>
                  <a:srgbClr val="000090"/>
                </a:solidFill>
                <a:latin typeface="Times New Roman"/>
                <a:cs typeface="Times New Roman"/>
              </a:rPr>
              <a:pPr>
                <a:defRPr/>
              </a:pPr>
              <a:t>11</a:t>
            </a:fld>
            <a:endParaRPr lang="en-US">
              <a:solidFill>
                <a:srgbClr val="000090"/>
              </a:solidFill>
              <a:latin typeface="Times New Roman"/>
              <a:cs typeface="Times New Roman"/>
            </a:endParaRPr>
          </a:p>
        </p:txBody>
      </p:sp>
    </p:spTree>
    <p:extLst>
      <p:ext uri="{BB962C8B-B14F-4D97-AF65-F5344CB8AC3E}">
        <p14:creationId xmlns:p14="http://schemas.microsoft.com/office/powerpoint/2010/main" val="264499879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0"/>
            <a:ext cx="8229600" cy="1037939"/>
          </a:xfrm>
        </p:spPr>
        <p:txBody>
          <a:bodyPr>
            <a:normAutofit/>
          </a:bodyPr>
          <a:lstStyle/>
          <a:p>
            <a:r>
              <a:rPr lang="en-US" sz="4000" dirty="0" smtClean="0">
                <a:latin typeface="Times New Roman"/>
                <a:cs typeface="Times New Roman"/>
              </a:rPr>
              <a:t>Solenoid BBA: gives </a:t>
            </a:r>
            <a:r>
              <a:rPr lang="en-US" sz="4000" i="1" dirty="0" smtClean="0">
                <a:latin typeface="Times New Roman"/>
                <a:cs typeface="Times New Roman"/>
              </a:rPr>
              <a:t>x,x’,</a:t>
            </a:r>
            <a:r>
              <a:rPr lang="en-US" sz="4000" i="1" dirty="0" err="1" smtClean="0">
                <a:latin typeface="Times New Roman"/>
                <a:cs typeface="Times New Roman"/>
              </a:rPr>
              <a:t>y,y</a:t>
            </a:r>
            <a:r>
              <a:rPr lang="en-US" sz="4000" i="1" dirty="0" smtClean="0">
                <a:latin typeface="Times New Roman"/>
                <a:cs typeface="Times New Roman"/>
              </a:rPr>
              <a:t>’</a:t>
            </a:r>
            <a:endParaRPr lang="en-US" sz="4000" i="1" dirty="0">
              <a:latin typeface="Times New Roman"/>
              <a:cs typeface="Times New Roman"/>
            </a:endParaRPr>
          </a:p>
        </p:txBody>
      </p:sp>
      <p:pic>
        <p:nvPicPr>
          <p:cNvPr id="5" name="Picture 4"/>
          <p:cNvPicPr>
            <a:picLocks noChangeAspect="1"/>
          </p:cNvPicPr>
          <p:nvPr/>
        </p:nvPicPr>
        <p:blipFill>
          <a:blip r:embed="rId2"/>
          <a:stretch>
            <a:fillRect/>
          </a:stretch>
        </p:blipFill>
        <p:spPr>
          <a:xfrm>
            <a:off x="67733" y="800903"/>
            <a:ext cx="3606800" cy="2224755"/>
          </a:xfrm>
          <a:prstGeom prst="rect">
            <a:avLst/>
          </a:prstGeom>
        </p:spPr>
      </p:pic>
      <p:pic>
        <p:nvPicPr>
          <p:cNvPr id="3" name="Picture 2"/>
          <p:cNvPicPr>
            <a:picLocks noChangeAspect="1"/>
          </p:cNvPicPr>
          <p:nvPr/>
        </p:nvPicPr>
        <p:blipFill>
          <a:blip r:embed="rId3"/>
          <a:stretch>
            <a:fillRect/>
          </a:stretch>
        </p:blipFill>
        <p:spPr>
          <a:xfrm>
            <a:off x="5495341" y="774700"/>
            <a:ext cx="2890816" cy="1790700"/>
          </a:xfrm>
          <a:prstGeom prst="rect">
            <a:avLst/>
          </a:prstGeom>
        </p:spPr>
      </p:pic>
      <p:pic>
        <p:nvPicPr>
          <p:cNvPr id="4" name="Picture 3"/>
          <p:cNvPicPr>
            <a:picLocks noChangeAspect="1"/>
          </p:cNvPicPr>
          <p:nvPr/>
        </p:nvPicPr>
        <p:blipFill>
          <a:blip r:embed="rId4"/>
          <a:stretch>
            <a:fillRect/>
          </a:stretch>
        </p:blipFill>
        <p:spPr>
          <a:xfrm>
            <a:off x="3208657" y="702733"/>
            <a:ext cx="3034332" cy="1879600"/>
          </a:xfrm>
          <a:prstGeom prst="rect">
            <a:avLst/>
          </a:prstGeom>
        </p:spPr>
      </p:pic>
      <p:pic>
        <p:nvPicPr>
          <p:cNvPr id="16" name="Picture 15"/>
          <p:cNvPicPr>
            <a:picLocks noChangeAspect="1"/>
          </p:cNvPicPr>
          <p:nvPr/>
        </p:nvPicPr>
        <p:blipFill>
          <a:blip r:embed="rId5"/>
          <a:stretch>
            <a:fillRect/>
          </a:stretch>
        </p:blipFill>
        <p:spPr>
          <a:xfrm>
            <a:off x="5438210" y="4152900"/>
            <a:ext cx="3375589" cy="2006600"/>
          </a:xfrm>
          <a:prstGeom prst="rect">
            <a:avLst/>
          </a:prstGeom>
        </p:spPr>
      </p:pic>
      <p:pic>
        <p:nvPicPr>
          <p:cNvPr id="18" name="Picture 17"/>
          <p:cNvPicPr>
            <a:picLocks noChangeAspect="1"/>
          </p:cNvPicPr>
          <p:nvPr/>
        </p:nvPicPr>
        <p:blipFill>
          <a:blip r:embed="rId6"/>
          <a:stretch>
            <a:fillRect/>
          </a:stretch>
        </p:blipFill>
        <p:spPr>
          <a:xfrm>
            <a:off x="5753100" y="2495444"/>
            <a:ext cx="2552700" cy="1581256"/>
          </a:xfrm>
          <a:prstGeom prst="rect">
            <a:avLst/>
          </a:prstGeom>
        </p:spPr>
      </p:pic>
      <p:pic>
        <p:nvPicPr>
          <p:cNvPr id="23" name="Picture 22"/>
          <p:cNvPicPr>
            <a:picLocks noChangeAspect="1"/>
          </p:cNvPicPr>
          <p:nvPr/>
        </p:nvPicPr>
        <p:blipFill>
          <a:blip r:embed="rId7"/>
          <a:stretch>
            <a:fillRect/>
          </a:stretch>
        </p:blipFill>
        <p:spPr>
          <a:xfrm>
            <a:off x="1058335" y="3023968"/>
            <a:ext cx="3271286" cy="3469965"/>
          </a:xfrm>
          <a:prstGeom prst="rect">
            <a:avLst/>
          </a:prstGeom>
        </p:spPr>
      </p:pic>
    </p:spTree>
    <p:extLst>
      <p:ext uri="{BB962C8B-B14F-4D97-AF65-F5344CB8AC3E}">
        <p14:creationId xmlns:p14="http://schemas.microsoft.com/office/powerpoint/2010/main" val="24294071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bwMode="auto">
          <a:xfrm>
            <a:off x="457200" y="105361"/>
            <a:ext cx="8229600" cy="7187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sz="3200" dirty="0" smtClean="0">
                <a:ea typeface="ＭＳ Ｐゴシック" charset="0"/>
                <a:cs typeface="Comic Sans MS" charset="0"/>
              </a:rPr>
              <a:t>CeC SRF Gun with CsK</a:t>
            </a:r>
            <a:r>
              <a:rPr lang="en-US" sz="3200" baseline="-25000" dirty="0" smtClean="0">
                <a:ea typeface="ＭＳ Ｐゴシック" charset="0"/>
                <a:cs typeface="Comic Sans MS" charset="0"/>
              </a:rPr>
              <a:t>2</a:t>
            </a:r>
            <a:r>
              <a:rPr lang="en-US" sz="3200" dirty="0" smtClean="0">
                <a:ea typeface="ＭＳ Ｐゴシック" charset="0"/>
                <a:cs typeface="Comic Sans MS" charset="0"/>
              </a:rPr>
              <a:t>Sb photocathode</a:t>
            </a:r>
            <a:endParaRPr lang="en-US" sz="3200" dirty="0">
              <a:ea typeface="ＭＳ Ｐゴシック" charset="0"/>
              <a:cs typeface="Comic Sans MS" charset="0"/>
            </a:endParaRPr>
          </a:p>
        </p:txBody>
      </p:sp>
      <p:sp>
        <p:nvSpPr>
          <p:cNvPr id="12" name="TextBox 11"/>
          <p:cNvSpPr txBox="1"/>
          <p:nvPr/>
        </p:nvSpPr>
        <p:spPr>
          <a:xfrm>
            <a:off x="188048" y="3206266"/>
            <a:ext cx="5040118" cy="2554545"/>
          </a:xfrm>
          <a:prstGeom prst="rect">
            <a:avLst/>
          </a:prstGeom>
          <a:noFill/>
        </p:spPr>
        <p:txBody>
          <a:bodyPr wrap="square" rtlCol="0">
            <a:spAutoFit/>
          </a:bodyPr>
          <a:lstStyle/>
          <a:p>
            <a:r>
              <a:rPr lang="en-US" sz="2000" dirty="0" smtClean="0">
                <a:solidFill>
                  <a:srgbClr val="008000"/>
                </a:solidFill>
                <a:latin typeface="Times New Roman"/>
                <a:cs typeface="Times New Roman"/>
              </a:rPr>
              <a:t>Because of low energy if the e-beam, the SRF gun was operating at harmonic of 3</a:t>
            </a:r>
            <a:r>
              <a:rPr lang="en-US" sz="2000" baseline="30000" dirty="0" smtClean="0">
                <a:solidFill>
                  <a:srgbClr val="008000"/>
                </a:solidFill>
                <a:latin typeface="Times New Roman"/>
                <a:cs typeface="Times New Roman"/>
              </a:rPr>
              <a:t>rd</a:t>
            </a:r>
            <a:r>
              <a:rPr lang="en-US" sz="2000" dirty="0" smtClean="0">
                <a:solidFill>
                  <a:srgbClr val="008000"/>
                </a:solidFill>
                <a:latin typeface="Times New Roman"/>
                <a:cs typeface="Times New Roman"/>
              </a:rPr>
              <a:t> sub-harmonic of RHIC revolution frequency for 26.5 GeV/u , e.g. 26 kHz</a:t>
            </a:r>
          </a:p>
          <a:p>
            <a:endParaRPr lang="en-US" sz="2000" dirty="0">
              <a:solidFill>
                <a:srgbClr val="008000"/>
              </a:solidFill>
              <a:latin typeface="Times New Roman"/>
              <a:cs typeface="Times New Roman"/>
            </a:endParaRPr>
          </a:p>
          <a:p>
            <a:r>
              <a:rPr lang="en-US" sz="2000" dirty="0" smtClean="0">
                <a:solidFill>
                  <a:srgbClr val="008000"/>
                </a:solidFill>
                <a:latin typeface="Times New Roman"/>
                <a:cs typeface="Times New Roman"/>
              </a:rPr>
              <a:t>Will be retuned in few weeks to operate on harmonic of RHIC </a:t>
            </a:r>
            <a:r>
              <a:rPr lang="en-US" sz="2000" dirty="0">
                <a:solidFill>
                  <a:srgbClr val="008000"/>
                </a:solidFill>
                <a:latin typeface="Times New Roman"/>
                <a:cs typeface="Times New Roman"/>
              </a:rPr>
              <a:t>revolution frequency for 26.5 GeV/u , e.g. </a:t>
            </a:r>
            <a:r>
              <a:rPr lang="en-US" sz="2000" dirty="0" smtClean="0">
                <a:solidFill>
                  <a:srgbClr val="008000"/>
                </a:solidFill>
                <a:latin typeface="Times New Roman"/>
                <a:cs typeface="Times New Roman"/>
              </a:rPr>
              <a:t>78 </a:t>
            </a:r>
            <a:r>
              <a:rPr lang="en-US" sz="2000" dirty="0">
                <a:solidFill>
                  <a:srgbClr val="008000"/>
                </a:solidFill>
                <a:latin typeface="Times New Roman"/>
                <a:cs typeface="Times New Roman"/>
              </a:rPr>
              <a:t>kHz</a:t>
            </a:r>
            <a:r>
              <a:rPr lang="en-US" sz="2000" dirty="0" smtClean="0">
                <a:solidFill>
                  <a:srgbClr val="008000"/>
                </a:solidFill>
                <a:latin typeface="Times New Roman"/>
                <a:cs typeface="Times New Roman"/>
              </a:rPr>
              <a:t> </a:t>
            </a:r>
            <a:endParaRPr lang="en-US" sz="2000" dirty="0">
              <a:solidFill>
                <a:srgbClr val="008000"/>
              </a:solidFill>
              <a:latin typeface="Times New Roman"/>
              <a:cs typeface="Times New Roman"/>
            </a:endParaRPr>
          </a:p>
        </p:txBody>
      </p:sp>
      <p:pic>
        <p:nvPicPr>
          <p:cNvPr id="3" name="Picture 2"/>
          <p:cNvPicPr>
            <a:picLocks noChangeAspect="1"/>
          </p:cNvPicPr>
          <p:nvPr/>
        </p:nvPicPr>
        <p:blipFill>
          <a:blip r:embed="rId2"/>
          <a:stretch>
            <a:fillRect/>
          </a:stretch>
        </p:blipFill>
        <p:spPr>
          <a:xfrm>
            <a:off x="-3" y="1140605"/>
            <a:ext cx="9144000" cy="1516535"/>
          </a:xfrm>
          <a:prstGeom prst="rect">
            <a:avLst/>
          </a:prstGeom>
        </p:spPr>
      </p:pic>
      <p:sp>
        <p:nvSpPr>
          <p:cNvPr id="4" name="TextBox 3"/>
          <p:cNvSpPr txBox="1"/>
          <p:nvPr/>
        </p:nvSpPr>
        <p:spPr>
          <a:xfrm>
            <a:off x="5764551" y="1107117"/>
            <a:ext cx="780883" cy="338554"/>
          </a:xfrm>
          <a:prstGeom prst="rect">
            <a:avLst/>
          </a:prstGeom>
          <a:noFill/>
        </p:spPr>
        <p:txBody>
          <a:bodyPr wrap="none" rtlCol="0">
            <a:spAutoFit/>
          </a:bodyPr>
          <a:lstStyle/>
          <a:p>
            <a:r>
              <a:rPr lang="en-US" sz="1600" dirty="0" smtClean="0"/>
              <a:t>Garage</a:t>
            </a:r>
            <a:endParaRPr lang="en-US" sz="1600" dirty="0"/>
          </a:p>
        </p:txBody>
      </p:sp>
      <p:sp>
        <p:nvSpPr>
          <p:cNvPr id="11" name="TextBox 10"/>
          <p:cNvSpPr txBox="1"/>
          <p:nvPr/>
        </p:nvSpPr>
        <p:spPr>
          <a:xfrm>
            <a:off x="5717071" y="1596288"/>
            <a:ext cx="2745363" cy="338554"/>
          </a:xfrm>
          <a:prstGeom prst="rect">
            <a:avLst/>
          </a:prstGeom>
          <a:noFill/>
        </p:spPr>
        <p:txBody>
          <a:bodyPr wrap="none" rtlCol="0">
            <a:spAutoFit/>
          </a:bodyPr>
          <a:lstStyle/>
          <a:p>
            <a:r>
              <a:rPr lang="en-US" sz="1600" dirty="0" smtClean="0"/>
              <a:t>Cathode insertion manipulator</a:t>
            </a:r>
            <a:endParaRPr lang="en-US" sz="1600" dirty="0"/>
          </a:p>
        </p:txBody>
      </p:sp>
      <p:sp>
        <p:nvSpPr>
          <p:cNvPr id="14" name="TextBox 13"/>
          <p:cNvSpPr txBox="1"/>
          <p:nvPr/>
        </p:nvSpPr>
        <p:spPr>
          <a:xfrm>
            <a:off x="1779558" y="693565"/>
            <a:ext cx="886982" cy="338554"/>
          </a:xfrm>
          <a:prstGeom prst="rect">
            <a:avLst/>
          </a:prstGeom>
          <a:noFill/>
        </p:spPr>
        <p:txBody>
          <a:bodyPr wrap="none" rtlCol="0">
            <a:spAutoFit/>
          </a:bodyPr>
          <a:lstStyle/>
          <a:p>
            <a:r>
              <a:rPr lang="en-US" sz="1600" dirty="0" smtClean="0"/>
              <a:t>Cathode</a:t>
            </a:r>
            <a:endParaRPr lang="en-US" sz="1600" dirty="0"/>
          </a:p>
        </p:txBody>
      </p:sp>
      <p:sp>
        <p:nvSpPr>
          <p:cNvPr id="15" name="TextBox 14"/>
          <p:cNvSpPr txBox="1"/>
          <p:nvPr/>
        </p:nvSpPr>
        <p:spPr>
          <a:xfrm>
            <a:off x="567030" y="802051"/>
            <a:ext cx="505267" cy="338554"/>
          </a:xfrm>
          <a:prstGeom prst="rect">
            <a:avLst/>
          </a:prstGeom>
          <a:noFill/>
        </p:spPr>
        <p:txBody>
          <a:bodyPr wrap="none" rtlCol="0">
            <a:spAutoFit/>
          </a:bodyPr>
          <a:lstStyle/>
          <a:p>
            <a:r>
              <a:rPr lang="en-US" sz="1600" dirty="0" smtClean="0"/>
              <a:t>FPC</a:t>
            </a:r>
            <a:endParaRPr lang="en-US" sz="1600" dirty="0"/>
          </a:p>
        </p:txBody>
      </p:sp>
      <p:sp>
        <p:nvSpPr>
          <p:cNvPr id="16" name="TextBox 15"/>
          <p:cNvSpPr txBox="1"/>
          <p:nvPr/>
        </p:nvSpPr>
        <p:spPr>
          <a:xfrm>
            <a:off x="188618" y="2777238"/>
            <a:ext cx="1096474" cy="338554"/>
          </a:xfrm>
          <a:prstGeom prst="rect">
            <a:avLst/>
          </a:prstGeom>
          <a:noFill/>
        </p:spPr>
        <p:txBody>
          <a:bodyPr wrap="none" rtlCol="0">
            <a:spAutoFit/>
          </a:bodyPr>
          <a:lstStyle/>
          <a:p>
            <a:r>
              <a:rPr lang="en-US" sz="1600" dirty="0" smtClean="0"/>
              <a:t>Laser cross</a:t>
            </a:r>
            <a:endParaRPr lang="en-US" sz="1600" dirty="0"/>
          </a:p>
        </p:txBody>
      </p:sp>
      <p:sp>
        <p:nvSpPr>
          <p:cNvPr id="17" name="TextBox 16"/>
          <p:cNvSpPr txBox="1"/>
          <p:nvPr/>
        </p:nvSpPr>
        <p:spPr>
          <a:xfrm>
            <a:off x="1429730" y="2777238"/>
            <a:ext cx="907220" cy="338554"/>
          </a:xfrm>
          <a:prstGeom prst="rect">
            <a:avLst/>
          </a:prstGeom>
          <a:noFill/>
        </p:spPr>
        <p:txBody>
          <a:bodyPr wrap="none" rtlCol="0">
            <a:spAutoFit/>
          </a:bodyPr>
          <a:lstStyle/>
          <a:p>
            <a:r>
              <a:rPr lang="en-US" sz="1600" dirty="0"/>
              <a:t>S</a:t>
            </a:r>
            <a:r>
              <a:rPr lang="en-US" sz="1600" dirty="0" smtClean="0"/>
              <a:t>olenoid</a:t>
            </a:r>
            <a:endParaRPr lang="en-US" sz="1600" dirty="0"/>
          </a:p>
        </p:txBody>
      </p:sp>
      <p:sp>
        <p:nvSpPr>
          <p:cNvPr id="18" name="TextBox 17"/>
          <p:cNvSpPr txBox="1"/>
          <p:nvPr/>
        </p:nvSpPr>
        <p:spPr>
          <a:xfrm>
            <a:off x="1990090" y="1979754"/>
            <a:ext cx="693720" cy="338554"/>
          </a:xfrm>
          <a:prstGeom prst="rect">
            <a:avLst/>
          </a:prstGeom>
          <a:noFill/>
        </p:spPr>
        <p:txBody>
          <a:bodyPr wrap="none" rtlCol="0">
            <a:spAutoFit/>
          </a:bodyPr>
          <a:lstStyle/>
          <a:p>
            <a:r>
              <a:rPr lang="en-US" sz="1600" dirty="0" smtClean="0"/>
              <a:t>Cavity</a:t>
            </a:r>
            <a:endParaRPr lang="en-US" sz="1600" dirty="0"/>
          </a:p>
        </p:txBody>
      </p:sp>
      <p:sp>
        <p:nvSpPr>
          <p:cNvPr id="19" name="TextBox 18"/>
          <p:cNvSpPr txBox="1"/>
          <p:nvPr/>
        </p:nvSpPr>
        <p:spPr>
          <a:xfrm>
            <a:off x="2683810" y="2777238"/>
            <a:ext cx="771064" cy="338554"/>
          </a:xfrm>
          <a:prstGeom prst="rect">
            <a:avLst/>
          </a:prstGeom>
          <a:noFill/>
        </p:spPr>
        <p:txBody>
          <a:bodyPr wrap="none" rtlCol="0">
            <a:spAutoFit/>
          </a:bodyPr>
          <a:lstStyle/>
          <a:p>
            <a:r>
              <a:rPr lang="en-US" sz="1600" dirty="0" smtClean="0"/>
              <a:t>Shields</a:t>
            </a:r>
            <a:endParaRPr lang="en-US" sz="1600" dirty="0"/>
          </a:p>
        </p:txBody>
      </p:sp>
      <p:cxnSp>
        <p:nvCxnSpPr>
          <p:cNvPr id="23" name="Straight Arrow Connector 22"/>
          <p:cNvCxnSpPr>
            <a:stCxn id="17" idx="0"/>
          </p:cNvCxnSpPr>
          <p:nvPr/>
        </p:nvCxnSpPr>
        <p:spPr>
          <a:xfrm flipH="1" flipV="1">
            <a:off x="1285092" y="2036915"/>
            <a:ext cx="598248" cy="740323"/>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607274" y="2777238"/>
            <a:ext cx="586318" cy="338554"/>
          </a:xfrm>
          <a:prstGeom prst="rect">
            <a:avLst/>
          </a:prstGeom>
          <a:noFill/>
        </p:spPr>
        <p:txBody>
          <a:bodyPr wrap="none" rtlCol="0">
            <a:spAutoFit/>
          </a:bodyPr>
          <a:lstStyle/>
          <a:p>
            <a:r>
              <a:rPr lang="en-US" sz="1600" dirty="0" smtClean="0"/>
              <a:t>Stalk</a:t>
            </a:r>
            <a:endParaRPr lang="en-US" sz="1600" dirty="0"/>
          </a:p>
        </p:txBody>
      </p:sp>
      <p:cxnSp>
        <p:nvCxnSpPr>
          <p:cNvPr id="22" name="Straight Arrow Connector 21"/>
          <p:cNvCxnSpPr/>
          <p:nvPr/>
        </p:nvCxnSpPr>
        <p:spPr>
          <a:xfrm>
            <a:off x="736855" y="1140605"/>
            <a:ext cx="461969" cy="734887"/>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6" idx="0"/>
          </p:cNvCxnSpPr>
          <p:nvPr/>
        </p:nvCxnSpPr>
        <p:spPr>
          <a:xfrm flipH="1" flipV="1">
            <a:off x="332347" y="1979754"/>
            <a:ext cx="404508" cy="797484"/>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9" idx="0"/>
          </p:cNvCxnSpPr>
          <p:nvPr/>
        </p:nvCxnSpPr>
        <p:spPr>
          <a:xfrm flipH="1" flipV="1">
            <a:off x="2683810" y="2341715"/>
            <a:ext cx="385532" cy="435523"/>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0" idx="0"/>
          </p:cNvCxnSpPr>
          <p:nvPr/>
        </p:nvCxnSpPr>
        <p:spPr>
          <a:xfrm flipH="1" flipV="1">
            <a:off x="3308150" y="1875492"/>
            <a:ext cx="592283" cy="901746"/>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4" idx="2"/>
          </p:cNvCxnSpPr>
          <p:nvPr/>
        </p:nvCxnSpPr>
        <p:spPr>
          <a:xfrm>
            <a:off x="2223049" y="1032119"/>
            <a:ext cx="113901" cy="843373"/>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pic>
        <p:nvPicPr>
          <p:cNvPr id="34" name="Picture 33" descr="112mhz_external_assembly.bmp"/>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717073" y="2184256"/>
            <a:ext cx="3083653" cy="2333298"/>
          </a:xfrm>
          <a:prstGeom prst="rect">
            <a:avLst/>
          </a:prstGeom>
          <a:noFill/>
          <a:ln w="9525">
            <a:noFill/>
            <a:miter lim="800000"/>
            <a:headEnd/>
            <a:tailEnd/>
          </a:ln>
        </p:spPr>
      </p:pic>
      <p:grpSp>
        <p:nvGrpSpPr>
          <p:cNvPr id="36" name="Group 35"/>
          <p:cNvGrpSpPr>
            <a:grpSpLocks noChangeAspect="1"/>
          </p:cNvGrpSpPr>
          <p:nvPr/>
        </p:nvGrpSpPr>
        <p:grpSpPr>
          <a:xfrm>
            <a:off x="5717071" y="4526301"/>
            <a:ext cx="3083654" cy="1883008"/>
            <a:chOff x="2590800" y="4648201"/>
            <a:chExt cx="1949871" cy="941965"/>
          </a:xfrm>
        </p:grpSpPr>
        <p:pic>
          <p:nvPicPr>
            <p:cNvPr id="37" name="Picture 3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3179433" y="4059568"/>
              <a:ext cx="772606" cy="1949871"/>
            </a:xfrm>
            <a:prstGeom prst="rect">
              <a:avLst/>
            </a:prstGeom>
            <a:ln w="28575" cmpd="sng">
              <a:solidFill>
                <a:srgbClr val="FFFFFF"/>
              </a:solidFill>
            </a:ln>
          </p:spPr>
        </p:pic>
        <p:sp>
          <p:nvSpPr>
            <p:cNvPr id="38" name="TextBox 37"/>
            <p:cNvSpPr txBox="1"/>
            <p:nvPr/>
          </p:nvSpPr>
          <p:spPr>
            <a:xfrm>
              <a:off x="2747311" y="5420806"/>
              <a:ext cx="1610082" cy="169360"/>
            </a:xfrm>
            <a:prstGeom prst="rect">
              <a:avLst/>
            </a:prstGeom>
            <a:noFill/>
          </p:spPr>
          <p:txBody>
            <a:bodyPr wrap="none" rtlCol="0">
              <a:spAutoFit/>
            </a:bodyPr>
            <a:lstStyle/>
            <a:p>
              <a:r>
                <a:rPr lang="en-US" sz="1600" dirty="0" smtClean="0"/>
                <a:t>Photocathode end assembly</a:t>
              </a:r>
              <a:endParaRPr lang="en-US" sz="1600" dirty="0"/>
            </a:p>
          </p:txBody>
        </p:sp>
      </p:grpSp>
      <p:pic>
        <p:nvPicPr>
          <p:cNvPr id="39" name="Picture 3" descr="C:\Users\triveni\Documents\CeCPoP\Cathode photographs\DSC_0156.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717071" y="4526303"/>
            <a:ext cx="1418878" cy="1544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1053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9017000" cy="1143000"/>
          </a:xfrm>
        </p:spPr>
        <p:txBody>
          <a:bodyPr>
            <a:noAutofit/>
          </a:bodyPr>
          <a:lstStyle/>
          <a:p>
            <a:r>
              <a:rPr lang="en-US" sz="2800" dirty="0" smtClean="0">
                <a:latin typeface="Times New Roman"/>
                <a:cs typeface="Times New Roman"/>
              </a:rPr>
              <a:t>Record performing 113 MHz SRF photo-electron gun: </a:t>
            </a:r>
            <a:br>
              <a:rPr lang="en-US" sz="2800" dirty="0" smtClean="0">
                <a:latin typeface="Times New Roman"/>
                <a:cs typeface="Times New Roman"/>
              </a:rPr>
            </a:br>
            <a:r>
              <a:rPr lang="en-US" sz="2800" dirty="0" smtClean="0">
                <a:solidFill>
                  <a:srgbClr val="FF0000"/>
                </a:solidFill>
                <a:latin typeface="Times New Roman"/>
                <a:cs typeface="Times New Roman"/>
              </a:rPr>
              <a:t>now cathodes keep high QE for months</a:t>
            </a:r>
            <a:endParaRPr lang="en-US" sz="2800" dirty="0">
              <a:solidFill>
                <a:srgbClr val="FF0000"/>
              </a:solidFill>
              <a:latin typeface="Times New Roman"/>
              <a:cs typeface="Times New Roman"/>
            </a:endParaRPr>
          </a:p>
        </p:txBody>
      </p:sp>
      <p:pic>
        <p:nvPicPr>
          <p:cNvPr id="15" name="Picture 14" descr="Tue_May_31_2016_181055_18341.g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18100" y="1739900"/>
            <a:ext cx="3836458" cy="2163642"/>
          </a:xfrm>
          <a:prstGeom prst="rect">
            <a:avLst/>
          </a:prstGeom>
        </p:spPr>
      </p:pic>
      <p:sp>
        <p:nvSpPr>
          <p:cNvPr id="16" name="TextBox 15"/>
          <p:cNvSpPr txBox="1"/>
          <p:nvPr/>
        </p:nvSpPr>
        <p:spPr>
          <a:xfrm>
            <a:off x="6464300" y="2489200"/>
            <a:ext cx="800294" cy="369332"/>
          </a:xfrm>
          <a:prstGeom prst="rect">
            <a:avLst/>
          </a:prstGeom>
          <a:noFill/>
        </p:spPr>
        <p:txBody>
          <a:bodyPr wrap="none" rtlCol="0">
            <a:spAutoFit/>
          </a:bodyPr>
          <a:lstStyle/>
          <a:p>
            <a:r>
              <a:rPr lang="en-US" dirty="0" smtClean="0">
                <a:solidFill>
                  <a:srgbClr val="0000FF"/>
                </a:solidFill>
                <a:latin typeface="Times New Roman"/>
                <a:cs typeface="Times New Roman"/>
              </a:rPr>
              <a:t>3.7 nC</a:t>
            </a:r>
            <a:endParaRPr lang="en-US" dirty="0">
              <a:solidFill>
                <a:srgbClr val="0000FF"/>
              </a:solidFill>
              <a:latin typeface="Times New Roman"/>
              <a:cs typeface="Times New Roman"/>
            </a:endParaRPr>
          </a:p>
        </p:txBody>
      </p:sp>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5802" y="1518736"/>
            <a:ext cx="3457198" cy="3249765"/>
          </a:xfrm>
          <a:prstGeom prst="rect">
            <a:avLst/>
          </a:prstGeom>
        </p:spPr>
      </p:pic>
      <p:sp>
        <p:nvSpPr>
          <p:cNvPr id="3" name="Rectangle 2"/>
          <p:cNvSpPr/>
          <p:nvPr/>
        </p:nvSpPr>
        <p:spPr>
          <a:xfrm>
            <a:off x="114300" y="4617472"/>
            <a:ext cx="4394200" cy="1323439"/>
          </a:xfrm>
          <a:prstGeom prst="rect">
            <a:avLst/>
          </a:prstGeom>
        </p:spPr>
        <p:txBody>
          <a:bodyPr wrap="square">
            <a:spAutoFit/>
          </a:bodyPr>
          <a:lstStyle/>
          <a:p>
            <a:pPr algn="ctr"/>
            <a:r>
              <a:rPr lang="en-US" sz="2000" dirty="0" smtClean="0">
                <a:latin typeface="Times New Roman" panose="02020603050405020304" pitchFamily="18" charset="0"/>
                <a:cs typeface="Times New Roman" panose="02020603050405020304" pitchFamily="18" charset="0"/>
              </a:rPr>
              <a:t>Best result so far:</a:t>
            </a:r>
          </a:p>
          <a:p>
            <a:pPr algn="ctr"/>
            <a:r>
              <a:rPr lang="en-US" sz="2000" dirty="0" smtClean="0">
                <a:latin typeface="Times New Roman" panose="02020603050405020304" pitchFamily="18" charset="0"/>
                <a:cs typeface="Times New Roman" panose="02020603050405020304" pitchFamily="18" charset="0"/>
              </a:rPr>
              <a:t>Gun </a:t>
            </a:r>
            <a:r>
              <a:rPr lang="en-US" sz="2000" dirty="0">
                <a:latin typeface="Times New Roman" panose="02020603050405020304" pitchFamily="18" charset="0"/>
                <a:cs typeface="Times New Roman" panose="02020603050405020304" pitchFamily="18" charset="0"/>
              </a:rPr>
              <a:t>Solenoid and </a:t>
            </a:r>
            <a:r>
              <a:rPr lang="en-US" sz="2000" dirty="0" smtClean="0">
                <a:latin typeface="Times New Roman" panose="02020603050405020304" pitchFamily="18" charset="0"/>
                <a:cs typeface="Times New Roman" panose="02020603050405020304" pitchFamily="18" charset="0"/>
              </a:rPr>
              <a:t>YAG1 profile </a:t>
            </a:r>
            <a:r>
              <a:rPr lang="en-US" sz="2000" dirty="0">
                <a:latin typeface="Times New Roman" panose="02020603050405020304" pitchFamily="18" charset="0"/>
                <a:cs typeface="Times New Roman" panose="02020603050405020304" pitchFamily="18" charset="0"/>
              </a:rPr>
              <a:t>m</a:t>
            </a:r>
            <a:r>
              <a:rPr lang="en-US" sz="2000" dirty="0" smtClean="0">
                <a:latin typeface="Times New Roman" panose="02020603050405020304" pitchFamily="18" charset="0"/>
                <a:cs typeface="Times New Roman" panose="02020603050405020304" pitchFamily="18" charset="0"/>
              </a:rPr>
              <a:t>onitor </a:t>
            </a:r>
          </a:p>
          <a:p>
            <a:pPr algn="ctr"/>
            <a:r>
              <a:rPr lang="en-US" sz="2000" dirty="0" smtClean="0">
                <a:latin typeface="Times New Roman" panose="02020603050405020304" pitchFamily="18" charset="0"/>
                <a:cs typeface="Times New Roman" panose="02020603050405020304" pitchFamily="18" charset="0"/>
              </a:rPr>
              <a:t>0.32 mm </a:t>
            </a:r>
            <a:r>
              <a:rPr lang="en-US" sz="2000" dirty="0" err="1">
                <a:latin typeface="Times New Roman" panose="02020603050405020304" pitchFamily="18" charset="0"/>
                <a:cs typeface="Times New Roman" panose="02020603050405020304" pitchFamily="18" charset="0"/>
              </a:rPr>
              <a:t>mrad</a:t>
            </a:r>
            <a:r>
              <a:rPr lang="en-US" sz="2000" dirty="0">
                <a:latin typeface="Times New Roman" panose="02020603050405020304" pitchFamily="18" charset="0"/>
                <a:cs typeface="Times New Roman" panose="02020603050405020304" pitchFamily="18" charset="0"/>
              </a:rPr>
              <a:t> normalized </a:t>
            </a:r>
            <a:r>
              <a:rPr lang="en-US" sz="2000" dirty="0" smtClean="0">
                <a:latin typeface="Times New Roman" panose="02020603050405020304" pitchFamily="18" charset="0"/>
                <a:cs typeface="Times New Roman" panose="02020603050405020304" pitchFamily="18" charset="0"/>
              </a:rPr>
              <a:t>emittance at 0.5 </a:t>
            </a:r>
            <a:r>
              <a:rPr lang="en-US" sz="2000" dirty="0" err="1" smtClean="0">
                <a:latin typeface="Times New Roman" panose="02020603050405020304" pitchFamily="18" charset="0"/>
                <a:cs typeface="Times New Roman" panose="02020603050405020304" pitchFamily="18" charset="0"/>
              </a:rPr>
              <a:t>nC</a:t>
            </a:r>
            <a:r>
              <a:rPr lang="en-US" sz="2000" dirty="0" smtClean="0">
                <a:latin typeface="Times New Roman" panose="02020603050405020304" pitchFamily="18" charset="0"/>
                <a:cs typeface="Times New Roman" panose="02020603050405020304" pitchFamily="18" charset="0"/>
              </a:rPr>
              <a:t>/bunch</a:t>
            </a:r>
            <a:endParaRPr lang="en-US" sz="2000" dirty="0">
              <a:latin typeface="Times New Roman" panose="02020603050405020304" pitchFamily="18" charset="0"/>
              <a:cs typeface="Times New Roman" panose="02020603050405020304" pitchFamily="18" charset="0"/>
            </a:endParaRPr>
          </a:p>
        </p:txBody>
      </p:sp>
      <p:pic>
        <p:nvPicPr>
          <p:cNvPr id="25" name="Picture 2" descr="http://www.cadops2.bnl.gov/api/attachment/image/static/593ea4a400100ace_Mon_Jun_12_10:26:44_2017.15835.gif"/>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748" t="7117" r="1011" b="2534"/>
          <a:stretch/>
        </p:blipFill>
        <p:spPr bwMode="auto">
          <a:xfrm>
            <a:off x="5219700" y="4000376"/>
            <a:ext cx="3604796" cy="214107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rot="2616857">
            <a:off x="2805988" y="3292702"/>
            <a:ext cx="3509194"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Preliminary</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932771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2-0033-0099-a00_4-17-13_1.jpg"/>
          <p:cNvPicPr>
            <a:picLocks noGrp="1" noChangeAspect="1"/>
          </p:cNvPicPr>
          <p:nvPr>
            <p:ph idx="1"/>
          </p:nvPr>
        </p:nvPicPr>
        <p:blipFill>
          <a:blip r:embed="rId2" cstate="print"/>
          <a:stretch>
            <a:fillRect/>
          </a:stretch>
        </p:blipFill>
        <p:spPr>
          <a:xfrm>
            <a:off x="544728" y="914400"/>
            <a:ext cx="8054543" cy="5211763"/>
          </a:xfrm>
        </p:spPr>
      </p:pic>
      <p:sp>
        <p:nvSpPr>
          <p:cNvPr id="3" name="Title 2"/>
          <p:cNvSpPr>
            <a:spLocks noGrp="1"/>
          </p:cNvSpPr>
          <p:nvPr>
            <p:ph type="title"/>
          </p:nvPr>
        </p:nvSpPr>
        <p:spPr>
          <a:xfrm>
            <a:off x="431800" y="0"/>
            <a:ext cx="8229600" cy="1143000"/>
          </a:xfrm>
        </p:spPr>
        <p:txBody>
          <a:bodyPr/>
          <a:lstStyle/>
          <a:p>
            <a:r>
              <a:rPr lang="en-US" sz="2800" dirty="0" smtClean="0"/>
              <a:t>704 MHz 5-cell linac cryostat with superfluid heat exchanger: microphonics &lt; 10 Hz p-to-p</a:t>
            </a:r>
            <a:endParaRPr lang="en-US" sz="2800" dirty="0"/>
          </a:p>
        </p:txBody>
      </p:sp>
      <p:sp>
        <p:nvSpPr>
          <p:cNvPr id="6" name="Line Callout 3 5"/>
          <p:cNvSpPr/>
          <p:nvPr/>
        </p:nvSpPr>
        <p:spPr>
          <a:xfrm>
            <a:off x="7543800" y="4789449"/>
            <a:ext cx="1600200" cy="612648"/>
          </a:xfrm>
          <a:prstGeom prst="borderCallout3">
            <a:avLst>
              <a:gd name="adj1" fmla="val 18750"/>
              <a:gd name="adj2" fmla="val -8333"/>
              <a:gd name="adj3" fmla="val 18750"/>
              <a:gd name="adj4" fmla="val -16667"/>
              <a:gd name="adj5" fmla="val 91116"/>
              <a:gd name="adj6" fmla="val -44559"/>
              <a:gd name="adj7" fmla="val -94925"/>
              <a:gd name="adj8" fmla="val -149830"/>
            </a:avLst>
          </a:prstGeom>
          <a:solidFill>
            <a:schemeClr val="bg1"/>
          </a:solidFill>
          <a:ln w="50800" cmpd="dbl">
            <a:solidFill>
              <a:srgbClr val="7030A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800" dirty="0" smtClean="0"/>
              <a:t>Niobium Cavity</a:t>
            </a:r>
            <a:endParaRPr lang="en-US" sz="1800" dirty="0"/>
          </a:p>
        </p:txBody>
      </p:sp>
      <p:sp>
        <p:nvSpPr>
          <p:cNvPr id="7" name="Line Callout 3 6"/>
          <p:cNvSpPr/>
          <p:nvPr/>
        </p:nvSpPr>
        <p:spPr>
          <a:xfrm>
            <a:off x="631371" y="5704115"/>
            <a:ext cx="1600200" cy="612648"/>
          </a:xfrm>
          <a:prstGeom prst="borderCallout3">
            <a:avLst>
              <a:gd name="adj1" fmla="val -7902"/>
              <a:gd name="adj2" fmla="val 51531"/>
              <a:gd name="adj3" fmla="val -48769"/>
              <a:gd name="adj4" fmla="val 94218"/>
              <a:gd name="adj5" fmla="val -29709"/>
              <a:gd name="adj6" fmla="val 150000"/>
              <a:gd name="adj7" fmla="val -167776"/>
              <a:gd name="adj8" fmla="val 200511"/>
            </a:avLst>
          </a:prstGeom>
          <a:solidFill>
            <a:schemeClr val="bg1"/>
          </a:solidFill>
          <a:ln w="50800" cmpd="dbl">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800" dirty="0" smtClean="0"/>
              <a:t>Titanium Helium vessel</a:t>
            </a:r>
            <a:endParaRPr lang="en-US" sz="1800" dirty="0"/>
          </a:p>
        </p:txBody>
      </p:sp>
      <p:sp>
        <p:nvSpPr>
          <p:cNvPr id="8" name="Line Callout 3 7"/>
          <p:cNvSpPr/>
          <p:nvPr/>
        </p:nvSpPr>
        <p:spPr>
          <a:xfrm>
            <a:off x="370114" y="1001486"/>
            <a:ext cx="1600200" cy="612648"/>
          </a:xfrm>
          <a:prstGeom prst="borderCallout3">
            <a:avLst>
              <a:gd name="adj1" fmla="val 47180"/>
              <a:gd name="adj2" fmla="val 101191"/>
              <a:gd name="adj3" fmla="val 24081"/>
              <a:gd name="adj4" fmla="val 126871"/>
              <a:gd name="adj5" fmla="val 23596"/>
              <a:gd name="adj6" fmla="val 160884"/>
              <a:gd name="adj7" fmla="val 141392"/>
              <a:gd name="adj8" fmla="val 234525"/>
            </a:avLst>
          </a:prstGeom>
          <a:solidFill>
            <a:schemeClr val="bg1"/>
          </a:solidFill>
          <a:ln w="50800" cmpd="dbl">
            <a:solidFill>
              <a:srgbClr val="FFFF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800" dirty="0" smtClean="0"/>
              <a:t>Magnetic shields</a:t>
            </a:r>
            <a:endParaRPr lang="en-US" sz="1800" dirty="0"/>
          </a:p>
        </p:txBody>
      </p:sp>
      <p:sp>
        <p:nvSpPr>
          <p:cNvPr id="9" name="Line Callout 3 8"/>
          <p:cNvSpPr/>
          <p:nvPr/>
        </p:nvSpPr>
        <p:spPr>
          <a:xfrm>
            <a:off x="272143" y="2068286"/>
            <a:ext cx="1600200" cy="612648"/>
          </a:xfrm>
          <a:prstGeom prst="borderCallout3">
            <a:avLst>
              <a:gd name="adj1" fmla="val 50734"/>
              <a:gd name="adj2" fmla="val 101871"/>
              <a:gd name="adj3" fmla="val -73645"/>
              <a:gd name="adj4" fmla="val 122789"/>
              <a:gd name="adj5" fmla="val -70576"/>
              <a:gd name="adj6" fmla="val 158163"/>
              <a:gd name="adj7" fmla="val 4576"/>
              <a:gd name="adj8" fmla="val 178742"/>
            </a:avLst>
          </a:prstGeom>
          <a:solidFill>
            <a:schemeClr val="bg1"/>
          </a:solidFill>
          <a:ln w="50800" cmpd="dbl">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800" dirty="0" smtClean="0"/>
              <a:t>Thermal shield</a:t>
            </a:r>
            <a:endParaRPr lang="en-US" sz="1800" dirty="0"/>
          </a:p>
        </p:txBody>
      </p:sp>
      <p:sp>
        <p:nvSpPr>
          <p:cNvPr id="10" name="Line Callout 3 9"/>
          <p:cNvSpPr/>
          <p:nvPr/>
        </p:nvSpPr>
        <p:spPr>
          <a:xfrm>
            <a:off x="2646025" y="5823062"/>
            <a:ext cx="1600200" cy="612648"/>
          </a:xfrm>
          <a:prstGeom prst="borderCallout3">
            <a:avLst>
              <a:gd name="adj1" fmla="val -7902"/>
              <a:gd name="adj2" fmla="val 51531"/>
              <a:gd name="adj3" fmla="val -76071"/>
              <a:gd name="adj4" fmla="val 71918"/>
              <a:gd name="adj5" fmla="val -71573"/>
              <a:gd name="adj6" fmla="val 101916"/>
              <a:gd name="adj7" fmla="val -116811"/>
              <a:gd name="adj8" fmla="val 148944"/>
            </a:avLst>
          </a:prstGeom>
          <a:solidFill>
            <a:schemeClr val="bg1"/>
          </a:solidFill>
          <a:ln w="50800" cmpd="dbl">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800" dirty="0" smtClean="0"/>
              <a:t>Stainless Steel vacuum vessel</a:t>
            </a:r>
            <a:endParaRPr lang="en-US" sz="1800" dirty="0"/>
          </a:p>
        </p:txBody>
      </p:sp>
      <p:sp>
        <p:nvSpPr>
          <p:cNvPr id="11" name="Line Callout 3 10"/>
          <p:cNvSpPr/>
          <p:nvPr/>
        </p:nvSpPr>
        <p:spPr>
          <a:xfrm>
            <a:off x="4625365" y="5755887"/>
            <a:ext cx="1600200" cy="612648"/>
          </a:xfrm>
          <a:prstGeom prst="borderCallout3">
            <a:avLst>
              <a:gd name="adj1" fmla="val 18750"/>
              <a:gd name="adj2" fmla="val -8333"/>
              <a:gd name="adj3" fmla="val -23114"/>
              <a:gd name="adj4" fmla="val -9002"/>
              <a:gd name="adj5" fmla="val -50857"/>
              <a:gd name="adj6" fmla="val 27914"/>
              <a:gd name="adj7" fmla="val -100385"/>
              <a:gd name="adj8" fmla="val 106616"/>
            </a:avLst>
          </a:prstGeom>
          <a:solidFill>
            <a:schemeClr val="bg1"/>
          </a:solidFill>
          <a:ln w="50800" cmpd="dbl">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800" dirty="0" smtClean="0"/>
              <a:t>Power Coupler</a:t>
            </a:r>
            <a:endParaRPr lang="en-US" sz="1800" dirty="0"/>
          </a:p>
        </p:txBody>
      </p:sp>
      <p:sp>
        <p:nvSpPr>
          <p:cNvPr id="2" name="Rectangle 1"/>
          <p:cNvSpPr/>
          <p:nvPr/>
        </p:nvSpPr>
        <p:spPr>
          <a:xfrm>
            <a:off x="5602247" y="2194868"/>
            <a:ext cx="2917911" cy="369332"/>
          </a:xfrm>
          <a:prstGeom prst="rect">
            <a:avLst/>
          </a:prstGeom>
          <a:solidFill>
            <a:srgbClr val="FFFFFF"/>
          </a:solidFill>
        </p:spPr>
        <p:txBody>
          <a:bodyPr wrap="none">
            <a:spAutoFit/>
          </a:bodyPr>
          <a:lstStyle/>
          <a:p>
            <a:pPr algn="ctr"/>
            <a:r>
              <a:rPr lang="en-US" sz="1800" dirty="0" smtClean="0">
                <a:solidFill>
                  <a:srgbClr val="000090"/>
                </a:solidFill>
              </a:rPr>
              <a:t>Superfluid Heat exchanger</a:t>
            </a:r>
            <a:endParaRPr lang="en-US" sz="1800" dirty="0">
              <a:solidFill>
                <a:srgbClr val="000090"/>
              </a:solidFill>
            </a:endParaRPr>
          </a:p>
        </p:txBody>
      </p:sp>
      <p:cxnSp>
        <p:nvCxnSpPr>
          <p:cNvPr id="13" name="Straight Arrow Connector 12"/>
          <p:cNvCxnSpPr/>
          <p:nvPr/>
        </p:nvCxnSpPr>
        <p:spPr>
          <a:xfrm flipH="1">
            <a:off x="4762500" y="2463800"/>
            <a:ext cx="736600" cy="3810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28193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smtClean="0">
                <a:solidFill>
                  <a:srgbClr val="000090"/>
                </a:solidFill>
                <a:latin typeface="Times New Roman"/>
                <a:cs typeface="Times New Roman"/>
              </a:rPr>
              <a:t>What worked and what did not?</a:t>
            </a:r>
            <a:br>
              <a:rPr lang="en-US" sz="4000" dirty="0" smtClean="0">
                <a:solidFill>
                  <a:srgbClr val="000090"/>
                </a:solidFill>
                <a:latin typeface="Times New Roman"/>
                <a:cs typeface="Times New Roman"/>
              </a:rPr>
            </a:br>
            <a:r>
              <a:rPr lang="en-US" sz="4000" dirty="0" smtClean="0">
                <a:solidFill>
                  <a:srgbClr val="000090"/>
                </a:solidFill>
                <a:latin typeface="Times New Roman"/>
                <a:cs typeface="Times New Roman"/>
              </a:rPr>
              <a:t>Main points</a:t>
            </a:r>
            <a:endParaRPr lang="en-US" sz="4000" dirty="0">
              <a:solidFill>
                <a:srgbClr val="000090"/>
              </a:solidFill>
              <a:latin typeface="Times New Roman"/>
              <a:cs typeface="Times New Roman"/>
            </a:endParaRPr>
          </a:p>
        </p:txBody>
      </p:sp>
      <p:sp>
        <p:nvSpPr>
          <p:cNvPr id="3" name="Content Placeholder 2"/>
          <p:cNvSpPr>
            <a:spLocks noGrp="1"/>
          </p:cNvSpPr>
          <p:nvPr>
            <p:ph idx="1"/>
          </p:nvPr>
        </p:nvSpPr>
        <p:spPr>
          <a:xfrm>
            <a:off x="0" y="1380067"/>
            <a:ext cx="4292600" cy="5003800"/>
          </a:xfrm>
        </p:spPr>
        <p:txBody>
          <a:bodyPr/>
          <a:lstStyle/>
          <a:p>
            <a:r>
              <a:rPr lang="en-US" sz="2000" dirty="0" smtClean="0">
                <a:solidFill>
                  <a:srgbClr val="008000"/>
                </a:solidFill>
                <a:latin typeface="Times New Roman"/>
                <a:cs typeface="Times New Roman"/>
              </a:rPr>
              <a:t>SRF gun working very well</a:t>
            </a:r>
          </a:p>
          <a:p>
            <a:r>
              <a:rPr lang="en-US" sz="2000" dirty="0" smtClean="0">
                <a:solidFill>
                  <a:srgbClr val="008000"/>
                </a:solidFill>
                <a:latin typeface="Times New Roman"/>
                <a:cs typeface="Times New Roman"/>
              </a:rPr>
              <a:t>SRF5-cell linac was cleaned and re-commissioned</a:t>
            </a:r>
          </a:p>
          <a:p>
            <a:r>
              <a:rPr lang="en-US" sz="2000" dirty="0" smtClean="0">
                <a:solidFill>
                  <a:srgbClr val="008000"/>
                </a:solidFill>
                <a:latin typeface="Times New Roman"/>
                <a:cs typeface="Times New Roman"/>
              </a:rPr>
              <a:t>All three RF system in CeC accelerator are operation and phase locked with RHIC</a:t>
            </a:r>
          </a:p>
          <a:p>
            <a:r>
              <a:rPr lang="en-US" sz="2000" dirty="0" smtClean="0">
                <a:solidFill>
                  <a:srgbClr val="008000"/>
                </a:solidFill>
                <a:latin typeface="Times New Roman"/>
                <a:cs typeface="Times New Roman"/>
              </a:rPr>
              <a:t>e-Beam was propagated through the CeC system with low loss</a:t>
            </a:r>
          </a:p>
          <a:p>
            <a:r>
              <a:rPr lang="en-US" sz="2000" dirty="0" smtClean="0">
                <a:solidFill>
                  <a:srgbClr val="008000"/>
                </a:solidFill>
                <a:latin typeface="Times New Roman"/>
                <a:cs typeface="Times New Roman"/>
              </a:rPr>
              <a:t>Electron and ion beams were synchronized and we detected their interaction</a:t>
            </a:r>
          </a:p>
        </p:txBody>
      </p:sp>
      <p:sp>
        <p:nvSpPr>
          <p:cNvPr id="4" name="Slide Number Placeholder 3"/>
          <p:cNvSpPr>
            <a:spLocks noGrp="1"/>
          </p:cNvSpPr>
          <p:nvPr>
            <p:ph type="sldNum" sz="quarter" idx="10"/>
          </p:nvPr>
        </p:nvSpPr>
        <p:spPr/>
        <p:txBody>
          <a:bodyPr/>
          <a:lstStyle/>
          <a:p>
            <a:pPr>
              <a:defRPr/>
            </a:pPr>
            <a:fld id="{F4EB5495-47BE-154C-ACDC-6CD614EF5268}" type="slidenum">
              <a:rPr lang="en-US" smtClean="0">
                <a:solidFill>
                  <a:srgbClr val="000090"/>
                </a:solidFill>
                <a:latin typeface="Times New Roman"/>
                <a:cs typeface="Times New Roman"/>
              </a:rPr>
              <a:pPr>
                <a:defRPr/>
              </a:pPr>
              <a:t>16</a:t>
            </a:fld>
            <a:endParaRPr lang="en-US">
              <a:solidFill>
                <a:srgbClr val="000090"/>
              </a:solidFill>
              <a:latin typeface="Times New Roman"/>
              <a:cs typeface="Times New Roman"/>
            </a:endParaRPr>
          </a:p>
        </p:txBody>
      </p:sp>
      <p:sp>
        <p:nvSpPr>
          <p:cNvPr id="5" name="Content Placeholder 2"/>
          <p:cNvSpPr txBox="1">
            <a:spLocks/>
          </p:cNvSpPr>
          <p:nvPr/>
        </p:nvSpPr>
        <p:spPr bwMode="auto">
          <a:xfrm>
            <a:off x="4445000" y="1363133"/>
            <a:ext cx="45212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Comic Sans MS"/>
                <a:ea typeface="ＭＳ Ｐゴシック" charset="0"/>
                <a:cs typeface="Comic Sans M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Comic Sans MS"/>
                <a:ea typeface="ＭＳ Ｐゴシック" charset="0"/>
                <a:cs typeface="Comic Sans M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Comic Sans MS"/>
                <a:ea typeface="ＭＳ Ｐゴシック" charset="0"/>
                <a:cs typeface="Comic Sans M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Comic Sans MS"/>
                <a:ea typeface="ＭＳ Ｐゴシック" charset="0"/>
                <a:cs typeface="Comic Sans M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Comic Sans MS"/>
                <a:ea typeface="ＭＳ Ｐゴシック" charset="0"/>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solidFill>
                  <a:srgbClr val="FF0000"/>
                </a:solidFill>
                <a:latin typeface="Times New Roman"/>
                <a:cs typeface="Times New Roman"/>
              </a:rPr>
              <a:t>SRF linac did not reached design accelerating of 20 MV, but only 13.5 MV</a:t>
            </a:r>
          </a:p>
          <a:p>
            <a:r>
              <a:rPr lang="en-US" sz="1800" dirty="0" smtClean="0">
                <a:solidFill>
                  <a:srgbClr val="FF0000"/>
                </a:solidFill>
                <a:latin typeface="Times New Roman"/>
                <a:cs typeface="Times New Roman"/>
              </a:rPr>
              <a:t>e-beam energy limit to below 15 MeV moved the FEL from </a:t>
            </a:r>
            <a:r>
              <a:rPr lang="en-US" sz="1800" dirty="0">
                <a:solidFill>
                  <a:srgbClr val="FF0000"/>
                </a:solidFill>
                <a:latin typeface="Times New Roman"/>
                <a:cs typeface="Times New Roman"/>
              </a:rPr>
              <a:t>13 </a:t>
            </a:r>
            <a:r>
              <a:rPr lang="en-US" sz="1800" dirty="0" smtClean="0">
                <a:solidFill>
                  <a:srgbClr val="FF0000"/>
                </a:solidFill>
                <a:latin typeface="Times New Roman"/>
                <a:cs typeface="Times New Roman"/>
              </a:rPr>
              <a:t>to 30 </a:t>
            </a:r>
            <a:r>
              <a:rPr lang="el-GR" sz="1800" dirty="0" smtClean="0">
                <a:solidFill>
                  <a:srgbClr val="FF0000"/>
                </a:solidFill>
                <a:latin typeface="Times New Roman"/>
                <a:cs typeface="Times New Roman"/>
              </a:rPr>
              <a:t>μ</a:t>
            </a:r>
            <a:r>
              <a:rPr lang="en-US" sz="1800" dirty="0" smtClean="0">
                <a:solidFill>
                  <a:srgbClr val="FF0000"/>
                </a:solidFill>
                <a:latin typeface="Times New Roman"/>
                <a:cs typeface="Times New Roman"/>
              </a:rPr>
              <a:t>m rendering </a:t>
            </a:r>
            <a:r>
              <a:rPr lang="en-US" sz="1800" dirty="0" err="1" smtClean="0">
                <a:solidFill>
                  <a:srgbClr val="FF0000"/>
                </a:solidFill>
                <a:latin typeface="Times New Roman"/>
                <a:cs typeface="Times New Roman"/>
              </a:rPr>
              <a:t>IR</a:t>
            </a:r>
            <a:r>
              <a:rPr lang="en-US" sz="1800" dirty="0" smtClean="0">
                <a:solidFill>
                  <a:srgbClr val="FF0000"/>
                </a:solidFill>
                <a:latin typeface="Times New Roman"/>
                <a:cs typeface="Times New Roman"/>
              </a:rPr>
              <a:t> diagnostics completely unusable  – hence making FEL commissioning  into a “blind-folded” contest</a:t>
            </a:r>
          </a:p>
          <a:p>
            <a:r>
              <a:rPr lang="en-US" sz="1800" dirty="0" smtClean="0">
                <a:solidFill>
                  <a:srgbClr val="FF0000"/>
                </a:solidFill>
                <a:latin typeface="Times New Roman"/>
                <a:cs typeface="Times New Roman"/>
              </a:rPr>
              <a:t>Pulse-to-pulse stability of the system (both laser and RF) did not allow us to use energy spread at the beam-dump as a measure of FEL lasing</a:t>
            </a:r>
          </a:p>
          <a:p>
            <a:r>
              <a:rPr lang="en-US" sz="1800" dirty="0" smtClean="0">
                <a:solidFill>
                  <a:srgbClr val="FF0000"/>
                </a:solidFill>
                <a:latin typeface="Times New Roman"/>
                <a:cs typeface="Times New Roman"/>
              </a:rPr>
              <a:t>Laser system was unreliable</a:t>
            </a:r>
          </a:p>
        </p:txBody>
      </p:sp>
    </p:spTree>
    <p:extLst>
      <p:ext uri="{BB962C8B-B14F-4D97-AF65-F5344CB8AC3E}">
        <p14:creationId xmlns:p14="http://schemas.microsoft.com/office/powerpoint/2010/main" val="9892484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5500"/>
          </a:xfrm>
        </p:spPr>
        <p:txBody>
          <a:bodyPr/>
          <a:lstStyle/>
          <a:p>
            <a:r>
              <a:rPr lang="en-US" dirty="0" smtClean="0">
                <a:latin typeface="Times New Roman"/>
                <a:cs typeface="Times New Roman"/>
              </a:rPr>
              <a:t>Additional challenges</a:t>
            </a:r>
            <a:endParaRPr lang="en-US" dirty="0">
              <a:latin typeface="Times New Roman"/>
              <a:cs typeface="Times New Roman"/>
            </a:endParaRPr>
          </a:p>
        </p:txBody>
      </p:sp>
      <p:sp>
        <p:nvSpPr>
          <p:cNvPr id="3" name="Content Placeholder 2"/>
          <p:cNvSpPr>
            <a:spLocks noGrp="1"/>
          </p:cNvSpPr>
          <p:nvPr>
            <p:ph idx="1"/>
          </p:nvPr>
        </p:nvSpPr>
        <p:spPr>
          <a:xfrm>
            <a:off x="127000" y="660400"/>
            <a:ext cx="8839200" cy="3753287"/>
          </a:xfrm>
        </p:spPr>
        <p:txBody>
          <a:bodyPr/>
          <a:lstStyle/>
          <a:p>
            <a:r>
              <a:rPr lang="en-US" sz="1800" dirty="0" smtClean="0">
                <a:latin typeface="Times New Roman"/>
                <a:cs typeface="Times New Roman"/>
              </a:rPr>
              <a:t>Time, phase and amplitude stability of the subsystem is not to the specification. Making reproducible  set-ups was prevented by uncontrollable variation in the subsystems</a:t>
            </a:r>
          </a:p>
          <a:p>
            <a:pPr lvl="1"/>
            <a:r>
              <a:rPr lang="en-US" sz="1600" dirty="0" smtClean="0">
                <a:latin typeface="Times New Roman"/>
                <a:cs typeface="Times New Roman"/>
              </a:rPr>
              <a:t>Plan to install temperature controls of the loop-back and a monitoring scope for </a:t>
            </a:r>
            <a:r>
              <a:rPr lang="en-US" sz="1600" dirty="0" err="1" smtClean="0">
                <a:latin typeface="Times New Roman"/>
                <a:cs typeface="Times New Roman"/>
              </a:rPr>
              <a:t>LLRF</a:t>
            </a:r>
            <a:r>
              <a:rPr lang="en-US" sz="1600" dirty="0" smtClean="0">
                <a:latin typeface="Times New Roman"/>
                <a:cs typeface="Times New Roman"/>
              </a:rPr>
              <a:t> and laser systems</a:t>
            </a:r>
          </a:p>
          <a:p>
            <a:r>
              <a:rPr lang="en-US" sz="1800" dirty="0" smtClean="0">
                <a:latin typeface="Times New Roman"/>
                <a:cs typeface="Times New Roman"/>
              </a:rPr>
              <a:t>Laser system had very large fluctuations of power and time structure, making reliable bunch compression very difficult and some time impossible</a:t>
            </a:r>
          </a:p>
          <a:p>
            <a:pPr lvl="1"/>
            <a:r>
              <a:rPr lang="en-US" sz="1600" dirty="0" smtClean="0">
                <a:latin typeface="Times New Roman"/>
                <a:cs typeface="Times New Roman"/>
              </a:rPr>
              <a:t>Replacing the laser</a:t>
            </a:r>
          </a:p>
          <a:p>
            <a:r>
              <a:rPr lang="en-US" sz="1800" dirty="0" smtClean="0">
                <a:latin typeface="Times New Roman"/>
                <a:cs typeface="Times New Roman"/>
              </a:rPr>
              <a:t>“Perfect liars” – systems which measuring their own performance and “always correct” – example, power supply which </a:t>
            </a:r>
            <a:r>
              <a:rPr lang="en-US" sz="1600" dirty="0" smtClean="0">
                <a:latin typeface="Times New Roman"/>
                <a:cs typeface="Times New Roman"/>
              </a:rPr>
              <a:t>suddenly</a:t>
            </a:r>
            <a:r>
              <a:rPr lang="en-US" sz="1800" dirty="0" smtClean="0">
                <a:latin typeface="Times New Roman"/>
                <a:cs typeface="Times New Roman"/>
              </a:rPr>
              <a:t> doubled the current, while reporting exactly what it was asked for…</a:t>
            </a:r>
          </a:p>
          <a:p>
            <a:pPr lvl="1"/>
            <a:r>
              <a:rPr lang="en-US" sz="1400" dirty="0" smtClean="0">
                <a:latin typeface="Times New Roman"/>
                <a:cs typeface="Times New Roman"/>
              </a:rPr>
              <a:t>Trying to figure out how to solve this without major rebuilding</a:t>
            </a:r>
          </a:p>
          <a:p>
            <a:r>
              <a:rPr lang="en-US" sz="1800" dirty="0" smtClean="0">
                <a:latin typeface="Times New Roman"/>
                <a:cs typeface="Times New Roman"/>
              </a:rPr>
              <a:t>Huge </a:t>
            </a:r>
            <a:r>
              <a:rPr lang="en-US" sz="1800" dirty="0" err="1" smtClean="0">
                <a:latin typeface="Times New Roman"/>
                <a:cs typeface="Times New Roman"/>
              </a:rPr>
              <a:t>RFI</a:t>
            </a:r>
            <a:r>
              <a:rPr lang="en-US" sz="1800" dirty="0" smtClean="0">
                <a:latin typeface="Times New Roman"/>
                <a:cs typeface="Times New Roman"/>
              </a:rPr>
              <a:t> noise in IR2, </a:t>
            </a:r>
            <a:r>
              <a:rPr lang="en-US" sz="1800" dirty="0">
                <a:latin typeface="Times New Roman"/>
                <a:cs typeface="Times New Roman"/>
              </a:rPr>
              <a:t>impeding high precision </a:t>
            </a:r>
            <a:r>
              <a:rPr lang="en-US" sz="1800" dirty="0" smtClean="0">
                <a:latin typeface="Times New Roman"/>
                <a:cs typeface="Times New Roman"/>
              </a:rPr>
              <a:t>beam parameters </a:t>
            </a:r>
            <a:r>
              <a:rPr lang="en-US" sz="1800" dirty="0">
                <a:latin typeface="Times New Roman"/>
                <a:cs typeface="Times New Roman"/>
              </a:rPr>
              <a:t>measuring and </a:t>
            </a:r>
            <a:r>
              <a:rPr lang="en-US" sz="1800" dirty="0" smtClean="0">
                <a:latin typeface="Times New Roman"/>
                <a:cs typeface="Times New Roman"/>
              </a:rPr>
              <a:t>controls </a:t>
            </a:r>
          </a:p>
          <a:p>
            <a:pPr lvl="1"/>
            <a:r>
              <a:rPr lang="en-US" sz="1400" dirty="0" smtClean="0">
                <a:solidFill>
                  <a:srgbClr val="FF0000"/>
                </a:solidFill>
                <a:latin typeface="Times New Roman"/>
                <a:cs typeface="Times New Roman"/>
              </a:rPr>
              <a:t>SOLUTION IS UNKNOWN</a:t>
            </a:r>
          </a:p>
          <a:p>
            <a:r>
              <a:rPr lang="en-US" sz="1800" dirty="0" smtClean="0">
                <a:latin typeface="Times New Roman"/>
                <a:cs typeface="Times New Roman"/>
              </a:rPr>
              <a:t>….. list is rather long </a:t>
            </a:r>
            <a:endParaRPr lang="en-US" sz="1800" dirty="0">
              <a:latin typeface="Times New Roman"/>
              <a:cs typeface="Times New Roman"/>
            </a:endParaRPr>
          </a:p>
        </p:txBody>
      </p:sp>
      <p:sp>
        <p:nvSpPr>
          <p:cNvPr id="4" name="Slide Number Placeholder 3"/>
          <p:cNvSpPr>
            <a:spLocks noGrp="1"/>
          </p:cNvSpPr>
          <p:nvPr>
            <p:ph type="sldNum" sz="quarter" idx="10"/>
          </p:nvPr>
        </p:nvSpPr>
        <p:spPr/>
        <p:txBody>
          <a:bodyPr/>
          <a:lstStyle/>
          <a:p>
            <a:pPr>
              <a:defRPr/>
            </a:pPr>
            <a:fld id="{F4EB5495-47BE-154C-ACDC-6CD614EF5268}" type="slidenum">
              <a:rPr lang="en-US" smtClean="0">
                <a:latin typeface="Times New Roman"/>
                <a:cs typeface="Times New Roman"/>
              </a:rPr>
              <a:pPr>
                <a:defRPr/>
              </a:pPr>
              <a:t>17</a:t>
            </a:fld>
            <a:endParaRPr lang="en-US">
              <a:latin typeface="Times New Roman"/>
              <a:cs typeface="Times New Ro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92437" y="4529808"/>
            <a:ext cx="2827943" cy="2242852"/>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37179" y="4571375"/>
            <a:ext cx="3279985" cy="2201333"/>
          </a:xfrm>
          <a:prstGeom prst="rect">
            <a:avLst/>
          </a:prstGeom>
        </p:spPr>
      </p:pic>
      <p:sp>
        <p:nvSpPr>
          <p:cNvPr id="7" name="Rectangle 6"/>
          <p:cNvSpPr/>
          <p:nvPr/>
        </p:nvSpPr>
        <p:spPr>
          <a:xfrm>
            <a:off x="308972" y="5434450"/>
            <a:ext cx="1991667" cy="523220"/>
          </a:xfrm>
          <a:prstGeom prst="rect">
            <a:avLst/>
          </a:prstGeom>
        </p:spPr>
        <p:txBody>
          <a:bodyPr wrap="square">
            <a:spAutoFit/>
          </a:bodyPr>
          <a:lstStyle/>
          <a:p>
            <a:r>
              <a:rPr lang="en-US" sz="1400" dirty="0" smtClean="0">
                <a:solidFill>
                  <a:srgbClr val="FF0000"/>
                </a:solidFill>
                <a:latin typeface="Times New Roman"/>
                <a:cs typeface="Times New Roman"/>
              </a:rPr>
              <a:t>5 micro-bunches inside 300 psec bunch</a:t>
            </a:r>
            <a:endParaRPr lang="en-US" sz="1400" dirty="0">
              <a:solidFill>
                <a:srgbClr val="FF0000"/>
              </a:solidFill>
              <a:latin typeface="Times New Roman"/>
              <a:cs typeface="Times New Roman"/>
            </a:endParaRPr>
          </a:p>
        </p:txBody>
      </p:sp>
    </p:spTree>
    <p:extLst>
      <p:ext uri="{BB962C8B-B14F-4D97-AF65-F5344CB8AC3E}">
        <p14:creationId xmlns:p14="http://schemas.microsoft.com/office/powerpoint/2010/main" val="10265555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943" y="116575"/>
            <a:ext cx="6006526" cy="674909"/>
          </a:xfrm>
        </p:spPr>
        <p:txBody>
          <a:bodyPr/>
          <a:lstStyle/>
          <a:p>
            <a:r>
              <a:rPr lang="en-US" dirty="0" smtClean="0">
                <a:latin typeface="Times New Roman"/>
                <a:cs typeface="Times New Roman"/>
              </a:rPr>
              <a:t>Mystery of June 27</a:t>
            </a:r>
            <a:endParaRPr lang="en-US" dirty="0">
              <a:latin typeface="Times New Roman"/>
              <a:cs typeface="Times New Roman"/>
            </a:endParaRPr>
          </a:p>
        </p:txBody>
      </p:sp>
      <p:sp>
        <p:nvSpPr>
          <p:cNvPr id="4" name="Slide Number Placeholder 3"/>
          <p:cNvSpPr>
            <a:spLocks noGrp="1"/>
          </p:cNvSpPr>
          <p:nvPr>
            <p:ph type="sldNum" sz="quarter" idx="10"/>
          </p:nvPr>
        </p:nvSpPr>
        <p:spPr/>
        <p:txBody>
          <a:bodyPr/>
          <a:lstStyle/>
          <a:p>
            <a:pPr>
              <a:defRPr/>
            </a:pPr>
            <a:fld id="{F4EB5495-47BE-154C-ACDC-6CD614EF5268}" type="slidenum">
              <a:rPr lang="en-US" smtClean="0">
                <a:latin typeface="Times New Roman"/>
                <a:cs typeface="Times New Roman"/>
              </a:rPr>
              <a:pPr>
                <a:defRPr/>
              </a:pPr>
              <a:t>18</a:t>
            </a:fld>
            <a:endParaRPr lang="en-US">
              <a:latin typeface="Times New Roman"/>
              <a:cs typeface="Times New Roman"/>
            </a:endParaRPr>
          </a:p>
        </p:txBody>
      </p:sp>
      <p:pic>
        <p:nvPicPr>
          <p:cNvPr id="10" name="Picture 9" descr="http://elog.pbn.bnl.gov:8080/api/attachment/image/static/595287c50010677d_Tue_Jun_27_12:28:52_2017.58050.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34335" y="1931327"/>
            <a:ext cx="4175760" cy="3804920"/>
          </a:xfrm>
          <a:prstGeom prst="rect">
            <a:avLst/>
          </a:prstGeom>
          <a:noFill/>
          <a:ln>
            <a:noFill/>
          </a:ln>
        </p:spPr>
      </p:pic>
      <p:pic>
        <p:nvPicPr>
          <p:cNvPr id="11" name="Picture 10" descr="http://elog.pbn.bnl.gov:8080/api/attachment/image/static/5952bfed001069b4_Tue_Jun_27_16:28:28_2017.58050.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69375" y="1944099"/>
            <a:ext cx="4175760" cy="3804920"/>
          </a:xfrm>
          <a:prstGeom prst="rect">
            <a:avLst/>
          </a:prstGeom>
          <a:noFill/>
          <a:ln>
            <a:noFill/>
          </a:ln>
        </p:spPr>
      </p:pic>
      <p:sp>
        <p:nvSpPr>
          <p:cNvPr id="12" name="Rectangle 11"/>
          <p:cNvSpPr/>
          <p:nvPr/>
        </p:nvSpPr>
        <p:spPr>
          <a:xfrm>
            <a:off x="2151337" y="2831766"/>
            <a:ext cx="646331" cy="369332"/>
          </a:xfrm>
          <a:prstGeom prst="rect">
            <a:avLst/>
          </a:prstGeom>
        </p:spPr>
        <p:txBody>
          <a:bodyPr wrap="none">
            <a:spAutoFit/>
          </a:bodyPr>
          <a:lstStyle/>
          <a:p>
            <a:r>
              <a:rPr lang="en-US" dirty="0" smtClean="0">
                <a:solidFill>
                  <a:srgbClr val="FF0000"/>
                </a:solidFill>
                <a:latin typeface="Times New Roman"/>
                <a:cs typeface="Times New Roman"/>
              </a:rPr>
              <a:t>noon</a:t>
            </a:r>
            <a:endParaRPr lang="en-US" dirty="0">
              <a:solidFill>
                <a:srgbClr val="FF0000"/>
              </a:solidFill>
            </a:endParaRPr>
          </a:p>
        </p:txBody>
      </p:sp>
      <p:sp>
        <p:nvSpPr>
          <p:cNvPr id="13" name="Rectangle 12"/>
          <p:cNvSpPr/>
          <p:nvPr/>
        </p:nvSpPr>
        <p:spPr>
          <a:xfrm>
            <a:off x="6685540" y="2853166"/>
            <a:ext cx="659155" cy="369332"/>
          </a:xfrm>
          <a:prstGeom prst="rect">
            <a:avLst/>
          </a:prstGeom>
        </p:spPr>
        <p:txBody>
          <a:bodyPr wrap="none">
            <a:spAutoFit/>
          </a:bodyPr>
          <a:lstStyle/>
          <a:p>
            <a:r>
              <a:rPr lang="en-US" dirty="0">
                <a:solidFill>
                  <a:srgbClr val="FF0000"/>
                </a:solidFill>
                <a:latin typeface="Times New Roman"/>
                <a:cs typeface="Times New Roman"/>
              </a:rPr>
              <a:t>4</a:t>
            </a:r>
            <a:r>
              <a:rPr lang="en-US" dirty="0" smtClean="0">
                <a:solidFill>
                  <a:srgbClr val="FF0000"/>
                </a:solidFill>
                <a:latin typeface="Times New Roman"/>
                <a:cs typeface="Times New Roman"/>
              </a:rPr>
              <a:t> pm</a:t>
            </a:r>
            <a:endParaRPr lang="en-US" dirty="0">
              <a:solidFill>
                <a:srgbClr val="FF0000"/>
              </a:solidFill>
            </a:endParaRPr>
          </a:p>
        </p:txBody>
      </p:sp>
      <p:sp>
        <p:nvSpPr>
          <p:cNvPr id="15" name="Content Placeholder 2"/>
          <p:cNvSpPr txBox="1">
            <a:spLocks/>
          </p:cNvSpPr>
          <p:nvPr/>
        </p:nvSpPr>
        <p:spPr bwMode="auto">
          <a:xfrm>
            <a:off x="177800" y="876301"/>
            <a:ext cx="8750300" cy="98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Comic Sans MS"/>
                <a:ea typeface="ＭＳ Ｐゴシック" charset="0"/>
                <a:cs typeface="Comic Sans M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Comic Sans MS"/>
                <a:ea typeface="ＭＳ Ｐゴシック" charset="0"/>
                <a:cs typeface="Comic Sans M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Comic Sans MS"/>
                <a:ea typeface="ＭＳ Ｐゴシック" charset="0"/>
                <a:cs typeface="Comic Sans M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Comic Sans MS"/>
                <a:ea typeface="ＭＳ Ｐゴシック" charset="0"/>
                <a:cs typeface="Comic Sans M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Comic Sans MS"/>
                <a:ea typeface="ＭＳ Ｐゴシック" charset="0"/>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latin typeface="Times New Roman"/>
                <a:cs typeface="Times New Roman"/>
              </a:rPr>
              <a:t>Simple system: SRF gun, 1 solenoid, </a:t>
            </a:r>
            <a:r>
              <a:rPr lang="en-US" sz="2000" dirty="0" smtClean="0">
                <a:latin typeface="Times New Roman"/>
                <a:cs typeface="Times New Roman"/>
              </a:rPr>
              <a:t>YAG screen</a:t>
            </a:r>
          </a:p>
          <a:p>
            <a:r>
              <a:rPr lang="en-US" sz="2000" dirty="0" smtClean="0">
                <a:latin typeface="Times New Roman"/>
                <a:cs typeface="Times New Roman"/>
              </a:rPr>
              <a:t>With 2 </a:t>
            </a:r>
            <a:r>
              <a:rPr lang="en-US" sz="2000" dirty="0" smtClean="0">
                <a:latin typeface="Times New Roman"/>
                <a:cs typeface="Times New Roman"/>
              </a:rPr>
              <a:t>systems reporting perfect performance images taken at the same solenoid </a:t>
            </a:r>
            <a:r>
              <a:rPr lang="en-US" sz="2000" dirty="0" smtClean="0">
                <a:latin typeface="Times New Roman"/>
                <a:cs typeface="Times New Roman"/>
              </a:rPr>
              <a:t>setting of 8.05 A and the same gun voltage 1.05 MV</a:t>
            </a:r>
            <a:endParaRPr lang="en-US" sz="2000" dirty="0" smtClean="0">
              <a:latin typeface="Times New Roman"/>
              <a:cs typeface="Times New Roman"/>
            </a:endParaRPr>
          </a:p>
        </p:txBody>
      </p:sp>
      <p:sp>
        <p:nvSpPr>
          <p:cNvPr id="3" name="Rectangle 2"/>
          <p:cNvSpPr/>
          <p:nvPr/>
        </p:nvSpPr>
        <p:spPr>
          <a:xfrm>
            <a:off x="6816920" y="234703"/>
            <a:ext cx="868146" cy="830997"/>
          </a:xfrm>
          <a:prstGeom prst="rect">
            <a:avLst/>
          </a:prstGeom>
        </p:spPr>
        <p:txBody>
          <a:bodyPr wrap="none">
            <a:spAutoFit/>
          </a:bodyPr>
          <a:lstStyle/>
          <a:p>
            <a:r>
              <a:rPr lang="en-US" dirty="0" smtClean="0">
                <a:latin typeface="Times New Roman"/>
                <a:cs typeface="Times New Roman"/>
              </a:rPr>
              <a:t>Laser </a:t>
            </a:r>
          </a:p>
          <a:p>
            <a:r>
              <a:rPr lang="en-US" dirty="0" smtClean="0">
                <a:latin typeface="Times New Roman"/>
                <a:cs typeface="Times New Roman"/>
              </a:rPr>
              <a:t>spots</a:t>
            </a:r>
            <a:endParaRPr lang="en-US" dirty="0">
              <a:latin typeface="Times New Roman"/>
              <a:cs typeface="Times New Roman"/>
            </a:endParaRPr>
          </a:p>
        </p:txBody>
      </p:sp>
      <p:pic>
        <p:nvPicPr>
          <p:cNvPr id="14" name="Picture 13" descr="http://elog.pbn.bnl.gov:8080/api/attachment/image/static/5952d7e600106b42_Tue_Jun_27_18:10:45_2017.20753.gif"/>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32693" y="55220"/>
            <a:ext cx="1346835" cy="1253490"/>
          </a:xfrm>
          <a:prstGeom prst="rect">
            <a:avLst/>
          </a:prstGeom>
          <a:noFill/>
          <a:ln>
            <a:noFill/>
          </a:ln>
        </p:spPr>
      </p:pic>
      <p:sp>
        <p:nvSpPr>
          <p:cNvPr id="5" name="Rectangle 4"/>
          <p:cNvSpPr/>
          <p:nvPr/>
        </p:nvSpPr>
        <p:spPr>
          <a:xfrm>
            <a:off x="3260188" y="6002110"/>
            <a:ext cx="3642093" cy="461665"/>
          </a:xfrm>
          <a:prstGeom prst="rect">
            <a:avLst/>
          </a:prstGeom>
        </p:spPr>
        <p:txBody>
          <a:bodyPr wrap="none">
            <a:spAutoFit/>
          </a:bodyPr>
          <a:lstStyle/>
          <a:p>
            <a:pPr marL="0" indent="0">
              <a:buFont typeface="Arial" charset="0"/>
              <a:buNone/>
            </a:pPr>
            <a:r>
              <a:rPr lang="en-US" dirty="0">
                <a:solidFill>
                  <a:srgbClr val="FF0000"/>
                </a:solidFill>
                <a:latin typeface="Times New Roman"/>
                <a:cs typeface="Times New Roman"/>
              </a:rPr>
              <a:t>No explanation found yet… </a:t>
            </a:r>
          </a:p>
        </p:txBody>
      </p:sp>
      <p:sp>
        <p:nvSpPr>
          <p:cNvPr id="6" name="Right Arrow 5"/>
          <p:cNvSpPr/>
          <p:nvPr/>
        </p:nvSpPr>
        <p:spPr>
          <a:xfrm>
            <a:off x="4172051" y="3374547"/>
            <a:ext cx="1006200" cy="7792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2237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8229600" cy="1143000"/>
          </a:xfrm>
        </p:spPr>
        <p:txBody>
          <a:bodyPr/>
          <a:lstStyle/>
          <a:p>
            <a:r>
              <a:rPr lang="en-US" dirty="0" err="1" smtClean="0">
                <a:latin typeface="Times New Roman"/>
                <a:cs typeface="Times New Roman"/>
              </a:rPr>
              <a:t>RFI</a:t>
            </a:r>
            <a:r>
              <a:rPr lang="en-US" dirty="0" smtClean="0">
                <a:latin typeface="Times New Roman"/>
                <a:cs typeface="Times New Roman"/>
              </a:rPr>
              <a:t> – </a:t>
            </a:r>
            <a:r>
              <a:rPr lang="en-US" dirty="0" smtClean="0">
                <a:latin typeface="Times New Roman"/>
                <a:cs typeface="Times New Roman"/>
              </a:rPr>
              <a:t>noise in each and every cable</a:t>
            </a:r>
            <a:endParaRPr lang="en-US" dirty="0">
              <a:latin typeface="Times New Roman"/>
              <a:cs typeface="Times New Roman"/>
            </a:endParaRPr>
          </a:p>
        </p:txBody>
      </p:sp>
      <p:sp>
        <p:nvSpPr>
          <p:cNvPr id="3" name="Content Placeholder 2"/>
          <p:cNvSpPr>
            <a:spLocks noGrp="1"/>
          </p:cNvSpPr>
          <p:nvPr>
            <p:ph idx="1"/>
          </p:nvPr>
        </p:nvSpPr>
        <p:spPr>
          <a:xfrm>
            <a:off x="100753" y="731621"/>
            <a:ext cx="8849171" cy="613808"/>
          </a:xfrm>
        </p:spPr>
        <p:txBody>
          <a:bodyPr/>
          <a:lstStyle/>
          <a:p>
            <a:r>
              <a:rPr lang="en-US" sz="1600" dirty="0" err="1" smtClean="0">
                <a:latin typeface="Times New Roman"/>
                <a:cs typeface="Times New Roman"/>
              </a:rPr>
              <a:t>RFI</a:t>
            </a:r>
            <a:r>
              <a:rPr lang="en-US" sz="1600" dirty="0" smtClean="0">
                <a:latin typeface="Times New Roman"/>
                <a:cs typeface="Times New Roman"/>
              </a:rPr>
              <a:t> </a:t>
            </a:r>
            <a:r>
              <a:rPr lang="en-US" sz="1600" dirty="0" smtClean="0">
                <a:latin typeface="Times New Roman"/>
                <a:cs typeface="Times New Roman"/>
              </a:rPr>
              <a:t>at </a:t>
            </a:r>
            <a:r>
              <a:rPr lang="en-US" sz="1600" dirty="0" smtClean="0">
                <a:latin typeface="Times New Roman"/>
                <a:cs typeface="Times New Roman"/>
              </a:rPr>
              <a:t>IP2 </a:t>
            </a:r>
            <a:r>
              <a:rPr lang="en-US" sz="1600" dirty="0" smtClean="0">
                <a:latin typeface="Times New Roman"/>
                <a:cs typeface="Times New Roman"/>
              </a:rPr>
              <a:t>generates </a:t>
            </a:r>
            <a:r>
              <a:rPr lang="en-US" sz="1600" dirty="0" smtClean="0">
                <a:latin typeface="Times New Roman"/>
                <a:cs typeface="Times New Roman"/>
              </a:rPr>
              <a:t>broad-band noise in each and every CeC cable, making measuring of  weak signals impossible, and measuring large signals inaccurate. </a:t>
            </a:r>
          </a:p>
        </p:txBody>
      </p:sp>
      <p:sp>
        <p:nvSpPr>
          <p:cNvPr id="4" name="Slide Number Placeholder 3"/>
          <p:cNvSpPr>
            <a:spLocks noGrp="1"/>
          </p:cNvSpPr>
          <p:nvPr>
            <p:ph type="sldNum" sz="quarter" idx="10"/>
          </p:nvPr>
        </p:nvSpPr>
        <p:spPr/>
        <p:txBody>
          <a:bodyPr/>
          <a:lstStyle/>
          <a:p>
            <a:pPr>
              <a:defRPr/>
            </a:pPr>
            <a:fld id="{F4EB5495-47BE-154C-ACDC-6CD614EF5268}" type="slidenum">
              <a:rPr lang="en-US" smtClean="0">
                <a:latin typeface="Times New Roman"/>
                <a:cs typeface="Times New Roman"/>
              </a:rPr>
              <a:pPr>
                <a:defRPr/>
              </a:pPr>
              <a:t>19</a:t>
            </a:fld>
            <a:endParaRPr lang="en-US">
              <a:latin typeface="Times New Roman"/>
              <a:cs typeface="Times New Roman"/>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572" y="1476571"/>
            <a:ext cx="4140200" cy="2252304"/>
          </a:xfrm>
          <a:prstGeom prst="rect">
            <a:avLst/>
          </a:prstGeom>
        </p:spPr>
      </p:pic>
      <p:pic>
        <p:nvPicPr>
          <p:cNvPr id="6" name="Picture 5" descr="5984a645000f4d53_Fri_Aug__4_12-52-20_2017.1456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3643" y="1451457"/>
            <a:ext cx="4424942" cy="2438476"/>
          </a:xfrm>
          <a:prstGeom prst="rect">
            <a:avLst/>
          </a:prstGeom>
        </p:spPr>
      </p:pic>
      <p:sp>
        <p:nvSpPr>
          <p:cNvPr id="7" name="Rectangle 6"/>
          <p:cNvSpPr/>
          <p:nvPr/>
        </p:nvSpPr>
        <p:spPr>
          <a:xfrm>
            <a:off x="2533991" y="1814022"/>
            <a:ext cx="1219204" cy="461665"/>
          </a:xfrm>
          <a:prstGeom prst="rect">
            <a:avLst/>
          </a:prstGeom>
        </p:spPr>
        <p:txBody>
          <a:bodyPr wrap="none">
            <a:spAutoFit/>
          </a:bodyPr>
          <a:lstStyle/>
          <a:p>
            <a:r>
              <a:rPr lang="en-US" dirty="0" smtClean="0">
                <a:solidFill>
                  <a:srgbClr val="FF0000"/>
                </a:solidFill>
                <a:latin typeface="Times New Roman"/>
                <a:cs typeface="Times New Roman"/>
              </a:rPr>
              <a:t>RUN 17</a:t>
            </a:r>
            <a:endParaRPr lang="en-US" dirty="0">
              <a:solidFill>
                <a:srgbClr val="FF0000"/>
              </a:solidFill>
            </a:endParaRPr>
          </a:p>
        </p:txBody>
      </p:sp>
      <p:sp>
        <p:nvSpPr>
          <p:cNvPr id="12" name="Rectangle 11"/>
          <p:cNvSpPr/>
          <p:nvPr/>
        </p:nvSpPr>
        <p:spPr>
          <a:xfrm>
            <a:off x="6991522" y="1688617"/>
            <a:ext cx="795911" cy="461665"/>
          </a:xfrm>
          <a:prstGeom prst="rect">
            <a:avLst/>
          </a:prstGeom>
        </p:spPr>
        <p:txBody>
          <a:bodyPr wrap="none">
            <a:spAutoFit/>
          </a:bodyPr>
          <a:lstStyle/>
          <a:p>
            <a:r>
              <a:rPr lang="en-US" dirty="0" smtClean="0">
                <a:solidFill>
                  <a:srgbClr val="FF0000"/>
                </a:solidFill>
                <a:latin typeface="Times New Roman"/>
                <a:cs typeface="Times New Roman"/>
              </a:rPr>
              <a:t>Now</a:t>
            </a:r>
            <a:endParaRPr lang="en-US" dirty="0">
              <a:solidFill>
                <a:srgbClr val="FF0000"/>
              </a:solidFill>
            </a:endParaRPr>
          </a:p>
        </p:txBody>
      </p:sp>
      <p:pic>
        <p:nvPicPr>
          <p:cNvPr id="8" name="Picture 7"/>
          <p:cNvPicPr>
            <a:picLocks noChangeAspect="1"/>
          </p:cNvPicPr>
          <p:nvPr/>
        </p:nvPicPr>
        <p:blipFill>
          <a:blip r:embed="rId4"/>
          <a:stretch>
            <a:fillRect/>
          </a:stretch>
        </p:blipFill>
        <p:spPr>
          <a:xfrm>
            <a:off x="67490" y="3977322"/>
            <a:ext cx="4086155" cy="2251779"/>
          </a:xfrm>
          <a:prstGeom prst="rect">
            <a:avLst/>
          </a:prstGeom>
        </p:spPr>
      </p:pic>
      <p:pic>
        <p:nvPicPr>
          <p:cNvPr id="14" name="Picture 13"/>
          <p:cNvPicPr>
            <a:picLocks noChangeAspect="1"/>
          </p:cNvPicPr>
          <p:nvPr/>
        </p:nvPicPr>
        <p:blipFill>
          <a:blip r:embed="rId5"/>
          <a:stretch>
            <a:fillRect/>
          </a:stretch>
        </p:blipFill>
        <p:spPr>
          <a:xfrm>
            <a:off x="4562338" y="3971773"/>
            <a:ext cx="4382829" cy="2415269"/>
          </a:xfrm>
          <a:prstGeom prst="rect">
            <a:avLst/>
          </a:prstGeom>
        </p:spPr>
      </p:pic>
      <p:sp>
        <p:nvSpPr>
          <p:cNvPr id="15" name="Rectangle 14"/>
          <p:cNvSpPr/>
          <p:nvPr/>
        </p:nvSpPr>
        <p:spPr>
          <a:xfrm>
            <a:off x="7691783" y="4399635"/>
            <a:ext cx="795911" cy="461665"/>
          </a:xfrm>
          <a:prstGeom prst="rect">
            <a:avLst/>
          </a:prstGeom>
        </p:spPr>
        <p:txBody>
          <a:bodyPr wrap="none">
            <a:spAutoFit/>
          </a:bodyPr>
          <a:lstStyle/>
          <a:p>
            <a:r>
              <a:rPr lang="en-US" dirty="0" smtClean="0">
                <a:solidFill>
                  <a:srgbClr val="FF0000"/>
                </a:solidFill>
                <a:latin typeface="Times New Roman"/>
                <a:cs typeface="Times New Roman"/>
              </a:rPr>
              <a:t>Now</a:t>
            </a:r>
            <a:endParaRPr lang="en-US" dirty="0">
              <a:solidFill>
                <a:srgbClr val="FF0000"/>
              </a:solidFill>
            </a:endParaRPr>
          </a:p>
        </p:txBody>
      </p:sp>
      <p:sp>
        <p:nvSpPr>
          <p:cNvPr id="16" name="Rectangle 15"/>
          <p:cNvSpPr/>
          <p:nvPr/>
        </p:nvSpPr>
        <p:spPr>
          <a:xfrm>
            <a:off x="2477628" y="5635246"/>
            <a:ext cx="795911" cy="461665"/>
          </a:xfrm>
          <a:prstGeom prst="rect">
            <a:avLst/>
          </a:prstGeom>
        </p:spPr>
        <p:txBody>
          <a:bodyPr wrap="none">
            <a:spAutoFit/>
          </a:bodyPr>
          <a:lstStyle/>
          <a:p>
            <a:r>
              <a:rPr lang="en-US" dirty="0" smtClean="0">
                <a:solidFill>
                  <a:srgbClr val="FF0000"/>
                </a:solidFill>
                <a:latin typeface="Times New Roman"/>
                <a:cs typeface="Times New Roman"/>
              </a:rPr>
              <a:t>Now</a:t>
            </a:r>
            <a:endParaRPr lang="en-US" dirty="0">
              <a:solidFill>
                <a:srgbClr val="FF0000"/>
              </a:solidFill>
            </a:endParaRPr>
          </a:p>
        </p:txBody>
      </p:sp>
    </p:spTree>
    <p:extLst>
      <p:ext uri="{BB962C8B-B14F-4D97-AF65-F5344CB8AC3E}">
        <p14:creationId xmlns:p14="http://schemas.microsoft.com/office/powerpoint/2010/main" val="23989512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0657" y="587046"/>
            <a:ext cx="855740" cy="855740"/>
          </a:xfrm>
          <a:prstGeom prst="rect">
            <a:avLst/>
          </a:prstGeom>
        </p:spPr>
      </p:pic>
      <p:sp>
        <p:nvSpPr>
          <p:cNvPr id="7" name="Title 6"/>
          <p:cNvSpPr>
            <a:spLocks noGrp="1"/>
          </p:cNvSpPr>
          <p:nvPr>
            <p:ph type="ctrTitle"/>
          </p:nvPr>
        </p:nvSpPr>
        <p:spPr>
          <a:xfrm>
            <a:off x="470860" y="0"/>
            <a:ext cx="8151633" cy="520700"/>
          </a:xfrm>
          <a:solidFill>
            <a:schemeClr val="bg1"/>
          </a:solidFill>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cap="none" dirty="0"/>
              <a:t>It take the village… the CeC team – </a:t>
            </a:r>
            <a:r>
              <a:rPr lang="en-US" sz="2000" dirty="0"/>
              <a:t>never can get all your </a:t>
            </a:r>
            <a:r>
              <a:rPr lang="en-US" sz="2000" dirty="0" smtClean="0"/>
              <a:t>pictures</a:t>
            </a:r>
            <a:br>
              <a:rPr lang="en-US" sz="2000" dirty="0" smtClean="0"/>
            </a:br>
            <a:r>
              <a:rPr lang="en-US" sz="2000" dirty="0" smtClean="0"/>
              <a:t>but really appreciates all your efforts</a:t>
            </a:r>
            <a:endParaRPr lang="en-US" sz="1200" cap="none" dirty="0">
              <a:ln w="0"/>
              <a:effectLst>
                <a:reflection blurRad="12700" stA="50000" endPos="50000" dist="5000" dir="5400000" sy="-100000" rotWithShape="0"/>
              </a:effectLst>
            </a:endParaRPr>
          </a:p>
        </p:txBody>
      </p:sp>
      <p:pic>
        <p:nvPicPr>
          <p:cNvPr id="78" name="Picture 7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69283" y="625272"/>
            <a:ext cx="795507" cy="930167"/>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1182" y="2359131"/>
            <a:ext cx="710846" cy="867667"/>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34555" y="1463158"/>
            <a:ext cx="783921" cy="867667"/>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23576" y="1466550"/>
            <a:ext cx="881876" cy="867667"/>
          </a:xfrm>
          <a:prstGeom prst="rect">
            <a:avLst/>
          </a:prstGeom>
        </p:spPr>
      </p:pic>
      <p:pic>
        <p:nvPicPr>
          <p:cNvPr id="19" name="Picture 18" descr="wencan.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19331" y="3218896"/>
            <a:ext cx="709089" cy="945741"/>
          </a:xfrm>
          <a:prstGeom prst="rect">
            <a:avLst/>
          </a:prstGeom>
        </p:spPr>
      </p:pic>
      <p:pic>
        <p:nvPicPr>
          <p:cNvPr id="22" name="Picture 21" descr="88.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731591" y="2343679"/>
            <a:ext cx="750916" cy="867667"/>
          </a:xfrm>
          <a:prstGeom prst="rect">
            <a:avLst/>
          </a:prstGeom>
        </p:spPr>
      </p:pic>
      <p:pic>
        <p:nvPicPr>
          <p:cNvPr id="23" name="Picture 2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622108" y="2359131"/>
            <a:ext cx="684200" cy="867667"/>
          </a:xfrm>
          <a:prstGeom prst="rect">
            <a:avLst/>
          </a:prstGeom>
        </p:spPr>
      </p:pic>
      <p:pic>
        <p:nvPicPr>
          <p:cNvPr id="24" name="Picture 23" descr="Kevin A Brown.jpeg"/>
          <p:cNvPicPr>
            <a:picLocks noChangeAspect="1"/>
          </p:cNvPicPr>
          <p:nvPr/>
        </p:nvPicPr>
        <p:blipFill rotWithShape="1">
          <a:blip r:embed="rId11" cstate="print">
            <a:extLst>
              <a:ext uri="{28A0092B-C50C-407E-A947-70E740481C1C}">
                <a14:useLocalDpi xmlns:a14="http://schemas.microsoft.com/office/drawing/2010/main"/>
              </a:ext>
            </a:extLst>
          </a:blip>
          <a:srcRect l="-8935"/>
          <a:stretch/>
        </p:blipFill>
        <p:spPr>
          <a:xfrm>
            <a:off x="2311343" y="3218896"/>
            <a:ext cx="836209" cy="867667"/>
          </a:xfrm>
          <a:prstGeom prst="rect">
            <a:avLst/>
          </a:prstGeom>
        </p:spPr>
      </p:pic>
      <p:pic>
        <p:nvPicPr>
          <p:cNvPr id="25" name="Picture 24" descr="photo.Skaritka.jpe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674987" y="1466550"/>
            <a:ext cx="754402" cy="867667"/>
          </a:xfrm>
          <a:prstGeom prst="rect">
            <a:avLst/>
          </a:prstGeom>
        </p:spPr>
      </p:pic>
      <p:pic>
        <p:nvPicPr>
          <p:cNvPr id="27" name="Picture 26"/>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709492" y="3240390"/>
            <a:ext cx="823037" cy="867667"/>
          </a:xfrm>
          <a:prstGeom prst="rect">
            <a:avLst/>
          </a:prstGeom>
        </p:spPr>
      </p:pic>
      <p:pic>
        <p:nvPicPr>
          <p:cNvPr id="28" name="Picture 27"/>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437500" y="2345195"/>
            <a:ext cx="772300" cy="881603"/>
          </a:xfrm>
          <a:prstGeom prst="rect">
            <a:avLst/>
          </a:prstGeom>
        </p:spPr>
      </p:pic>
      <p:pic>
        <p:nvPicPr>
          <p:cNvPr id="29" name="Picture 2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345474" y="4117013"/>
            <a:ext cx="990129" cy="867667"/>
          </a:xfrm>
          <a:prstGeom prst="rect">
            <a:avLst/>
          </a:prstGeom>
        </p:spPr>
      </p:pic>
      <p:pic>
        <p:nvPicPr>
          <p:cNvPr id="30" name="Picture 29"/>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87239" y="575119"/>
            <a:ext cx="672801" cy="867667"/>
          </a:xfrm>
          <a:prstGeom prst="rect">
            <a:avLst/>
          </a:prstGeom>
        </p:spPr>
      </p:pic>
      <p:pic>
        <p:nvPicPr>
          <p:cNvPr id="33" name="Picture 32"/>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410657" y="2343679"/>
            <a:ext cx="770288" cy="867667"/>
          </a:xfrm>
          <a:prstGeom prst="rect">
            <a:avLst/>
          </a:prstGeom>
        </p:spPr>
      </p:pic>
      <p:pic>
        <p:nvPicPr>
          <p:cNvPr id="34" name="Picture 33"/>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458114" y="582284"/>
            <a:ext cx="706720" cy="867667"/>
          </a:xfrm>
          <a:prstGeom prst="rect">
            <a:avLst/>
          </a:prstGeom>
        </p:spPr>
      </p:pic>
      <p:pic>
        <p:nvPicPr>
          <p:cNvPr id="35" name="Picture 34"/>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010418" y="3218896"/>
            <a:ext cx="798973" cy="867667"/>
          </a:xfrm>
          <a:prstGeom prst="rect">
            <a:avLst/>
          </a:prstGeom>
        </p:spPr>
      </p:pic>
      <p:pic>
        <p:nvPicPr>
          <p:cNvPr id="36" name="Picture 35" descr="Thomas Roser.jpeg"/>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2835649" y="2351228"/>
            <a:ext cx="796265" cy="867667"/>
          </a:xfrm>
          <a:prstGeom prst="rect">
            <a:avLst/>
          </a:prstGeom>
        </p:spPr>
      </p:pic>
      <p:pic>
        <p:nvPicPr>
          <p:cNvPr id="38" name="Picture 37" descr="Joseph Tuozzolo.jpeg"/>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2107260" y="2327789"/>
            <a:ext cx="778235" cy="867667"/>
          </a:xfrm>
          <a:prstGeom prst="rect">
            <a:avLst/>
          </a:prstGeom>
        </p:spPr>
      </p:pic>
      <p:pic>
        <p:nvPicPr>
          <p:cNvPr id="41" name="Picture 40"/>
          <p:cNvPicPr>
            <a:picLocks noChangeAspect="1"/>
          </p:cNvPicPr>
          <p:nvPr/>
        </p:nvPicPr>
        <p:blipFill rotWithShape="1">
          <a:blip r:embed="rId22" cstate="print">
            <a:extLst>
              <a:ext uri="{28A0092B-C50C-407E-A947-70E740481C1C}">
                <a14:useLocalDpi xmlns:a14="http://schemas.microsoft.com/office/drawing/2010/main"/>
              </a:ext>
            </a:extLst>
          </a:blip>
          <a:srcRect b="-975"/>
          <a:stretch/>
        </p:blipFill>
        <p:spPr>
          <a:xfrm>
            <a:off x="1571516" y="3232488"/>
            <a:ext cx="780170" cy="867667"/>
          </a:xfrm>
          <a:prstGeom prst="rect">
            <a:avLst/>
          </a:prstGeom>
        </p:spPr>
      </p:pic>
      <p:pic>
        <p:nvPicPr>
          <p:cNvPr id="42" name="Picture 41"/>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3709492" y="4100155"/>
            <a:ext cx="834205" cy="867667"/>
          </a:xfrm>
          <a:prstGeom prst="rect">
            <a:avLst/>
          </a:prstGeom>
        </p:spPr>
      </p:pic>
      <p:pic>
        <p:nvPicPr>
          <p:cNvPr id="44" name="Picture 43"/>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770127" y="2324044"/>
            <a:ext cx="687986" cy="867667"/>
          </a:xfrm>
          <a:prstGeom prst="rect">
            <a:avLst/>
          </a:prstGeom>
        </p:spPr>
      </p:pic>
      <p:pic>
        <p:nvPicPr>
          <p:cNvPr id="51" name="Picture 50" descr="Michael D Mapes.jpeg"/>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774463" y="1449951"/>
            <a:ext cx="775098" cy="867667"/>
          </a:xfrm>
          <a:prstGeom prst="rect">
            <a:avLst/>
          </a:prstGeom>
        </p:spPr>
      </p:pic>
      <p:pic>
        <p:nvPicPr>
          <p:cNvPr id="53" name="Picture 52" descr="Yatming Than.jpeg"/>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7089161" y="1475658"/>
            <a:ext cx="718525" cy="867667"/>
          </a:xfrm>
          <a:prstGeom prst="rect">
            <a:avLst/>
          </a:prstGeom>
        </p:spPr>
      </p:pic>
      <p:pic>
        <p:nvPicPr>
          <p:cNvPr id="54" name="Picture 53" descr="Jon N Sandberg.jpeg"/>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4532529" y="4100155"/>
            <a:ext cx="828261" cy="867667"/>
          </a:xfrm>
          <a:prstGeom prst="rect">
            <a:avLst/>
          </a:prstGeom>
        </p:spPr>
      </p:pic>
      <p:pic>
        <p:nvPicPr>
          <p:cNvPr id="61" name="Picture 60"/>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5743732" y="613062"/>
            <a:ext cx="666925" cy="843315"/>
          </a:xfrm>
          <a:prstGeom prst="rect">
            <a:avLst/>
          </a:prstGeom>
        </p:spPr>
      </p:pic>
      <p:pic>
        <p:nvPicPr>
          <p:cNvPr id="65" name="Picture 64"/>
          <p:cNvPicPr>
            <a:picLocks noChangeAspect="1"/>
          </p:cNvPicPr>
          <p:nvPr/>
        </p:nvPicPr>
        <p:blipFill rotWithShape="1">
          <a:blip r:embed="rId29" cstate="print">
            <a:extLst>
              <a:ext uri="{28A0092B-C50C-407E-A947-70E740481C1C}">
                <a14:useLocalDpi xmlns:a14="http://schemas.microsoft.com/office/drawing/2010/main"/>
              </a:ext>
            </a:extLst>
          </a:blip>
          <a:srcRect b="-2841"/>
          <a:stretch/>
        </p:blipFill>
        <p:spPr>
          <a:xfrm>
            <a:off x="5007199" y="2337683"/>
            <a:ext cx="730924" cy="892945"/>
          </a:xfrm>
          <a:prstGeom prst="rect">
            <a:avLst/>
          </a:prstGeom>
        </p:spPr>
      </p:pic>
      <p:pic>
        <p:nvPicPr>
          <p:cNvPr id="67" name="Picture 66"/>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3517626" y="611535"/>
            <a:ext cx="848526" cy="867667"/>
          </a:xfrm>
          <a:prstGeom prst="rect">
            <a:avLst/>
          </a:prstGeom>
        </p:spPr>
      </p:pic>
      <p:pic>
        <p:nvPicPr>
          <p:cNvPr id="81" name="Picture 80" descr="19209.JPG"/>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5107641" y="3240390"/>
            <a:ext cx="655382" cy="851158"/>
          </a:xfrm>
          <a:prstGeom prst="rect">
            <a:avLst/>
          </a:prstGeom>
        </p:spPr>
      </p:pic>
      <p:pic>
        <p:nvPicPr>
          <p:cNvPr id="72" name="Picture 71"/>
          <p:cNvPicPr>
            <a:picLocks noChangeAspect="1"/>
          </p:cNvPicPr>
          <p:nvPr/>
        </p:nvPicPr>
        <p:blipFill rotWithShape="1">
          <a:blip r:embed="rId32" cstate="print">
            <a:extLst>
              <a:ext uri="{28A0092B-C50C-407E-A947-70E740481C1C}">
                <a14:useLocalDpi xmlns:a14="http://schemas.microsoft.com/office/drawing/2010/main"/>
              </a:ext>
            </a:extLst>
          </a:blip>
          <a:srcRect t="-2608"/>
          <a:stretch/>
        </p:blipFill>
        <p:spPr>
          <a:xfrm>
            <a:off x="59840" y="575119"/>
            <a:ext cx="729560" cy="902753"/>
          </a:xfrm>
          <a:prstGeom prst="rect">
            <a:avLst/>
          </a:prstGeom>
        </p:spPr>
      </p:pic>
      <p:pic>
        <p:nvPicPr>
          <p:cNvPr id="84" name="Picture 83"/>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7117480" y="575119"/>
            <a:ext cx="704536" cy="902753"/>
          </a:xfrm>
          <a:prstGeom prst="rect">
            <a:avLst/>
          </a:prstGeom>
        </p:spPr>
      </p:pic>
      <p:pic>
        <p:nvPicPr>
          <p:cNvPr id="4" name="Picture 3"/>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7117480" y="2380626"/>
            <a:ext cx="684914" cy="869522"/>
          </a:xfrm>
          <a:prstGeom prst="rect">
            <a:avLst/>
          </a:prstGeom>
        </p:spPr>
      </p:pic>
      <p:pic>
        <p:nvPicPr>
          <p:cNvPr id="6" name="Picture 5"/>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39352" y="2294649"/>
            <a:ext cx="720920" cy="914738"/>
          </a:xfrm>
          <a:prstGeom prst="rect">
            <a:avLst/>
          </a:prstGeom>
        </p:spPr>
      </p:pic>
      <p:pic>
        <p:nvPicPr>
          <p:cNvPr id="8" name="Picture 7"/>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1509867" y="1485900"/>
            <a:ext cx="636433" cy="812800"/>
          </a:xfrm>
          <a:prstGeom prst="rect">
            <a:avLst/>
          </a:prstGeom>
        </p:spPr>
      </p:pic>
      <p:pic>
        <p:nvPicPr>
          <p:cNvPr id="9" name="Picture 8"/>
          <p:cNvPicPr>
            <a:picLocks noChangeAspect="1"/>
          </p:cNvPicPr>
          <p:nvPr/>
        </p:nvPicPr>
        <p:blipFill rotWithShape="1">
          <a:blip r:embed="rId37" cstate="print">
            <a:extLst>
              <a:ext uri="{28A0092B-C50C-407E-A947-70E740481C1C}">
                <a14:useLocalDpi xmlns:a14="http://schemas.microsoft.com/office/drawing/2010/main"/>
              </a:ext>
            </a:extLst>
          </a:blip>
          <a:srcRect t="-854"/>
          <a:stretch/>
        </p:blipFill>
        <p:spPr>
          <a:xfrm>
            <a:off x="39352" y="3240390"/>
            <a:ext cx="757331" cy="845435"/>
          </a:xfrm>
          <a:prstGeom prst="rect">
            <a:avLst/>
          </a:prstGeom>
        </p:spPr>
      </p:pic>
      <p:pic>
        <p:nvPicPr>
          <p:cNvPr id="43" name="Picture 42"/>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39352" y="1434884"/>
            <a:ext cx="735484" cy="845435"/>
          </a:xfrm>
          <a:prstGeom prst="rect">
            <a:avLst/>
          </a:prstGeom>
        </p:spPr>
      </p:pic>
      <p:pic>
        <p:nvPicPr>
          <p:cNvPr id="71" name="Picture 70" descr="4544-3-4-10Bw.jpg"/>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3110317" y="4085825"/>
            <a:ext cx="699074" cy="881470"/>
          </a:xfrm>
          <a:prstGeom prst="rect">
            <a:avLst/>
          </a:prstGeom>
        </p:spPr>
      </p:pic>
      <p:pic>
        <p:nvPicPr>
          <p:cNvPr id="11" name="Picture 10"/>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1612269" y="4100155"/>
            <a:ext cx="920923" cy="920923"/>
          </a:xfrm>
          <a:prstGeom prst="rect">
            <a:avLst/>
          </a:prstGeom>
        </p:spPr>
      </p:pic>
      <p:pic>
        <p:nvPicPr>
          <p:cNvPr id="32" name="Picture 31"/>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6413275" y="3284589"/>
            <a:ext cx="704205" cy="801236"/>
          </a:xfrm>
          <a:prstGeom prst="rect">
            <a:avLst/>
          </a:prstGeom>
        </p:spPr>
      </p:pic>
      <p:pic>
        <p:nvPicPr>
          <p:cNvPr id="39" name="Picture 38"/>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2108053" y="1466550"/>
            <a:ext cx="790039" cy="856918"/>
          </a:xfrm>
          <a:prstGeom prst="rect">
            <a:avLst/>
          </a:prstGeom>
        </p:spPr>
      </p:pic>
      <p:pic>
        <p:nvPicPr>
          <p:cNvPr id="46" name="Picture 45"/>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7807686" y="582284"/>
            <a:ext cx="854075" cy="854075"/>
          </a:xfrm>
          <a:prstGeom prst="rect">
            <a:avLst/>
          </a:prstGeom>
        </p:spPr>
      </p:pic>
      <p:pic>
        <p:nvPicPr>
          <p:cNvPr id="48" name="Picture 47"/>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7807686" y="1469446"/>
            <a:ext cx="864771" cy="864771"/>
          </a:xfrm>
          <a:prstGeom prst="rect">
            <a:avLst/>
          </a:prstGeom>
        </p:spPr>
      </p:pic>
      <p:pic>
        <p:nvPicPr>
          <p:cNvPr id="88" name="Picture 87"/>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7839877" y="2359131"/>
            <a:ext cx="832580" cy="832580"/>
          </a:xfrm>
          <a:prstGeom prst="rect">
            <a:avLst/>
          </a:prstGeom>
        </p:spPr>
      </p:pic>
      <p:pic>
        <p:nvPicPr>
          <p:cNvPr id="56" name="Picture 55"/>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4318476" y="1423020"/>
            <a:ext cx="798307" cy="928208"/>
          </a:xfrm>
          <a:prstGeom prst="rect">
            <a:avLst/>
          </a:prstGeom>
        </p:spPr>
      </p:pic>
      <p:pic>
        <p:nvPicPr>
          <p:cNvPr id="83" name="Picture 82"/>
          <p:cNvPicPr>
            <a:picLocks noChangeAspect="1"/>
          </p:cNvPicPr>
          <p:nvPr/>
        </p:nvPicPr>
        <p:blipFill>
          <a:blip r:embed="rId47"/>
          <a:stretch>
            <a:fillRect/>
          </a:stretch>
        </p:blipFill>
        <p:spPr>
          <a:xfrm>
            <a:off x="816578" y="3209387"/>
            <a:ext cx="732983" cy="967913"/>
          </a:xfrm>
          <a:prstGeom prst="rect">
            <a:avLst/>
          </a:prstGeom>
        </p:spPr>
      </p:pic>
      <p:pic>
        <p:nvPicPr>
          <p:cNvPr id="101" name="Picture 100"/>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6235484" y="4113252"/>
            <a:ext cx="881996" cy="881996"/>
          </a:xfrm>
          <a:prstGeom prst="rect">
            <a:avLst/>
          </a:prstGeom>
        </p:spPr>
      </p:pic>
      <p:pic>
        <p:nvPicPr>
          <p:cNvPr id="108" name="Picture 107"/>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4408566" y="3226798"/>
            <a:ext cx="936908" cy="936908"/>
          </a:xfrm>
          <a:prstGeom prst="rect">
            <a:avLst/>
          </a:prstGeom>
        </p:spPr>
      </p:pic>
      <p:pic>
        <p:nvPicPr>
          <p:cNvPr id="92" name="Picture 91"/>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7096523" y="3237398"/>
            <a:ext cx="897843" cy="897843"/>
          </a:xfrm>
          <a:prstGeom prst="rect">
            <a:avLst/>
          </a:prstGeom>
        </p:spPr>
      </p:pic>
      <p:pic>
        <p:nvPicPr>
          <p:cNvPr id="110" name="Picture 109"/>
          <p:cNvPicPr>
            <a:picLocks noChangeAspect="1"/>
          </p:cNvPicPr>
          <p:nvPr/>
        </p:nvPicPr>
        <p:blipFill rotWithShape="1">
          <a:blip r:embed="rId51" cstate="screen">
            <a:extLst>
              <a:ext uri="{28A0092B-C50C-407E-A947-70E740481C1C}">
                <a14:useLocalDpi xmlns:a14="http://schemas.microsoft.com/office/drawing/2010/main"/>
              </a:ext>
            </a:extLst>
          </a:blip>
          <a:srcRect/>
          <a:stretch/>
        </p:blipFill>
        <p:spPr>
          <a:xfrm>
            <a:off x="8019675" y="3200123"/>
            <a:ext cx="614486" cy="928753"/>
          </a:xfrm>
          <a:prstGeom prst="rect">
            <a:avLst/>
          </a:prstGeom>
        </p:spPr>
      </p:pic>
      <p:pic>
        <p:nvPicPr>
          <p:cNvPr id="2" name="Picture 1" descr="AAEAAQAAAAAAAAY5AAAAJDA4MzU1NmRlLTBhZWMtNDY2ZC1hMzU1LWYwZjUyZTZjMGM3Mg.jpg"/>
          <p:cNvPicPr>
            <a:picLocks noChangeAspect="1"/>
          </p:cNvPicPr>
          <p:nvPr/>
        </p:nvPicPr>
        <p:blipFill rotWithShape="1">
          <a:blip r:embed="rId52" cstate="print">
            <a:extLst>
              <a:ext uri="{28A0092B-C50C-407E-A947-70E740481C1C}">
                <a14:useLocalDpi xmlns:a14="http://schemas.microsoft.com/office/drawing/2010/main"/>
              </a:ext>
            </a:extLst>
          </a:blip>
          <a:srcRect/>
          <a:stretch/>
        </p:blipFill>
        <p:spPr>
          <a:xfrm>
            <a:off x="2108053" y="607418"/>
            <a:ext cx="781616" cy="860342"/>
          </a:xfrm>
          <a:prstGeom prst="rect">
            <a:avLst/>
          </a:prstGeom>
        </p:spPr>
      </p:pic>
      <p:pic>
        <p:nvPicPr>
          <p:cNvPr id="20" name="Picture 19"/>
          <p:cNvPicPr>
            <a:picLocks noChangeAspect="1"/>
          </p:cNvPicPr>
          <p:nvPr/>
        </p:nvPicPr>
        <p:blipFill rotWithShape="1">
          <a:blip r:embed="rId53"/>
          <a:srcRect t="1209" r="11815"/>
          <a:stretch/>
        </p:blipFill>
        <p:spPr>
          <a:xfrm>
            <a:off x="2850114" y="608965"/>
            <a:ext cx="756997" cy="850171"/>
          </a:xfrm>
          <a:prstGeom prst="rect">
            <a:avLst/>
          </a:prstGeom>
        </p:spPr>
      </p:pic>
      <p:pic>
        <p:nvPicPr>
          <p:cNvPr id="21" name="Picture 20"/>
          <p:cNvPicPr>
            <a:picLocks noChangeAspect="1"/>
          </p:cNvPicPr>
          <p:nvPr/>
        </p:nvPicPr>
        <p:blipFill>
          <a:blip r:embed="rId54"/>
          <a:stretch>
            <a:fillRect/>
          </a:stretch>
        </p:blipFill>
        <p:spPr>
          <a:xfrm>
            <a:off x="2891820" y="1467759"/>
            <a:ext cx="794360" cy="873796"/>
          </a:xfrm>
          <a:prstGeom prst="rect">
            <a:avLst/>
          </a:prstGeom>
        </p:spPr>
      </p:pic>
      <p:pic>
        <p:nvPicPr>
          <p:cNvPr id="93" name="Picture 92" descr="System SSD:Users:vladimirlitvinenko:Desktop:2077a3c.jpg"/>
          <p:cNvPicPr>
            <a:picLocks noChangeAspect="1"/>
          </p:cNvPicPr>
          <p:nvPr/>
        </p:nvPicPr>
        <p:blipFill rotWithShape="1">
          <a:blip r:embed="rId55">
            <a:extLst>
              <a:ext uri="{28A0092B-C50C-407E-A947-70E740481C1C}">
                <a14:useLocalDpi xmlns:a14="http://schemas.microsoft.com/office/drawing/2010/main" val="0"/>
              </a:ext>
            </a:extLst>
          </a:blip>
          <a:srcRect l="10185" r="8787" b="220"/>
          <a:stretch/>
        </p:blipFill>
        <p:spPr bwMode="auto">
          <a:xfrm>
            <a:off x="0" y="4113252"/>
            <a:ext cx="737215" cy="907826"/>
          </a:xfrm>
          <a:prstGeom prst="rect">
            <a:avLst/>
          </a:prstGeom>
          <a:noFill/>
          <a:ln>
            <a:noFill/>
          </a:ln>
          <a:extLst>
            <a:ext uri="{53640926-AAD7-44d8-BBD7-CCE9431645EC}">
              <a14:shadowObscured xmlns:a14="http://schemas.microsoft.com/office/drawing/2010/main"/>
            </a:ext>
          </a:extLst>
        </p:spPr>
      </p:pic>
      <p:pic>
        <p:nvPicPr>
          <p:cNvPr id="98" name="Picture 97"/>
          <p:cNvPicPr>
            <a:picLocks noChangeAspect="1"/>
          </p:cNvPicPr>
          <p:nvPr/>
        </p:nvPicPr>
        <p:blipFill rotWithShape="1">
          <a:blip r:embed="rId56" cstate="screen">
            <a:extLst>
              <a:ext uri="{28A0092B-C50C-407E-A947-70E740481C1C}">
                <a14:useLocalDpi xmlns:a14="http://schemas.microsoft.com/office/drawing/2010/main"/>
              </a:ext>
            </a:extLst>
          </a:blip>
          <a:srcRect/>
          <a:stretch/>
        </p:blipFill>
        <p:spPr>
          <a:xfrm>
            <a:off x="2356031" y="4089406"/>
            <a:ext cx="780673" cy="902753"/>
          </a:xfrm>
          <a:prstGeom prst="rect">
            <a:avLst/>
          </a:prstGeom>
        </p:spPr>
      </p:pic>
      <p:pic>
        <p:nvPicPr>
          <p:cNvPr id="99" name="Picture 98" descr="ratner12.jpg"/>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786416" y="4117013"/>
            <a:ext cx="809223" cy="928884"/>
          </a:xfrm>
          <a:prstGeom prst="rect">
            <a:avLst/>
          </a:prstGeom>
        </p:spPr>
      </p:pic>
      <p:sp>
        <p:nvSpPr>
          <p:cNvPr id="45" name="Rounded Rectangle 44"/>
          <p:cNvSpPr/>
          <p:nvPr/>
        </p:nvSpPr>
        <p:spPr>
          <a:xfrm>
            <a:off x="7994366" y="4200829"/>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ounded Rectangle 104"/>
          <p:cNvSpPr/>
          <p:nvPr/>
        </p:nvSpPr>
        <p:spPr>
          <a:xfrm>
            <a:off x="7196167" y="4197740"/>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ounded Rectangle 105"/>
          <p:cNvSpPr/>
          <p:nvPr/>
        </p:nvSpPr>
        <p:spPr>
          <a:xfrm>
            <a:off x="76095" y="5097737"/>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7" name="Picture 106"/>
          <p:cNvPicPr>
            <a:picLocks noChangeAspect="1"/>
          </p:cNvPicPr>
          <p:nvPr/>
        </p:nvPicPr>
        <p:blipFill rotWithShape="1">
          <a:blip r:embed="rId58" cstate="screen">
            <a:extLst>
              <a:ext uri="{28A0092B-C50C-407E-A947-70E740481C1C}">
                <a14:useLocalDpi xmlns:a14="http://schemas.microsoft.com/office/drawing/2010/main"/>
              </a:ext>
            </a:extLst>
          </a:blip>
          <a:srcRect/>
          <a:stretch/>
        </p:blipFill>
        <p:spPr>
          <a:xfrm>
            <a:off x="4943403" y="1463158"/>
            <a:ext cx="807784" cy="867667"/>
          </a:xfrm>
          <a:prstGeom prst="rect">
            <a:avLst/>
          </a:prstGeom>
        </p:spPr>
      </p:pic>
      <p:pic>
        <p:nvPicPr>
          <p:cNvPr id="111" name="Picture 110"/>
          <p:cNvPicPr>
            <a:picLocks noChangeAspect="1"/>
          </p:cNvPicPr>
          <p:nvPr/>
        </p:nvPicPr>
        <p:blipFill rotWithShape="1">
          <a:blip r:embed="rId59" cstate="screen">
            <a:extLst>
              <a:ext uri="{28A0092B-C50C-407E-A947-70E740481C1C}">
                <a14:useLocalDpi xmlns:a14="http://schemas.microsoft.com/office/drawing/2010/main"/>
              </a:ext>
            </a:extLst>
          </a:blip>
          <a:srcRect/>
          <a:stretch/>
        </p:blipFill>
        <p:spPr>
          <a:xfrm>
            <a:off x="4284772" y="625271"/>
            <a:ext cx="732364" cy="859766"/>
          </a:xfrm>
          <a:prstGeom prst="rect">
            <a:avLst/>
          </a:prstGeom>
        </p:spPr>
      </p:pic>
      <p:sp>
        <p:nvSpPr>
          <p:cNvPr id="112" name="Rounded Rectangle 111"/>
          <p:cNvSpPr/>
          <p:nvPr/>
        </p:nvSpPr>
        <p:spPr>
          <a:xfrm>
            <a:off x="834191" y="5097737"/>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ounded Rectangle 112"/>
          <p:cNvSpPr/>
          <p:nvPr/>
        </p:nvSpPr>
        <p:spPr>
          <a:xfrm>
            <a:off x="1626473" y="5094621"/>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ounded Rectangle 113"/>
          <p:cNvSpPr/>
          <p:nvPr/>
        </p:nvSpPr>
        <p:spPr>
          <a:xfrm>
            <a:off x="2384569" y="5094621"/>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ounded Rectangle 114"/>
          <p:cNvSpPr/>
          <p:nvPr/>
        </p:nvSpPr>
        <p:spPr>
          <a:xfrm>
            <a:off x="3129788" y="5094621"/>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ounded Rectangle 115"/>
          <p:cNvSpPr/>
          <p:nvPr/>
        </p:nvSpPr>
        <p:spPr>
          <a:xfrm>
            <a:off x="3887884" y="5094621"/>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ounded Rectangle 116"/>
          <p:cNvSpPr/>
          <p:nvPr/>
        </p:nvSpPr>
        <p:spPr>
          <a:xfrm>
            <a:off x="4680166" y="5091505"/>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ounded Rectangle 117"/>
          <p:cNvSpPr/>
          <p:nvPr/>
        </p:nvSpPr>
        <p:spPr>
          <a:xfrm>
            <a:off x="5438262" y="5091505"/>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ounded Rectangle 118"/>
          <p:cNvSpPr/>
          <p:nvPr/>
        </p:nvSpPr>
        <p:spPr>
          <a:xfrm>
            <a:off x="6209677" y="5091505"/>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ounded Rectangle 119"/>
          <p:cNvSpPr/>
          <p:nvPr/>
        </p:nvSpPr>
        <p:spPr>
          <a:xfrm>
            <a:off x="6967773" y="5091505"/>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ounded Rectangle 120"/>
          <p:cNvSpPr/>
          <p:nvPr/>
        </p:nvSpPr>
        <p:spPr>
          <a:xfrm>
            <a:off x="7760055" y="5088389"/>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ounded Rectangle 121"/>
          <p:cNvSpPr/>
          <p:nvPr/>
        </p:nvSpPr>
        <p:spPr>
          <a:xfrm>
            <a:off x="8518151" y="5088389"/>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ounded Rectangle 122"/>
          <p:cNvSpPr/>
          <p:nvPr/>
        </p:nvSpPr>
        <p:spPr>
          <a:xfrm>
            <a:off x="39352" y="5998176"/>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ounded Rectangle 123"/>
          <p:cNvSpPr/>
          <p:nvPr/>
        </p:nvSpPr>
        <p:spPr>
          <a:xfrm>
            <a:off x="797448" y="5998176"/>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ounded Rectangle 124"/>
          <p:cNvSpPr/>
          <p:nvPr/>
        </p:nvSpPr>
        <p:spPr>
          <a:xfrm>
            <a:off x="1589730" y="5995060"/>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ounded Rectangle 125"/>
          <p:cNvSpPr/>
          <p:nvPr/>
        </p:nvSpPr>
        <p:spPr>
          <a:xfrm>
            <a:off x="2347826" y="5995060"/>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ounded Rectangle 126"/>
          <p:cNvSpPr/>
          <p:nvPr/>
        </p:nvSpPr>
        <p:spPr>
          <a:xfrm>
            <a:off x="3093045" y="5995060"/>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ounded Rectangle 127"/>
          <p:cNvSpPr/>
          <p:nvPr/>
        </p:nvSpPr>
        <p:spPr>
          <a:xfrm>
            <a:off x="3851141" y="5995060"/>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ounded Rectangle 128"/>
          <p:cNvSpPr/>
          <p:nvPr/>
        </p:nvSpPr>
        <p:spPr>
          <a:xfrm>
            <a:off x="4643423" y="5991944"/>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ounded Rectangle 129"/>
          <p:cNvSpPr/>
          <p:nvPr/>
        </p:nvSpPr>
        <p:spPr>
          <a:xfrm>
            <a:off x="5401519" y="5991944"/>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ounded Rectangle 130"/>
          <p:cNvSpPr/>
          <p:nvPr/>
        </p:nvSpPr>
        <p:spPr>
          <a:xfrm>
            <a:off x="6172934" y="5991944"/>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ounded Rectangle 131"/>
          <p:cNvSpPr/>
          <p:nvPr/>
        </p:nvSpPr>
        <p:spPr>
          <a:xfrm>
            <a:off x="6931030" y="5991944"/>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ounded Rectangle 132"/>
          <p:cNvSpPr/>
          <p:nvPr/>
        </p:nvSpPr>
        <p:spPr>
          <a:xfrm>
            <a:off x="7723312" y="5988828"/>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ounded Rectangle 133"/>
          <p:cNvSpPr/>
          <p:nvPr/>
        </p:nvSpPr>
        <p:spPr>
          <a:xfrm>
            <a:off x="8481408" y="5988828"/>
            <a:ext cx="625849" cy="7944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92134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4EB5495-47BE-154C-ACDC-6CD614EF5268}" type="slidenum">
              <a:rPr lang="en-US" smtClean="0"/>
              <a:pPr>
                <a:defRPr/>
              </a:pPr>
              <a:t>20</a:t>
            </a:fld>
            <a:endParaRPr lang="en-US"/>
          </a:p>
        </p:txBody>
      </p:sp>
      <p:sp>
        <p:nvSpPr>
          <p:cNvPr id="5" name="Rectangle 4"/>
          <p:cNvSpPr/>
          <p:nvPr/>
        </p:nvSpPr>
        <p:spPr>
          <a:xfrm>
            <a:off x="0" y="0"/>
            <a:ext cx="8870387" cy="461665"/>
          </a:xfrm>
          <a:prstGeom prst="rect">
            <a:avLst/>
          </a:prstGeom>
        </p:spPr>
        <p:txBody>
          <a:bodyPr wrap="none">
            <a:spAutoFit/>
          </a:bodyPr>
          <a:lstStyle/>
          <a:p>
            <a:r>
              <a:rPr lang="en-US" dirty="0" smtClean="0">
                <a:solidFill>
                  <a:srgbClr val="FF0000"/>
                </a:solidFill>
                <a:latin typeface="Times New Roman"/>
                <a:cs typeface="Times New Roman"/>
              </a:rPr>
              <a:t>Now RHIC off, </a:t>
            </a:r>
            <a:r>
              <a:rPr lang="en-US" dirty="0" err="1" smtClean="0">
                <a:solidFill>
                  <a:srgbClr val="FF0000"/>
                </a:solidFill>
                <a:latin typeface="Times New Roman"/>
                <a:cs typeface="Times New Roman"/>
              </a:rPr>
              <a:t>LEReC</a:t>
            </a:r>
            <a:r>
              <a:rPr lang="en-US" dirty="0" smtClean="0">
                <a:solidFill>
                  <a:srgbClr val="FF0000"/>
                </a:solidFill>
                <a:latin typeface="Times New Roman"/>
                <a:cs typeface="Times New Roman"/>
              </a:rPr>
              <a:t> off: a lot of frequencies plus broad-band noise </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105116" y="1084939"/>
            <a:ext cx="4588442" cy="2528577"/>
          </a:xfrm>
          <a:prstGeom prst="rect">
            <a:avLst/>
          </a:prstGeom>
        </p:spPr>
      </p:pic>
      <p:pic>
        <p:nvPicPr>
          <p:cNvPr id="7" name="Picture 6"/>
          <p:cNvPicPr>
            <a:picLocks noChangeAspect="1"/>
          </p:cNvPicPr>
          <p:nvPr/>
        </p:nvPicPr>
        <p:blipFill>
          <a:blip r:embed="rId3"/>
          <a:stretch>
            <a:fillRect/>
          </a:stretch>
        </p:blipFill>
        <p:spPr>
          <a:xfrm>
            <a:off x="136152" y="3674602"/>
            <a:ext cx="4432302" cy="2442532"/>
          </a:xfrm>
          <a:prstGeom prst="rect">
            <a:avLst/>
          </a:prstGeom>
        </p:spPr>
      </p:pic>
      <p:pic>
        <p:nvPicPr>
          <p:cNvPr id="8" name="Picture 7"/>
          <p:cNvPicPr>
            <a:picLocks noChangeAspect="1"/>
          </p:cNvPicPr>
          <p:nvPr/>
        </p:nvPicPr>
        <p:blipFill>
          <a:blip r:embed="rId4"/>
          <a:stretch>
            <a:fillRect/>
          </a:stretch>
        </p:blipFill>
        <p:spPr>
          <a:xfrm>
            <a:off x="4723898" y="1073718"/>
            <a:ext cx="4420102" cy="2435809"/>
          </a:xfrm>
          <a:prstGeom prst="rect">
            <a:avLst/>
          </a:prstGeom>
        </p:spPr>
      </p:pic>
      <p:pic>
        <p:nvPicPr>
          <p:cNvPr id="9" name="Picture 8"/>
          <p:cNvPicPr>
            <a:picLocks noChangeAspect="1"/>
          </p:cNvPicPr>
          <p:nvPr/>
        </p:nvPicPr>
        <p:blipFill>
          <a:blip r:embed="rId5"/>
          <a:stretch>
            <a:fillRect/>
          </a:stretch>
        </p:blipFill>
        <p:spPr>
          <a:xfrm>
            <a:off x="4736505" y="3711718"/>
            <a:ext cx="4278653" cy="2357860"/>
          </a:xfrm>
          <a:prstGeom prst="rect">
            <a:avLst/>
          </a:prstGeom>
        </p:spPr>
      </p:pic>
      <p:sp>
        <p:nvSpPr>
          <p:cNvPr id="10" name="Rectangle 9"/>
          <p:cNvSpPr/>
          <p:nvPr/>
        </p:nvSpPr>
        <p:spPr>
          <a:xfrm>
            <a:off x="613537" y="526808"/>
            <a:ext cx="7810324" cy="430887"/>
          </a:xfrm>
          <a:prstGeom prst="rect">
            <a:avLst/>
          </a:prstGeom>
        </p:spPr>
        <p:txBody>
          <a:bodyPr wrap="square">
            <a:spAutoFit/>
          </a:bodyPr>
          <a:lstStyle/>
          <a:p>
            <a:r>
              <a:rPr lang="en-US" sz="1100" dirty="0" smtClean="0">
                <a:solidFill>
                  <a:srgbClr val="FF0000"/>
                </a:solidFill>
                <a:latin typeface="Times New Roman"/>
                <a:cs typeface="Times New Roman"/>
              </a:rPr>
              <a:t>More at CeC </a:t>
            </a:r>
            <a:r>
              <a:rPr lang="en-US" sz="1100" dirty="0" err="1" smtClean="0">
                <a:solidFill>
                  <a:srgbClr val="FF0000"/>
                </a:solidFill>
                <a:latin typeface="Times New Roman"/>
                <a:cs typeface="Times New Roman"/>
              </a:rPr>
              <a:t>elog</a:t>
            </a:r>
            <a:r>
              <a:rPr lang="en-US" sz="1100" dirty="0" smtClean="0">
                <a:solidFill>
                  <a:srgbClr val="FF0000"/>
                </a:solidFill>
                <a:latin typeface="Times New Roman"/>
                <a:cs typeface="Times New Roman"/>
              </a:rPr>
              <a:t>, August 4, 2017:  </a:t>
            </a:r>
            <a:r>
              <a:rPr lang="en-US" sz="1100" dirty="0" smtClean="0">
                <a:solidFill>
                  <a:srgbClr val="0000FF"/>
                </a:solidFill>
                <a:latin typeface="Times New Roman"/>
                <a:cs typeface="Times New Roman"/>
              </a:rPr>
              <a:t>http</a:t>
            </a:r>
            <a:r>
              <a:rPr lang="en-US" sz="1100" dirty="0">
                <a:solidFill>
                  <a:srgbClr val="0000FF"/>
                </a:solidFill>
                <a:latin typeface="Times New Roman"/>
                <a:cs typeface="Times New Roman"/>
              </a:rPr>
              <a:t>://elog.pbn.bnl.gov:8080/</a:t>
            </a:r>
            <a:r>
              <a:rPr lang="en-US" sz="1100" dirty="0" err="1">
                <a:solidFill>
                  <a:srgbClr val="0000FF"/>
                </a:solidFill>
                <a:latin typeface="Times New Roman"/>
                <a:cs typeface="Times New Roman"/>
              </a:rPr>
              <a:t>elogs</a:t>
            </a:r>
            <a:r>
              <a:rPr lang="en-US" sz="1100" dirty="0">
                <a:solidFill>
                  <a:srgbClr val="0000FF"/>
                </a:solidFill>
                <a:latin typeface="Times New Roman"/>
                <a:cs typeface="Times New Roman"/>
              </a:rPr>
              <a:t>/</a:t>
            </a:r>
            <a:r>
              <a:rPr lang="en-US" sz="1100" dirty="0" err="1">
                <a:solidFill>
                  <a:srgbClr val="0000FF"/>
                </a:solidFill>
                <a:latin typeface="Times New Roman"/>
                <a:cs typeface="Times New Roman"/>
              </a:rPr>
              <a:t>entryList.jsp?DATABY</a:t>
            </a:r>
            <a:r>
              <a:rPr lang="en-US" sz="1100" dirty="0">
                <a:solidFill>
                  <a:srgbClr val="0000FF"/>
                </a:solidFill>
                <a:latin typeface="Times New Roman"/>
                <a:cs typeface="Times New Roman"/>
              </a:rPr>
              <a:t>=</a:t>
            </a:r>
            <a:r>
              <a:rPr lang="en-US" sz="1100" dirty="0" err="1">
                <a:solidFill>
                  <a:srgbClr val="0000FF"/>
                </a:solidFill>
                <a:latin typeface="Times New Roman"/>
                <a:cs typeface="Times New Roman"/>
              </a:rPr>
              <a:t>day&amp;ELOG</a:t>
            </a:r>
            <a:r>
              <a:rPr lang="en-US" sz="1100" dirty="0">
                <a:solidFill>
                  <a:srgbClr val="0000FF"/>
                </a:solidFill>
                <a:latin typeface="Times New Roman"/>
                <a:cs typeface="Times New Roman"/>
              </a:rPr>
              <a:t>=CeC_2017&amp;DATE=08/04/2017&amp;PAGE=1&amp;DIR=</a:t>
            </a:r>
            <a:r>
              <a:rPr lang="en-US" sz="1100" dirty="0" err="1">
                <a:solidFill>
                  <a:srgbClr val="0000FF"/>
                </a:solidFill>
                <a:latin typeface="Times New Roman"/>
                <a:cs typeface="Times New Roman"/>
              </a:rPr>
              <a:t>forward&amp;AUTO</a:t>
            </a:r>
            <a:r>
              <a:rPr lang="en-US" sz="1100" dirty="0">
                <a:solidFill>
                  <a:srgbClr val="0000FF"/>
                </a:solidFill>
                <a:latin typeface="Times New Roman"/>
                <a:cs typeface="Times New Roman"/>
              </a:rPr>
              <a:t>=yes</a:t>
            </a:r>
          </a:p>
        </p:txBody>
      </p:sp>
      <p:sp>
        <p:nvSpPr>
          <p:cNvPr id="11" name="Rectangle 10"/>
          <p:cNvSpPr/>
          <p:nvPr/>
        </p:nvSpPr>
        <p:spPr>
          <a:xfrm>
            <a:off x="2169528" y="6209665"/>
            <a:ext cx="4385435" cy="584776"/>
          </a:xfrm>
          <a:prstGeom prst="rect">
            <a:avLst/>
          </a:prstGeom>
        </p:spPr>
        <p:txBody>
          <a:bodyPr wrap="none">
            <a:spAutoFit/>
          </a:bodyPr>
          <a:lstStyle/>
          <a:p>
            <a:r>
              <a:rPr lang="en-US" sz="1600" dirty="0" smtClean="0">
                <a:solidFill>
                  <a:srgbClr val="FF0000"/>
                </a:solidFill>
                <a:latin typeface="Times New Roman"/>
                <a:cs typeface="Times New Roman"/>
              </a:rPr>
              <a:t>Identifying and eliminating sources of noise </a:t>
            </a:r>
          </a:p>
          <a:p>
            <a:r>
              <a:rPr lang="en-US" sz="1600" dirty="0" smtClean="0">
                <a:solidFill>
                  <a:srgbClr val="FF0000"/>
                </a:solidFill>
                <a:latin typeface="Times New Roman"/>
                <a:cs typeface="Times New Roman"/>
              </a:rPr>
              <a:t>will be critical to any high precision measurements</a:t>
            </a:r>
            <a:endParaRPr lang="en-US" sz="1600" dirty="0">
              <a:solidFill>
                <a:srgbClr val="FF0000"/>
              </a:solidFill>
              <a:latin typeface="Times New Roman"/>
              <a:cs typeface="Times New Roman"/>
            </a:endParaRPr>
          </a:p>
        </p:txBody>
      </p:sp>
    </p:spTree>
    <p:extLst>
      <p:ext uri="{BB962C8B-B14F-4D97-AF65-F5344CB8AC3E}">
        <p14:creationId xmlns:p14="http://schemas.microsoft.com/office/powerpoint/2010/main" val="10274982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a:bodyPr>
          <a:lstStyle/>
          <a:p>
            <a:r>
              <a:rPr lang="en-US" sz="3200" b="1" dirty="0" smtClean="0">
                <a:solidFill>
                  <a:srgbClr val="000090"/>
                </a:solidFill>
                <a:latin typeface="Comic Sans MS"/>
                <a:cs typeface="Comic Sans MS"/>
              </a:rPr>
              <a:t>Beam parameters</a:t>
            </a:r>
            <a:endParaRPr lang="en-US" sz="3100" dirty="0">
              <a:solidFill>
                <a:srgbClr val="000000"/>
              </a:solidFill>
              <a:latin typeface="Comic Sans MS"/>
              <a:cs typeface="Comic Sans MS"/>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17716517"/>
              </p:ext>
            </p:extLst>
          </p:nvPr>
        </p:nvGraphicFramePr>
        <p:xfrm>
          <a:off x="330200" y="927100"/>
          <a:ext cx="8534400" cy="4429760"/>
        </p:xfrm>
        <a:graphic>
          <a:graphicData uri="http://schemas.openxmlformats.org/drawingml/2006/table">
            <a:tbl>
              <a:tblPr firstRow="1" bandRow="1">
                <a:tableStyleId>{5C22544A-7EE6-4342-B048-85BDC9FD1C3A}</a:tableStyleId>
              </a:tblPr>
              <a:tblGrid>
                <a:gridCol w="2374900"/>
                <a:gridCol w="1714500"/>
                <a:gridCol w="1917700"/>
                <a:gridCol w="2527300"/>
              </a:tblGrid>
              <a:tr h="370840">
                <a:tc>
                  <a:txBody>
                    <a:bodyPr/>
                    <a:lstStyle/>
                    <a:p>
                      <a:pPr marL="0" marR="0">
                        <a:spcBef>
                          <a:spcPts val="0"/>
                        </a:spcBef>
                        <a:spcAft>
                          <a:spcPts val="0"/>
                        </a:spcAft>
                      </a:pPr>
                      <a:r>
                        <a:rPr lang="en-US" sz="1600" b="1" kern="1200" dirty="0">
                          <a:solidFill>
                            <a:srgbClr val="000000"/>
                          </a:solidFill>
                          <a:effectLst/>
                          <a:latin typeface="Times New Roman"/>
                          <a:ea typeface="MS ??"/>
                          <a:cs typeface="Times New Roman"/>
                        </a:rPr>
                        <a:t>Parameter</a:t>
                      </a:r>
                      <a:endParaRPr lang="en-US" sz="1600" dirty="0">
                        <a:effectLst/>
                        <a:latin typeface="Times New Roman"/>
                        <a:ea typeface="MS ??"/>
                        <a:cs typeface="Times New Roman"/>
                      </a:endParaRPr>
                    </a:p>
                  </a:txBody>
                  <a:tcPr/>
                </a:tc>
                <a:tc>
                  <a:txBody>
                    <a:bodyPr/>
                    <a:lstStyle/>
                    <a:p>
                      <a:pPr marL="0" marR="0" algn="ctr">
                        <a:spcBef>
                          <a:spcPts val="0"/>
                        </a:spcBef>
                        <a:spcAft>
                          <a:spcPts val="0"/>
                        </a:spcAft>
                      </a:pPr>
                      <a:r>
                        <a:rPr lang="en-US" sz="1600" dirty="0">
                          <a:effectLst/>
                          <a:latin typeface="Times New Roman"/>
                          <a:ea typeface="MS ??"/>
                          <a:cs typeface="Times New Roman"/>
                        </a:rPr>
                        <a:t> </a:t>
                      </a:r>
                      <a:r>
                        <a:rPr lang="en-US" sz="1600" dirty="0" smtClean="0">
                          <a:effectLst/>
                          <a:latin typeface="Times New Roman"/>
                          <a:ea typeface="MS ??"/>
                          <a:cs typeface="Times New Roman"/>
                        </a:rPr>
                        <a:t>Design</a:t>
                      </a:r>
                      <a:endParaRPr lang="en-US" sz="1600" dirty="0">
                        <a:effectLst/>
                        <a:latin typeface="Times New Roman"/>
                        <a:ea typeface="MS ??"/>
                        <a:cs typeface="Times New Roman"/>
                      </a:endParaRPr>
                    </a:p>
                  </a:txBody>
                  <a:tcPr/>
                </a:tc>
                <a:tc>
                  <a:txBody>
                    <a:bodyPr/>
                    <a:lstStyle/>
                    <a:p>
                      <a:pPr marL="0" marR="0" algn="ctr">
                        <a:spcBef>
                          <a:spcPts val="0"/>
                        </a:spcBef>
                        <a:spcAft>
                          <a:spcPts val="0"/>
                        </a:spcAft>
                      </a:pPr>
                      <a:r>
                        <a:rPr lang="en-US" sz="1600" dirty="0" smtClean="0">
                          <a:effectLst/>
                          <a:latin typeface="Times New Roman"/>
                          <a:ea typeface="MS ??"/>
                          <a:cs typeface="Times New Roman"/>
                        </a:rPr>
                        <a:t>Status</a:t>
                      </a:r>
                      <a:endParaRPr lang="en-US" sz="1600" dirty="0">
                        <a:effectLst/>
                        <a:latin typeface="Times New Roman"/>
                        <a:ea typeface="MS ??"/>
                        <a:cs typeface="Times New Roman"/>
                      </a:endParaRPr>
                    </a:p>
                  </a:txBody>
                  <a:tcPr/>
                </a:tc>
                <a:tc>
                  <a:txBody>
                    <a:bodyPr/>
                    <a:lstStyle/>
                    <a:p>
                      <a:pPr marL="0" marR="0" algn="ctr">
                        <a:spcBef>
                          <a:spcPts val="0"/>
                        </a:spcBef>
                        <a:spcAft>
                          <a:spcPts val="0"/>
                        </a:spcAft>
                      </a:pPr>
                      <a:r>
                        <a:rPr lang="en-US" sz="1600" dirty="0" smtClean="0">
                          <a:effectLst/>
                          <a:latin typeface="Times New Roman"/>
                          <a:ea typeface="MS ??"/>
                          <a:cs typeface="Times New Roman"/>
                        </a:rPr>
                        <a:t>Comment</a:t>
                      </a:r>
                      <a:endParaRPr lang="en-US" sz="1600" dirty="0">
                        <a:effectLst/>
                        <a:latin typeface="Times New Roman"/>
                        <a:ea typeface="MS ??"/>
                        <a:cs typeface="Times New Roman"/>
                      </a:endParaRPr>
                    </a:p>
                  </a:txBody>
                  <a:tcPr/>
                </a:tc>
              </a:tr>
              <a:tr h="370840">
                <a:tc>
                  <a:txBody>
                    <a:bodyPr/>
                    <a:lstStyle/>
                    <a:p>
                      <a:pPr marL="0" marR="0">
                        <a:spcBef>
                          <a:spcPts val="0"/>
                        </a:spcBef>
                        <a:spcAft>
                          <a:spcPts val="0"/>
                        </a:spcAft>
                      </a:pPr>
                      <a:r>
                        <a:rPr lang="en-US" sz="1600" kern="1200" dirty="0">
                          <a:solidFill>
                            <a:srgbClr val="000000"/>
                          </a:solidFill>
                          <a:effectLst/>
                          <a:latin typeface="Times New Roman"/>
                          <a:ea typeface="MS ??"/>
                          <a:cs typeface="Times New Roman"/>
                        </a:rPr>
                        <a:t>Species in RHIC</a:t>
                      </a:r>
                      <a:endParaRPr lang="en-US" sz="1600" dirty="0">
                        <a:effectLst/>
                        <a:latin typeface="Times New Roman"/>
                        <a:ea typeface="MS ??"/>
                        <a:cs typeface="Times New Roman"/>
                      </a:endParaRPr>
                    </a:p>
                  </a:txBody>
                  <a:tcPr/>
                </a:tc>
                <a:tc>
                  <a:txBody>
                    <a:bodyPr/>
                    <a:lstStyle/>
                    <a:p>
                      <a:pPr marL="0" marR="0" algn="ctr">
                        <a:spcBef>
                          <a:spcPts val="0"/>
                        </a:spcBef>
                        <a:spcAft>
                          <a:spcPts val="0"/>
                        </a:spcAft>
                      </a:pPr>
                      <a:r>
                        <a:rPr lang="en-US" sz="1600" kern="1200" dirty="0">
                          <a:solidFill>
                            <a:schemeClr val="tx1"/>
                          </a:solidFill>
                          <a:effectLst/>
                          <a:latin typeface="Times New Roman"/>
                          <a:ea typeface="MS ??"/>
                          <a:cs typeface="Times New Roman"/>
                        </a:rPr>
                        <a:t>Au</a:t>
                      </a:r>
                      <a:r>
                        <a:rPr lang="en-US" sz="1600" kern="1200" baseline="30000" dirty="0">
                          <a:solidFill>
                            <a:schemeClr val="tx1"/>
                          </a:solidFill>
                          <a:effectLst/>
                          <a:latin typeface="Times New Roman"/>
                          <a:ea typeface="MS ??"/>
                          <a:cs typeface="Times New Roman"/>
                        </a:rPr>
                        <a:t>+</a:t>
                      </a:r>
                      <a:r>
                        <a:rPr lang="en-US" sz="1600" kern="1200" baseline="30000" dirty="0" smtClean="0">
                          <a:solidFill>
                            <a:schemeClr val="tx1"/>
                          </a:solidFill>
                          <a:effectLst/>
                          <a:latin typeface="Times New Roman"/>
                          <a:ea typeface="MS ??"/>
                          <a:cs typeface="Times New Roman"/>
                        </a:rPr>
                        <a:t>79</a:t>
                      </a:r>
                      <a:r>
                        <a:rPr lang="en-US" sz="1600" kern="1200" dirty="0" smtClean="0">
                          <a:solidFill>
                            <a:schemeClr val="tx1"/>
                          </a:solidFill>
                          <a:effectLst/>
                          <a:latin typeface="Times New Roman"/>
                          <a:ea typeface="MS ??"/>
                          <a:cs typeface="Times New Roman"/>
                        </a:rPr>
                        <a:t>, </a:t>
                      </a:r>
                      <a:r>
                        <a:rPr lang="en-US" sz="1600" kern="1200" dirty="0">
                          <a:solidFill>
                            <a:schemeClr val="tx1"/>
                          </a:solidFill>
                          <a:effectLst/>
                          <a:latin typeface="Times New Roman"/>
                          <a:ea typeface="MS ??"/>
                          <a:cs typeface="Times New Roman"/>
                        </a:rPr>
                        <a:t>40 GeV/u</a:t>
                      </a:r>
                      <a:endParaRPr lang="en-US" sz="1600" dirty="0">
                        <a:solidFill>
                          <a:schemeClr val="tx1"/>
                        </a:solidFill>
                        <a:effectLst/>
                        <a:latin typeface="Times New Roman"/>
                        <a:ea typeface="MS ??"/>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smtClean="0">
                          <a:solidFill>
                            <a:srgbClr val="008000"/>
                          </a:solidFill>
                          <a:effectLst/>
                          <a:latin typeface="Times New Roman"/>
                          <a:ea typeface="MS ??"/>
                          <a:cs typeface="Times New Roman"/>
                        </a:rPr>
                        <a:t>Au</a:t>
                      </a:r>
                      <a:r>
                        <a:rPr lang="en-US" sz="1600" kern="1200" baseline="30000" dirty="0" smtClean="0">
                          <a:solidFill>
                            <a:srgbClr val="008000"/>
                          </a:solidFill>
                          <a:effectLst/>
                          <a:latin typeface="Times New Roman"/>
                          <a:ea typeface="MS ??"/>
                          <a:cs typeface="Times New Roman"/>
                        </a:rPr>
                        <a:t>+79</a:t>
                      </a:r>
                      <a:r>
                        <a:rPr lang="en-US" sz="1600" kern="1200" dirty="0" smtClean="0">
                          <a:solidFill>
                            <a:srgbClr val="008000"/>
                          </a:solidFill>
                          <a:effectLst/>
                          <a:latin typeface="Times New Roman"/>
                          <a:ea typeface="MS ??"/>
                          <a:cs typeface="Times New Roman"/>
                        </a:rPr>
                        <a:t> 26.5 GeV/u</a:t>
                      </a:r>
                      <a:endParaRPr lang="en-US" sz="1600" dirty="0" smtClean="0">
                        <a:solidFill>
                          <a:srgbClr val="008000"/>
                        </a:solidFill>
                        <a:effectLst/>
                        <a:latin typeface="Times New Roman"/>
                        <a:ea typeface="MS ??"/>
                        <a:cs typeface="Times New Roman"/>
                      </a:endParaRPr>
                    </a:p>
                  </a:txBody>
                  <a:tcPr/>
                </a:tc>
                <a:tc>
                  <a:txBody>
                    <a:bodyPr/>
                    <a:lstStyle/>
                    <a:p>
                      <a:pPr marL="0" marR="0" algn="ctr">
                        <a:spcBef>
                          <a:spcPts val="0"/>
                        </a:spcBef>
                        <a:spcAft>
                          <a:spcPts val="0"/>
                        </a:spcAft>
                      </a:pPr>
                      <a:r>
                        <a:rPr lang="en-US" sz="1600" i="0" dirty="0" smtClean="0">
                          <a:solidFill>
                            <a:srgbClr val="008000"/>
                          </a:solidFill>
                          <a:effectLst/>
                          <a:latin typeface="Times New Roman"/>
                          <a:ea typeface="MS ??"/>
                          <a:cs typeface="Times New Roman"/>
                        </a:rPr>
                        <a:t>To match e-beam</a:t>
                      </a:r>
                      <a:endParaRPr lang="en-US" sz="1600" i="0" dirty="0">
                        <a:solidFill>
                          <a:srgbClr val="008000"/>
                        </a:solidFill>
                        <a:effectLst/>
                        <a:latin typeface="Times New Roman"/>
                        <a:ea typeface="MS ??"/>
                        <a:cs typeface="Times New Roman"/>
                      </a:endParaRPr>
                    </a:p>
                  </a:txBody>
                  <a:tcPr/>
                </a:tc>
              </a:tr>
              <a:tr h="350520">
                <a:tc>
                  <a:txBody>
                    <a:bodyPr/>
                    <a:lstStyle/>
                    <a:p>
                      <a:pPr marL="0" marR="0">
                        <a:spcBef>
                          <a:spcPts val="0"/>
                        </a:spcBef>
                        <a:spcAft>
                          <a:spcPts val="0"/>
                        </a:spcAft>
                      </a:pPr>
                      <a:r>
                        <a:rPr lang="en-US" sz="1600" kern="1200" dirty="0" smtClean="0">
                          <a:solidFill>
                            <a:srgbClr val="000000"/>
                          </a:solidFill>
                          <a:effectLst/>
                          <a:latin typeface="Times New Roman"/>
                          <a:ea typeface="MS ??"/>
                          <a:cs typeface="Times New Roman"/>
                        </a:rPr>
                        <a:t>Particles/bucket</a:t>
                      </a:r>
                      <a:endParaRPr lang="en-US" sz="1600" dirty="0">
                        <a:effectLst/>
                        <a:latin typeface="Times New Roman"/>
                        <a:ea typeface="MS ??"/>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Times New Roman"/>
                          <a:ea typeface="MS ??"/>
                          <a:cs typeface="Times New Roman"/>
                        </a:rPr>
                        <a:t>10</a:t>
                      </a:r>
                      <a:r>
                        <a:rPr lang="en-US" sz="1600" kern="1200" baseline="30000" dirty="0" smtClean="0">
                          <a:solidFill>
                            <a:schemeClr val="tx1"/>
                          </a:solidFill>
                          <a:effectLst/>
                          <a:latin typeface="Times New Roman"/>
                          <a:ea typeface="MS ??"/>
                          <a:cs typeface="Times New Roman"/>
                        </a:rPr>
                        <a:t>8</a:t>
                      </a:r>
                      <a:r>
                        <a:rPr lang="en-US" sz="1600" kern="1200" baseline="0" dirty="0" smtClean="0">
                          <a:solidFill>
                            <a:schemeClr val="tx1"/>
                          </a:solidFill>
                          <a:effectLst/>
                          <a:latin typeface="Times New Roman"/>
                          <a:ea typeface="MS ??"/>
                          <a:cs typeface="Times New Roman"/>
                        </a:rPr>
                        <a:t> </a:t>
                      </a:r>
                      <a:r>
                        <a:rPr lang="en-US" sz="1600" kern="1200" dirty="0" smtClean="0">
                          <a:solidFill>
                            <a:schemeClr val="tx1"/>
                          </a:solidFill>
                          <a:effectLst/>
                          <a:latin typeface="Times New Roman"/>
                          <a:ea typeface="MS ??"/>
                          <a:cs typeface="Times New Roman"/>
                        </a:rPr>
                        <a:t>- 10</a:t>
                      </a:r>
                      <a:r>
                        <a:rPr lang="en-US" sz="1600" kern="1200" baseline="30000" dirty="0" smtClean="0">
                          <a:solidFill>
                            <a:schemeClr val="tx1"/>
                          </a:solidFill>
                          <a:effectLst/>
                          <a:latin typeface="Times New Roman"/>
                          <a:ea typeface="MS ??"/>
                          <a:cs typeface="Times New Roman"/>
                        </a:rPr>
                        <a:t>9</a:t>
                      </a:r>
                      <a:endParaRPr lang="en-US" sz="1600" dirty="0" smtClean="0">
                        <a:solidFill>
                          <a:schemeClr val="tx1"/>
                        </a:solidFill>
                        <a:effectLst/>
                        <a:latin typeface="Times New Roman"/>
                        <a:ea typeface="MS ??"/>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solidFill>
                            <a:srgbClr val="008000"/>
                          </a:solidFill>
                          <a:effectLst/>
                          <a:latin typeface="Times New Roman"/>
                          <a:ea typeface="MS ??"/>
                          <a:cs typeface="Times New Roman"/>
                        </a:rPr>
                        <a:t>10</a:t>
                      </a:r>
                      <a:r>
                        <a:rPr lang="en-US" sz="1600" kern="1200" baseline="30000" dirty="0" smtClean="0">
                          <a:solidFill>
                            <a:srgbClr val="008000"/>
                          </a:solidFill>
                          <a:effectLst/>
                          <a:latin typeface="Times New Roman"/>
                          <a:ea typeface="MS ??"/>
                          <a:cs typeface="Times New Roman"/>
                        </a:rPr>
                        <a:t>8</a:t>
                      </a:r>
                      <a:r>
                        <a:rPr lang="en-US" sz="1600" kern="1200" baseline="0" dirty="0" smtClean="0">
                          <a:solidFill>
                            <a:srgbClr val="008000"/>
                          </a:solidFill>
                          <a:effectLst/>
                          <a:latin typeface="Times New Roman"/>
                          <a:ea typeface="MS ??"/>
                          <a:cs typeface="Times New Roman"/>
                        </a:rPr>
                        <a:t> </a:t>
                      </a:r>
                      <a:r>
                        <a:rPr lang="en-US" sz="1600" kern="1200" dirty="0" smtClean="0">
                          <a:solidFill>
                            <a:srgbClr val="008000"/>
                          </a:solidFill>
                          <a:effectLst/>
                          <a:latin typeface="Times New Roman"/>
                          <a:ea typeface="MS ??"/>
                          <a:cs typeface="Times New Roman"/>
                        </a:rPr>
                        <a:t>- 10</a:t>
                      </a:r>
                      <a:r>
                        <a:rPr lang="en-US" sz="1600" kern="1200" baseline="30000" dirty="0" smtClean="0">
                          <a:solidFill>
                            <a:srgbClr val="008000"/>
                          </a:solidFill>
                          <a:effectLst/>
                          <a:latin typeface="Times New Roman"/>
                          <a:ea typeface="MS ??"/>
                          <a:cs typeface="Times New Roman"/>
                        </a:rPr>
                        <a:t>9</a:t>
                      </a:r>
                      <a:endParaRPr lang="en-US" sz="1600" dirty="0" smtClean="0">
                        <a:solidFill>
                          <a:srgbClr val="008000"/>
                        </a:solidFill>
                        <a:effectLst/>
                        <a:latin typeface="Times New Roman"/>
                        <a:ea typeface="MS ??"/>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smtClean="0">
                          <a:solidFill>
                            <a:srgbClr val="008000"/>
                          </a:solidFill>
                          <a:effectLst/>
                          <a:latin typeface="Times New Roman"/>
                          <a:ea typeface="Zapf Dingbats"/>
                          <a:cs typeface="Times New Roman"/>
                          <a:sym typeface="Zapf Dingbats"/>
                        </a:rPr>
                        <a:t>✔</a:t>
                      </a:r>
                      <a:endParaRPr lang="en-US" sz="1600" i="0" dirty="0" smtClean="0">
                        <a:solidFill>
                          <a:srgbClr val="008000"/>
                        </a:solidFill>
                        <a:effectLst/>
                        <a:latin typeface="Times New Roman"/>
                        <a:ea typeface="MS ??"/>
                        <a:cs typeface="Times New Roman"/>
                      </a:endParaRPr>
                    </a:p>
                  </a:txBody>
                  <a:tcPr/>
                </a:tc>
              </a:tr>
              <a:tr h="370840">
                <a:tc>
                  <a:txBody>
                    <a:bodyPr/>
                    <a:lstStyle/>
                    <a:p>
                      <a:pPr marL="0" marR="0">
                        <a:spcBef>
                          <a:spcPts val="0"/>
                        </a:spcBef>
                        <a:spcAft>
                          <a:spcPts val="0"/>
                        </a:spcAft>
                      </a:pPr>
                      <a:r>
                        <a:rPr lang="en-US" sz="1600" kern="1200" dirty="0">
                          <a:solidFill>
                            <a:srgbClr val="000000"/>
                          </a:solidFill>
                          <a:effectLst/>
                          <a:latin typeface="Times New Roman"/>
                          <a:ea typeface="MS ??"/>
                          <a:cs typeface="Times New Roman"/>
                        </a:rPr>
                        <a:t>Electron energy</a:t>
                      </a:r>
                      <a:endParaRPr lang="en-US" sz="1600" dirty="0">
                        <a:effectLst/>
                        <a:latin typeface="Times New Roman"/>
                        <a:ea typeface="MS ??"/>
                        <a:cs typeface="Times New Roman"/>
                      </a:endParaRPr>
                    </a:p>
                  </a:txBody>
                  <a:tcPr/>
                </a:tc>
                <a:tc>
                  <a:txBody>
                    <a:bodyPr/>
                    <a:lstStyle/>
                    <a:p>
                      <a:pPr marL="0" marR="0" algn="ctr">
                        <a:spcBef>
                          <a:spcPts val="0"/>
                        </a:spcBef>
                        <a:spcAft>
                          <a:spcPts val="0"/>
                        </a:spcAft>
                      </a:pPr>
                      <a:r>
                        <a:rPr lang="en-US" sz="1600" kern="1200" dirty="0">
                          <a:solidFill>
                            <a:schemeClr val="tx1"/>
                          </a:solidFill>
                          <a:effectLst/>
                          <a:latin typeface="Times New Roman"/>
                          <a:ea typeface="MS ??"/>
                          <a:cs typeface="Times New Roman"/>
                        </a:rPr>
                        <a:t>21.95 MeV</a:t>
                      </a:r>
                      <a:endParaRPr lang="en-US" sz="1600" dirty="0">
                        <a:solidFill>
                          <a:schemeClr val="tx1"/>
                        </a:solidFill>
                        <a:effectLst/>
                        <a:latin typeface="Times New Roman"/>
                        <a:ea typeface="MS ??"/>
                        <a:cs typeface="Times New Roman"/>
                      </a:endParaRPr>
                    </a:p>
                  </a:txBody>
                  <a:tcPr/>
                </a:tc>
                <a:tc>
                  <a:txBody>
                    <a:bodyPr/>
                    <a:lstStyle/>
                    <a:p>
                      <a:pPr marL="0" marR="0" algn="ctr">
                        <a:spcBef>
                          <a:spcPts val="0"/>
                        </a:spcBef>
                        <a:spcAft>
                          <a:spcPts val="0"/>
                        </a:spcAft>
                      </a:pPr>
                      <a:r>
                        <a:rPr lang="en-US" sz="1600" b="1" dirty="0" smtClean="0">
                          <a:solidFill>
                            <a:srgbClr val="FF0000"/>
                          </a:solidFill>
                          <a:effectLst/>
                          <a:latin typeface="Times New Roman"/>
                          <a:ea typeface="MS ??"/>
                          <a:cs typeface="Times New Roman"/>
                        </a:rPr>
                        <a:t>15 MeV</a:t>
                      </a:r>
                      <a:endParaRPr lang="en-US" sz="1600" b="1" dirty="0">
                        <a:solidFill>
                          <a:srgbClr val="FF0000"/>
                        </a:solidFill>
                        <a:effectLst/>
                        <a:latin typeface="Times New Roman"/>
                        <a:ea typeface="MS ??"/>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i="0" dirty="0" smtClean="0">
                          <a:solidFill>
                            <a:srgbClr val="FF0000"/>
                          </a:solidFill>
                          <a:effectLst/>
                          <a:latin typeface="Times New Roman"/>
                          <a:ea typeface="MS ??"/>
                          <a:cs typeface="Times New Roman"/>
                        </a:rPr>
                        <a:t>SRF</a:t>
                      </a:r>
                      <a:r>
                        <a:rPr lang="en-US" sz="1600" b="1" i="0" baseline="0" dirty="0" smtClean="0">
                          <a:solidFill>
                            <a:srgbClr val="FF0000"/>
                          </a:solidFill>
                          <a:effectLst/>
                          <a:latin typeface="Times New Roman"/>
                          <a:ea typeface="MS ??"/>
                          <a:cs typeface="Times New Roman"/>
                        </a:rPr>
                        <a:t> linac quench</a:t>
                      </a:r>
                      <a:endParaRPr lang="en-US" sz="1600" b="1" i="0" dirty="0" smtClean="0">
                        <a:solidFill>
                          <a:srgbClr val="FF0000"/>
                        </a:solidFill>
                        <a:effectLst/>
                        <a:latin typeface="Times New Roman"/>
                        <a:ea typeface="MS ??"/>
                        <a:cs typeface="Times New Roman"/>
                      </a:endParaRPr>
                    </a:p>
                  </a:txBody>
                  <a:tcPr/>
                </a:tc>
              </a:tr>
              <a:tr h="370840">
                <a:tc>
                  <a:txBody>
                    <a:bodyPr/>
                    <a:lstStyle/>
                    <a:p>
                      <a:pPr marL="0" marR="0">
                        <a:spcBef>
                          <a:spcPts val="0"/>
                        </a:spcBef>
                        <a:spcAft>
                          <a:spcPts val="0"/>
                        </a:spcAft>
                      </a:pPr>
                      <a:r>
                        <a:rPr lang="en-US" sz="1600" kern="1200" dirty="0">
                          <a:solidFill>
                            <a:srgbClr val="000000"/>
                          </a:solidFill>
                          <a:effectLst/>
                          <a:latin typeface="Times New Roman"/>
                          <a:ea typeface="MS ??"/>
                          <a:cs typeface="Times New Roman"/>
                        </a:rPr>
                        <a:t>Charge per e-bunch</a:t>
                      </a:r>
                      <a:endParaRPr lang="en-US" sz="1600" dirty="0">
                        <a:effectLst/>
                        <a:latin typeface="Times New Roman"/>
                        <a:ea typeface="MS ??"/>
                        <a:cs typeface="Times New Roman"/>
                      </a:endParaRPr>
                    </a:p>
                  </a:txBody>
                  <a:tcPr/>
                </a:tc>
                <a:tc>
                  <a:txBody>
                    <a:bodyPr/>
                    <a:lstStyle/>
                    <a:p>
                      <a:pPr marL="0" marR="0" algn="ctr">
                        <a:spcBef>
                          <a:spcPts val="0"/>
                        </a:spcBef>
                        <a:spcAft>
                          <a:spcPts val="0"/>
                        </a:spcAft>
                      </a:pPr>
                      <a:r>
                        <a:rPr lang="en-US" sz="1600" kern="1200" dirty="0">
                          <a:solidFill>
                            <a:schemeClr val="tx1"/>
                          </a:solidFill>
                          <a:effectLst/>
                          <a:latin typeface="Times New Roman"/>
                          <a:ea typeface="MS ??"/>
                          <a:cs typeface="Times New Roman"/>
                        </a:rPr>
                        <a:t>0.5-5 nC</a:t>
                      </a:r>
                      <a:endParaRPr lang="en-US" sz="1600" dirty="0">
                        <a:solidFill>
                          <a:schemeClr val="tx1"/>
                        </a:solidFill>
                        <a:effectLst/>
                        <a:latin typeface="Times New Roman"/>
                        <a:ea typeface="MS ??"/>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smtClean="0">
                          <a:solidFill>
                            <a:srgbClr val="008000"/>
                          </a:solidFill>
                          <a:effectLst/>
                          <a:latin typeface="Times New Roman"/>
                          <a:ea typeface="MS ??"/>
                          <a:cs typeface="Times New Roman"/>
                        </a:rPr>
                        <a:t>0.1- 4 nC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smtClean="0">
                          <a:solidFill>
                            <a:srgbClr val="008000"/>
                          </a:solidFill>
                          <a:effectLst/>
                          <a:latin typeface="Times New Roman"/>
                          <a:ea typeface="Zapf Dingbats"/>
                          <a:cs typeface="Times New Roman"/>
                          <a:sym typeface="Zapf Dingbats"/>
                        </a:rPr>
                        <a:t>✔</a:t>
                      </a:r>
                      <a:endParaRPr lang="en-US" sz="1600" i="0" dirty="0" smtClean="0">
                        <a:solidFill>
                          <a:srgbClr val="008000"/>
                        </a:solidFill>
                        <a:effectLst/>
                        <a:latin typeface="Times New Roman"/>
                        <a:ea typeface="MS ??"/>
                        <a:cs typeface="Times New Roman"/>
                      </a:endParaRPr>
                    </a:p>
                  </a:txBody>
                  <a:tcPr/>
                </a:tc>
              </a:tr>
              <a:tr h="370840">
                <a:tc>
                  <a:txBody>
                    <a:bodyPr/>
                    <a:lstStyle/>
                    <a:p>
                      <a:pPr marL="0" marR="0">
                        <a:spcBef>
                          <a:spcPts val="0"/>
                        </a:spcBef>
                        <a:spcAft>
                          <a:spcPts val="0"/>
                        </a:spcAft>
                      </a:pPr>
                      <a:r>
                        <a:rPr lang="en-US" sz="1600" dirty="0" smtClean="0">
                          <a:effectLst/>
                          <a:latin typeface="Times New Roman"/>
                          <a:ea typeface="MS ??"/>
                          <a:cs typeface="Times New Roman"/>
                        </a:rPr>
                        <a:t>Peak current</a:t>
                      </a:r>
                      <a:endParaRPr lang="en-US" sz="1600" dirty="0">
                        <a:effectLst/>
                        <a:latin typeface="Times New Roman"/>
                        <a:ea typeface="MS ??"/>
                        <a:cs typeface="Times New Roman"/>
                      </a:endParaRPr>
                    </a:p>
                  </a:txBody>
                  <a:tcPr/>
                </a:tc>
                <a:tc>
                  <a:txBody>
                    <a:bodyPr/>
                    <a:lstStyle/>
                    <a:p>
                      <a:pPr marL="0" marR="0" algn="ctr">
                        <a:spcBef>
                          <a:spcPts val="0"/>
                        </a:spcBef>
                        <a:spcAft>
                          <a:spcPts val="0"/>
                        </a:spcAft>
                      </a:pPr>
                      <a:r>
                        <a:rPr lang="en-US" sz="1600" dirty="0" smtClean="0">
                          <a:solidFill>
                            <a:schemeClr val="tx1"/>
                          </a:solidFill>
                          <a:effectLst/>
                          <a:latin typeface="Times New Roman"/>
                          <a:ea typeface="MS ??"/>
                          <a:cs typeface="Times New Roman"/>
                        </a:rPr>
                        <a:t>100 A</a:t>
                      </a:r>
                      <a:endParaRPr lang="en-US" sz="1600" dirty="0">
                        <a:solidFill>
                          <a:schemeClr val="tx1"/>
                        </a:solidFill>
                        <a:effectLst/>
                        <a:latin typeface="Times New Roman"/>
                        <a:ea typeface="MS ??"/>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smtClean="0">
                          <a:solidFill>
                            <a:srgbClr val="008000"/>
                          </a:solidFill>
                          <a:effectLst/>
                          <a:latin typeface="Times New Roman"/>
                          <a:ea typeface="MS ??"/>
                          <a:cs typeface="Times New Roman"/>
                        </a:rPr>
                        <a:t>50</a:t>
                      </a:r>
                      <a:r>
                        <a:rPr lang="en-US" sz="1600" i="0" baseline="0" dirty="0" smtClean="0">
                          <a:solidFill>
                            <a:srgbClr val="008000"/>
                          </a:solidFill>
                          <a:effectLst/>
                          <a:latin typeface="Times New Roman"/>
                          <a:ea typeface="MS ??"/>
                          <a:cs typeface="Times New Roman"/>
                        </a:rPr>
                        <a:t> A</a:t>
                      </a:r>
                      <a:endParaRPr lang="en-US" sz="1600" i="0" dirty="0" smtClean="0">
                        <a:solidFill>
                          <a:srgbClr val="008000"/>
                        </a:solidFill>
                        <a:effectLst/>
                        <a:latin typeface="Times New Roman"/>
                        <a:ea typeface="MS ??"/>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smtClean="0">
                          <a:solidFill>
                            <a:srgbClr val="008000"/>
                          </a:solidFill>
                          <a:effectLst/>
                          <a:latin typeface="Times New Roman"/>
                          <a:ea typeface="MS ??"/>
                          <a:cs typeface="Times New Roman"/>
                        </a:rPr>
                        <a:t>Sufficient for</a:t>
                      </a:r>
                      <a:r>
                        <a:rPr lang="en-US" sz="1600" i="0" baseline="0" dirty="0" smtClean="0">
                          <a:solidFill>
                            <a:srgbClr val="008000"/>
                          </a:solidFill>
                          <a:effectLst/>
                          <a:latin typeface="Times New Roman"/>
                          <a:ea typeface="MS ??"/>
                          <a:cs typeface="Times New Roman"/>
                        </a:rPr>
                        <a:t> this energy</a:t>
                      </a:r>
                      <a:endParaRPr lang="en-US" sz="1600" i="0" dirty="0" smtClean="0">
                        <a:solidFill>
                          <a:srgbClr val="008000"/>
                        </a:solidFill>
                        <a:effectLst/>
                        <a:latin typeface="Times New Roman"/>
                        <a:ea typeface="MS ??"/>
                        <a:cs typeface="Times New Roman"/>
                      </a:endParaRPr>
                    </a:p>
                  </a:txBody>
                  <a:tcPr/>
                </a:tc>
              </a:tr>
              <a:tr h="370840">
                <a:tc>
                  <a:txBody>
                    <a:bodyPr/>
                    <a:lstStyle/>
                    <a:p>
                      <a:pPr marL="0" marR="0">
                        <a:spcBef>
                          <a:spcPts val="0"/>
                        </a:spcBef>
                        <a:spcAft>
                          <a:spcPts val="0"/>
                        </a:spcAft>
                      </a:pPr>
                      <a:r>
                        <a:rPr lang="en-US" sz="1600" dirty="0" smtClean="0">
                          <a:effectLst/>
                          <a:latin typeface="Times New Roman"/>
                          <a:ea typeface="MS ??"/>
                          <a:cs typeface="Times New Roman"/>
                        </a:rPr>
                        <a:t>Pulse duration, psec</a:t>
                      </a:r>
                      <a:endParaRPr lang="en-US" sz="1600" dirty="0">
                        <a:effectLst/>
                        <a:latin typeface="Times New Roman"/>
                        <a:ea typeface="MS ??"/>
                        <a:cs typeface="Times New Roman"/>
                      </a:endParaRPr>
                    </a:p>
                  </a:txBody>
                  <a:tcPr/>
                </a:tc>
                <a:tc>
                  <a:txBody>
                    <a:bodyPr/>
                    <a:lstStyle/>
                    <a:p>
                      <a:pPr marL="0" marR="0" algn="ctr">
                        <a:spcBef>
                          <a:spcPts val="0"/>
                        </a:spcBef>
                        <a:spcAft>
                          <a:spcPts val="0"/>
                        </a:spcAft>
                      </a:pPr>
                      <a:r>
                        <a:rPr lang="en-US" sz="1600" dirty="0" smtClean="0">
                          <a:solidFill>
                            <a:schemeClr val="tx1"/>
                          </a:solidFill>
                          <a:effectLst/>
                          <a:latin typeface="Times New Roman"/>
                          <a:ea typeface="MS ??"/>
                          <a:cs typeface="Times New Roman"/>
                        </a:rPr>
                        <a:t>10-50</a:t>
                      </a:r>
                      <a:endParaRPr lang="en-US" sz="1600" dirty="0">
                        <a:solidFill>
                          <a:schemeClr val="tx1"/>
                        </a:solidFill>
                        <a:effectLst/>
                        <a:latin typeface="Times New Roman"/>
                        <a:ea typeface="MS ??"/>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smtClean="0">
                          <a:solidFill>
                            <a:srgbClr val="008000"/>
                          </a:solidFill>
                          <a:effectLst/>
                          <a:latin typeface="Times New Roman"/>
                          <a:ea typeface="MS ??"/>
                          <a:cs typeface="Times New Roman"/>
                        </a:rPr>
                        <a:t>12</a:t>
                      </a:r>
                      <a:r>
                        <a:rPr lang="en-US" sz="1600" i="0" baseline="0" dirty="0" smtClean="0">
                          <a:solidFill>
                            <a:srgbClr val="008000"/>
                          </a:solidFill>
                          <a:effectLst/>
                          <a:latin typeface="Times New Roman"/>
                          <a:ea typeface="MS ??"/>
                          <a:cs typeface="Times New Roman"/>
                        </a:rPr>
                        <a:t> </a:t>
                      </a:r>
                      <a:endParaRPr lang="en-US" sz="1600" i="0" dirty="0" smtClean="0">
                        <a:solidFill>
                          <a:srgbClr val="008000"/>
                        </a:solidFill>
                        <a:effectLst/>
                        <a:latin typeface="Times New Roman"/>
                        <a:ea typeface="MS ??"/>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smtClean="0">
                          <a:solidFill>
                            <a:srgbClr val="008000"/>
                          </a:solidFill>
                          <a:effectLst/>
                          <a:latin typeface="Times New Roman"/>
                          <a:ea typeface="Zapf Dingbats"/>
                          <a:cs typeface="Times New Roman"/>
                          <a:sym typeface="Zapf Dingbats"/>
                        </a:rPr>
                        <a:t>✔</a:t>
                      </a:r>
                      <a:endParaRPr lang="en-US" sz="1600" i="0" dirty="0" smtClean="0">
                        <a:solidFill>
                          <a:srgbClr val="008000"/>
                        </a:solidFill>
                        <a:effectLst/>
                        <a:latin typeface="Times New Roman"/>
                        <a:ea typeface="MS ??"/>
                        <a:cs typeface="Times New Roman"/>
                      </a:endParaRPr>
                    </a:p>
                  </a:txBody>
                  <a:tcPr/>
                </a:tc>
              </a:tr>
              <a:tr h="370840">
                <a:tc>
                  <a:txBody>
                    <a:bodyPr/>
                    <a:lstStyle/>
                    <a:p>
                      <a:pPr marL="0" marR="0">
                        <a:spcBef>
                          <a:spcPts val="0"/>
                        </a:spcBef>
                        <a:spcAft>
                          <a:spcPts val="0"/>
                        </a:spcAft>
                      </a:pPr>
                      <a:r>
                        <a:rPr lang="en-US" sz="1600" dirty="0" smtClean="0">
                          <a:effectLst/>
                          <a:latin typeface="Times New Roman"/>
                          <a:ea typeface="MS ??"/>
                          <a:cs typeface="Times New Roman"/>
                        </a:rPr>
                        <a:t>Beam</a:t>
                      </a:r>
                      <a:r>
                        <a:rPr lang="en-US" sz="1600" baseline="0" dirty="0" smtClean="0">
                          <a:effectLst/>
                          <a:latin typeface="Times New Roman"/>
                          <a:ea typeface="MS ??"/>
                          <a:cs typeface="Times New Roman"/>
                        </a:rPr>
                        <a:t> emittance, norm</a:t>
                      </a:r>
                      <a:endParaRPr lang="en-US" sz="1600" dirty="0">
                        <a:effectLst/>
                        <a:latin typeface="Times New Roman"/>
                        <a:ea typeface="MS ??"/>
                        <a:cs typeface="Times New Roman"/>
                      </a:endParaRPr>
                    </a:p>
                  </a:txBody>
                  <a:tcPr/>
                </a:tc>
                <a:tc>
                  <a:txBody>
                    <a:bodyPr/>
                    <a:lstStyle/>
                    <a:p>
                      <a:pPr marL="0" marR="0" algn="ctr">
                        <a:spcBef>
                          <a:spcPts val="0"/>
                        </a:spcBef>
                        <a:spcAft>
                          <a:spcPts val="0"/>
                        </a:spcAft>
                      </a:pPr>
                      <a:r>
                        <a:rPr lang="en-US" sz="1600" dirty="0" smtClean="0">
                          <a:solidFill>
                            <a:schemeClr val="tx1"/>
                          </a:solidFill>
                          <a:effectLst/>
                          <a:latin typeface="Times New Roman"/>
                          <a:ea typeface="MS ??"/>
                          <a:cs typeface="Times New Roman"/>
                        </a:rPr>
                        <a:t>&lt;5 mm mrad</a:t>
                      </a:r>
                      <a:endParaRPr lang="en-US" sz="1600" dirty="0">
                        <a:solidFill>
                          <a:schemeClr val="tx1"/>
                        </a:solidFill>
                        <a:effectLst/>
                        <a:latin typeface="Times New Roman"/>
                        <a:ea typeface="MS ??"/>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smtClean="0">
                          <a:solidFill>
                            <a:srgbClr val="008000"/>
                          </a:solidFill>
                          <a:effectLst/>
                          <a:latin typeface="Times New Roman"/>
                          <a:ea typeface="MS ??"/>
                          <a:cs typeface="Times New Roman"/>
                        </a:rPr>
                        <a:t>3 - 4 mm mrad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smtClean="0">
                          <a:solidFill>
                            <a:srgbClr val="008000"/>
                          </a:solidFill>
                          <a:effectLst/>
                          <a:latin typeface="Times New Roman"/>
                          <a:ea typeface="Zapf Dingbats"/>
                          <a:cs typeface="Times New Roman"/>
                          <a:sym typeface="Zapf Dingbats"/>
                        </a:rPr>
                        <a:t>✔</a:t>
                      </a:r>
                      <a:endParaRPr lang="en-US" sz="1600" i="0" dirty="0" smtClean="0">
                        <a:solidFill>
                          <a:srgbClr val="008000"/>
                        </a:solidFill>
                        <a:effectLst/>
                        <a:latin typeface="Times New Roman"/>
                        <a:ea typeface="MS ??"/>
                        <a:cs typeface="Times New Roman"/>
                      </a:endParaRPr>
                    </a:p>
                  </a:txBody>
                  <a:tcPr/>
                </a:tc>
              </a:tr>
              <a:tr h="370840">
                <a:tc>
                  <a:txBody>
                    <a:bodyPr/>
                    <a:lstStyle/>
                    <a:p>
                      <a:pPr marL="0" marR="0">
                        <a:spcBef>
                          <a:spcPts val="0"/>
                        </a:spcBef>
                        <a:spcAft>
                          <a:spcPts val="0"/>
                        </a:spcAft>
                      </a:pPr>
                      <a:r>
                        <a:rPr lang="en-US" sz="1600" dirty="0" smtClean="0">
                          <a:effectLst/>
                          <a:latin typeface="Times New Roman"/>
                          <a:ea typeface="MS ??"/>
                          <a:cs typeface="Times New Roman"/>
                        </a:rPr>
                        <a:t>FEL wavelength</a:t>
                      </a:r>
                      <a:endParaRPr lang="en-US" sz="1600" dirty="0">
                        <a:effectLst/>
                        <a:latin typeface="Times New Roman"/>
                        <a:ea typeface="MS ??"/>
                        <a:cs typeface="Times New Roman"/>
                      </a:endParaRPr>
                    </a:p>
                  </a:txBody>
                  <a:tcPr/>
                </a:tc>
                <a:tc>
                  <a:txBody>
                    <a:bodyPr/>
                    <a:lstStyle/>
                    <a:p>
                      <a:pPr marL="0" marR="0" algn="ctr">
                        <a:spcBef>
                          <a:spcPts val="0"/>
                        </a:spcBef>
                        <a:spcAft>
                          <a:spcPts val="0"/>
                        </a:spcAft>
                      </a:pPr>
                      <a:r>
                        <a:rPr lang="en-US" sz="1600" dirty="0" smtClean="0">
                          <a:solidFill>
                            <a:schemeClr val="tx1"/>
                          </a:solidFill>
                          <a:effectLst/>
                          <a:latin typeface="Times New Roman"/>
                          <a:ea typeface="MS ??"/>
                          <a:cs typeface="Times New Roman"/>
                        </a:rPr>
                        <a:t>13 </a:t>
                      </a:r>
                      <a:r>
                        <a:rPr lang="el-GR" sz="1600" dirty="0" smtClean="0">
                          <a:solidFill>
                            <a:schemeClr val="tx1"/>
                          </a:solidFill>
                          <a:effectLst/>
                          <a:latin typeface="Times New Roman"/>
                          <a:ea typeface="MS ??"/>
                          <a:cs typeface="Times New Roman"/>
                        </a:rPr>
                        <a:t>μ</a:t>
                      </a:r>
                      <a:r>
                        <a:rPr lang="en-US" sz="1600" dirty="0" smtClean="0">
                          <a:solidFill>
                            <a:schemeClr val="tx1"/>
                          </a:solidFill>
                          <a:effectLst/>
                          <a:latin typeface="Times New Roman"/>
                          <a:ea typeface="MS ??"/>
                          <a:cs typeface="Times New Roman"/>
                        </a:rPr>
                        <a:t>m</a:t>
                      </a:r>
                      <a:endParaRPr lang="en-US" sz="1600" dirty="0">
                        <a:solidFill>
                          <a:schemeClr val="tx1"/>
                        </a:solidFill>
                        <a:effectLst/>
                        <a:latin typeface="Times New Roman"/>
                        <a:ea typeface="MS ??"/>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0000"/>
                          </a:solidFill>
                          <a:effectLst/>
                          <a:latin typeface="Times New Roman"/>
                          <a:ea typeface="MS ??"/>
                          <a:cs typeface="Times New Roman"/>
                        </a:rPr>
                        <a:t>30 </a:t>
                      </a:r>
                      <a:r>
                        <a:rPr lang="el-GR" sz="1600" b="1" dirty="0" smtClean="0">
                          <a:solidFill>
                            <a:srgbClr val="FF0000"/>
                          </a:solidFill>
                          <a:effectLst/>
                          <a:latin typeface="Times New Roman"/>
                          <a:ea typeface="MS ??"/>
                          <a:cs typeface="Times New Roman"/>
                        </a:rPr>
                        <a:t>μ</a:t>
                      </a:r>
                      <a:r>
                        <a:rPr lang="en-US" sz="1600" b="1" dirty="0" smtClean="0">
                          <a:solidFill>
                            <a:srgbClr val="FF0000"/>
                          </a:solidFill>
                          <a:effectLst/>
                          <a:latin typeface="Times New Roman"/>
                          <a:ea typeface="MS ??"/>
                          <a:cs typeface="Times New Roman"/>
                        </a:rPr>
                        <a:t>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0" dirty="0" smtClean="0">
                          <a:solidFill>
                            <a:srgbClr val="FF0000"/>
                          </a:solidFill>
                          <a:effectLst/>
                          <a:latin typeface="Times New Roman"/>
                          <a:ea typeface="MS ??"/>
                          <a:cs typeface="Times New Roman"/>
                        </a:rPr>
                        <a:t>N</a:t>
                      </a:r>
                      <a:r>
                        <a:rPr lang="en-US" sz="1600" b="1" i="0" baseline="0" dirty="0" smtClean="0">
                          <a:solidFill>
                            <a:srgbClr val="FF0000"/>
                          </a:solidFill>
                          <a:effectLst/>
                          <a:latin typeface="Times New Roman"/>
                          <a:ea typeface="MS ??"/>
                          <a:cs typeface="Times New Roman"/>
                        </a:rPr>
                        <a:t>ew </a:t>
                      </a:r>
                      <a:r>
                        <a:rPr lang="en-US" sz="1600" b="1" i="0" baseline="0" dirty="0" err="1" smtClean="0">
                          <a:solidFill>
                            <a:srgbClr val="FF0000"/>
                          </a:solidFill>
                          <a:effectLst/>
                          <a:latin typeface="Times New Roman"/>
                          <a:ea typeface="MS ??"/>
                          <a:cs typeface="Times New Roman"/>
                        </a:rPr>
                        <a:t>IR</a:t>
                      </a:r>
                      <a:r>
                        <a:rPr lang="en-US" sz="1600" b="1" i="0" baseline="0" dirty="0" smtClean="0">
                          <a:solidFill>
                            <a:srgbClr val="FF0000"/>
                          </a:solidFill>
                          <a:effectLst/>
                          <a:latin typeface="Times New Roman"/>
                          <a:ea typeface="MS ??"/>
                          <a:cs typeface="Times New Roman"/>
                        </a:rPr>
                        <a:t> diagnostics</a:t>
                      </a:r>
                      <a:endParaRPr lang="en-US" sz="1600" b="1" i="0" dirty="0" smtClean="0">
                        <a:solidFill>
                          <a:srgbClr val="FF0000"/>
                        </a:solidFill>
                        <a:effectLst/>
                        <a:latin typeface="Times New Roman"/>
                        <a:ea typeface="MS ??"/>
                        <a:cs typeface="Times New Roman"/>
                      </a:endParaRPr>
                    </a:p>
                  </a:txBody>
                  <a:tcPr/>
                </a:tc>
              </a:tr>
              <a:tr h="370840">
                <a:tc>
                  <a:txBody>
                    <a:bodyPr/>
                    <a:lstStyle/>
                    <a:p>
                      <a:pPr marL="0" marR="0">
                        <a:spcBef>
                          <a:spcPts val="0"/>
                        </a:spcBef>
                        <a:spcAft>
                          <a:spcPts val="0"/>
                        </a:spcAft>
                      </a:pPr>
                      <a:r>
                        <a:rPr lang="en-US" sz="1600" kern="1200" dirty="0">
                          <a:solidFill>
                            <a:srgbClr val="000000"/>
                          </a:solidFill>
                          <a:effectLst/>
                          <a:latin typeface="Times New Roman"/>
                          <a:ea typeface="MS ??"/>
                          <a:cs typeface="Times New Roman"/>
                        </a:rPr>
                        <a:t>Rep-rate</a:t>
                      </a:r>
                      <a:endParaRPr lang="en-US" sz="1600" dirty="0">
                        <a:effectLst/>
                        <a:latin typeface="Times New Roman"/>
                        <a:ea typeface="MS ??"/>
                        <a:cs typeface="Times New Roman"/>
                      </a:endParaRPr>
                    </a:p>
                  </a:txBody>
                  <a:tcPr/>
                </a:tc>
                <a:tc>
                  <a:txBody>
                    <a:bodyPr/>
                    <a:lstStyle/>
                    <a:p>
                      <a:pPr marL="0" marR="0" algn="ctr">
                        <a:spcBef>
                          <a:spcPts val="0"/>
                        </a:spcBef>
                        <a:spcAft>
                          <a:spcPts val="0"/>
                        </a:spcAft>
                      </a:pPr>
                      <a:r>
                        <a:rPr lang="en-US" sz="1600" kern="1200" dirty="0">
                          <a:solidFill>
                            <a:schemeClr val="tx1"/>
                          </a:solidFill>
                          <a:effectLst/>
                          <a:latin typeface="Times New Roman"/>
                          <a:ea typeface="MS ??"/>
                          <a:cs typeface="Times New Roman"/>
                        </a:rPr>
                        <a:t>78.17 kHz</a:t>
                      </a:r>
                      <a:endParaRPr lang="en-US" sz="1600" dirty="0">
                        <a:solidFill>
                          <a:schemeClr val="tx1"/>
                        </a:solidFill>
                        <a:effectLst/>
                        <a:latin typeface="Times New Roman"/>
                        <a:ea typeface="MS ??"/>
                        <a:cs typeface="Times New Roman"/>
                      </a:endParaRPr>
                    </a:p>
                  </a:txBody>
                  <a:tcPr/>
                </a:tc>
                <a:tc>
                  <a:txBody>
                    <a:bodyPr/>
                    <a:lstStyle/>
                    <a:p>
                      <a:pPr marL="0" marR="0" algn="ctr">
                        <a:spcBef>
                          <a:spcPts val="0"/>
                        </a:spcBef>
                        <a:spcAft>
                          <a:spcPts val="0"/>
                        </a:spcAft>
                      </a:pPr>
                      <a:r>
                        <a:rPr lang="en-US" sz="1600" dirty="0" smtClean="0">
                          <a:solidFill>
                            <a:srgbClr val="0000FF"/>
                          </a:solidFill>
                          <a:effectLst/>
                          <a:latin typeface="Times New Roman"/>
                          <a:ea typeface="MS ??"/>
                          <a:cs typeface="Times New Roman"/>
                        </a:rPr>
                        <a:t>26 kHz**</a:t>
                      </a:r>
                      <a:endParaRPr lang="en-US" sz="1600" dirty="0">
                        <a:solidFill>
                          <a:srgbClr val="0000FF"/>
                        </a:solidFill>
                        <a:effectLst/>
                        <a:latin typeface="Times New Roman"/>
                        <a:ea typeface="MS ??"/>
                        <a:cs typeface="Times New Roman"/>
                      </a:endParaRPr>
                    </a:p>
                  </a:txBody>
                  <a:tcPr/>
                </a:tc>
                <a:tc>
                  <a:txBody>
                    <a:bodyPr/>
                    <a:lstStyle/>
                    <a:p>
                      <a:pPr marL="0" marR="0" algn="ctr">
                        <a:spcBef>
                          <a:spcPts val="0"/>
                        </a:spcBef>
                        <a:spcAft>
                          <a:spcPts val="0"/>
                        </a:spcAft>
                      </a:pPr>
                      <a:r>
                        <a:rPr lang="en-US" sz="1600" dirty="0" smtClean="0">
                          <a:solidFill>
                            <a:srgbClr val="0000FF"/>
                          </a:solidFill>
                          <a:effectLst/>
                          <a:latin typeface="Times New Roman"/>
                          <a:ea typeface="MS ??"/>
                          <a:cs typeface="Times New Roman"/>
                        </a:rPr>
                        <a:t>Temporary**</a:t>
                      </a:r>
                      <a:endParaRPr lang="en-US" sz="1600" dirty="0">
                        <a:solidFill>
                          <a:srgbClr val="0000FF"/>
                        </a:solidFill>
                        <a:effectLst/>
                        <a:latin typeface="Times New Roman"/>
                        <a:ea typeface="MS ??"/>
                        <a:cs typeface="Times New Roman"/>
                      </a:endParaRPr>
                    </a:p>
                  </a:txBody>
                  <a:tcPr/>
                </a:tc>
              </a:tr>
              <a:tr h="370840">
                <a:tc>
                  <a:txBody>
                    <a:bodyPr/>
                    <a:lstStyle/>
                    <a:p>
                      <a:pPr marL="0" marR="0">
                        <a:spcBef>
                          <a:spcPts val="0"/>
                        </a:spcBef>
                        <a:spcAft>
                          <a:spcPts val="0"/>
                        </a:spcAft>
                      </a:pPr>
                      <a:r>
                        <a:rPr lang="en-US" sz="1600" kern="1200" dirty="0" smtClean="0">
                          <a:solidFill>
                            <a:srgbClr val="000000"/>
                          </a:solidFill>
                          <a:effectLst/>
                          <a:latin typeface="Times New Roman"/>
                          <a:ea typeface="MS ??"/>
                          <a:cs typeface="Times New Roman"/>
                        </a:rPr>
                        <a:t>e</a:t>
                      </a:r>
                      <a:r>
                        <a:rPr lang="en-US" sz="1600" kern="1200" dirty="0">
                          <a:solidFill>
                            <a:srgbClr val="000000"/>
                          </a:solidFill>
                          <a:effectLst/>
                          <a:latin typeface="Times New Roman"/>
                          <a:ea typeface="MS ??"/>
                          <a:cs typeface="Times New Roman"/>
                        </a:rPr>
                        <a:t>-beam current</a:t>
                      </a:r>
                      <a:endParaRPr lang="en-US" sz="1600" dirty="0">
                        <a:effectLst/>
                        <a:latin typeface="Times New Roman"/>
                        <a:ea typeface="MS ??"/>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Times New Roman"/>
                          <a:ea typeface="MS ??"/>
                          <a:cs typeface="Times New Roman"/>
                        </a:rPr>
                        <a:t>Up to 400</a:t>
                      </a:r>
                      <a:r>
                        <a:rPr lang="en-US" sz="1600" kern="1200" baseline="0" dirty="0" smtClean="0">
                          <a:solidFill>
                            <a:schemeClr val="tx1"/>
                          </a:solidFill>
                          <a:effectLst/>
                          <a:latin typeface="Times New Roman"/>
                          <a:ea typeface="MS ??"/>
                          <a:cs typeface="Times New Roman"/>
                        </a:rPr>
                        <a:t> </a:t>
                      </a:r>
                      <a:r>
                        <a:rPr lang="en-US" sz="1600" kern="1200" dirty="0" smtClean="0">
                          <a:solidFill>
                            <a:schemeClr val="tx1"/>
                          </a:solidFill>
                          <a:effectLst/>
                          <a:latin typeface="Times New Roman"/>
                          <a:ea typeface="MS ??"/>
                          <a:cs typeface="Times New Roman"/>
                        </a:rPr>
                        <a:t> </a:t>
                      </a:r>
                      <a:r>
                        <a:rPr lang="el-GR" sz="1600" dirty="0" smtClean="0">
                          <a:solidFill>
                            <a:schemeClr val="tx1"/>
                          </a:solidFill>
                          <a:effectLst/>
                          <a:latin typeface="Times New Roman"/>
                          <a:ea typeface="MS ??"/>
                          <a:cs typeface="Times New Roman"/>
                        </a:rPr>
                        <a:t>μΑ</a:t>
                      </a:r>
                      <a:endParaRPr lang="en-US" sz="1600" dirty="0" smtClean="0">
                        <a:solidFill>
                          <a:schemeClr val="tx1"/>
                        </a:solidFill>
                        <a:effectLst/>
                        <a:latin typeface="Times New Roman"/>
                        <a:ea typeface="MS ??"/>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FF"/>
                          </a:solidFill>
                          <a:effectLst/>
                          <a:latin typeface="Times New Roman"/>
                          <a:ea typeface="MS ??"/>
                          <a:cs typeface="Times New Roman"/>
                        </a:rPr>
                        <a:t>40 </a:t>
                      </a:r>
                      <a:r>
                        <a:rPr lang="el-GR" sz="1600" dirty="0" smtClean="0">
                          <a:solidFill>
                            <a:srgbClr val="0000FF"/>
                          </a:solidFill>
                          <a:effectLst/>
                          <a:latin typeface="Times New Roman"/>
                          <a:ea typeface="MS ??"/>
                          <a:cs typeface="Times New Roman"/>
                        </a:rPr>
                        <a:t>μΑ</a:t>
                      </a:r>
                      <a:endParaRPr lang="en-US" sz="1600" dirty="0" smtClean="0">
                        <a:solidFill>
                          <a:srgbClr val="0000FF"/>
                        </a:solidFill>
                        <a:effectLst/>
                        <a:latin typeface="Times New Roman"/>
                        <a:ea typeface="MS ??"/>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FF"/>
                          </a:solidFill>
                          <a:effectLst/>
                          <a:latin typeface="Times New Roman"/>
                          <a:ea typeface="MS ??"/>
                          <a:cs typeface="Times New Roman"/>
                        </a:rPr>
                        <a:t>Temporary**</a:t>
                      </a:r>
                    </a:p>
                  </a:txBody>
                  <a:tcPr/>
                </a:tc>
              </a:tr>
              <a:tr h="370840">
                <a:tc>
                  <a:txBody>
                    <a:bodyPr/>
                    <a:lstStyle/>
                    <a:p>
                      <a:pPr marL="0" marR="0">
                        <a:spcBef>
                          <a:spcPts val="0"/>
                        </a:spcBef>
                        <a:spcAft>
                          <a:spcPts val="0"/>
                        </a:spcAft>
                      </a:pPr>
                      <a:r>
                        <a:rPr lang="en-US" sz="1600" kern="1200" dirty="0">
                          <a:solidFill>
                            <a:srgbClr val="000000"/>
                          </a:solidFill>
                          <a:effectLst/>
                          <a:latin typeface="Times New Roman"/>
                          <a:ea typeface="MS ??"/>
                          <a:cs typeface="Times New Roman"/>
                        </a:rPr>
                        <a:t>Electron beam power</a:t>
                      </a:r>
                      <a:endParaRPr lang="en-US" sz="1600" dirty="0">
                        <a:effectLst/>
                        <a:latin typeface="Times New Roman"/>
                        <a:ea typeface="MS ??"/>
                        <a:cs typeface="Times New Roman"/>
                      </a:endParaRPr>
                    </a:p>
                  </a:txBody>
                  <a:tcPr/>
                </a:tc>
                <a:tc>
                  <a:txBody>
                    <a:bodyPr/>
                    <a:lstStyle/>
                    <a:p>
                      <a:pPr marL="0" marR="0" algn="ctr">
                        <a:spcBef>
                          <a:spcPts val="0"/>
                        </a:spcBef>
                        <a:spcAft>
                          <a:spcPts val="0"/>
                        </a:spcAft>
                      </a:pPr>
                      <a:r>
                        <a:rPr lang="en-US" sz="1600" kern="1200" dirty="0" smtClean="0">
                          <a:solidFill>
                            <a:schemeClr val="tx1"/>
                          </a:solidFill>
                          <a:effectLst/>
                          <a:latin typeface="Times New Roman"/>
                          <a:ea typeface="MS ??"/>
                          <a:cs typeface="Times New Roman"/>
                        </a:rPr>
                        <a:t>&lt;</a:t>
                      </a:r>
                      <a:r>
                        <a:rPr lang="en-US" sz="1600" kern="1200" baseline="0" dirty="0" smtClean="0">
                          <a:solidFill>
                            <a:schemeClr val="tx1"/>
                          </a:solidFill>
                          <a:effectLst/>
                          <a:latin typeface="Times New Roman"/>
                          <a:ea typeface="MS ??"/>
                          <a:cs typeface="Times New Roman"/>
                        </a:rPr>
                        <a:t> 10</a:t>
                      </a:r>
                      <a:r>
                        <a:rPr lang="en-US" sz="1600" kern="1200" dirty="0" smtClean="0">
                          <a:solidFill>
                            <a:schemeClr val="tx1"/>
                          </a:solidFill>
                          <a:effectLst/>
                          <a:latin typeface="Times New Roman"/>
                          <a:ea typeface="MS ??"/>
                          <a:cs typeface="Times New Roman"/>
                        </a:rPr>
                        <a:t> </a:t>
                      </a:r>
                      <a:r>
                        <a:rPr lang="en-US" sz="1600" kern="1200" dirty="0">
                          <a:solidFill>
                            <a:schemeClr val="tx1"/>
                          </a:solidFill>
                          <a:effectLst/>
                          <a:latin typeface="Times New Roman"/>
                          <a:ea typeface="MS ??"/>
                          <a:cs typeface="Times New Roman"/>
                        </a:rPr>
                        <a:t>kW</a:t>
                      </a:r>
                      <a:endParaRPr lang="en-US" sz="1600" dirty="0">
                        <a:solidFill>
                          <a:schemeClr val="tx1"/>
                        </a:solidFill>
                        <a:effectLst/>
                        <a:latin typeface="Times New Roman"/>
                        <a:ea typeface="MS ??"/>
                        <a:cs typeface="Times New Roman"/>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FF"/>
                          </a:solidFill>
                          <a:effectLst/>
                          <a:latin typeface="Times New Roman"/>
                          <a:ea typeface="MS ??"/>
                          <a:cs typeface="Times New Roman"/>
                        </a:rPr>
                        <a:t>600 W</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FF"/>
                          </a:solidFill>
                          <a:effectLst/>
                          <a:latin typeface="Times New Roman"/>
                          <a:ea typeface="MS ??"/>
                          <a:cs typeface="Times New Roman"/>
                        </a:rPr>
                        <a:t>Temporary**</a:t>
                      </a:r>
                    </a:p>
                  </a:txBody>
                  <a:tcPr/>
                </a:tc>
              </a:tr>
            </a:tbl>
          </a:graphicData>
        </a:graphic>
      </p:graphicFrame>
      <p:sp>
        <p:nvSpPr>
          <p:cNvPr id="3" name="Rectangle 2"/>
          <p:cNvSpPr/>
          <p:nvPr/>
        </p:nvSpPr>
        <p:spPr>
          <a:xfrm>
            <a:off x="229023" y="5485982"/>
            <a:ext cx="8119903" cy="707886"/>
          </a:xfrm>
          <a:prstGeom prst="rect">
            <a:avLst/>
          </a:prstGeom>
        </p:spPr>
        <p:txBody>
          <a:bodyPr wrap="square">
            <a:spAutoFit/>
          </a:bodyPr>
          <a:lstStyle/>
          <a:p>
            <a:r>
              <a:rPr lang="en-US" sz="2000" i="1" dirty="0" smtClean="0">
                <a:solidFill>
                  <a:srgbClr val="000090"/>
                </a:solidFill>
                <a:latin typeface="Times New Roman"/>
                <a:ea typeface="MS ??"/>
                <a:cs typeface="Times New Roman"/>
              </a:rPr>
              <a:t>**Will be changed to 78 kHz after retuning the gun frequency</a:t>
            </a:r>
          </a:p>
          <a:p>
            <a:r>
              <a:rPr lang="en-US" sz="2000" b="1" i="1" dirty="0" smtClean="0">
                <a:solidFill>
                  <a:srgbClr val="008000"/>
                </a:solidFill>
                <a:latin typeface="Times New Roman"/>
                <a:ea typeface="MS ??"/>
                <a:cs typeface="Times New Roman"/>
              </a:rPr>
              <a:t>Beam parameters are sufficient for the CeC demonstration experiment</a:t>
            </a:r>
            <a:endParaRPr lang="en-US" sz="2000" b="1" i="1" dirty="0">
              <a:solidFill>
                <a:srgbClr val="0000FF"/>
              </a:solidFill>
              <a:latin typeface="Cambria"/>
              <a:ea typeface="MS ??"/>
              <a:cs typeface="Times New Roman"/>
            </a:endParaRPr>
          </a:p>
        </p:txBody>
      </p:sp>
    </p:spTree>
    <p:extLst>
      <p:ext uri="{BB962C8B-B14F-4D97-AF65-F5344CB8AC3E}">
        <p14:creationId xmlns:p14="http://schemas.microsoft.com/office/powerpoint/2010/main" val="5304580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Next step: demonstrating CeC</a:t>
            </a:r>
            <a:endParaRPr lang="en-US" dirty="0">
              <a:latin typeface="Times New Roman"/>
              <a:cs typeface="Times New Roman"/>
            </a:endParaRPr>
          </a:p>
        </p:txBody>
      </p:sp>
      <p:sp>
        <p:nvSpPr>
          <p:cNvPr id="4" name="Slide Number Placeholder 3"/>
          <p:cNvSpPr>
            <a:spLocks noGrp="1"/>
          </p:cNvSpPr>
          <p:nvPr>
            <p:ph type="sldNum" sz="quarter" idx="10"/>
          </p:nvPr>
        </p:nvSpPr>
        <p:spPr/>
        <p:txBody>
          <a:bodyPr/>
          <a:lstStyle/>
          <a:p>
            <a:pPr>
              <a:defRPr/>
            </a:pPr>
            <a:fld id="{F4EB5495-47BE-154C-ACDC-6CD614EF5268}" type="slidenum">
              <a:rPr lang="en-US" smtClean="0">
                <a:latin typeface="Times New Roman"/>
                <a:cs typeface="Times New Roman"/>
              </a:rPr>
              <a:pPr>
                <a:defRPr/>
              </a:pPr>
              <a:t>22</a:t>
            </a:fld>
            <a:endParaRPr lang="en-US">
              <a:latin typeface="Times New Roman"/>
              <a:cs typeface="Times New Roman"/>
            </a:endParaRPr>
          </a:p>
        </p:txBody>
      </p:sp>
      <p:pic>
        <p:nvPicPr>
          <p:cNvPr id="6" name="Picture 5" descr="CAD_FY18_schedule_v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1066" y="996950"/>
            <a:ext cx="7814733" cy="5861050"/>
          </a:xfrm>
          <a:prstGeom prst="rect">
            <a:avLst/>
          </a:prstGeom>
        </p:spPr>
      </p:pic>
    </p:spTree>
    <p:extLst>
      <p:ext uri="{BB962C8B-B14F-4D97-AF65-F5344CB8AC3E}">
        <p14:creationId xmlns:p14="http://schemas.microsoft.com/office/powerpoint/2010/main" val="39054012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05"/>
            <a:ext cx="8229600" cy="1143000"/>
          </a:xfrm>
        </p:spPr>
        <p:txBody>
          <a:bodyPr/>
          <a:lstStyle/>
          <a:p>
            <a:r>
              <a:rPr lang="en-US" sz="2800" dirty="0" smtClean="0">
                <a:solidFill>
                  <a:srgbClr val="000090"/>
                </a:solidFill>
                <a:latin typeface="Times New Roman"/>
                <a:cs typeface="Times New Roman"/>
              </a:rPr>
              <a:t>Preliminary plan for CeC experiment during Run 18</a:t>
            </a:r>
            <a:br>
              <a:rPr lang="en-US" sz="2800" dirty="0" smtClean="0">
                <a:solidFill>
                  <a:srgbClr val="000090"/>
                </a:solidFill>
                <a:latin typeface="Times New Roman"/>
                <a:cs typeface="Times New Roman"/>
              </a:rPr>
            </a:br>
            <a:r>
              <a:rPr lang="en-US" sz="2800" i="1" dirty="0" smtClean="0">
                <a:solidFill>
                  <a:srgbClr val="FF0000"/>
                </a:solidFill>
                <a:latin typeface="Times New Roman"/>
                <a:cs typeface="Times New Roman"/>
              </a:rPr>
              <a:t>Has to be coordinated with </a:t>
            </a:r>
            <a:r>
              <a:rPr lang="en-US" sz="2800" i="1" dirty="0" err="1" smtClean="0">
                <a:solidFill>
                  <a:srgbClr val="FF0000"/>
                </a:solidFill>
                <a:latin typeface="Times New Roman"/>
                <a:cs typeface="Times New Roman"/>
              </a:rPr>
              <a:t>LEReC</a:t>
            </a:r>
            <a:r>
              <a:rPr lang="en-US" sz="2800" i="1" dirty="0" smtClean="0">
                <a:solidFill>
                  <a:srgbClr val="FF0000"/>
                </a:solidFill>
                <a:latin typeface="Times New Roman"/>
                <a:cs typeface="Times New Roman"/>
              </a:rPr>
              <a:t> commissioning </a:t>
            </a:r>
            <a:endParaRPr lang="en-US" sz="2800" i="1" dirty="0">
              <a:solidFill>
                <a:srgbClr val="FF0000"/>
              </a:solidFill>
              <a:latin typeface="Times New Roman"/>
              <a:cs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461136771"/>
              </p:ext>
            </p:extLst>
          </p:nvPr>
        </p:nvGraphicFramePr>
        <p:xfrm>
          <a:off x="118533" y="1193800"/>
          <a:ext cx="8881534" cy="4851400"/>
        </p:xfrm>
        <a:graphic>
          <a:graphicData uri="http://schemas.openxmlformats.org/drawingml/2006/table">
            <a:tbl>
              <a:tblPr firstRow="1" bandRow="1">
                <a:tableStyleId>{5C22544A-7EE6-4342-B048-85BDC9FD1C3A}</a:tableStyleId>
              </a:tblPr>
              <a:tblGrid>
                <a:gridCol w="5394021"/>
                <a:gridCol w="1729807"/>
                <a:gridCol w="1757706"/>
              </a:tblGrid>
              <a:tr h="623146">
                <a:tc>
                  <a:txBody>
                    <a:bodyPr/>
                    <a:lstStyle/>
                    <a:p>
                      <a:r>
                        <a:rPr lang="en-US" dirty="0" smtClean="0">
                          <a:latin typeface="Times New Roman"/>
                          <a:cs typeface="Times New Roman"/>
                        </a:rPr>
                        <a:t>Activity</a:t>
                      </a:r>
                      <a:endParaRPr lang="en-US" dirty="0">
                        <a:latin typeface="Times New Roman"/>
                        <a:cs typeface="Times New Roman"/>
                      </a:endParaRPr>
                    </a:p>
                  </a:txBody>
                  <a:tcPr/>
                </a:tc>
                <a:tc>
                  <a:txBody>
                    <a:bodyPr/>
                    <a:lstStyle/>
                    <a:p>
                      <a:pPr algn="ctr"/>
                      <a:r>
                        <a:rPr lang="en-US" smtClean="0">
                          <a:latin typeface="Times New Roman"/>
                          <a:cs typeface="Times New Roman"/>
                        </a:rPr>
                        <a:t>Aggressive schedule</a:t>
                      </a:r>
                      <a:endParaRPr lang="en-US" dirty="0">
                        <a:latin typeface="Times New Roman"/>
                        <a:cs typeface="Times New Roman"/>
                      </a:endParaRPr>
                    </a:p>
                  </a:txBody>
                  <a:tcPr/>
                </a:tc>
                <a:tc>
                  <a:txBody>
                    <a:bodyPr/>
                    <a:lstStyle/>
                    <a:p>
                      <a:pPr algn="ctr"/>
                      <a:r>
                        <a:rPr lang="en-US" dirty="0" smtClean="0">
                          <a:latin typeface="Times New Roman"/>
                          <a:cs typeface="Times New Roman"/>
                        </a:rPr>
                        <a:t>Conceivable</a:t>
                      </a:r>
                    </a:p>
                    <a:p>
                      <a:pPr algn="ctr"/>
                      <a:r>
                        <a:rPr lang="en-US" baseline="0" dirty="0" smtClean="0">
                          <a:latin typeface="Times New Roman"/>
                          <a:cs typeface="Times New Roman"/>
                        </a:rPr>
                        <a:t>Schedule</a:t>
                      </a:r>
                      <a:endParaRPr lang="en-US" dirty="0">
                        <a:latin typeface="Times New Roman"/>
                        <a:cs typeface="Times New Roman"/>
                      </a:endParaRPr>
                    </a:p>
                  </a:txBody>
                  <a:tcPr/>
                </a:tc>
              </a:tr>
              <a:tr h="370840">
                <a:tc>
                  <a:txBody>
                    <a:bodyPr/>
                    <a:lstStyle/>
                    <a:p>
                      <a:r>
                        <a:rPr lang="en-US" sz="1800" dirty="0" smtClean="0">
                          <a:solidFill>
                            <a:schemeClr val="tx1"/>
                          </a:solidFill>
                          <a:latin typeface="Times New Roman"/>
                          <a:cs typeface="Times New Roman"/>
                        </a:rPr>
                        <a:t>Re-establish CeC accelerator operation </a:t>
                      </a:r>
                      <a:endParaRPr lang="en-US" dirty="0">
                        <a:solidFill>
                          <a:schemeClr val="tx1"/>
                        </a:solidFill>
                        <a:latin typeface="Times New Roman"/>
                        <a:cs typeface="Times New Roman"/>
                      </a:endParaRPr>
                    </a:p>
                  </a:txBody>
                  <a:tcPr/>
                </a:tc>
                <a:tc>
                  <a:txBody>
                    <a:bodyPr/>
                    <a:lstStyle/>
                    <a:p>
                      <a:pPr algn="ctr"/>
                      <a:r>
                        <a:rPr lang="en-US" sz="1800" dirty="0" smtClean="0">
                          <a:solidFill>
                            <a:schemeClr val="tx1"/>
                          </a:solidFill>
                          <a:latin typeface="Times New Roman"/>
                          <a:cs typeface="Times New Roman"/>
                        </a:rPr>
                        <a:t>1/8– 2/3</a:t>
                      </a:r>
                      <a:endParaRPr lang="en-US" dirty="0">
                        <a:solidFill>
                          <a:schemeClr val="tx1"/>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Times New Roman"/>
                          <a:cs typeface="Times New Roman"/>
                        </a:rPr>
                        <a:t>1/8– 2/15</a:t>
                      </a:r>
                      <a:endParaRPr lang="en-US" dirty="0" smtClean="0">
                        <a:solidFill>
                          <a:schemeClr val="tx1"/>
                        </a:solidFill>
                        <a:latin typeface="Times New Roman"/>
                        <a:cs typeface="Times New Roman"/>
                      </a:endParaRPr>
                    </a:p>
                  </a:txBody>
                  <a:tcPr/>
                </a:tc>
              </a:tr>
              <a:tr h="370840">
                <a:tc>
                  <a:txBody>
                    <a:bodyPr/>
                    <a:lstStyle/>
                    <a:p>
                      <a:r>
                        <a:rPr lang="en-US" sz="1800" dirty="0" smtClean="0">
                          <a:solidFill>
                            <a:schemeClr val="tx1"/>
                          </a:solidFill>
                          <a:latin typeface="Times New Roman"/>
                          <a:cs typeface="Times New Roman"/>
                        </a:rPr>
                        <a:t>Establish</a:t>
                      </a:r>
                      <a:r>
                        <a:rPr lang="en-US" sz="1800" baseline="0" dirty="0" smtClean="0">
                          <a:solidFill>
                            <a:schemeClr val="tx1"/>
                          </a:solidFill>
                          <a:latin typeface="Times New Roman"/>
                          <a:cs typeface="Times New Roman"/>
                        </a:rPr>
                        <a:t> required e-beam parameters</a:t>
                      </a:r>
                    </a:p>
                    <a:p>
                      <a:r>
                        <a:rPr lang="en-US" sz="1800" dirty="0" smtClean="0">
                          <a:solidFill>
                            <a:schemeClr val="tx1"/>
                          </a:solidFill>
                          <a:latin typeface="Times New Roman"/>
                          <a:cs typeface="Times New Roman"/>
                        </a:rPr>
                        <a:t>CeC FEL commissioning</a:t>
                      </a:r>
                      <a:endParaRPr lang="en-US" dirty="0">
                        <a:solidFill>
                          <a:schemeClr val="tx1"/>
                        </a:solidFill>
                        <a:latin typeface="Times New Roman"/>
                        <a:cs typeface="Times New Roman"/>
                      </a:endParaRPr>
                    </a:p>
                  </a:txBody>
                  <a:tcPr/>
                </a:tc>
                <a:tc>
                  <a:txBody>
                    <a:bodyPr/>
                    <a:lstStyle/>
                    <a:p>
                      <a:pPr algn="ctr"/>
                      <a:r>
                        <a:rPr lang="en-US" dirty="0" smtClean="0">
                          <a:solidFill>
                            <a:schemeClr val="tx1"/>
                          </a:solidFill>
                          <a:latin typeface="Times New Roman"/>
                          <a:cs typeface="Times New Roman"/>
                        </a:rPr>
                        <a:t>2/4 – 3/5</a:t>
                      </a:r>
                      <a:endParaRPr lang="en-US" dirty="0">
                        <a:solidFill>
                          <a:schemeClr val="tx1"/>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a:cs typeface="Times New Roman"/>
                        </a:rPr>
                        <a:t>2/16 – 3/15</a:t>
                      </a:r>
                    </a:p>
                    <a:p>
                      <a:pPr algn="ctr"/>
                      <a:endParaRPr lang="en-US" dirty="0">
                        <a:solidFill>
                          <a:schemeClr val="tx1"/>
                        </a:solidFill>
                        <a:latin typeface="Times New Roman"/>
                        <a:cs typeface="Times New Roman"/>
                      </a:endParaRPr>
                    </a:p>
                  </a:txBody>
                  <a:tcPr/>
                </a:tc>
              </a:tr>
              <a:tr h="370840">
                <a:tc>
                  <a:txBody>
                    <a:bodyPr/>
                    <a:lstStyle/>
                    <a:p>
                      <a:pPr marL="0" indent="0">
                        <a:buFont typeface="+mj-lt"/>
                        <a:buNone/>
                      </a:pPr>
                      <a:r>
                        <a:rPr lang="en-US" sz="1800" dirty="0" smtClean="0">
                          <a:solidFill>
                            <a:srgbClr val="008000"/>
                          </a:solidFill>
                          <a:latin typeface="Times New Roman"/>
                          <a:cs typeface="Times New Roman"/>
                        </a:rPr>
                        <a:t>Establishing CeC system operations at various RHIC settings, compensating stray magnetic fields </a:t>
                      </a:r>
                    </a:p>
                  </a:txBody>
                  <a:tcPr/>
                </a:tc>
                <a:tc>
                  <a:txBody>
                    <a:bodyPr/>
                    <a:lstStyle/>
                    <a:p>
                      <a:pPr algn="ctr"/>
                      <a:r>
                        <a:rPr lang="en-US" dirty="0" smtClean="0">
                          <a:solidFill>
                            <a:schemeClr val="tx1"/>
                          </a:solidFill>
                          <a:latin typeface="Times New Roman"/>
                          <a:cs typeface="Times New Roman"/>
                        </a:rPr>
                        <a:t>3/5 – 3/21</a:t>
                      </a:r>
                    </a:p>
                    <a:p>
                      <a:pPr algn="ctr"/>
                      <a:endParaRPr lang="en-US" dirty="0">
                        <a:solidFill>
                          <a:schemeClr val="tx1"/>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a:cs typeface="Times New Roman"/>
                        </a:rPr>
                        <a:t>3/16 – 3/30</a:t>
                      </a:r>
                    </a:p>
                    <a:p>
                      <a:pPr algn="ctr"/>
                      <a:endParaRPr lang="en-US" dirty="0">
                        <a:solidFill>
                          <a:schemeClr val="tx1"/>
                        </a:solidFill>
                        <a:latin typeface="Times New Roman"/>
                        <a:cs typeface="Times New Roman"/>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rgbClr val="000090"/>
                          </a:solidFill>
                          <a:latin typeface="Times New Roman"/>
                          <a:cs typeface="Times New Roman"/>
                        </a:rPr>
                        <a:t>Co-propagate, align and synchronize electron and ion beams, match relativistic factors of two beams</a:t>
                      </a:r>
                    </a:p>
                  </a:txBody>
                  <a:tcPr/>
                </a:tc>
                <a:tc>
                  <a:txBody>
                    <a:bodyPr/>
                    <a:lstStyle/>
                    <a:p>
                      <a:pPr algn="ctr"/>
                      <a:r>
                        <a:rPr lang="en-US" dirty="0" smtClean="0">
                          <a:solidFill>
                            <a:schemeClr val="tx1"/>
                          </a:solidFill>
                          <a:latin typeface="Times New Roman"/>
                          <a:cs typeface="Times New Roman"/>
                        </a:rPr>
                        <a:t>3/22 - 4/7</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a:cs typeface="Times New Roman"/>
                        </a:rPr>
                        <a:t>2 days dedicated</a:t>
                      </a:r>
                    </a:p>
                  </a:txBody>
                  <a:tcPr/>
                </a:tc>
                <a:tc>
                  <a:txBody>
                    <a:bodyPr/>
                    <a:lstStyle/>
                    <a:p>
                      <a:pPr algn="ctr"/>
                      <a:r>
                        <a:rPr lang="en-US" smtClean="0">
                          <a:solidFill>
                            <a:schemeClr val="tx1"/>
                          </a:solidFill>
                          <a:latin typeface="Times New Roman"/>
                          <a:cs typeface="Times New Roman"/>
                        </a:rPr>
                        <a:t>3/31 – 4/15</a:t>
                      </a:r>
                    </a:p>
                    <a:p>
                      <a:pPr marL="0" marR="0" indent="0" algn="ctr" defTabSz="457200" rtl="0" eaLnBrk="1" fontAlgn="auto" latinLnBrk="0" hangingPunct="1">
                        <a:lnSpc>
                          <a:spcPct val="100000"/>
                        </a:lnSpc>
                        <a:spcBef>
                          <a:spcPts val="0"/>
                        </a:spcBef>
                        <a:spcAft>
                          <a:spcPts val="0"/>
                        </a:spcAft>
                        <a:buClrTx/>
                        <a:buSzTx/>
                        <a:buFontTx/>
                        <a:buNone/>
                        <a:tabLst/>
                        <a:defRPr/>
                      </a:pPr>
                      <a:r>
                        <a:rPr lang="en-US" smtClean="0">
                          <a:solidFill>
                            <a:schemeClr val="tx1"/>
                          </a:solidFill>
                          <a:latin typeface="Times New Roman"/>
                          <a:cs typeface="Times New Roman"/>
                        </a:rPr>
                        <a:t>2 days dedicated</a:t>
                      </a:r>
                    </a:p>
                  </a:txBody>
                  <a:tcPr/>
                </a:tc>
              </a:tr>
              <a:tr h="370840">
                <a:tc>
                  <a:txBody>
                    <a:bodyPr/>
                    <a:lstStyle/>
                    <a:p>
                      <a:r>
                        <a:rPr lang="en-US" dirty="0" smtClean="0">
                          <a:solidFill>
                            <a:schemeClr val="tx1"/>
                          </a:solidFill>
                          <a:latin typeface="Times New Roman"/>
                          <a:cs typeface="Times New Roman"/>
                        </a:rPr>
                        <a:t>Develop</a:t>
                      </a:r>
                      <a:r>
                        <a:rPr lang="en-US" baseline="0" dirty="0" smtClean="0">
                          <a:solidFill>
                            <a:schemeClr val="tx1"/>
                          </a:solidFill>
                          <a:latin typeface="Times New Roman"/>
                          <a:cs typeface="Times New Roman"/>
                        </a:rPr>
                        <a:t> control of the FEL amplification, observe amplification of density modulation induced by ions</a:t>
                      </a:r>
                      <a:endParaRPr lang="en-US" dirty="0">
                        <a:solidFill>
                          <a:schemeClr val="tx1"/>
                        </a:solidFill>
                        <a:latin typeface="Times New Roman"/>
                        <a:cs typeface="Times New Roman"/>
                      </a:endParaRPr>
                    </a:p>
                  </a:txBody>
                  <a:tcPr/>
                </a:tc>
                <a:tc>
                  <a:txBody>
                    <a:bodyPr/>
                    <a:lstStyle/>
                    <a:p>
                      <a:pPr algn="ctr"/>
                      <a:r>
                        <a:rPr lang="en-US" dirty="0" smtClean="0">
                          <a:solidFill>
                            <a:schemeClr val="tx1"/>
                          </a:solidFill>
                          <a:latin typeface="Times New Roman"/>
                          <a:cs typeface="Times New Roman"/>
                        </a:rPr>
                        <a:t>4/8 – 5/5</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a:cs typeface="Times New Roman"/>
                        </a:rPr>
                        <a:t>2 days dedicated</a:t>
                      </a:r>
                    </a:p>
                  </a:txBody>
                  <a:tcPr/>
                </a:tc>
                <a:tc>
                  <a:txBody>
                    <a:bodyPr/>
                    <a:lstStyle/>
                    <a:p>
                      <a:pPr algn="ctr"/>
                      <a:r>
                        <a:rPr lang="en-US" dirty="0" smtClean="0">
                          <a:solidFill>
                            <a:schemeClr val="tx1"/>
                          </a:solidFill>
                          <a:latin typeface="Times New Roman"/>
                          <a:cs typeface="Times New Roman"/>
                        </a:rPr>
                        <a:t>4/16 – 5/10</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a:cs typeface="Times New Roman"/>
                        </a:rPr>
                        <a:t>2 days dedicated</a:t>
                      </a:r>
                    </a:p>
                  </a:txBody>
                  <a:tcPr/>
                </a:tc>
              </a:tr>
              <a:tr h="370840">
                <a:tc>
                  <a:txBody>
                    <a:bodyPr/>
                    <a:lstStyle/>
                    <a:p>
                      <a:r>
                        <a:rPr lang="en-US" dirty="0" smtClean="0">
                          <a:solidFill>
                            <a:schemeClr val="tx1"/>
                          </a:solidFill>
                          <a:latin typeface="Times New Roman"/>
                          <a:cs typeface="Times New Roman"/>
                        </a:rPr>
                        <a:t>Refine tools for observation of ion beam cooling, observe </a:t>
                      </a:r>
                      <a:r>
                        <a:rPr lang="en-US" baseline="0" dirty="0" smtClean="0">
                          <a:solidFill>
                            <a:schemeClr val="tx1"/>
                          </a:solidFill>
                          <a:latin typeface="Times New Roman"/>
                          <a:cs typeface="Times New Roman"/>
                        </a:rPr>
                        <a:t>cooling/anti-cooling via CeC</a:t>
                      </a:r>
                      <a:endParaRPr lang="en-US" dirty="0">
                        <a:solidFill>
                          <a:schemeClr val="tx1"/>
                        </a:solidFill>
                        <a:latin typeface="Times New Roman"/>
                        <a:cs typeface="Times New Roman"/>
                      </a:endParaRPr>
                    </a:p>
                  </a:txBody>
                  <a:tcPr/>
                </a:tc>
                <a:tc>
                  <a:txBody>
                    <a:bodyPr/>
                    <a:lstStyle/>
                    <a:p>
                      <a:pPr algn="ctr"/>
                      <a:r>
                        <a:rPr lang="en-US" dirty="0" smtClean="0">
                          <a:solidFill>
                            <a:schemeClr val="tx1"/>
                          </a:solidFill>
                          <a:latin typeface="Times New Roman"/>
                          <a:cs typeface="Times New Roman"/>
                        </a:rPr>
                        <a:t>5/6 – 5/25</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a:cs typeface="Times New Roman"/>
                        </a:rPr>
                        <a:t>3 days dedicated</a:t>
                      </a:r>
                    </a:p>
                  </a:txBody>
                  <a:tcPr/>
                </a:tc>
                <a:tc>
                  <a:txBody>
                    <a:bodyPr/>
                    <a:lstStyle/>
                    <a:p>
                      <a:pPr algn="ctr"/>
                      <a:r>
                        <a:rPr lang="en-US" dirty="0" smtClean="0">
                          <a:solidFill>
                            <a:schemeClr val="tx1"/>
                          </a:solidFill>
                          <a:latin typeface="Times New Roman"/>
                          <a:cs typeface="Times New Roman"/>
                        </a:rPr>
                        <a:t>5/11-5/30</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a:cs typeface="Times New Roman"/>
                        </a:rPr>
                        <a:t>3 days dedicated</a:t>
                      </a:r>
                    </a:p>
                  </a:txBody>
                  <a:tcPr/>
                </a:tc>
              </a:tr>
              <a:tr h="370840">
                <a:tc>
                  <a:txBody>
                    <a:bodyPr/>
                    <a:lstStyle/>
                    <a:p>
                      <a:r>
                        <a:rPr lang="en-US" dirty="0" smtClean="0">
                          <a:solidFill>
                            <a:schemeClr val="tx1"/>
                          </a:solidFill>
                          <a:latin typeface="Times New Roman"/>
                          <a:cs typeface="Times New Roman"/>
                        </a:rPr>
                        <a:t>Develop</a:t>
                      </a:r>
                      <a:r>
                        <a:rPr lang="en-US" baseline="0" dirty="0" smtClean="0">
                          <a:solidFill>
                            <a:schemeClr val="tx1"/>
                          </a:solidFill>
                          <a:latin typeface="Times New Roman"/>
                          <a:cs typeface="Times New Roman"/>
                        </a:rPr>
                        <a:t> various CeC accelerator settings (charge, peak current, FEL gain) and c</a:t>
                      </a:r>
                      <a:r>
                        <a:rPr lang="en-US" dirty="0" smtClean="0">
                          <a:solidFill>
                            <a:schemeClr val="tx1"/>
                          </a:solidFill>
                          <a:latin typeface="Times New Roman"/>
                          <a:cs typeface="Times New Roman"/>
                        </a:rPr>
                        <a:t>haracterize CeC cooling</a:t>
                      </a:r>
                      <a:endParaRPr lang="en-US" dirty="0">
                        <a:solidFill>
                          <a:schemeClr val="tx1"/>
                        </a:solidFill>
                        <a:latin typeface="Times New Roman"/>
                        <a:cs typeface="Times New Roman"/>
                      </a:endParaRPr>
                    </a:p>
                  </a:txBody>
                  <a:tcPr/>
                </a:tc>
                <a:tc>
                  <a:txBody>
                    <a:bodyPr/>
                    <a:lstStyle/>
                    <a:p>
                      <a:pPr algn="ctr"/>
                      <a:r>
                        <a:rPr lang="en-US" dirty="0" smtClean="0">
                          <a:solidFill>
                            <a:schemeClr val="tx1"/>
                          </a:solidFill>
                          <a:latin typeface="Times New Roman"/>
                          <a:cs typeface="Times New Roman"/>
                        </a:rPr>
                        <a:t>5/26 -6/15</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a:cs typeface="Times New Roman"/>
                        </a:rPr>
                        <a:t>4 days dedicated</a:t>
                      </a:r>
                    </a:p>
                  </a:txBody>
                  <a:tcPr/>
                </a:tc>
                <a:tc>
                  <a:txBody>
                    <a:bodyPr/>
                    <a:lstStyle/>
                    <a:p>
                      <a:pPr algn="ctr"/>
                      <a:r>
                        <a:rPr lang="en-US" dirty="0" smtClean="0">
                          <a:solidFill>
                            <a:schemeClr val="tx1"/>
                          </a:solidFill>
                          <a:latin typeface="Times New Roman"/>
                          <a:cs typeface="Times New Roman"/>
                        </a:rPr>
                        <a:t>5/31 -6/15</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a:cs typeface="Times New Roman"/>
                        </a:rPr>
                        <a:t>4 days dedicated</a:t>
                      </a:r>
                    </a:p>
                  </a:txBody>
                  <a:tcPr/>
                </a:tc>
              </a:tr>
            </a:tbl>
          </a:graphicData>
        </a:graphic>
      </p:graphicFrame>
    </p:spTree>
    <p:extLst>
      <p:ext uri="{BB962C8B-B14F-4D97-AF65-F5344CB8AC3E}">
        <p14:creationId xmlns:p14="http://schemas.microsoft.com/office/powerpoint/2010/main" val="28562510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0"/>
            <a:ext cx="8229600" cy="1143000"/>
          </a:xfrm>
        </p:spPr>
        <p:txBody>
          <a:bodyPr/>
          <a:lstStyle/>
          <a:p>
            <a:r>
              <a:rPr lang="en-US" dirty="0" smtClean="0">
                <a:latin typeface="Times New Roman"/>
                <a:cs typeface="Times New Roman"/>
              </a:rPr>
              <a:t>Conclusions</a:t>
            </a:r>
            <a:endParaRPr lang="en-US" dirty="0">
              <a:latin typeface="Times New Roman"/>
              <a:cs typeface="Times New Roman"/>
            </a:endParaRPr>
          </a:p>
        </p:txBody>
      </p:sp>
      <p:sp>
        <p:nvSpPr>
          <p:cNvPr id="3" name="Content Placeholder 2"/>
          <p:cNvSpPr>
            <a:spLocks noGrp="1"/>
          </p:cNvSpPr>
          <p:nvPr>
            <p:ph idx="1"/>
          </p:nvPr>
        </p:nvSpPr>
        <p:spPr>
          <a:xfrm>
            <a:off x="582305" y="991028"/>
            <a:ext cx="7988805" cy="4702753"/>
          </a:xfrm>
        </p:spPr>
        <p:txBody>
          <a:bodyPr/>
          <a:lstStyle/>
          <a:p>
            <a:r>
              <a:rPr lang="en-US" sz="2000" dirty="0" smtClean="0">
                <a:solidFill>
                  <a:srgbClr val="008000"/>
                </a:solidFill>
                <a:latin typeface="Times New Roman"/>
                <a:cs typeface="Times New Roman"/>
              </a:rPr>
              <a:t>During Run 17 the CeC was given an excellent opportunity and plenty of time to make as much progress as it was technically and physically possible</a:t>
            </a:r>
          </a:p>
          <a:p>
            <a:r>
              <a:rPr lang="en-US" sz="2000" dirty="0" smtClean="0">
                <a:solidFill>
                  <a:srgbClr val="000090"/>
                </a:solidFill>
                <a:latin typeface="Times New Roman"/>
                <a:cs typeface="Times New Roman"/>
              </a:rPr>
              <a:t>The CeC accelerator is fully commissioned</a:t>
            </a:r>
          </a:p>
          <a:p>
            <a:pPr lvl="1"/>
            <a:r>
              <a:rPr lang="en-US" sz="1800" dirty="0" smtClean="0">
                <a:solidFill>
                  <a:srgbClr val="000090"/>
                </a:solidFill>
                <a:latin typeface="Times New Roman"/>
                <a:cs typeface="Times New Roman"/>
              </a:rPr>
              <a:t>But low energy gain of the SRF linac prevented us from demonstrating the FEL amplification and the CeC cooling – </a:t>
            </a:r>
            <a:r>
              <a:rPr lang="en-US" sz="1800" i="1" dirty="0" smtClean="0">
                <a:solidFill>
                  <a:srgbClr val="000090"/>
                </a:solidFill>
                <a:latin typeface="Times New Roman"/>
                <a:cs typeface="Times New Roman"/>
              </a:rPr>
              <a:t>it is my main disappointment</a:t>
            </a:r>
          </a:p>
          <a:p>
            <a:r>
              <a:rPr lang="en-US" sz="2000" dirty="0" smtClean="0">
                <a:solidFill>
                  <a:srgbClr val="000090"/>
                </a:solidFill>
                <a:latin typeface="Times New Roman"/>
                <a:cs typeface="Times New Roman"/>
              </a:rPr>
              <a:t>We defined and are implementing all necessary step for demonstration CeC experiment during RHIC Run 18</a:t>
            </a:r>
          </a:p>
          <a:p>
            <a:r>
              <a:rPr lang="en-US" sz="2000" dirty="0" smtClean="0">
                <a:solidFill>
                  <a:srgbClr val="000090"/>
                </a:solidFill>
                <a:latin typeface="Times New Roman"/>
                <a:cs typeface="Times New Roman"/>
              </a:rPr>
              <a:t>The fact that </a:t>
            </a:r>
            <a:r>
              <a:rPr lang="en-US" sz="2000" dirty="0" err="1" smtClean="0">
                <a:solidFill>
                  <a:srgbClr val="000090"/>
                </a:solidFill>
                <a:latin typeface="Times New Roman"/>
                <a:cs typeface="Times New Roman"/>
              </a:rPr>
              <a:t>LEReC</a:t>
            </a:r>
            <a:r>
              <a:rPr lang="en-US" sz="2000" dirty="0" smtClean="0">
                <a:solidFill>
                  <a:srgbClr val="000090"/>
                </a:solidFill>
                <a:latin typeface="Times New Roman"/>
                <a:cs typeface="Times New Roman"/>
              </a:rPr>
              <a:t> program requires earlier delivery of LiHe to IP2, will give CeC extra time to re-commission the accelerator</a:t>
            </a:r>
          </a:p>
          <a:p>
            <a:r>
              <a:rPr lang="en-US" sz="2000" dirty="0" smtClean="0">
                <a:solidFill>
                  <a:srgbClr val="FF0000"/>
                </a:solidFill>
                <a:latin typeface="Times New Roman"/>
                <a:cs typeface="Times New Roman"/>
              </a:rPr>
              <a:t>Coordination with </a:t>
            </a:r>
            <a:r>
              <a:rPr lang="en-US" sz="2000" dirty="0" err="1" smtClean="0">
                <a:solidFill>
                  <a:srgbClr val="FF0000"/>
                </a:solidFill>
                <a:latin typeface="Times New Roman"/>
                <a:cs typeface="Times New Roman"/>
              </a:rPr>
              <a:t>LEReC</a:t>
            </a:r>
            <a:r>
              <a:rPr lang="en-US" sz="2000" dirty="0" smtClean="0">
                <a:solidFill>
                  <a:srgbClr val="FF0000"/>
                </a:solidFill>
                <a:latin typeface="Times New Roman"/>
                <a:cs typeface="Times New Roman"/>
              </a:rPr>
              <a:t> installation and operation will be critical for CeC successful </a:t>
            </a:r>
            <a:r>
              <a:rPr lang="en-US" sz="2000" dirty="0" smtClean="0">
                <a:solidFill>
                  <a:srgbClr val="FF0000"/>
                </a:solidFill>
                <a:latin typeface="Times New Roman"/>
                <a:cs typeface="Times New Roman"/>
              </a:rPr>
              <a:t>demonstration</a:t>
            </a:r>
          </a:p>
          <a:p>
            <a:r>
              <a:rPr lang="en-US" sz="2000" dirty="0" smtClean="0">
                <a:solidFill>
                  <a:srgbClr val="FF0000"/>
                </a:solidFill>
                <a:latin typeface="Times New Roman"/>
                <a:cs typeface="Times New Roman"/>
              </a:rPr>
              <a:t>During RHIC Run 18 we plan to involve RHIC operators in CeC operations, for example in testing its accelerator settings</a:t>
            </a:r>
            <a:endParaRPr lang="en-US" sz="2000" dirty="0">
              <a:solidFill>
                <a:srgbClr val="FF0000"/>
              </a:solidFill>
              <a:latin typeface="Times New Roman"/>
              <a:cs typeface="Times New Roman"/>
            </a:endParaRPr>
          </a:p>
        </p:txBody>
      </p:sp>
      <p:sp>
        <p:nvSpPr>
          <p:cNvPr id="4" name="Slide Number Placeholder 3"/>
          <p:cNvSpPr>
            <a:spLocks noGrp="1"/>
          </p:cNvSpPr>
          <p:nvPr>
            <p:ph type="sldNum" sz="quarter" idx="10"/>
          </p:nvPr>
        </p:nvSpPr>
        <p:spPr/>
        <p:txBody>
          <a:bodyPr/>
          <a:lstStyle/>
          <a:p>
            <a:pPr>
              <a:defRPr/>
            </a:pPr>
            <a:fld id="{F4EB5495-47BE-154C-ACDC-6CD614EF5268}" type="slidenum">
              <a:rPr lang="en-US" smtClean="0">
                <a:latin typeface="Times New Roman"/>
                <a:cs typeface="Times New Roman"/>
              </a:rPr>
              <a:pPr>
                <a:defRPr/>
              </a:pPr>
              <a:t>24</a:t>
            </a:fld>
            <a:endParaRPr lang="en-US">
              <a:latin typeface="Times New Roman"/>
              <a:cs typeface="Times New Roman"/>
            </a:endParaRPr>
          </a:p>
        </p:txBody>
      </p:sp>
    </p:spTree>
    <p:extLst>
      <p:ext uri="{BB962C8B-B14F-4D97-AF65-F5344CB8AC3E}">
        <p14:creationId xmlns:p14="http://schemas.microsoft.com/office/powerpoint/2010/main" val="39843873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609600"/>
            <a:ext cx="3200400" cy="3962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4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34925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4572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latin typeface="Times New Roman"/>
              <a:cs typeface="Times New Roman"/>
            </a:endParaRPr>
          </a:p>
        </p:txBody>
      </p:sp>
      <p:sp>
        <p:nvSpPr>
          <p:cNvPr id="12" name="TextBox 11"/>
          <p:cNvSpPr txBox="1"/>
          <p:nvPr/>
        </p:nvSpPr>
        <p:spPr>
          <a:xfrm>
            <a:off x="7848600" y="3200400"/>
            <a:ext cx="184666" cy="369332"/>
          </a:xfrm>
          <a:prstGeom prst="rect">
            <a:avLst/>
          </a:prstGeom>
          <a:noFill/>
        </p:spPr>
        <p:txBody>
          <a:bodyPr wrap="none" rtlCol="0">
            <a:spAutoFit/>
          </a:bodyPr>
          <a:lstStyle/>
          <a:p>
            <a:endParaRPr lang="en-US" dirty="0"/>
          </a:p>
        </p:txBody>
      </p:sp>
      <p:pic>
        <p:nvPicPr>
          <p:cNvPr id="6" name="Picture 5" descr="2017-06-01 18.52.3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85032" y="1566395"/>
            <a:ext cx="5169529" cy="3877734"/>
          </a:xfrm>
          <a:prstGeom prst="rect">
            <a:avLst/>
          </a:prstGeom>
        </p:spPr>
      </p:pic>
      <p:pic>
        <p:nvPicPr>
          <p:cNvPr id="7" name="Picture 6" descr="2017-06-01 18.52.4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4000" y="1676400"/>
            <a:ext cx="5080000" cy="3810000"/>
          </a:xfrm>
          <a:prstGeom prst="rect">
            <a:avLst/>
          </a:prstGeom>
        </p:spPr>
      </p:pic>
      <p:sp>
        <p:nvSpPr>
          <p:cNvPr id="8" name="Title 1"/>
          <p:cNvSpPr txBox="1">
            <a:spLocks/>
          </p:cNvSpPr>
          <p:nvPr/>
        </p:nvSpPr>
        <p:spPr>
          <a:xfrm>
            <a:off x="592667" y="181505"/>
            <a:ext cx="82296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Comic Sans MS"/>
                <a:ea typeface="ＭＳ Ｐゴシック" charset="0"/>
                <a:cs typeface="Comic Sans MS"/>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latin typeface="Times New Roman"/>
                <a:cs typeface="Times New Roman"/>
              </a:rPr>
              <a:t>CeC remains popularity at C-AD</a:t>
            </a:r>
            <a:endParaRPr lang="en-US" dirty="0">
              <a:latin typeface="Times New Roman"/>
              <a:cs typeface="Times New Roman"/>
            </a:endParaRPr>
          </a:p>
        </p:txBody>
      </p:sp>
    </p:spTree>
    <p:extLst>
      <p:ext uri="{BB962C8B-B14F-4D97-AF65-F5344CB8AC3E}">
        <p14:creationId xmlns:p14="http://schemas.microsoft.com/office/powerpoint/2010/main" val="22272989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EB5495-47BE-154C-ACDC-6CD614EF5268}" type="slidenum">
              <a:rPr lang="en-US" smtClean="0"/>
              <a:pPr>
                <a:defRPr/>
              </a:pPr>
              <a:t>26</a:t>
            </a:fld>
            <a:endParaRPr lang="en-US"/>
          </a:p>
        </p:txBody>
      </p:sp>
    </p:spTree>
    <p:extLst>
      <p:ext uri="{BB962C8B-B14F-4D97-AF65-F5344CB8AC3E}">
        <p14:creationId xmlns:p14="http://schemas.microsoft.com/office/powerpoint/2010/main" val="28262286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Main disappointment</a:t>
            </a:r>
            <a:endParaRPr lang="en-US" dirty="0">
              <a:latin typeface="Times New Roman"/>
              <a:cs typeface="Times New Roman"/>
            </a:endParaRPr>
          </a:p>
        </p:txBody>
      </p:sp>
      <p:sp>
        <p:nvSpPr>
          <p:cNvPr id="3" name="Content Placeholder 2"/>
          <p:cNvSpPr>
            <a:spLocks noGrp="1"/>
          </p:cNvSpPr>
          <p:nvPr>
            <p:ph idx="1"/>
          </p:nvPr>
        </p:nvSpPr>
        <p:spPr/>
        <p:txBody>
          <a:bodyPr/>
          <a:lstStyle/>
          <a:p>
            <a:r>
              <a:rPr lang="en-US" dirty="0" smtClean="0">
                <a:latin typeface="Times New Roman"/>
                <a:cs typeface="Times New Roman"/>
              </a:rPr>
              <a:t>We were unable to see signal from CeC FEL</a:t>
            </a:r>
          </a:p>
          <a:p>
            <a:pPr lvl="1"/>
            <a:r>
              <a:rPr lang="en-US" dirty="0" smtClean="0">
                <a:latin typeface="Times New Roman"/>
                <a:cs typeface="Times New Roman"/>
              </a:rPr>
              <a:t>SRF linac failed to reach design accelerating voltage of 20 MV, making our </a:t>
            </a:r>
            <a:r>
              <a:rPr lang="en-US" dirty="0" err="1" smtClean="0">
                <a:latin typeface="Times New Roman"/>
                <a:cs typeface="Times New Roman"/>
              </a:rPr>
              <a:t>IR</a:t>
            </a:r>
            <a:r>
              <a:rPr lang="en-US" dirty="0" smtClean="0">
                <a:latin typeface="Times New Roman"/>
                <a:cs typeface="Times New Roman"/>
              </a:rPr>
              <a:t> FEL diagnostics useless and us “blind-folded”  </a:t>
            </a:r>
          </a:p>
          <a:p>
            <a:pPr lvl="1"/>
            <a:r>
              <a:rPr lang="en-US" dirty="0" smtClean="0">
                <a:latin typeface="Times New Roman"/>
                <a:cs typeface="Times New Roman"/>
              </a:rPr>
              <a:t>We were unable to see radiation at 3</a:t>
            </a:r>
            <a:r>
              <a:rPr lang="en-US" baseline="30000" dirty="0" smtClean="0">
                <a:latin typeface="Times New Roman"/>
                <a:cs typeface="Times New Roman"/>
              </a:rPr>
              <a:t>rd</a:t>
            </a:r>
            <a:r>
              <a:rPr lang="en-US" dirty="0" smtClean="0">
                <a:latin typeface="Times New Roman"/>
                <a:cs typeface="Times New Roman"/>
              </a:rPr>
              <a:t> harmonic of FEL radiation (which was weak to start from) because of strong </a:t>
            </a:r>
            <a:r>
              <a:rPr lang="en-US" dirty="0" err="1" smtClean="0">
                <a:latin typeface="Times New Roman"/>
                <a:cs typeface="Times New Roman"/>
              </a:rPr>
              <a:t>RFI</a:t>
            </a:r>
            <a:endParaRPr lang="en-US" dirty="0" smtClean="0">
              <a:latin typeface="Times New Roman"/>
              <a:cs typeface="Times New Roman"/>
            </a:endParaRPr>
          </a:p>
          <a:p>
            <a:pPr lvl="1"/>
            <a:r>
              <a:rPr lang="en-US" dirty="0" smtClean="0">
                <a:latin typeface="Times New Roman"/>
                <a:cs typeface="Times New Roman"/>
              </a:rPr>
              <a:t>Laser/RF system stability was insufficient to measure energy spread increase by FEL interaction</a:t>
            </a:r>
            <a:endParaRPr lang="en-US" dirty="0">
              <a:latin typeface="Times New Roman"/>
              <a:cs typeface="Times New Roman"/>
            </a:endParaRPr>
          </a:p>
        </p:txBody>
      </p:sp>
      <p:sp>
        <p:nvSpPr>
          <p:cNvPr id="4" name="Slide Number Placeholder 3"/>
          <p:cNvSpPr>
            <a:spLocks noGrp="1"/>
          </p:cNvSpPr>
          <p:nvPr>
            <p:ph type="sldNum" sz="quarter" idx="10"/>
          </p:nvPr>
        </p:nvSpPr>
        <p:spPr/>
        <p:txBody>
          <a:bodyPr/>
          <a:lstStyle/>
          <a:p>
            <a:pPr>
              <a:defRPr/>
            </a:pPr>
            <a:fld id="{F4EB5495-47BE-154C-ACDC-6CD614EF5268}" type="slidenum">
              <a:rPr lang="en-US" smtClean="0">
                <a:latin typeface="Times New Roman"/>
                <a:cs typeface="Times New Roman"/>
              </a:rPr>
              <a:pPr>
                <a:defRPr/>
              </a:pPr>
              <a:t>27</a:t>
            </a:fld>
            <a:endParaRPr lang="en-US">
              <a:latin typeface="Times New Roman"/>
              <a:cs typeface="Times New Roman"/>
            </a:endParaRPr>
          </a:p>
        </p:txBody>
      </p:sp>
    </p:spTree>
    <p:extLst>
      <p:ext uri="{BB962C8B-B14F-4D97-AF65-F5344CB8AC3E}">
        <p14:creationId xmlns:p14="http://schemas.microsoft.com/office/powerpoint/2010/main" val="13288418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5500"/>
          </a:xfrm>
        </p:spPr>
        <p:txBody>
          <a:bodyPr/>
          <a:lstStyle/>
          <a:p>
            <a:r>
              <a:rPr lang="en-US" sz="3600" dirty="0" smtClean="0">
                <a:solidFill>
                  <a:srgbClr val="000090"/>
                </a:solidFill>
                <a:latin typeface="Times New Roman"/>
                <a:cs typeface="Times New Roman"/>
              </a:rPr>
              <a:t>Interaction with ion bunches: June 19 </a:t>
            </a:r>
            <a:endParaRPr lang="en-US" sz="3600" dirty="0">
              <a:solidFill>
                <a:srgbClr val="000090"/>
              </a:solidFill>
              <a:latin typeface="Times New Roman"/>
              <a:cs typeface="Times New Roman"/>
            </a:endParaRPr>
          </a:p>
        </p:txBody>
      </p:sp>
      <p:sp>
        <p:nvSpPr>
          <p:cNvPr id="4" name="Slide Number Placeholder 3"/>
          <p:cNvSpPr>
            <a:spLocks noGrp="1"/>
          </p:cNvSpPr>
          <p:nvPr>
            <p:ph type="sldNum" sz="quarter" idx="10"/>
          </p:nvPr>
        </p:nvSpPr>
        <p:spPr/>
        <p:txBody>
          <a:bodyPr/>
          <a:lstStyle/>
          <a:p>
            <a:pPr>
              <a:defRPr/>
            </a:pPr>
            <a:fld id="{F4EB5495-47BE-154C-ACDC-6CD614EF5268}" type="slidenum">
              <a:rPr lang="en-US" smtClean="0">
                <a:latin typeface="Times New Roman"/>
                <a:cs typeface="Times New Roman"/>
              </a:rPr>
              <a:pPr>
                <a:defRPr/>
              </a:pPr>
              <a:t>28</a:t>
            </a:fld>
            <a:endParaRPr lang="en-US">
              <a:latin typeface="Times New Roman"/>
              <a:cs typeface="Times New Roman"/>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00" y="795867"/>
            <a:ext cx="3048000" cy="2768601"/>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64667" y="829734"/>
            <a:ext cx="3429001" cy="2819401"/>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20267" y="3793066"/>
            <a:ext cx="2912533" cy="2912533"/>
          </a:xfrm>
          <a:prstGeom prst="rect">
            <a:avLst/>
          </a:prstGeom>
        </p:spPr>
      </p:pic>
      <p:pic>
        <p:nvPicPr>
          <p:cNvPr id="22" name="Picture 21" descr="597676870010a2de_Mon_Jul_24_18-36-54_2017.707.gi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6267" y="3962400"/>
            <a:ext cx="3603724" cy="2895600"/>
          </a:xfrm>
          <a:prstGeom prst="rect">
            <a:avLst/>
          </a:prstGeom>
        </p:spPr>
      </p:pic>
      <p:sp>
        <p:nvSpPr>
          <p:cNvPr id="23" name="Rectangle 22"/>
          <p:cNvSpPr/>
          <p:nvPr/>
        </p:nvSpPr>
        <p:spPr>
          <a:xfrm>
            <a:off x="3658094" y="3519901"/>
            <a:ext cx="1637738" cy="461665"/>
          </a:xfrm>
          <a:prstGeom prst="rect">
            <a:avLst/>
          </a:prstGeom>
        </p:spPr>
        <p:txBody>
          <a:bodyPr wrap="none">
            <a:spAutoFit/>
          </a:bodyPr>
          <a:lstStyle/>
          <a:p>
            <a:r>
              <a:rPr lang="en-US" dirty="0" smtClean="0">
                <a:solidFill>
                  <a:srgbClr val="000090"/>
                </a:solidFill>
                <a:latin typeface="Times New Roman"/>
                <a:cs typeface="Times New Roman"/>
              </a:rPr>
              <a:t>Preliminary</a:t>
            </a:r>
            <a:endParaRPr lang="en-US" dirty="0"/>
          </a:p>
        </p:txBody>
      </p:sp>
      <p:sp>
        <p:nvSpPr>
          <p:cNvPr id="24" name="Right Arrow 23"/>
          <p:cNvSpPr/>
          <p:nvPr/>
        </p:nvSpPr>
        <p:spPr>
          <a:xfrm>
            <a:off x="4038600" y="2159000"/>
            <a:ext cx="846667" cy="558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14505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8229600" cy="1143000"/>
          </a:xfrm>
        </p:spPr>
        <p:txBody>
          <a:bodyPr/>
          <a:lstStyle/>
          <a:p>
            <a:r>
              <a:rPr lang="en-US" dirty="0" smtClean="0">
                <a:latin typeface="Times New Roman"/>
                <a:cs typeface="Times New Roman"/>
              </a:rPr>
              <a:t>Stability of the beam</a:t>
            </a:r>
            <a:endParaRPr lang="en-US" dirty="0">
              <a:latin typeface="Times New Roman"/>
              <a:cs typeface="Times New Roman"/>
            </a:endParaRPr>
          </a:p>
        </p:txBody>
      </p:sp>
      <p:sp>
        <p:nvSpPr>
          <p:cNvPr id="3" name="Content Placeholder 2"/>
          <p:cNvSpPr>
            <a:spLocks noGrp="1"/>
          </p:cNvSpPr>
          <p:nvPr>
            <p:ph idx="1"/>
          </p:nvPr>
        </p:nvSpPr>
        <p:spPr>
          <a:xfrm>
            <a:off x="84667" y="757768"/>
            <a:ext cx="8957733" cy="2738966"/>
          </a:xfrm>
        </p:spPr>
        <p:txBody>
          <a:bodyPr/>
          <a:lstStyle/>
          <a:p>
            <a:r>
              <a:rPr lang="en-US" sz="1800" dirty="0" smtClean="0">
                <a:latin typeface="Times New Roman"/>
                <a:cs typeface="Times New Roman"/>
              </a:rPr>
              <a:t>Remaining hope for a “blind-folded” team (never tried by any FEL team) was to observe fluctuations of the energy spread at the exhaust of the FEL, e.g. in front of the power dump</a:t>
            </a:r>
          </a:p>
          <a:p>
            <a:r>
              <a:rPr lang="en-US" sz="1800" dirty="0" smtClean="0">
                <a:latin typeface="Times New Roman"/>
                <a:cs typeface="Times New Roman"/>
              </a:rPr>
              <a:t> It would require a stable – bunch to bunch- electron beam, e.g. a repeatable operation of laser (pulse energy, time of arrival and position), RF phases and amplitudes of 3 RF systems (the gun, the bunching cavities and linac) and magnets</a:t>
            </a:r>
          </a:p>
          <a:p>
            <a:r>
              <a:rPr lang="en-US" sz="1800" dirty="0" smtClean="0">
                <a:latin typeface="Times New Roman"/>
                <a:cs typeface="Times New Roman"/>
              </a:rPr>
              <a:t>Igor Pinayev created a script which allowing tracking the energy spread in the front of the dump and we attempted to observe the energy spread dependence on the phases between three undulators, but also no luck. Pulse to pulse variations  were too large to detect influence of the FEL lasing/phasing</a:t>
            </a:r>
          </a:p>
        </p:txBody>
      </p:sp>
      <p:sp>
        <p:nvSpPr>
          <p:cNvPr id="4" name="Slide Number Placeholder 3"/>
          <p:cNvSpPr>
            <a:spLocks noGrp="1"/>
          </p:cNvSpPr>
          <p:nvPr>
            <p:ph type="sldNum" sz="quarter" idx="10"/>
          </p:nvPr>
        </p:nvSpPr>
        <p:spPr/>
        <p:txBody>
          <a:bodyPr/>
          <a:lstStyle/>
          <a:p>
            <a:pPr>
              <a:defRPr/>
            </a:pPr>
            <a:fld id="{F4EB5495-47BE-154C-ACDC-6CD614EF5268}" type="slidenum">
              <a:rPr lang="en-US" smtClean="0">
                <a:latin typeface="Times New Roman"/>
                <a:cs typeface="Times New Roman"/>
              </a:rPr>
              <a:pPr>
                <a:defRPr/>
              </a:pPr>
              <a:t>29</a:t>
            </a:fld>
            <a:endParaRPr lang="en-US">
              <a:latin typeface="Times New Roman"/>
              <a:cs typeface="Times New Roma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0267" y="3811655"/>
            <a:ext cx="3937000" cy="275715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3605" y="3818467"/>
            <a:ext cx="4060260" cy="2843473"/>
          </a:xfrm>
          <a:prstGeom prst="rect">
            <a:avLst/>
          </a:prstGeom>
        </p:spPr>
      </p:pic>
      <p:sp>
        <p:nvSpPr>
          <p:cNvPr id="7" name="TextBox 6"/>
          <p:cNvSpPr txBox="1"/>
          <p:nvPr/>
        </p:nvSpPr>
        <p:spPr>
          <a:xfrm>
            <a:off x="894080" y="4568615"/>
            <a:ext cx="1781386" cy="461665"/>
          </a:xfrm>
          <a:prstGeom prst="rect">
            <a:avLst/>
          </a:prstGeom>
          <a:noFill/>
        </p:spPr>
        <p:txBody>
          <a:bodyPr wrap="square" rtlCol="0">
            <a:spAutoFit/>
          </a:bodyPr>
          <a:lstStyle/>
          <a:p>
            <a:r>
              <a:rPr lang="en-US" dirty="0" err="1" smtClean="0">
                <a:latin typeface="Times New Roman"/>
                <a:cs typeface="Times New Roman"/>
              </a:rPr>
              <a:t>LEBT</a:t>
            </a:r>
            <a:endParaRPr lang="en-US" dirty="0">
              <a:latin typeface="Times New Roman"/>
              <a:cs typeface="Times New Roman"/>
            </a:endParaRPr>
          </a:p>
        </p:txBody>
      </p:sp>
      <p:sp>
        <p:nvSpPr>
          <p:cNvPr id="13" name="TextBox 12"/>
          <p:cNvSpPr txBox="1"/>
          <p:nvPr/>
        </p:nvSpPr>
        <p:spPr>
          <a:xfrm>
            <a:off x="5042746" y="4602482"/>
            <a:ext cx="1781386" cy="461665"/>
          </a:xfrm>
          <a:prstGeom prst="rect">
            <a:avLst/>
          </a:prstGeom>
          <a:noFill/>
        </p:spPr>
        <p:txBody>
          <a:bodyPr wrap="square" rtlCol="0">
            <a:spAutoFit/>
          </a:bodyPr>
          <a:lstStyle/>
          <a:p>
            <a:r>
              <a:rPr lang="en-US" dirty="0" smtClean="0">
                <a:latin typeface="Times New Roman"/>
                <a:cs typeface="Times New Roman"/>
              </a:rPr>
              <a:t>Beam dump</a:t>
            </a:r>
            <a:endParaRPr lang="en-US" dirty="0">
              <a:latin typeface="Times New Roman"/>
              <a:cs typeface="Times New Roman"/>
            </a:endParaRPr>
          </a:p>
        </p:txBody>
      </p:sp>
      <p:sp>
        <p:nvSpPr>
          <p:cNvPr id="8" name="Rectangle 7"/>
          <p:cNvSpPr/>
          <p:nvPr/>
        </p:nvSpPr>
        <p:spPr>
          <a:xfrm>
            <a:off x="414866" y="3472246"/>
            <a:ext cx="4047067" cy="261610"/>
          </a:xfrm>
          <a:prstGeom prst="rect">
            <a:avLst/>
          </a:prstGeom>
        </p:spPr>
        <p:txBody>
          <a:bodyPr wrap="square">
            <a:spAutoFit/>
          </a:bodyPr>
          <a:lstStyle/>
          <a:p>
            <a:r>
              <a:rPr lang="en-US" sz="1100" dirty="0" smtClean="0">
                <a:latin typeface="Times New Roman"/>
                <a:cs typeface="Times New Roman"/>
              </a:rPr>
              <a:t>YAG2: 50 </a:t>
            </a:r>
            <a:r>
              <a:rPr lang="el-GR" sz="1100" dirty="0" smtClean="0">
                <a:latin typeface="Times New Roman"/>
                <a:cs typeface="Times New Roman"/>
              </a:rPr>
              <a:t>μ</a:t>
            </a:r>
            <a:r>
              <a:rPr lang="en-US" sz="1100" dirty="0" smtClean="0">
                <a:latin typeface="Times New Roman"/>
                <a:cs typeface="Times New Roman"/>
              </a:rPr>
              <a:t>m center </a:t>
            </a:r>
            <a:r>
              <a:rPr lang="en-US" sz="1100" dirty="0">
                <a:latin typeface="Times New Roman"/>
                <a:cs typeface="Times New Roman"/>
              </a:rPr>
              <a:t>of gravity </a:t>
            </a:r>
            <a:r>
              <a:rPr lang="en-US" sz="1100" dirty="0" smtClean="0">
                <a:latin typeface="Times New Roman"/>
                <a:cs typeface="Times New Roman"/>
              </a:rPr>
              <a:t> and 5</a:t>
            </a:r>
            <a:r>
              <a:rPr lang="en-US" sz="1100" dirty="0">
                <a:latin typeface="Times New Roman"/>
                <a:cs typeface="Times New Roman"/>
              </a:rPr>
              <a:t>% </a:t>
            </a:r>
            <a:r>
              <a:rPr lang="en-US" sz="1100" dirty="0" err="1">
                <a:latin typeface="Times New Roman"/>
                <a:cs typeface="Times New Roman"/>
              </a:rPr>
              <a:t>r.m.s</a:t>
            </a:r>
            <a:r>
              <a:rPr lang="en-US" sz="1100" dirty="0">
                <a:latin typeface="Times New Roman"/>
                <a:cs typeface="Times New Roman"/>
              </a:rPr>
              <a:t>. size </a:t>
            </a:r>
            <a:r>
              <a:rPr lang="en-US" sz="1100" dirty="0" smtClean="0">
                <a:latin typeface="Times New Roman"/>
                <a:cs typeface="Times New Roman"/>
              </a:rPr>
              <a:t>variations</a:t>
            </a:r>
            <a:endParaRPr lang="en-US" sz="1100" dirty="0">
              <a:latin typeface="Times New Roman"/>
              <a:cs typeface="Times New Roman"/>
            </a:endParaRPr>
          </a:p>
        </p:txBody>
      </p:sp>
      <p:sp>
        <p:nvSpPr>
          <p:cNvPr id="10" name="Rectangle 9"/>
          <p:cNvSpPr/>
          <p:nvPr/>
        </p:nvSpPr>
        <p:spPr>
          <a:xfrm>
            <a:off x="5579532" y="3345247"/>
            <a:ext cx="2768600" cy="430887"/>
          </a:xfrm>
          <a:prstGeom prst="rect">
            <a:avLst/>
          </a:prstGeom>
        </p:spPr>
        <p:txBody>
          <a:bodyPr wrap="square">
            <a:spAutoFit/>
          </a:bodyPr>
          <a:lstStyle/>
          <a:p>
            <a:r>
              <a:rPr lang="en-US" sz="1100" dirty="0" smtClean="0">
                <a:latin typeface="Times New Roman"/>
                <a:cs typeface="Times New Roman"/>
              </a:rPr>
              <a:t>YAG at the beam exhaust: shot to shot variation are too large to detect FEL action</a:t>
            </a:r>
            <a:endParaRPr lang="en-US" sz="1100" dirty="0">
              <a:latin typeface="Times New Roman"/>
              <a:cs typeface="Times New Roman"/>
            </a:endParaRPr>
          </a:p>
        </p:txBody>
      </p:sp>
    </p:spTree>
    <p:extLst>
      <p:ext uri="{BB962C8B-B14F-4D97-AF65-F5344CB8AC3E}">
        <p14:creationId xmlns:p14="http://schemas.microsoft.com/office/powerpoint/2010/main" val="20477035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038"/>
            <a:ext cx="8229600" cy="665162"/>
          </a:xfrm>
        </p:spPr>
        <p:txBody>
          <a:bodyPr/>
          <a:lstStyle/>
          <a:p>
            <a:r>
              <a:rPr lang="en-US" dirty="0" smtClean="0">
                <a:latin typeface="Times New Roman"/>
                <a:cs typeface="Times New Roman"/>
              </a:rPr>
              <a:t>Content</a:t>
            </a:r>
            <a:endParaRPr lang="en-US" dirty="0">
              <a:latin typeface="Times New Roman"/>
              <a:cs typeface="Times New Roman"/>
            </a:endParaRPr>
          </a:p>
        </p:txBody>
      </p:sp>
      <p:sp>
        <p:nvSpPr>
          <p:cNvPr id="3" name="Content Placeholder 2"/>
          <p:cNvSpPr>
            <a:spLocks noGrp="1"/>
          </p:cNvSpPr>
          <p:nvPr>
            <p:ph idx="1"/>
          </p:nvPr>
        </p:nvSpPr>
        <p:spPr>
          <a:xfrm>
            <a:off x="330200" y="1054100"/>
            <a:ext cx="8229600" cy="4525963"/>
          </a:xfrm>
        </p:spPr>
        <p:txBody>
          <a:bodyPr/>
          <a:lstStyle/>
          <a:p>
            <a:r>
              <a:rPr lang="en-US" dirty="0" smtClean="0">
                <a:latin typeface="Times New Roman"/>
                <a:cs typeface="Times New Roman"/>
              </a:rPr>
              <a:t>Why we doing it?</a:t>
            </a:r>
          </a:p>
          <a:p>
            <a:r>
              <a:rPr lang="en-US" dirty="0" smtClean="0">
                <a:latin typeface="Times New Roman"/>
                <a:cs typeface="Times New Roman"/>
              </a:rPr>
              <a:t>Run 17 </a:t>
            </a:r>
          </a:p>
          <a:p>
            <a:pPr lvl="1"/>
            <a:r>
              <a:rPr lang="en-US" dirty="0" smtClean="0">
                <a:latin typeface="Times New Roman"/>
                <a:cs typeface="Times New Roman"/>
              </a:rPr>
              <a:t>Main achievements</a:t>
            </a:r>
            <a:endParaRPr lang="en-US" dirty="0">
              <a:latin typeface="Times New Roman"/>
              <a:cs typeface="Times New Roman"/>
            </a:endParaRPr>
          </a:p>
          <a:p>
            <a:pPr lvl="1"/>
            <a:r>
              <a:rPr lang="en-US" dirty="0" smtClean="0">
                <a:latin typeface="Times New Roman"/>
                <a:cs typeface="Times New Roman"/>
              </a:rPr>
              <a:t>What worked and what did not?</a:t>
            </a:r>
          </a:p>
          <a:p>
            <a:r>
              <a:rPr lang="en-US" dirty="0" smtClean="0">
                <a:latin typeface="Times New Roman"/>
                <a:cs typeface="Times New Roman"/>
              </a:rPr>
              <a:t>Plan for Run 18</a:t>
            </a:r>
          </a:p>
          <a:p>
            <a:pPr lvl="1"/>
            <a:r>
              <a:rPr lang="en-US" dirty="0" smtClean="0">
                <a:latin typeface="Times New Roman"/>
                <a:cs typeface="Times New Roman"/>
              </a:rPr>
              <a:t>Shutdown jobs</a:t>
            </a:r>
          </a:p>
          <a:p>
            <a:pPr lvl="1"/>
            <a:r>
              <a:rPr lang="en-US" dirty="0" smtClean="0">
                <a:latin typeface="Times New Roman"/>
                <a:cs typeface="Times New Roman"/>
              </a:rPr>
              <a:t>Plan for demonstrating CeC </a:t>
            </a:r>
          </a:p>
          <a:p>
            <a:r>
              <a:rPr lang="en-US" dirty="0" smtClean="0">
                <a:latin typeface="Times New Roman"/>
                <a:cs typeface="Times New Roman"/>
              </a:rPr>
              <a:t>Q&amp;A</a:t>
            </a:r>
          </a:p>
          <a:p>
            <a:pPr lvl="2"/>
            <a:endParaRPr lang="en-US" dirty="0">
              <a:latin typeface="Times New Roman"/>
              <a:cs typeface="Times New Roman"/>
            </a:endParaRPr>
          </a:p>
        </p:txBody>
      </p:sp>
      <p:sp>
        <p:nvSpPr>
          <p:cNvPr id="4" name="Slide Number Placeholder 3"/>
          <p:cNvSpPr>
            <a:spLocks noGrp="1"/>
          </p:cNvSpPr>
          <p:nvPr>
            <p:ph type="sldNum" sz="quarter" idx="10"/>
          </p:nvPr>
        </p:nvSpPr>
        <p:spPr>
          <a:xfrm>
            <a:off x="8534400" y="177800"/>
            <a:ext cx="609600" cy="365125"/>
          </a:xfrm>
        </p:spPr>
        <p:txBody>
          <a:bodyPr/>
          <a:lstStyle/>
          <a:p>
            <a:pPr>
              <a:defRPr/>
            </a:pPr>
            <a:fld id="{F4EB5495-47BE-154C-ACDC-6CD614EF5268}" type="slidenum">
              <a:rPr lang="en-US" smtClean="0">
                <a:latin typeface="Times New Roman"/>
                <a:cs typeface="Times New Roman"/>
              </a:rPr>
              <a:pPr>
                <a:defRPr/>
              </a:pPr>
              <a:t>3</a:t>
            </a:fld>
            <a:endParaRPr lang="en-US">
              <a:latin typeface="Times New Roman"/>
              <a:cs typeface="Times New Roman"/>
            </a:endParaRPr>
          </a:p>
        </p:txBody>
      </p:sp>
    </p:spTree>
    <p:extLst>
      <p:ext uri="{BB962C8B-B14F-4D97-AF65-F5344CB8AC3E}">
        <p14:creationId xmlns:p14="http://schemas.microsoft.com/office/powerpoint/2010/main" val="17297858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8229600" cy="1143000"/>
          </a:xfrm>
        </p:spPr>
        <p:txBody>
          <a:bodyPr/>
          <a:lstStyle/>
          <a:p>
            <a:r>
              <a:rPr lang="en-US" dirty="0" smtClean="0">
                <a:latin typeface="Times New Roman"/>
                <a:cs typeface="Times New Roman"/>
              </a:rPr>
              <a:t>Mystery of June 27</a:t>
            </a:r>
            <a:endParaRPr lang="en-US" dirty="0">
              <a:latin typeface="Times New Roman"/>
              <a:cs typeface="Times New Roman"/>
            </a:endParaRPr>
          </a:p>
        </p:txBody>
      </p:sp>
      <p:sp>
        <p:nvSpPr>
          <p:cNvPr id="3" name="Content Placeholder 2"/>
          <p:cNvSpPr>
            <a:spLocks noGrp="1"/>
          </p:cNvSpPr>
          <p:nvPr>
            <p:ph idx="1"/>
          </p:nvPr>
        </p:nvSpPr>
        <p:spPr>
          <a:xfrm>
            <a:off x="183005" y="881506"/>
            <a:ext cx="8750300" cy="2832100"/>
          </a:xfrm>
        </p:spPr>
        <p:txBody>
          <a:bodyPr/>
          <a:lstStyle/>
          <a:p>
            <a:r>
              <a:rPr lang="en-US" sz="2800" dirty="0" smtClean="0">
                <a:latin typeface="Times New Roman"/>
                <a:cs typeface="Times New Roman"/>
              </a:rPr>
              <a:t>Generated laser pattern to pin the SRF gun optics</a:t>
            </a:r>
          </a:p>
          <a:p>
            <a:r>
              <a:rPr lang="en-US" sz="2800" dirty="0" smtClean="0">
                <a:latin typeface="Times New Roman"/>
                <a:cs typeface="Times New Roman"/>
              </a:rPr>
              <a:t>Made system as simple as focusing: source (SRF gun), gun solenoid and e-beam profile monitor (YAG screen)</a:t>
            </a:r>
          </a:p>
          <a:p>
            <a:r>
              <a:rPr lang="en-US" sz="2800" dirty="0" smtClean="0">
                <a:latin typeface="Times New Roman"/>
                <a:cs typeface="Times New Roman"/>
              </a:rPr>
              <a:t>Fixed gun voltage. Focused e-beam on the YAG screen by adjusting gun solenoid</a:t>
            </a:r>
          </a:p>
        </p:txBody>
      </p:sp>
      <p:sp>
        <p:nvSpPr>
          <p:cNvPr id="4" name="Slide Number Placeholder 3"/>
          <p:cNvSpPr>
            <a:spLocks noGrp="1"/>
          </p:cNvSpPr>
          <p:nvPr>
            <p:ph type="sldNum" sz="quarter" idx="10"/>
          </p:nvPr>
        </p:nvSpPr>
        <p:spPr/>
        <p:txBody>
          <a:bodyPr/>
          <a:lstStyle/>
          <a:p>
            <a:pPr>
              <a:defRPr/>
            </a:pPr>
            <a:fld id="{F4EB5495-47BE-154C-ACDC-6CD614EF5268}" type="slidenum">
              <a:rPr lang="en-US" smtClean="0">
                <a:latin typeface="Times New Roman"/>
                <a:cs typeface="Times New Roman"/>
              </a:rPr>
              <a:pPr>
                <a:defRPr/>
              </a:pPr>
              <a:t>30</a:t>
            </a:fld>
            <a:endParaRPr lang="en-US">
              <a:latin typeface="Times New Roman"/>
              <a:cs typeface="Times New Roman"/>
            </a:endParaRPr>
          </a:p>
        </p:txBody>
      </p:sp>
      <p:pic>
        <p:nvPicPr>
          <p:cNvPr id="5" name="Picture 4" descr="System SSD:Users:vladimirlitvinenko:Desktop:image002.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969010" y="4686300"/>
            <a:ext cx="1583690" cy="1588453"/>
          </a:xfrm>
          <a:prstGeom prst="rect">
            <a:avLst/>
          </a:prstGeom>
          <a:noFill/>
          <a:ln>
            <a:noFill/>
          </a:ln>
        </p:spPr>
      </p:pic>
      <p:pic>
        <p:nvPicPr>
          <p:cNvPr id="6" name="Picture 5" descr="http://elog.pbn.bnl.gov:8080/api/attachment/image/static/5952d7e600106b42_Tue_Jun_27_18:10:45_2017.20753.gif"/>
          <p:cNvPicPr/>
          <p:nvPr/>
        </p:nvPicPr>
        <p:blipFill>
          <a:blip r:embed="rId3" cstate="print">
            <a:extLst>
              <a:ext uri="{28A0092B-C50C-407E-A947-70E740481C1C}">
                <a14:useLocalDpi xmlns:a14="http://schemas.microsoft.com/office/drawing/2010/main"/>
              </a:ext>
            </a:extLst>
          </a:blip>
          <a:srcRect/>
          <a:stretch>
            <a:fillRect/>
          </a:stretch>
        </p:blipFill>
        <p:spPr bwMode="auto">
          <a:xfrm>
            <a:off x="3529965" y="4639310"/>
            <a:ext cx="1795780" cy="1671320"/>
          </a:xfrm>
          <a:prstGeom prst="rect">
            <a:avLst/>
          </a:prstGeom>
          <a:noFill/>
          <a:ln>
            <a:noFill/>
          </a:ln>
        </p:spPr>
      </p:pic>
      <p:pic>
        <p:nvPicPr>
          <p:cNvPr id="7" name="Picture 6" descr="http://elog.pbn.bnl.gov:8080/api/attachment/image/static/5952c323001069d0_Tue_Jun_27_16:42:10_2017.58050.gif"/>
          <p:cNvPicPr>
            <a:picLocks noChangeAspect="1"/>
          </p:cNvPicPr>
          <p:nvPr/>
        </p:nvPicPr>
        <p:blipFill rotWithShape="1">
          <a:blip r:embed="rId4" cstate="print">
            <a:extLst>
              <a:ext uri="{28A0092B-C50C-407E-A947-70E740481C1C}">
                <a14:useLocalDpi xmlns:a14="http://schemas.microsoft.com/office/drawing/2010/main"/>
              </a:ext>
            </a:extLst>
          </a:blip>
          <a:srcRect l="29866" t="26672" r="29684" b="34944"/>
          <a:stretch/>
        </p:blipFill>
        <p:spPr bwMode="auto">
          <a:xfrm>
            <a:off x="6438900" y="4561783"/>
            <a:ext cx="2082800" cy="1800917"/>
          </a:xfrm>
          <a:prstGeom prst="rect">
            <a:avLst/>
          </a:prstGeom>
          <a:noFill/>
          <a:ln>
            <a:noFill/>
          </a:ln>
        </p:spPr>
      </p:pic>
      <p:sp>
        <p:nvSpPr>
          <p:cNvPr id="8" name="Rectangle 7"/>
          <p:cNvSpPr/>
          <p:nvPr/>
        </p:nvSpPr>
        <p:spPr>
          <a:xfrm>
            <a:off x="1062590" y="4087168"/>
            <a:ext cx="7967110" cy="461665"/>
          </a:xfrm>
          <a:prstGeom prst="rect">
            <a:avLst/>
          </a:prstGeom>
        </p:spPr>
        <p:txBody>
          <a:bodyPr wrap="square">
            <a:spAutoFit/>
          </a:bodyPr>
          <a:lstStyle/>
          <a:p>
            <a:r>
              <a:rPr lang="en-US" dirty="0" smtClean="0">
                <a:latin typeface="Times New Roman"/>
                <a:cs typeface="Times New Roman"/>
              </a:rPr>
              <a:t>Target				     Laser spots				e-beam image</a:t>
            </a:r>
            <a:endParaRPr lang="en-US" dirty="0">
              <a:latin typeface="Times New Roman"/>
              <a:cs typeface="Times New Roman"/>
            </a:endParaRPr>
          </a:p>
        </p:txBody>
      </p:sp>
    </p:spTree>
    <p:extLst>
      <p:ext uri="{BB962C8B-B14F-4D97-AF65-F5344CB8AC3E}">
        <p14:creationId xmlns:p14="http://schemas.microsoft.com/office/powerpoint/2010/main" val="1446964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8" y="-64029"/>
            <a:ext cx="8661400" cy="1143000"/>
          </a:xfrm>
        </p:spPr>
        <p:txBody>
          <a:bodyPr/>
          <a:lstStyle/>
          <a:p>
            <a:r>
              <a:rPr lang="en-US" dirty="0" err="1" smtClean="0">
                <a:latin typeface="Times New Roman"/>
                <a:cs typeface="Times New Roman"/>
              </a:rPr>
              <a:t>IR</a:t>
            </a:r>
            <a:r>
              <a:rPr lang="en-US" dirty="0" smtClean="0">
                <a:latin typeface="Times New Roman"/>
                <a:cs typeface="Times New Roman"/>
              </a:rPr>
              <a:t> diagnostics for </a:t>
            </a:r>
            <a:r>
              <a:rPr lang="el-GR" dirty="0">
                <a:latin typeface="Times New Roman"/>
                <a:cs typeface="Times New Roman"/>
              </a:rPr>
              <a:t>30 </a:t>
            </a:r>
            <a:r>
              <a:rPr lang="el-GR" dirty="0" smtClean="0">
                <a:latin typeface="Times New Roman"/>
                <a:cs typeface="Times New Roman"/>
              </a:rPr>
              <a:t>μm</a:t>
            </a:r>
            <a:r>
              <a:rPr lang="en-US" dirty="0" smtClean="0">
                <a:latin typeface="Times New Roman"/>
                <a:cs typeface="Times New Roman"/>
              </a:rPr>
              <a:t>: </a:t>
            </a:r>
            <a:r>
              <a:rPr lang="en-US" dirty="0" smtClean="0">
                <a:solidFill>
                  <a:srgbClr val="FF0000"/>
                </a:solidFill>
                <a:latin typeface="Times New Roman"/>
                <a:cs typeface="Times New Roman"/>
              </a:rPr>
              <a:t>critical</a:t>
            </a:r>
            <a:endParaRPr lang="en-US" dirty="0">
              <a:solidFill>
                <a:srgbClr val="FF0000"/>
              </a:solidFill>
              <a:latin typeface="Times New Roman"/>
              <a:cs typeface="Times New Roman"/>
            </a:endParaRPr>
          </a:p>
        </p:txBody>
      </p:sp>
      <p:sp>
        <p:nvSpPr>
          <p:cNvPr id="3" name="Content Placeholder 2"/>
          <p:cNvSpPr>
            <a:spLocks noGrp="1"/>
          </p:cNvSpPr>
          <p:nvPr>
            <p:ph idx="1"/>
          </p:nvPr>
        </p:nvSpPr>
        <p:spPr>
          <a:xfrm>
            <a:off x="76199" y="685800"/>
            <a:ext cx="7620001" cy="2209800"/>
          </a:xfrm>
        </p:spPr>
        <p:txBody>
          <a:bodyPr>
            <a:noAutofit/>
          </a:bodyPr>
          <a:lstStyle/>
          <a:p>
            <a:pPr marL="342900" indent="-342900">
              <a:buFont typeface="+mj-lt"/>
              <a:buAutoNum type="arabicPeriod"/>
            </a:pPr>
            <a:r>
              <a:rPr lang="en-US" sz="1600" dirty="0">
                <a:latin typeface="Times New Roman"/>
                <a:cs typeface="Times New Roman"/>
              </a:rPr>
              <a:t>Procure and install new </a:t>
            </a:r>
            <a:r>
              <a:rPr lang="en-US" sz="1600" dirty="0" err="1">
                <a:latin typeface="Times New Roman"/>
                <a:cs typeface="Times New Roman"/>
              </a:rPr>
              <a:t>IR</a:t>
            </a:r>
            <a:r>
              <a:rPr lang="en-US" sz="1600" dirty="0">
                <a:latin typeface="Times New Roman"/>
                <a:cs typeface="Times New Roman"/>
              </a:rPr>
              <a:t> </a:t>
            </a:r>
            <a:r>
              <a:rPr lang="en-US" sz="1600" dirty="0" err="1">
                <a:latin typeface="Times New Roman"/>
                <a:cs typeface="Times New Roman"/>
              </a:rPr>
              <a:t>SVD</a:t>
            </a:r>
            <a:r>
              <a:rPr lang="en-US" sz="1600" dirty="0">
                <a:latin typeface="Times New Roman"/>
                <a:cs typeface="Times New Roman"/>
              </a:rPr>
              <a:t> diamond window</a:t>
            </a:r>
          </a:p>
          <a:p>
            <a:pPr marL="342900" lvl="0" indent="-342900">
              <a:buFont typeface="+mj-lt"/>
              <a:buAutoNum type="arabicPeriod"/>
            </a:pPr>
            <a:r>
              <a:rPr lang="en-US" sz="1600" dirty="0">
                <a:latin typeface="Times New Roman"/>
                <a:cs typeface="Times New Roman"/>
              </a:rPr>
              <a:t>Upgrade the </a:t>
            </a:r>
            <a:r>
              <a:rPr lang="en-US" sz="1600" dirty="0" err="1">
                <a:latin typeface="Times New Roman"/>
                <a:cs typeface="Times New Roman"/>
              </a:rPr>
              <a:t>IR</a:t>
            </a:r>
            <a:r>
              <a:rPr lang="en-US" sz="1600" dirty="0">
                <a:latin typeface="Times New Roman"/>
                <a:cs typeface="Times New Roman"/>
              </a:rPr>
              <a:t> diagnostics detector system to be sensitive at 30 </a:t>
            </a:r>
            <a:r>
              <a:rPr lang="el-GR" sz="1600" dirty="0" smtClean="0">
                <a:latin typeface="Times New Roman"/>
                <a:cs typeface="Times New Roman"/>
              </a:rPr>
              <a:t>μ</a:t>
            </a:r>
            <a:r>
              <a:rPr lang="en-US" sz="1600" dirty="0" smtClean="0">
                <a:latin typeface="Times New Roman"/>
                <a:cs typeface="Times New Roman"/>
              </a:rPr>
              <a:t>m</a:t>
            </a:r>
            <a:endParaRPr lang="en-US" sz="1600" dirty="0">
              <a:latin typeface="Times New Roman"/>
              <a:cs typeface="Times New Roman"/>
            </a:endParaRPr>
          </a:p>
        </p:txBody>
      </p:sp>
      <p:sp>
        <p:nvSpPr>
          <p:cNvPr id="4" name="Content Placeholder 2"/>
          <p:cNvSpPr txBox="1">
            <a:spLocks/>
          </p:cNvSpPr>
          <p:nvPr/>
        </p:nvSpPr>
        <p:spPr>
          <a:xfrm>
            <a:off x="0" y="609600"/>
            <a:ext cx="3200400" cy="3962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4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2pPr>
            <a:lvl3pPr marL="34925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4572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latin typeface="Times New Roman"/>
              <a:cs typeface="Times New Roman"/>
            </a:endParaRPr>
          </a:p>
        </p:txBody>
      </p:sp>
      <p:sp>
        <p:nvSpPr>
          <p:cNvPr id="12" name="TextBox 11"/>
          <p:cNvSpPr txBox="1"/>
          <p:nvPr/>
        </p:nvSpPr>
        <p:spPr>
          <a:xfrm>
            <a:off x="7848600" y="3200400"/>
            <a:ext cx="184666"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2"/>
          <a:stretch>
            <a:fillRect/>
          </a:stretch>
        </p:blipFill>
        <p:spPr>
          <a:xfrm>
            <a:off x="110066" y="1439332"/>
            <a:ext cx="3229086" cy="2252134"/>
          </a:xfrm>
          <a:prstGeom prst="rect">
            <a:avLst/>
          </a:prstGeom>
        </p:spPr>
      </p:pic>
      <p:pic>
        <p:nvPicPr>
          <p:cNvPr id="13" name="Picture 12" descr="2017-04-12 14.22.11.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86666" y="1583266"/>
            <a:ext cx="2698045" cy="2023534"/>
          </a:xfrm>
          <a:prstGeom prst="rect">
            <a:avLst/>
          </a:prstGeom>
        </p:spPr>
      </p:pic>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8399" y="1405468"/>
            <a:ext cx="2700867" cy="2370486"/>
          </a:xfrm>
          <a:prstGeom prst="rect">
            <a:avLst/>
          </a:prstGeom>
        </p:spPr>
      </p:pic>
      <p:sp>
        <p:nvSpPr>
          <p:cNvPr id="23" name="Content Placeholder 2"/>
          <p:cNvSpPr txBox="1">
            <a:spLocks/>
          </p:cNvSpPr>
          <p:nvPr/>
        </p:nvSpPr>
        <p:spPr bwMode="auto">
          <a:xfrm>
            <a:off x="685799" y="3810000"/>
            <a:ext cx="7620001"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Comic Sans MS"/>
                <a:ea typeface="ＭＳ Ｐゴシック" charset="0"/>
                <a:cs typeface="Comic Sans M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Comic Sans MS"/>
                <a:ea typeface="ＭＳ Ｐゴシック" charset="0"/>
                <a:cs typeface="Comic Sans M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Comic Sans MS"/>
                <a:ea typeface="ＭＳ Ｐゴシック" charset="0"/>
                <a:cs typeface="Comic Sans M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Comic Sans MS"/>
                <a:ea typeface="ＭＳ Ｐゴシック" charset="0"/>
                <a:cs typeface="Comic Sans M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Comic Sans MS"/>
                <a:ea typeface="ＭＳ Ｐゴシック" charset="0"/>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latin typeface="Times New Roman"/>
                <a:cs typeface="Times New Roman"/>
              </a:rPr>
              <a:t>This diagnostics is critical for all steps beyond accelerator commissioning:</a:t>
            </a:r>
          </a:p>
          <a:p>
            <a:pPr>
              <a:buAutoNum type="arabicPeriod"/>
            </a:pPr>
            <a:r>
              <a:rPr lang="en-US" sz="1600" dirty="0" smtClean="0">
                <a:latin typeface="Times New Roman"/>
                <a:cs typeface="Times New Roman"/>
              </a:rPr>
              <a:t>Optimizing phasing of FEL wigglers</a:t>
            </a:r>
          </a:p>
          <a:p>
            <a:pPr>
              <a:buAutoNum type="arabicPeriod"/>
            </a:pPr>
            <a:r>
              <a:rPr lang="en-US" sz="1600" dirty="0" smtClean="0">
                <a:latin typeface="Times New Roman"/>
                <a:cs typeface="Times New Roman"/>
              </a:rPr>
              <a:t>Aligning the e-beam on the FEL axis</a:t>
            </a:r>
          </a:p>
          <a:p>
            <a:pPr>
              <a:buAutoNum type="arabicPeriod"/>
            </a:pPr>
            <a:r>
              <a:rPr lang="en-US" sz="1600" dirty="0" smtClean="0">
                <a:latin typeface="Times New Roman"/>
                <a:cs typeface="Times New Roman"/>
              </a:rPr>
              <a:t>Establishing FEL lasing/amplification</a:t>
            </a:r>
          </a:p>
          <a:p>
            <a:pPr>
              <a:buAutoNum type="arabicPeriod"/>
            </a:pPr>
            <a:r>
              <a:rPr lang="en-US" sz="1600" dirty="0" smtClean="0">
                <a:latin typeface="Times New Roman"/>
                <a:cs typeface="Times New Roman"/>
              </a:rPr>
              <a:t>Establishing interaction with ions and fining the matched energies</a:t>
            </a:r>
          </a:p>
          <a:p>
            <a:pPr>
              <a:buAutoNum type="arabicPeriod"/>
            </a:pPr>
            <a:r>
              <a:rPr lang="en-US" sz="1600" dirty="0" smtClean="0">
                <a:latin typeface="Times New Roman"/>
                <a:cs typeface="Times New Roman"/>
              </a:rPr>
              <a:t>Observing CeC action (cooling/heating)</a:t>
            </a:r>
          </a:p>
          <a:p>
            <a:pPr marL="0" indent="0">
              <a:buNone/>
            </a:pPr>
            <a:endParaRPr lang="en-US" sz="1600" dirty="0">
              <a:latin typeface="Times New Roman"/>
              <a:cs typeface="Times New Roman"/>
            </a:endParaRPr>
          </a:p>
        </p:txBody>
      </p:sp>
    </p:spTree>
    <p:extLst>
      <p:ext uri="{BB962C8B-B14F-4D97-AF65-F5344CB8AC3E}">
        <p14:creationId xmlns:p14="http://schemas.microsoft.com/office/powerpoint/2010/main" val="32683601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3664"/>
          </a:xfrm>
        </p:spPr>
        <p:txBody>
          <a:bodyPr/>
          <a:lstStyle/>
          <a:p>
            <a:r>
              <a:rPr lang="en-US" dirty="0" smtClean="0">
                <a:latin typeface="Times New Roman"/>
                <a:cs typeface="Times New Roman"/>
              </a:rPr>
              <a:t>CeC Shutdown 2017 To Do List</a:t>
            </a:r>
            <a:endParaRPr lang="en-US" dirty="0">
              <a:latin typeface="Times New Roman"/>
              <a:cs typeface="Times New Roman"/>
            </a:endParaRPr>
          </a:p>
        </p:txBody>
      </p:sp>
      <p:sp>
        <p:nvSpPr>
          <p:cNvPr id="3" name="Content Placeholder 2"/>
          <p:cNvSpPr>
            <a:spLocks noGrp="1"/>
          </p:cNvSpPr>
          <p:nvPr>
            <p:ph idx="1"/>
          </p:nvPr>
        </p:nvSpPr>
        <p:spPr>
          <a:xfrm>
            <a:off x="304800" y="914400"/>
            <a:ext cx="8350250" cy="5508625"/>
          </a:xfrm>
        </p:spPr>
        <p:txBody>
          <a:bodyPr>
            <a:normAutofit fontScale="92500" lnSpcReduction="20000"/>
          </a:bodyPr>
          <a:lstStyle/>
          <a:p>
            <a:pPr marL="342900" lvl="0" indent="-342900">
              <a:buFont typeface="+mj-lt"/>
              <a:buAutoNum type="arabicPeriod"/>
            </a:pPr>
            <a:r>
              <a:rPr lang="en-US" sz="1400" dirty="0" smtClean="0">
                <a:latin typeface="Times New Roman"/>
                <a:cs typeface="Times New Roman"/>
              </a:rPr>
              <a:t>RE-Polish </a:t>
            </a:r>
            <a:r>
              <a:rPr lang="en-US" sz="1400" dirty="0">
                <a:latin typeface="Times New Roman"/>
                <a:cs typeface="Times New Roman"/>
              </a:rPr>
              <a:t>cathode pucks (if needed)</a:t>
            </a:r>
          </a:p>
          <a:p>
            <a:pPr marL="342900" lvl="0" indent="-342900">
              <a:buFont typeface="+mj-lt"/>
              <a:buAutoNum type="arabicPeriod"/>
            </a:pPr>
            <a:r>
              <a:rPr lang="en-US" sz="1400" dirty="0">
                <a:latin typeface="Times New Roman"/>
                <a:cs typeface="Times New Roman"/>
              </a:rPr>
              <a:t>Add </a:t>
            </a:r>
            <a:r>
              <a:rPr lang="en-US" sz="1400" dirty="0" smtClean="0">
                <a:latin typeface="Times New Roman"/>
                <a:cs typeface="Times New Roman"/>
              </a:rPr>
              <a:t>bellow/port-aligner </a:t>
            </a:r>
            <a:r>
              <a:rPr lang="en-US" sz="1400" dirty="0">
                <a:latin typeface="Times New Roman"/>
                <a:cs typeface="Times New Roman"/>
              </a:rPr>
              <a:t>for the cathode launcher alignment </a:t>
            </a:r>
          </a:p>
          <a:p>
            <a:pPr marL="342900" lvl="0" indent="-342900">
              <a:buFont typeface="+mj-lt"/>
              <a:buAutoNum type="arabicPeriod"/>
            </a:pPr>
            <a:r>
              <a:rPr lang="en-US" sz="1400" dirty="0">
                <a:latin typeface="Times New Roman"/>
                <a:cs typeface="Times New Roman"/>
              </a:rPr>
              <a:t>Re-tune gun </a:t>
            </a:r>
            <a:r>
              <a:rPr lang="en-US" sz="1400" dirty="0" smtClean="0">
                <a:latin typeface="Times New Roman"/>
                <a:cs typeface="Times New Roman"/>
              </a:rPr>
              <a:t>to the required frequency, place cathode stalk in correct position</a:t>
            </a:r>
            <a:endParaRPr lang="en-US" sz="1400" dirty="0">
              <a:latin typeface="Times New Roman"/>
              <a:cs typeface="Times New Roman"/>
            </a:endParaRPr>
          </a:p>
          <a:p>
            <a:pPr marL="342900" lvl="0" indent="-342900">
              <a:buFont typeface="+mj-lt"/>
              <a:buAutoNum type="arabicPeriod"/>
            </a:pPr>
            <a:r>
              <a:rPr lang="en-US" sz="1400" dirty="0">
                <a:latin typeface="Times New Roman"/>
                <a:cs typeface="Times New Roman"/>
              </a:rPr>
              <a:t>Adjust gun solenoid </a:t>
            </a:r>
            <a:r>
              <a:rPr lang="en-US" sz="1400" dirty="0" smtClean="0">
                <a:latin typeface="Times New Roman"/>
                <a:cs typeface="Times New Roman"/>
              </a:rPr>
              <a:t>transversely </a:t>
            </a:r>
            <a:endParaRPr lang="en-US" sz="1400" dirty="0">
              <a:latin typeface="Times New Roman"/>
              <a:cs typeface="Times New Roman"/>
            </a:endParaRPr>
          </a:p>
          <a:p>
            <a:pPr marL="342900" lvl="0" indent="-342900">
              <a:buFont typeface="+mj-lt"/>
              <a:buAutoNum type="arabicPeriod"/>
            </a:pPr>
            <a:r>
              <a:rPr lang="en-US" sz="1400" dirty="0">
                <a:latin typeface="Times New Roman"/>
                <a:cs typeface="Times New Roman"/>
              </a:rPr>
              <a:t>Align laser cross mirrors </a:t>
            </a:r>
            <a:r>
              <a:rPr lang="en-US" sz="1400" dirty="0" smtClean="0">
                <a:latin typeface="Times New Roman"/>
                <a:cs typeface="Times New Roman"/>
              </a:rPr>
              <a:t>(need to move temporarily the laser table off the way)</a:t>
            </a:r>
          </a:p>
          <a:p>
            <a:pPr marL="342900" indent="-342900">
              <a:buFont typeface="+mj-lt"/>
              <a:buAutoNum type="arabicPeriod"/>
            </a:pPr>
            <a:r>
              <a:rPr lang="en-US" sz="1400" dirty="0">
                <a:latin typeface="Times New Roman"/>
                <a:cs typeface="Times New Roman"/>
              </a:rPr>
              <a:t>Finalize the laser delivery line </a:t>
            </a:r>
            <a:endParaRPr lang="en-US" sz="1400" dirty="0" smtClean="0">
              <a:latin typeface="Times New Roman"/>
              <a:cs typeface="Times New Roman"/>
            </a:endParaRPr>
          </a:p>
          <a:p>
            <a:pPr marL="342900" indent="-342900">
              <a:buFont typeface="+mj-lt"/>
              <a:buAutoNum type="arabicPeriod"/>
            </a:pPr>
            <a:r>
              <a:rPr lang="en-US" sz="1400" dirty="0">
                <a:latin typeface="Times New Roman"/>
                <a:cs typeface="Times New Roman"/>
              </a:rPr>
              <a:t>Measure laser pulse temporal profile using streak-camera (with ATF folks)</a:t>
            </a:r>
          </a:p>
          <a:p>
            <a:pPr marL="342900" indent="-342900">
              <a:buFont typeface="+mj-lt"/>
              <a:buAutoNum type="arabicPeriod"/>
            </a:pPr>
            <a:r>
              <a:rPr lang="en-US" sz="1400" dirty="0">
                <a:latin typeface="Times New Roman"/>
                <a:cs typeface="Times New Roman"/>
              </a:rPr>
              <a:t>Replace laser (regenerative amplifier) and commission the laser prior operation </a:t>
            </a:r>
            <a:r>
              <a:rPr lang="en-US" sz="1400" dirty="0" smtClean="0">
                <a:latin typeface="Times New Roman"/>
                <a:cs typeface="Times New Roman"/>
              </a:rPr>
              <a:t>start</a:t>
            </a:r>
          </a:p>
          <a:p>
            <a:pPr marL="342900" lvl="0" indent="-342900">
              <a:buFont typeface="+mj-lt"/>
              <a:buAutoNum type="arabicPeriod"/>
            </a:pPr>
            <a:r>
              <a:rPr lang="en-US" sz="1400" dirty="0" smtClean="0">
                <a:latin typeface="Times New Roman"/>
                <a:cs typeface="Times New Roman"/>
              </a:rPr>
              <a:t>Replace </a:t>
            </a:r>
            <a:r>
              <a:rPr lang="en-US" sz="1400" dirty="0">
                <a:latin typeface="Times New Roman"/>
                <a:cs typeface="Times New Roman"/>
              </a:rPr>
              <a:t>lens for gun cathode camera with </a:t>
            </a:r>
            <a:r>
              <a:rPr lang="en-US" sz="1400" dirty="0" smtClean="0">
                <a:latin typeface="Times New Roman"/>
                <a:cs typeface="Times New Roman"/>
              </a:rPr>
              <a:t>longer </a:t>
            </a:r>
            <a:r>
              <a:rPr lang="en-US" sz="1400" dirty="0">
                <a:latin typeface="Times New Roman"/>
                <a:cs typeface="Times New Roman"/>
              </a:rPr>
              <a:t>focal </a:t>
            </a:r>
            <a:r>
              <a:rPr lang="en-US" sz="1400" dirty="0" smtClean="0">
                <a:latin typeface="Times New Roman"/>
                <a:cs typeface="Times New Roman"/>
              </a:rPr>
              <a:t>length, fix other cameras (small changes)</a:t>
            </a:r>
          </a:p>
          <a:p>
            <a:pPr marL="342900" lvl="0" indent="-342900">
              <a:buFont typeface="+mj-lt"/>
              <a:buAutoNum type="arabicPeriod"/>
            </a:pPr>
            <a:r>
              <a:rPr lang="en-US" sz="1400" dirty="0" smtClean="0">
                <a:latin typeface="Times New Roman"/>
                <a:cs typeface="Times New Roman"/>
              </a:rPr>
              <a:t>Install </a:t>
            </a:r>
            <a:r>
              <a:rPr lang="en-US" sz="1400" dirty="0">
                <a:latin typeface="Times New Roman"/>
                <a:cs typeface="Times New Roman"/>
              </a:rPr>
              <a:t>BPM (352 MHz) </a:t>
            </a:r>
            <a:r>
              <a:rPr lang="en-US" sz="1400" dirty="0" smtClean="0">
                <a:latin typeface="Times New Roman"/>
                <a:cs typeface="Times New Roman"/>
              </a:rPr>
              <a:t>between two 500 MHz cavities, procure </a:t>
            </a:r>
            <a:r>
              <a:rPr lang="en-US" sz="1400" dirty="0">
                <a:latin typeface="Times New Roman"/>
                <a:cs typeface="Times New Roman"/>
              </a:rPr>
              <a:t>352 </a:t>
            </a:r>
            <a:r>
              <a:rPr lang="en-US" sz="1400" dirty="0" smtClean="0">
                <a:latin typeface="Times New Roman"/>
                <a:cs typeface="Times New Roman"/>
              </a:rPr>
              <a:t>MHz BPM electronics</a:t>
            </a:r>
            <a:endParaRPr lang="en-US" sz="1400" dirty="0">
              <a:latin typeface="Times New Roman"/>
              <a:cs typeface="Times New Roman"/>
            </a:endParaRPr>
          </a:p>
          <a:p>
            <a:pPr marL="342900" lvl="0" indent="-342900">
              <a:buFont typeface="+mj-lt"/>
              <a:buAutoNum type="arabicPeriod"/>
            </a:pPr>
            <a:r>
              <a:rPr lang="en-US" sz="1400" dirty="0" smtClean="0">
                <a:latin typeface="Times New Roman"/>
                <a:cs typeface="Times New Roman"/>
              </a:rPr>
              <a:t>Replace </a:t>
            </a:r>
            <a:r>
              <a:rPr lang="en-US" sz="1400" dirty="0">
                <a:latin typeface="Times New Roman"/>
                <a:cs typeface="Times New Roman"/>
              </a:rPr>
              <a:t>broken BPM feed through on the first </a:t>
            </a:r>
            <a:r>
              <a:rPr lang="en-US" sz="1400" dirty="0" err="1">
                <a:latin typeface="Times New Roman"/>
                <a:cs typeface="Times New Roman"/>
              </a:rPr>
              <a:t>LEBT</a:t>
            </a:r>
            <a:r>
              <a:rPr lang="en-US" sz="1400" dirty="0">
                <a:latin typeface="Times New Roman"/>
                <a:cs typeface="Times New Roman"/>
              </a:rPr>
              <a:t> </a:t>
            </a:r>
            <a:r>
              <a:rPr lang="en-US" sz="1400" dirty="0" smtClean="0">
                <a:latin typeface="Times New Roman"/>
                <a:cs typeface="Times New Roman"/>
              </a:rPr>
              <a:t>BPM, check cables for the rest of </a:t>
            </a:r>
            <a:r>
              <a:rPr lang="en-US" sz="1400" dirty="0" err="1" smtClean="0">
                <a:latin typeface="Times New Roman"/>
                <a:cs typeface="Times New Roman"/>
              </a:rPr>
              <a:t>BPMs</a:t>
            </a:r>
            <a:r>
              <a:rPr lang="en-US" sz="1400" dirty="0" smtClean="0">
                <a:latin typeface="Times New Roman"/>
                <a:cs typeface="Times New Roman"/>
              </a:rPr>
              <a:t> for kinks/bad contacts</a:t>
            </a:r>
            <a:endParaRPr lang="en-US" sz="1400" dirty="0">
              <a:latin typeface="Times New Roman"/>
              <a:cs typeface="Times New Roman"/>
            </a:endParaRPr>
          </a:p>
          <a:p>
            <a:pPr marL="342900" lvl="0" indent="-342900">
              <a:buFont typeface="+mj-lt"/>
              <a:buAutoNum type="arabicPeriod"/>
            </a:pPr>
            <a:r>
              <a:rPr lang="en-US" sz="1400" dirty="0">
                <a:latin typeface="Times New Roman"/>
                <a:cs typeface="Times New Roman"/>
              </a:rPr>
              <a:t>Install and test compensation coils around DX and D0 magnets</a:t>
            </a:r>
          </a:p>
          <a:p>
            <a:pPr marL="342900" lvl="0" indent="-342900">
              <a:buFont typeface="+mj-lt"/>
              <a:buAutoNum type="arabicPeriod"/>
            </a:pPr>
            <a:r>
              <a:rPr lang="en-US" sz="1400" dirty="0" smtClean="0">
                <a:latin typeface="Times New Roman"/>
                <a:cs typeface="Times New Roman"/>
              </a:rPr>
              <a:t>Rework </a:t>
            </a:r>
            <a:r>
              <a:rPr lang="en-US" sz="1400" dirty="0">
                <a:latin typeface="Times New Roman"/>
                <a:cs typeface="Times New Roman"/>
              </a:rPr>
              <a:t>and add new air-core corrector, install double </a:t>
            </a:r>
            <a:r>
              <a:rPr lang="el-GR" sz="1400" dirty="0">
                <a:latin typeface="Times New Roman"/>
                <a:cs typeface="Times New Roman"/>
              </a:rPr>
              <a:t>μ</a:t>
            </a:r>
            <a:r>
              <a:rPr lang="en-US" sz="1400" dirty="0">
                <a:latin typeface="Times New Roman"/>
                <a:cs typeface="Times New Roman"/>
              </a:rPr>
              <a:t>-metal shielding where is </a:t>
            </a:r>
            <a:r>
              <a:rPr lang="en-US" sz="1400" dirty="0" smtClean="0">
                <a:latin typeface="Times New Roman"/>
                <a:cs typeface="Times New Roman"/>
              </a:rPr>
              <a:t>appropriate</a:t>
            </a:r>
            <a:endParaRPr lang="en-US" sz="1400" dirty="0">
              <a:latin typeface="Times New Roman"/>
              <a:cs typeface="Times New Roman"/>
            </a:endParaRPr>
          </a:p>
          <a:p>
            <a:pPr marL="342900" lvl="0" indent="-342900">
              <a:buFont typeface="+mj-lt"/>
              <a:buAutoNum type="arabicPeriod"/>
            </a:pPr>
            <a:r>
              <a:rPr lang="en-US" sz="1400" dirty="0">
                <a:latin typeface="Times New Roman"/>
                <a:cs typeface="Times New Roman"/>
              </a:rPr>
              <a:t>Procure and install power supplies for </a:t>
            </a:r>
            <a:r>
              <a:rPr lang="en-US" sz="1400" dirty="0" smtClean="0">
                <a:latin typeface="Times New Roman"/>
                <a:cs typeface="Times New Roman"/>
              </a:rPr>
              <a:t>new trims</a:t>
            </a:r>
          </a:p>
          <a:p>
            <a:pPr marL="342900" indent="-342900">
              <a:buFont typeface="+mj-lt"/>
              <a:buAutoNum type="arabicPeriod"/>
            </a:pPr>
            <a:r>
              <a:rPr lang="en-US" sz="1400" dirty="0">
                <a:latin typeface="Times New Roman"/>
                <a:cs typeface="Times New Roman"/>
              </a:rPr>
              <a:t>Put extension and move lower vacuum pumps in low energy beam </a:t>
            </a:r>
            <a:r>
              <a:rPr lang="en-US" sz="1400" dirty="0" smtClean="0">
                <a:latin typeface="Times New Roman"/>
                <a:cs typeface="Times New Roman"/>
              </a:rPr>
              <a:t>transport</a:t>
            </a:r>
          </a:p>
          <a:p>
            <a:pPr marL="342900" indent="-342900">
              <a:buFont typeface="+mj-lt"/>
              <a:buAutoNum type="arabicPeriod"/>
            </a:pPr>
            <a:r>
              <a:rPr lang="en-US" sz="1400" dirty="0">
                <a:latin typeface="Times New Roman"/>
                <a:cs typeface="Times New Roman"/>
              </a:rPr>
              <a:t>Modify the end of the </a:t>
            </a:r>
            <a:r>
              <a:rPr lang="en-US" sz="1400" dirty="0" err="1">
                <a:latin typeface="Times New Roman"/>
                <a:cs typeface="Times New Roman"/>
              </a:rPr>
              <a:t>LEBT</a:t>
            </a:r>
            <a:r>
              <a:rPr lang="en-US" sz="1400" dirty="0">
                <a:latin typeface="Times New Roman"/>
                <a:cs typeface="Times New Roman"/>
              </a:rPr>
              <a:t> by putting BPM2 at the end of the beamline, move Solenoid 5 </a:t>
            </a:r>
            <a:r>
              <a:rPr lang="en-US" sz="1400" dirty="0" smtClean="0">
                <a:latin typeface="Times New Roman"/>
                <a:cs typeface="Times New Roman"/>
              </a:rPr>
              <a:t>upstream</a:t>
            </a:r>
            <a:endParaRPr lang="en-US" sz="1400" dirty="0">
              <a:latin typeface="Times New Roman"/>
              <a:cs typeface="Times New Roman"/>
            </a:endParaRPr>
          </a:p>
          <a:p>
            <a:pPr marL="342900" lvl="0" indent="-342900">
              <a:buFont typeface="+mj-lt"/>
              <a:buAutoNum type="arabicPeriod"/>
            </a:pPr>
            <a:r>
              <a:rPr lang="en-US" sz="1400" dirty="0" smtClean="0">
                <a:latin typeface="Times New Roman"/>
                <a:cs typeface="Times New Roman"/>
              </a:rPr>
              <a:t>Fix the helicity of  the third helical wiggler (replacing the pin-holding plates)</a:t>
            </a:r>
          </a:p>
          <a:p>
            <a:pPr marL="342900" lvl="0" indent="-342900">
              <a:buFont typeface="+mj-lt"/>
              <a:buAutoNum type="arabicPeriod"/>
            </a:pPr>
            <a:r>
              <a:rPr lang="en-US" sz="1400" dirty="0" smtClean="0">
                <a:latin typeface="Times New Roman"/>
                <a:cs typeface="Times New Roman"/>
              </a:rPr>
              <a:t>Alignment </a:t>
            </a:r>
            <a:r>
              <a:rPr lang="en-US" sz="1400" dirty="0">
                <a:latin typeface="Times New Roman"/>
                <a:cs typeface="Times New Roman"/>
              </a:rPr>
              <a:t>survey of common section elements</a:t>
            </a:r>
          </a:p>
          <a:p>
            <a:pPr marL="342900" lvl="0" indent="-342900">
              <a:buFont typeface="+mj-lt"/>
              <a:buAutoNum type="arabicPeriod"/>
            </a:pPr>
            <a:r>
              <a:rPr lang="en-US" sz="1400" dirty="0" smtClean="0">
                <a:latin typeface="Times New Roman"/>
                <a:cs typeface="Times New Roman"/>
              </a:rPr>
              <a:t>Modify or replace phase shifters (at least one)</a:t>
            </a:r>
            <a:endParaRPr lang="en-US" sz="1400" dirty="0">
              <a:latin typeface="Times New Roman"/>
              <a:cs typeface="Times New Roman"/>
            </a:endParaRPr>
          </a:p>
          <a:p>
            <a:pPr marL="342900" lvl="0" indent="-342900">
              <a:buFont typeface="+mj-lt"/>
              <a:buAutoNum type="arabicPeriod"/>
            </a:pPr>
            <a:r>
              <a:rPr lang="en-US" sz="1400" dirty="0">
                <a:latin typeface="Times New Roman"/>
                <a:cs typeface="Times New Roman"/>
              </a:rPr>
              <a:t>Re-configure trims in the kicker section</a:t>
            </a:r>
          </a:p>
          <a:p>
            <a:pPr marL="342900" lvl="0" indent="-342900">
              <a:buFont typeface="+mj-lt"/>
              <a:buAutoNum type="arabicPeriod"/>
            </a:pPr>
            <a:r>
              <a:rPr lang="en-US" sz="1400" dirty="0" smtClean="0">
                <a:latin typeface="Times New Roman"/>
                <a:cs typeface="Times New Roman"/>
              </a:rPr>
              <a:t>Replace failed </a:t>
            </a:r>
            <a:r>
              <a:rPr lang="en-US" sz="1400" dirty="0" err="1" smtClean="0">
                <a:latin typeface="Times New Roman"/>
                <a:cs typeface="Times New Roman"/>
              </a:rPr>
              <a:t>ICT</a:t>
            </a:r>
            <a:r>
              <a:rPr lang="en-US" sz="1400" dirty="0" smtClean="0">
                <a:latin typeface="Times New Roman"/>
                <a:cs typeface="Times New Roman"/>
              </a:rPr>
              <a:t> in front of the </a:t>
            </a:r>
            <a:r>
              <a:rPr lang="en-US" sz="1400" dirty="0">
                <a:latin typeface="Times New Roman"/>
                <a:cs typeface="Times New Roman"/>
              </a:rPr>
              <a:t>high power </a:t>
            </a:r>
            <a:r>
              <a:rPr lang="en-US" sz="1400" dirty="0" smtClean="0">
                <a:latin typeface="Times New Roman"/>
                <a:cs typeface="Times New Roman"/>
              </a:rPr>
              <a:t>dump, find the reason of the fault</a:t>
            </a:r>
            <a:endParaRPr lang="en-US" sz="1400" dirty="0">
              <a:latin typeface="Times New Roman"/>
              <a:cs typeface="Times New Roman"/>
            </a:endParaRPr>
          </a:p>
          <a:p>
            <a:pPr marL="342900" indent="-342900">
              <a:buFont typeface="+mj-lt"/>
              <a:buAutoNum type="arabicPeriod"/>
            </a:pPr>
            <a:r>
              <a:rPr lang="en-US" sz="1400" dirty="0" smtClean="0">
                <a:latin typeface="Times New Roman"/>
                <a:cs typeface="Times New Roman"/>
              </a:rPr>
              <a:t>Procure and install new </a:t>
            </a:r>
            <a:r>
              <a:rPr lang="en-US" sz="1400" dirty="0" err="1" smtClean="0">
                <a:latin typeface="Times New Roman"/>
                <a:cs typeface="Times New Roman"/>
              </a:rPr>
              <a:t>IR</a:t>
            </a:r>
            <a:r>
              <a:rPr lang="en-US" sz="1400" dirty="0" smtClean="0">
                <a:latin typeface="Times New Roman"/>
                <a:cs typeface="Times New Roman"/>
              </a:rPr>
              <a:t> </a:t>
            </a:r>
            <a:r>
              <a:rPr lang="en-US" sz="1400" dirty="0" err="1" smtClean="0">
                <a:latin typeface="Times New Roman"/>
                <a:cs typeface="Times New Roman"/>
              </a:rPr>
              <a:t>SVD</a:t>
            </a:r>
            <a:r>
              <a:rPr lang="en-US" sz="1400" dirty="0" smtClean="0">
                <a:latin typeface="Times New Roman"/>
                <a:cs typeface="Times New Roman"/>
              </a:rPr>
              <a:t> diamond window</a:t>
            </a:r>
            <a:endParaRPr lang="en-US" sz="1400" dirty="0">
              <a:latin typeface="Times New Roman"/>
              <a:cs typeface="Times New Roman"/>
            </a:endParaRPr>
          </a:p>
          <a:p>
            <a:pPr marL="342900" lvl="0" indent="-342900">
              <a:buFont typeface="+mj-lt"/>
              <a:buAutoNum type="arabicPeriod"/>
            </a:pPr>
            <a:r>
              <a:rPr lang="en-US" sz="1400" dirty="0" smtClean="0">
                <a:latin typeface="Times New Roman"/>
                <a:cs typeface="Times New Roman"/>
              </a:rPr>
              <a:t>Upgrade the </a:t>
            </a:r>
            <a:r>
              <a:rPr lang="en-US" sz="1400" dirty="0" err="1" smtClean="0">
                <a:latin typeface="Times New Roman"/>
                <a:cs typeface="Times New Roman"/>
              </a:rPr>
              <a:t>IR</a:t>
            </a:r>
            <a:r>
              <a:rPr lang="en-US" sz="1400" dirty="0" smtClean="0">
                <a:latin typeface="Times New Roman"/>
                <a:cs typeface="Times New Roman"/>
              </a:rPr>
              <a:t> </a:t>
            </a:r>
            <a:r>
              <a:rPr lang="en-US" sz="1400" dirty="0">
                <a:latin typeface="Times New Roman"/>
                <a:cs typeface="Times New Roman"/>
              </a:rPr>
              <a:t>diagnostics </a:t>
            </a:r>
            <a:r>
              <a:rPr lang="en-US" sz="1400" dirty="0" smtClean="0">
                <a:latin typeface="Times New Roman"/>
                <a:cs typeface="Times New Roman"/>
              </a:rPr>
              <a:t>detector system to be sensitive at 30 </a:t>
            </a:r>
            <a:r>
              <a:rPr lang="el-GR" sz="1400" dirty="0" smtClean="0">
                <a:latin typeface="Times New Roman"/>
                <a:cs typeface="Times New Roman"/>
              </a:rPr>
              <a:t>μ</a:t>
            </a:r>
            <a:r>
              <a:rPr lang="en-US" sz="1400" dirty="0" smtClean="0">
                <a:latin typeface="Times New Roman"/>
                <a:cs typeface="Times New Roman"/>
              </a:rPr>
              <a:t>m</a:t>
            </a:r>
          </a:p>
          <a:p>
            <a:pPr marL="342900" indent="-342900">
              <a:buFont typeface="+mj-lt"/>
              <a:buAutoNum type="arabicPeriod"/>
            </a:pPr>
            <a:r>
              <a:rPr lang="en-US" sz="1400" dirty="0" smtClean="0">
                <a:latin typeface="Times New Roman"/>
                <a:cs typeface="Times New Roman"/>
              </a:rPr>
              <a:t>Improve </a:t>
            </a:r>
            <a:r>
              <a:rPr lang="en-US" sz="1400" dirty="0">
                <a:latin typeface="Times New Roman"/>
                <a:cs typeface="Times New Roman"/>
              </a:rPr>
              <a:t>phase, timing </a:t>
            </a:r>
            <a:r>
              <a:rPr lang="en-US" sz="1400" dirty="0" smtClean="0">
                <a:latin typeface="Times New Roman"/>
                <a:cs typeface="Times New Roman"/>
              </a:rPr>
              <a:t>and amplitude stability of RF and laser systems,</a:t>
            </a:r>
          </a:p>
          <a:p>
            <a:pPr marL="342900" indent="-342900">
              <a:buFont typeface="+mj-lt"/>
              <a:buAutoNum type="arabicPeriod"/>
            </a:pPr>
            <a:r>
              <a:rPr lang="en-US" sz="1400" dirty="0">
                <a:latin typeface="Times New Roman"/>
                <a:cs typeface="Times New Roman"/>
              </a:rPr>
              <a:t>S</a:t>
            </a:r>
            <a:r>
              <a:rPr lang="en-US" sz="1400" dirty="0" smtClean="0">
                <a:latin typeface="Times New Roman"/>
                <a:cs typeface="Times New Roman"/>
              </a:rPr>
              <a:t>tabilize temperatures of RF cables and </a:t>
            </a:r>
            <a:r>
              <a:rPr lang="en-US" sz="1400" dirty="0" err="1" smtClean="0">
                <a:latin typeface="Times New Roman"/>
                <a:cs typeface="Times New Roman"/>
              </a:rPr>
              <a:t>LLRF</a:t>
            </a:r>
            <a:r>
              <a:rPr lang="en-US" sz="1400" dirty="0" smtClean="0">
                <a:latin typeface="Times New Roman"/>
                <a:cs typeface="Times New Roman"/>
              </a:rPr>
              <a:t> rack</a:t>
            </a:r>
          </a:p>
          <a:p>
            <a:pPr marL="342900" indent="-342900">
              <a:buFont typeface="+mj-lt"/>
              <a:buAutoNum type="arabicPeriod"/>
            </a:pPr>
            <a:r>
              <a:rPr lang="en-US" sz="1400" dirty="0" smtClean="0">
                <a:latin typeface="Times New Roman"/>
                <a:cs typeface="Times New Roman"/>
              </a:rPr>
              <a:t>Finish </a:t>
            </a:r>
            <a:r>
              <a:rPr lang="en-US" sz="1400" dirty="0">
                <a:latin typeface="Times New Roman"/>
                <a:cs typeface="Times New Roman"/>
              </a:rPr>
              <a:t>controls (pet-pages, </a:t>
            </a:r>
            <a:r>
              <a:rPr lang="en-US" sz="1400" dirty="0" err="1">
                <a:latin typeface="Times New Roman"/>
                <a:cs typeface="Times New Roman"/>
              </a:rPr>
              <a:t>MATLAB</a:t>
            </a:r>
            <a:r>
              <a:rPr lang="en-US" sz="1400" dirty="0">
                <a:latin typeface="Times New Roman"/>
                <a:cs typeface="Times New Roman"/>
              </a:rPr>
              <a:t> applications)</a:t>
            </a:r>
          </a:p>
          <a:p>
            <a:pPr marL="342900" indent="-342900">
              <a:buFont typeface="+mj-lt"/>
              <a:buAutoNum type="arabicPeriod"/>
            </a:pPr>
            <a:r>
              <a:rPr lang="en-US" sz="1400" dirty="0" smtClean="0">
                <a:latin typeface="Times New Roman"/>
                <a:cs typeface="Times New Roman"/>
              </a:rPr>
              <a:t>CLEAN THE AREA – DONE</a:t>
            </a:r>
            <a:endParaRPr lang="en-US" sz="1400" dirty="0">
              <a:latin typeface="Times New Roman"/>
              <a:cs typeface="Times New Roman"/>
            </a:endParaRPr>
          </a:p>
          <a:p>
            <a:pPr marL="342900" indent="-342900">
              <a:buFont typeface="+mj-lt"/>
              <a:buAutoNum type="arabicPeriod"/>
            </a:pPr>
            <a:endParaRPr lang="en-US" sz="1800" dirty="0">
              <a:latin typeface="Times New Roman"/>
              <a:cs typeface="Times New Roman"/>
            </a:endParaRPr>
          </a:p>
        </p:txBody>
      </p:sp>
    </p:spTree>
    <p:extLst>
      <p:ext uri="{BB962C8B-B14F-4D97-AF65-F5344CB8AC3E}">
        <p14:creationId xmlns:p14="http://schemas.microsoft.com/office/powerpoint/2010/main" val="40122505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9905"/>
            <a:ext cx="8229600" cy="1143000"/>
          </a:xfrm>
        </p:spPr>
        <p:txBody>
          <a:bodyPr/>
          <a:lstStyle/>
          <a:p>
            <a:r>
              <a:rPr lang="en-US" dirty="0" smtClean="0">
                <a:latin typeface="Times New Roman"/>
                <a:cs typeface="Times New Roman"/>
              </a:rPr>
              <a:t>PLAN FOR RHIC RUN 18</a:t>
            </a:r>
            <a:endParaRPr lang="en-US" dirty="0">
              <a:latin typeface="Times New Roman"/>
              <a:cs typeface="Times New Roman"/>
            </a:endParaRPr>
          </a:p>
        </p:txBody>
      </p:sp>
      <p:sp>
        <p:nvSpPr>
          <p:cNvPr id="9" name="Content Placeholder 8"/>
          <p:cNvSpPr>
            <a:spLocks noGrp="1"/>
          </p:cNvSpPr>
          <p:nvPr>
            <p:ph idx="1"/>
          </p:nvPr>
        </p:nvSpPr>
        <p:spPr>
          <a:xfrm>
            <a:off x="127000" y="990600"/>
            <a:ext cx="8839200" cy="5410200"/>
          </a:xfrm>
        </p:spPr>
        <p:txBody>
          <a:bodyPr>
            <a:noAutofit/>
          </a:bodyPr>
          <a:lstStyle/>
          <a:p>
            <a:pPr marL="342900" indent="-342900">
              <a:buFont typeface="Wingdings" charset="2"/>
              <a:buChar char="ü"/>
            </a:pPr>
            <a:r>
              <a:rPr lang="en-US" sz="2000" dirty="0" smtClean="0">
                <a:latin typeface="Times New Roman"/>
                <a:cs typeface="Times New Roman"/>
              </a:rPr>
              <a:t>Start operation of all room temperature systems prior to RHIC start</a:t>
            </a:r>
          </a:p>
          <a:p>
            <a:pPr marL="1085850" lvl="1" indent="-342900">
              <a:buFont typeface="Wingdings" charset="2"/>
              <a:buChar char="ü"/>
            </a:pPr>
            <a:r>
              <a:rPr lang="en-US" sz="1800" i="1" dirty="0" smtClean="0">
                <a:latin typeface="Times New Roman"/>
                <a:cs typeface="Times New Roman"/>
              </a:rPr>
              <a:t>RHIC 18 run is short and we can not afford months of delay with some of critical systems as it happened during Run 17</a:t>
            </a:r>
          </a:p>
          <a:p>
            <a:pPr marL="342900" indent="-342900">
              <a:buFont typeface="Wingdings" charset="2"/>
              <a:buChar char="ü"/>
            </a:pPr>
            <a:r>
              <a:rPr lang="en-US" sz="2000" dirty="0">
                <a:latin typeface="Times New Roman"/>
                <a:cs typeface="Times New Roman"/>
              </a:rPr>
              <a:t>Start operation of </a:t>
            </a:r>
            <a:r>
              <a:rPr lang="en-US" sz="2000" dirty="0" smtClean="0">
                <a:latin typeface="Times New Roman"/>
                <a:cs typeface="Times New Roman"/>
              </a:rPr>
              <a:t>CeC system as soon as our SRF cavities are cold</a:t>
            </a:r>
          </a:p>
          <a:p>
            <a:pPr marL="342900" indent="-342900">
              <a:buFont typeface="Wingdings" charset="2"/>
              <a:buChar char="ü"/>
            </a:pPr>
            <a:r>
              <a:rPr lang="en-US" sz="2000" dirty="0" smtClean="0">
                <a:latin typeface="Times New Roman"/>
                <a:cs typeface="Times New Roman"/>
              </a:rPr>
              <a:t>Establish stable phase, amplitude and timing (RF and laser) to deliver stable reliable electron beam, synch electron beam with ion beam with 26.5 GeV/u</a:t>
            </a:r>
          </a:p>
          <a:p>
            <a:pPr marL="342900" indent="-342900">
              <a:buFont typeface="Wingdings" charset="2"/>
              <a:buChar char="ü"/>
            </a:pPr>
            <a:r>
              <a:rPr lang="en-US" sz="2000" dirty="0" smtClean="0">
                <a:latin typeface="Times New Roman"/>
                <a:cs typeface="Times New Roman"/>
              </a:rPr>
              <a:t>Commission new </a:t>
            </a:r>
            <a:r>
              <a:rPr lang="en-US" sz="2000" dirty="0" err="1" smtClean="0">
                <a:latin typeface="Times New Roman"/>
                <a:cs typeface="Times New Roman"/>
              </a:rPr>
              <a:t>IR</a:t>
            </a:r>
            <a:r>
              <a:rPr lang="en-US" sz="2000" dirty="0" smtClean="0">
                <a:latin typeface="Times New Roman"/>
                <a:cs typeface="Times New Roman"/>
              </a:rPr>
              <a:t> diagnostics and establish FEL operation</a:t>
            </a:r>
          </a:p>
          <a:p>
            <a:pPr marL="342900" indent="-342900">
              <a:buFont typeface="Wingdings" charset="2"/>
              <a:buChar char="ü"/>
            </a:pPr>
            <a:r>
              <a:rPr lang="en-US" sz="2000" dirty="0" smtClean="0">
                <a:latin typeface="Times New Roman"/>
                <a:cs typeface="Times New Roman"/>
              </a:rPr>
              <a:t>Align electron and ion beams transversely</a:t>
            </a:r>
          </a:p>
          <a:p>
            <a:pPr marL="342900" indent="-342900">
              <a:buFont typeface="Wingdings" charset="2"/>
              <a:buChar char="ü"/>
            </a:pPr>
            <a:r>
              <a:rPr lang="en-US" sz="2000" dirty="0" smtClean="0">
                <a:latin typeface="Times New Roman"/>
                <a:cs typeface="Times New Roman"/>
              </a:rPr>
              <a:t>Synchronize the ion and electron beams energies using </a:t>
            </a:r>
            <a:r>
              <a:rPr lang="en-US" sz="2000" dirty="0" err="1" smtClean="0">
                <a:latin typeface="Times New Roman"/>
                <a:cs typeface="Times New Roman"/>
              </a:rPr>
              <a:t>IR</a:t>
            </a:r>
            <a:r>
              <a:rPr lang="en-US" sz="2000" dirty="0" smtClean="0">
                <a:latin typeface="Times New Roman"/>
                <a:cs typeface="Times New Roman"/>
              </a:rPr>
              <a:t> diagnostics</a:t>
            </a:r>
          </a:p>
          <a:p>
            <a:pPr marL="342900" indent="-342900">
              <a:buFont typeface="Wingdings" charset="2"/>
              <a:buChar char="ü"/>
            </a:pPr>
            <a:r>
              <a:rPr lang="en-US" sz="2000" dirty="0" smtClean="0">
                <a:latin typeface="Times New Roman"/>
                <a:cs typeface="Times New Roman"/>
              </a:rPr>
              <a:t>Establish interaction of electron and ion bunches</a:t>
            </a:r>
          </a:p>
          <a:p>
            <a:pPr marL="342900" indent="-342900">
              <a:buFont typeface="Wingdings" charset="2"/>
              <a:buChar char="ü"/>
            </a:pPr>
            <a:r>
              <a:rPr lang="en-US" sz="2000" dirty="0">
                <a:latin typeface="Times New Roman"/>
                <a:cs typeface="Times New Roman"/>
              </a:rPr>
              <a:t>T</a:t>
            </a:r>
            <a:r>
              <a:rPr lang="en-US" sz="2000" dirty="0" smtClean="0">
                <a:latin typeface="Times New Roman"/>
                <a:cs typeface="Times New Roman"/>
              </a:rPr>
              <a:t>est Coherent electron Cooling</a:t>
            </a:r>
          </a:p>
          <a:p>
            <a:pPr marL="342900" indent="-342900">
              <a:buFont typeface="Wingdings" charset="2"/>
              <a:buChar char="ü"/>
            </a:pPr>
            <a:r>
              <a:rPr lang="en-US" sz="2000" dirty="0" smtClean="0">
                <a:latin typeface="Times New Roman"/>
                <a:cs typeface="Times New Roman"/>
              </a:rPr>
              <a:t>Characterize </a:t>
            </a:r>
            <a:r>
              <a:rPr lang="en-US" sz="2000" dirty="0">
                <a:latin typeface="Times New Roman"/>
                <a:cs typeface="Times New Roman"/>
              </a:rPr>
              <a:t>Coherent electron Cooling</a:t>
            </a:r>
          </a:p>
        </p:txBody>
      </p:sp>
    </p:spTree>
    <p:extLst>
      <p:ext uri="{BB962C8B-B14F-4D97-AF65-F5344CB8AC3E}">
        <p14:creationId xmlns:p14="http://schemas.microsoft.com/office/powerpoint/2010/main" val="36717683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88900"/>
            <a:ext cx="8216900" cy="1028700"/>
          </a:xfrm>
        </p:spPr>
        <p:txBody>
          <a:bodyPr>
            <a:noAutofit/>
          </a:bodyPr>
          <a:lstStyle/>
          <a:p>
            <a:r>
              <a:rPr lang="en-US" sz="3200" b="1" dirty="0" smtClean="0">
                <a:solidFill>
                  <a:srgbClr val="008000"/>
                </a:solidFill>
                <a:latin typeface="Times New Roman"/>
                <a:cs typeface="Times New Roman"/>
              </a:rPr>
              <a:t>It is all about future</a:t>
            </a:r>
            <a:br>
              <a:rPr lang="en-US" sz="3200" b="1" dirty="0" smtClean="0">
                <a:solidFill>
                  <a:srgbClr val="008000"/>
                </a:solidFill>
                <a:latin typeface="Times New Roman"/>
                <a:cs typeface="Times New Roman"/>
              </a:rPr>
            </a:br>
            <a:r>
              <a:rPr lang="en-US" sz="3200" b="1" dirty="0" smtClean="0">
                <a:solidFill>
                  <a:srgbClr val="008000"/>
                </a:solidFill>
                <a:latin typeface="Times New Roman"/>
                <a:cs typeface="Times New Roman"/>
              </a:rPr>
              <a:t> </a:t>
            </a:r>
            <a:r>
              <a:rPr lang="en-US" sz="3200" b="1" dirty="0" smtClean="0">
                <a:solidFill>
                  <a:srgbClr val="008000"/>
                </a:solidFill>
                <a:latin typeface="Times New Roman"/>
                <a:cs typeface="Times New Roman"/>
              </a:rPr>
              <a:t>CeC effect on </a:t>
            </a:r>
            <a:r>
              <a:rPr lang="en-US" sz="3200" b="1" dirty="0" smtClean="0">
                <a:solidFill>
                  <a:srgbClr val="008000"/>
                </a:solidFill>
                <a:latin typeface="Times New Roman"/>
                <a:cs typeface="Times New Roman"/>
              </a:rPr>
              <a:t>eRHIC design</a:t>
            </a:r>
            <a:endParaRPr lang="en-US" sz="3200" b="1" dirty="0">
              <a:solidFill>
                <a:srgbClr val="008000"/>
              </a:solidFill>
              <a:latin typeface="Times New Roman"/>
              <a:cs typeface="Times New Roman"/>
            </a:endParaRPr>
          </a:p>
        </p:txBody>
      </p:sp>
      <p:sp>
        <p:nvSpPr>
          <p:cNvPr id="3" name="Content Placeholder 2"/>
          <p:cNvSpPr>
            <a:spLocks noGrp="1"/>
          </p:cNvSpPr>
          <p:nvPr>
            <p:ph idx="1"/>
          </p:nvPr>
        </p:nvSpPr>
        <p:spPr>
          <a:xfrm>
            <a:off x="0" y="1187450"/>
            <a:ext cx="8991600" cy="4984750"/>
          </a:xfrm>
        </p:spPr>
        <p:txBody>
          <a:bodyPr>
            <a:normAutofit fontScale="70000" lnSpcReduction="20000"/>
          </a:bodyPr>
          <a:lstStyle/>
          <a:p>
            <a:r>
              <a:rPr lang="en-US" b="1" dirty="0" smtClean="0">
                <a:solidFill>
                  <a:srgbClr val="FF0000"/>
                </a:solidFill>
                <a:latin typeface="Times New Roman"/>
                <a:cs typeface="Times New Roman"/>
              </a:rPr>
              <a:t>Short term: </a:t>
            </a:r>
          </a:p>
          <a:p>
            <a:r>
              <a:rPr lang="en-US" dirty="0" smtClean="0">
                <a:solidFill>
                  <a:srgbClr val="FF0000"/>
                </a:solidFill>
                <a:latin typeface="Times New Roman"/>
                <a:cs typeface="Times New Roman"/>
              </a:rPr>
              <a:t> If CeC is successful and is fully operational, eRHIC </a:t>
            </a:r>
            <a:r>
              <a:rPr lang="en-US" dirty="0" err="1" smtClean="0">
                <a:solidFill>
                  <a:srgbClr val="FF0000"/>
                </a:solidFill>
                <a:latin typeface="Times New Roman"/>
                <a:cs typeface="Times New Roman"/>
              </a:rPr>
              <a:t>LR</a:t>
            </a:r>
            <a:r>
              <a:rPr lang="en-US" dirty="0" smtClean="0">
                <a:solidFill>
                  <a:srgbClr val="FF0000"/>
                </a:solidFill>
                <a:latin typeface="Times New Roman"/>
                <a:cs typeface="Times New Roman"/>
              </a:rPr>
              <a:t> could reach 2x10</a:t>
            </a:r>
            <a:r>
              <a:rPr lang="en-US" baseline="30000" dirty="0" smtClean="0">
                <a:solidFill>
                  <a:srgbClr val="FF0000"/>
                </a:solidFill>
                <a:latin typeface="Times New Roman"/>
                <a:cs typeface="Times New Roman"/>
              </a:rPr>
              <a:t>33</a:t>
            </a:r>
            <a:r>
              <a:rPr lang="en-US" dirty="0" smtClean="0">
                <a:solidFill>
                  <a:srgbClr val="FF0000"/>
                </a:solidFill>
                <a:latin typeface="Times New Roman"/>
                <a:cs typeface="Times New Roman"/>
              </a:rPr>
              <a:t> luminosity with  5 mA polarized electron current.</a:t>
            </a:r>
            <a:endParaRPr lang="en-US" dirty="0">
              <a:solidFill>
                <a:srgbClr val="FF0000"/>
              </a:solidFill>
              <a:latin typeface="Times New Roman"/>
              <a:cs typeface="Times New Roman"/>
            </a:endParaRPr>
          </a:p>
          <a:p>
            <a:r>
              <a:rPr lang="en-US" dirty="0" smtClean="0">
                <a:solidFill>
                  <a:srgbClr val="FF0000"/>
                </a:solidFill>
                <a:latin typeface="Times New Roman"/>
                <a:cs typeface="Times New Roman"/>
              </a:rPr>
              <a:t>It removes main uncertainties in </a:t>
            </a:r>
            <a:r>
              <a:rPr lang="en-US" dirty="0" err="1" smtClean="0">
                <a:solidFill>
                  <a:srgbClr val="FF0000"/>
                </a:solidFill>
                <a:latin typeface="Times New Roman"/>
                <a:cs typeface="Times New Roman"/>
              </a:rPr>
              <a:t>LR</a:t>
            </a:r>
            <a:r>
              <a:rPr lang="en-US" dirty="0" smtClean="0">
                <a:solidFill>
                  <a:srgbClr val="FF0000"/>
                </a:solidFill>
                <a:latin typeface="Times New Roman"/>
                <a:cs typeface="Times New Roman"/>
              </a:rPr>
              <a:t> design of 50 mA of polarized e-beam</a:t>
            </a:r>
          </a:p>
          <a:p>
            <a:pPr lvl="1"/>
            <a:r>
              <a:rPr lang="en-US" dirty="0" smtClean="0">
                <a:solidFill>
                  <a:srgbClr val="008000"/>
                </a:solidFill>
                <a:latin typeface="Times New Roman"/>
                <a:cs typeface="Times New Roman"/>
              </a:rPr>
              <a:t>5 mA, 0.5 nC/bunch </a:t>
            </a:r>
          </a:p>
          <a:p>
            <a:pPr lvl="1" indent="-342900">
              <a:buFontTx/>
              <a:buChar char="-"/>
            </a:pPr>
            <a:r>
              <a:rPr lang="en-US" dirty="0" smtClean="0">
                <a:solidFill>
                  <a:srgbClr val="008000"/>
                </a:solidFill>
                <a:latin typeface="Times New Roman"/>
                <a:cs typeface="Times New Roman"/>
              </a:rPr>
              <a:t>100x lower HOM power</a:t>
            </a:r>
          </a:p>
          <a:p>
            <a:pPr lvl="1" indent="-342900">
              <a:buFontTx/>
              <a:buChar char="-"/>
            </a:pPr>
            <a:r>
              <a:rPr lang="en-US" dirty="0" smtClean="0">
                <a:solidFill>
                  <a:srgbClr val="008000"/>
                </a:solidFill>
                <a:latin typeface="Times New Roman"/>
                <a:cs typeface="Times New Roman"/>
              </a:rPr>
              <a:t>10x lower TBBU threshold</a:t>
            </a:r>
          </a:p>
          <a:p>
            <a:pPr lvl="1" indent="-342900">
              <a:buFontTx/>
              <a:buChar char="-"/>
            </a:pPr>
            <a:r>
              <a:rPr lang="en-US" dirty="0" smtClean="0">
                <a:solidFill>
                  <a:srgbClr val="008000"/>
                </a:solidFill>
                <a:latin typeface="Times New Roman"/>
                <a:cs typeface="Times New Roman"/>
              </a:rPr>
              <a:t>3x shorter hadron bunches</a:t>
            </a:r>
          </a:p>
          <a:p>
            <a:pPr lvl="1" indent="-342900">
              <a:buFontTx/>
              <a:buChar char="-"/>
            </a:pPr>
            <a:r>
              <a:rPr lang="en-US" dirty="0" smtClean="0">
                <a:solidFill>
                  <a:srgbClr val="008000"/>
                </a:solidFill>
                <a:latin typeface="Times New Roman"/>
                <a:cs typeface="Times New Roman"/>
              </a:rPr>
              <a:t>3x higher frequency of crab cavities -&gt;  1/3 of the voltage</a:t>
            </a:r>
          </a:p>
          <a:p>
            <a:pPr lvl="1" indent="-342900">
              <a:buFontTx/>
              <a:buChar char="-"/>
            </a:pPr>
            <a:r>
              <a:rPr lang="en-US" dirty="0" smtClean="0">
                <a:solidFill>
                  <a:srgbClr val="008000"/>
                </a:solidFill>
                <a:latin typeface="Times New Roman"/>
                <a:cs typeface="Times New Roman"/>
              </a:rPr>
              <a:t>Up to 3x smaller </a:t>
            </a:r>
            <a:r>
              <a:rPr lang="el-GR" dirty="0" smtClean="0">
                <a:solidFill>
                  <a:srgbClr val="008000"/>
                </a:solidFill>
                <a:latin typeface="Times New Roman"/>
                <a:cs typeface="Times New Roman"/>
              </a:rPr>
              <a:t>β*</a:t>
            </a:r>
            <a:endParaRPr lang="en-US" dirty="0" smtClean="0">
              <a:solidFill>
                <a:srgbClr val="008000"/>
              </a:solidFill>
              <a:latin typeface="Times New Roman"/>
              <a:cs typeface="Times New Roman"/>
            </a:endParaRPr>
          </a:p>
          <a:p>
            <a:pPr lvl="1" indent="-342900">
              <a:buFontTx/>
              <a:buChar char="-"/>
            </a:pPr>
            <a:r>
              <a:rPr lang="en-US" dirty="0" smtClean="0">
                <a:solidFill>
                  <a:srgbClr val="008000"/>
                </a:solidFill>
                <a:latin typeface="Times New Roman"/>
                <a:cs typeface="Times New Roman"/>
              </a:rPr>
              <a:t>10x lower SR losses</a:t>
            </a:r>
          </a:p>
          <a:p>
            <a:pPr lvl="1" indent="-342900">
              <a:buFontTx/>
              <a:buChar char="-"/>
            </a:pPr>
            <a:r>
              <a:rPr lang="en-US" dirty="0" smtClean="0">
                <a:solidFill>
                  <a:srgbClr val="008000"/>
                </a:solidFill>
                <a:latin typeface="Times New Roman"/>
                <a:cs typeface="Times New Roman"/>
              </a:rPr>
              <a:t>10x lower SR back-ground</a:t>
            </a:r>
          </a:p>
          <a:p>
            <a:pPr lvl="1" indent="-342900">
              <a:buFontTx/>
              <a:buChar char="-"/>
            </a:pPr>
            <a:r>
              <a:rPr lang="en-US" dirty="0">
                <a:solidFill>
                  <a:srgbClr val="008000"/>
                </a:solidFill>
                <a:latin typeface="Times New Roman"/>
                <a:cs typeface="Times New Roman"/>
              </a:rPr>
              <a:t>a</a:t>
            </a:r>
            <a:r>
              <a:rPr lang="en-US" dirty="0" smtClean="0">
                <a:solidFill>
                  <a:srgbClr val="008000"/>
                </a:solidFill>
                <a:latin typeface="Times New Roman"/>
                <a:cs typeface="Times New Roman"/>
              </a:rPr>
              <a:t>nd many positive effects for EIC detector</a:t>
            </a:r>
          </a:p>
          <a:p>
            <a:pPr marL="400050" lvl="1" indent="0">
              <a:buNone/>
            </a:pPr>
            <a:endParaRPr lang="en-US" b="1" dirty="0" smtClean="0">
              <a:latin typeface="Times New Roman"/>
              <a:cs typeface="Times New Roman"/>
            </a:endParaRPr>
          </a:p>
          <a:p>
            <a:r>
              <a:rPr lang="en-US" b="1" dirty="0" smtClean="0">
                <a:solidFill>
                  <a:srgbClr val="008000"/>
                </a:solidFill>
                <a:latin typeface="Times New Roman"/>
                <a:cs typeface="Times New Roman"/>
              </a:rPr>
              <a:t>	</a:t>
            </a:r>
            <a:r>
              <a:rPr lang="en-US" b="1" dirty="0" smtClean="0">
                <a:solidFill>
                  <a:srgbClr val="000090"/>
                </a:solidFill>
                <a:latin typeface="Times New Roman"/>
                <a:cs typeface="Times New Roman"/>
              </a:rPr>
              <a:t>Final goal: eRHIC/EIC </a:t>
            </a:r>
            <a:r>
              <a:rPr lang="en-US" b="1" dirty="0">
                <a:solidFill>
                  <a:srgbClr val="000090"/>
                </a:solidFill>
                <a:latin typeface="Times New Roman"/>
                <a:cs typeface="Times New Roman"/>
              </a:rPr>
              <a:t>with </a:t>
            </a:r>
            <a:r>
              <a:rPr lang="en-US" b="1" dirty="0" smtClean="0">
                <a:solidFill>
                  <a:srgbClr val="000090"/>
                </a:solidFill>
                <a:latin typeface="Times New Roman"/>
                <a:cs typeface="Times New Roman"/>
              </a:rPr>
              <a:t>2x10</a:t>
            </a:r>
            <a:r>
              <a:rPr lang="en-US" b="1" baseline="30000" dirty="0" smtClean="0">
                <a:solidFill>
                  <a:srgbClr val="000090"/>
                </a:solidFill>
                <a:latin typeface="Times New Roman"/>
                <a:cs typeface="Times New Roman"/>
              </a:rPr>
              <a:t>34</a:t>
            </a:r>
            <a:r>
              <a:rPr lang="en-US" b="1" dirty="0" smtClean="0">
                <a:solidFill>
                  <a:srgbClr val="000090"/>
                </a:solidFill>
                <a:latin typeface="Times New Roman"/>
                <a:cs typeface="Times New Roman"/>
              </a:rPr>
              <a:t> </a:t>
            </a:r>
            <a:r>
              <a:rPr lang="en-US" b="1" dirty="0">
                <a:solidFill>
                  <a:srgbClr val="000090"/>
                </a:solidFill>
                <a:latin typeface="Times New Roman"/>
                <a:cs typeface="Times New Roman"/>
              </a:rPr>
              <a:t>luminosity </a:t>
            </a:r>
            <a:endParaRPr lang="en-US" b="1" dirty="0" smtClean="0">
              <a:solidFill>
                <a:srgbClr val="000090"/>
              </a:solidFill>
              <a:latin typeface="Times New Roman"/>
              <a:cs typeface="Times New Roman"/>
            </a:endParaRPr>
          </a:p>
        </p:txBody>
      </p:sp>
    </p:spTree>
    <p:extLst>
      <p:ext uri="{BB962C8B-B14F-4D97-AF65-F5344CB8AC3E}">
        <p14:creationId xmlns:p14="http://schemas.microsoft.com/office/powerpoint/2010/main" val="9477558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bwMode="auto">
          <a:xfrm>
            <a:off x="669925" y="84138"/>
            <a:ext cx="8229600" cy="839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dirty="0" smtClean="0">
                <a:latin typeface="Comic Sans MS" charset="0"/>
                <a:cs typeface="Comic Sans MS" charset="0"/>
              </a:rPr>
              <a:t>Test: Coherent </a:t>
            </a:r>
            <a:r>
              <a:rPr lang="en-US" sz="2800" dirty="0">
                <a:latin typeface="Comic Sans MS" charset="0"/>
                <a:cs typeface="Comic Sans MS" charset="0"/>
              </a:rPr>
              <a:t>electron </a:t>
            </a:r>
            <a:r>
              <a:rPr lang="en-US" sz="2800" dirty="0" smtClean="0">
                <a:latin typeface="Comic Sans MS" charset="0"/>
                <a:cs typeface="Comic Sans MS" charset="0"/>
              </a:rPr>
              <a:t>Cooling (CeC) </a:t>
            </a:r>
            <a:r>
              <a:rPr lang="en-US" sz="2800" dirty="0">
                <a:latin typeface="Comic Sans MS" charset="0"/>
                <a:cs typeface="Comic Sans MS" charset="0"/>
              </a:rPr>
              <a:t>Demonstration </a:t>
            </a:r>
            <a:r>
              <a:rPr lang="en-US" sz="2800" dirty="0" smtClean="0">
                <a:latin typeface="Comic Sans MS" charset="0"/>
                <a:cs typeface="Comic Sans MS" charset="0"/>
              </a:rPr>
              <a:t>Experiment</a:t>
            </a:r>
            <a:endParaRPr lang="en-US" sz="1400" dirty="0">
              <a:solidFill>
                <a:srgbClr val="00B050"/>
              </a:solidFill>
              <a:latin typeface="Comic Sans MS" charset="0"/>
              <a:cs typeface="Comic Sans MS" charset="0"/>
            </a:endParaRPr>
          </a:p>
        </p:txBody>
      </p:sp>
      <p:pic>
        <p:nvPicPr>
          <p:cNvPr id="24578" name="Picture 3" descr="2-oclock_assy.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513" y="1068388"/>
            <a:ext cx="8869362"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a:off x="309563" y="1785936"/>
            <a:ext cx="8589962" cy="427037"/>
            <a:chOff x="284789" y="1882080"/>
            <a:chExt cx="8589817" cy="427011"/>
          </a:xfrm>
        </p:grpSpPr>
        <p:cxnSp>
          <p:nvCxnSpPr>
            <p:cNvPr id="8" name="Straight Arrow Connector 7"/>
            <p:cNvCxnSpPr/>
            <p:nvPr/>
          </p:nvCxnSpPr>
          <p:spPr>
            <a:xfrm flipH="1" flipV="1">
              <a:off x="5710772" y="2255119"/>
              <a:ext cx="2625681" cy="53972"/>
            </a:xfrm>
            <a:prstGeom prst="straightConnector1">
              <a:avLst/>
            </a:prstGeom>
            <a:ln w="190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284789" y="1893192"/>
              <a:ext cx="8589817" cy="15874"/>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2707273" y="1891605"/>
              <a:ext cx="2519319" cy="17461"/>
            </a:xfrm>
            <a:prstGeom prst="straightConnector1">
              <a:avLst/>
            </a:prstGeom>
            <a:ln w="190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5248817" y="1893192"/>
              <a:ext cx="406393" cy="338117"/>
            </a:xfrm>
            <a:prstGeom prst="straightConnector1">
              <a:avLst/>
            </a:prstGeom>
            <a:ln w="190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2388190" y="1882080"/>
              <a:ext cx="349244" cy="334941"/>
            </a:xfrm>
            <a:prstGeom prst="straightConnector1">
              <a:avLst/>
            </a:prstGeom>
            <a:ln w="190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6-02-17 12.04.0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8200"/>
            <a:ext cx="9144000" cy="2621241"/>
          </a:xfrm>
          <a:prstGeom prst="rect">
            <a:avLst/>
          </a:prstGeom>
        </p:spPr>
      </p:pic>
      <p:sp>
        <p:nvSpPr>
          <p:cNvPr id="6" name="Title 1"/>
          <p:cNvSpPr>
            <a:spLocks noGrp="1"/>
          </p:cNvSpPr>
          <p:nvPr>
            <p:ph type="title"/>
          </p:nvPr>
        </p:nvSpPr>
        <p:spPr>
          <a:xfrm>
            <a:off x="-88900" y="-165100"/>
            <a:ext cx="9525000" cy="863600"/>
          </a:xfrm>
        </p:spPr>
        <p:txBody>
          <a:bodyPr/>
          <a:lstStyle/>
          <a:p>
            <a:r>
              <a:rPr lang="en-US" dirty="0" smtClean="0">
                <a:latin typeface="Times New Roman"/>
                <a:cs typeface="Times New Roman"/>
              </a:rPr>
              <a:t>Panoramic views </a:t>
            </a:r>
            <a:r>
              <a:rPr lang="en-US" sz="3200" dirty="0" smtClean="0">
                <a:latin typeface="Times New Roman"/>
                <a:cs typeface="Times New Roman"/>
              </a:rPr>
              <a:t>(before </a:t>
            </a:r>
            <a:r>
              <a:rPr lang="en-US" sz="3200" dirty="0" err="1" smtClean="0">
                <a:latin typeface="Times New Roman"/>
                <a:cs typeface="Times New Roman"/>
              </a:rPr>
              <a:t>LEReC</a:t>
            </a:r>
            <a:r>
              <a:rPr lang="en-US" sz="3200" dirty="0" smtClean="0">
                <a:latin typeface="Times New Roman"/>
                <a:cs typeface="Times New Roman"/>
              </a:rPr>
              <a:t> installation)</a:t>
            </a:r>
            <a:endParaRPr lang="en-US" sz="3200" dirty="0">
              <a:latin typeface="Times New Roman"/>
              <a:cs typeface="Times New Roman"/>
            </a:endParaRPr>
          </a:p>
        </p:txBody>
      </p:sp>
      <p:pic>
        <p:nvPicPr>
          <p:cNvPr id="9" name="Picture 8" descr="2016-02-02 16.1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429000"/>
            <a:ext cx="9144000" cy="3348923"/>
          </a:xfrm>
          <a:prstGeom prst="rect">
            <a:avLst/>
          </a:prstGeom>
        </p:spPr>
      </p:pic>
      <p:pic>
        <p:nvPicPr>
          <p:cNvPr id="7" name="Picture 6" descr="cec_pop_master_layout_assy_iso.png"/>
          <p:cNvPicPr>
            <a:picLocks noChangeAspect="1"/>
          </p:cNvPicPr>
          <p:nvPr/>
        </p:nvPicPr>
        <p:blipFill rotWithShape="1">
          <a:blip r:embed="rId4" cstate="print">
            <a:extLst>
              <a:ext uri="{28A0092B-C50C-407E-A947-70E740481C1C}">
                <a14:useLocalDpi xmlns:a14="http://schemas.microsoft.com/office/drawing/2010/main"/>
              </a:ext>
            </a:extLst>
          </a:blip>
          <a:srcRect l="-715"/>
          <a:stretch/>
        </p:blipFill>
        <p:spPr>
          <a:xfrm>
            <a:off x="1371600" y="533400"/>
            <a:ext cx="5257800" cy="810531"/>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4000" y="3429000"/>
            <a:ext cx="5638800" cy="789432"/>
          </a:xfrm>
          <a:prstGeom prst="rect">
            <a:avLst/>
          </a:prstGeom>
        </p:spPr>
      </p:pic>
      <p:sp>
        <p:nvSpPr>
          <p:cNvPr id="2" name="Rectangle 1"/>
          <p:cNvSpPr/>
          <p:nvPr/>
        </p:nvSpPr>
        <p:spPr>
          <a:xfrm>
            <a:off x="152400" y="2743200"/>
            <a:ext cx="2332715" cy="369332"/>
          </a:xfrm>
          <a:prstGeom prst="rect">
            <a:avLst/>
          </a:prstGeom>
        </p:spPr>
        <p:txBody>
          <a:bodyPr wrap="none">
            <a:spAutoFit/>
          </a:bodyPr>
          <a:lstStyle/>
          <a:p>
            <a:r>
              <a:rPr lang="en-US" dirty="0" smtClean="0">
                <a:solidFill>
                  <a:srgbClr val="FF0000"/>
                </a:solidFill>
                <a:latin typeface="Times New Roman"/>
                <a:cs typeface="Times New Roman"/>
              </a:rPr>
              <a:t>From inside RHIC ring</a:t>
            </a:r>
            <a:endParaRPr lang="en-US" dirty="0">
              <a:solidFill>
                <a:srgbClr val="FF0000"/>
              </a:solidFill>
            </a:endParaRPr>
          </a:p>
        </p:txBody>
      </p:sp>
      <p:sp>
        <p:nvSpPr>
          <p:cNvPr id="10" name="Rectangle 9"/>
          <p:cNvSpPr/>
          <p:nvPr/>
        </p:nvSpPr>
        <p:spPr>
          <a:xfrm>
            <a:off x="76200" y="6324600"/>
            <a:ext cx="2448131" cy="369332"/>
          </a:xfrm>
          <a:prstGeom prst="rect">
            <a:avLst/>
          </a:prstGeom>
        </p:spPr>
        <p:txBody>
          <a:bodyPr wrap="none">
            <a:spAutoFit/>
          </a:bodyPr>
          <a:lstStyle/>
          <a:p>
            <a:r>
              <a:rPr lang="en-US" dirty="0" smtClean="0">
                <a:solidFill>
                  <a:srgbClr val="FF0000"/>
                </a:solidFill>
                <a:latin typeface="Times New Roman"/>
                <a:cs typeface="Times New Roman"/>
              </a:rPr>
              <a:t>From outside RHIC ring</a:t>
            </a:r>
            <a:endParaRPr lang="en-US" dirty="0">
              <a:solidFill>
                <a:srgbClr val="FF0000"/>
              </a:solidFill>
            </a:endParaRPr>
          </a:p>
        </p:txBody>
      </p:sp>
    </p:spTree>
    <p:extLst>
      <p:ext uri="{BB962C8B-B14F-4D97-AF65-F5344CB8AC3E}">
        <p14:creationId xmlns:p14="http://schemas.microsoft.com/office/powerpoint/2010/main" val="35813882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0090"/>
                </a:solidFill>
                <a:latin typeface="Times New Roman"/>
                <a:cs typeface="Times New Roman"/>
              </a:rPr>
              <a:t>Main achievements</a:t>
            </a:r>
            <a:endParaRPr lang="en-US" dirty="0">
              <a:solidFill>
                <a:srgbClr val="000090"/>
              </a:solidFill>
              <a:latin typeface="Times New Roman"/>
              <a:cs typeface="Times New Roman"/>
            </a:endParaRPr>
          </a:p>
        </p:txBody>
      </p:sp>
      <p:sp>
        <p:nvSpPr>
          <p:cNvPr id="3" name="Content Placeholder 2"/>
          <p:cNvSpPr>
            <a:spLocks noGrp="1"/>
          </p:cNvSpPr>
          <p:nvPr>
            <p:ph idx="1"/>
          </p:nvPr>
        </p:nvSpPr>
        <p:spPr>
          <a:xfrm>
            <a:off x="139700" y="1295400"/>
            <a:ext cx="9004300" cy="4436533"/>
          </a:xfrm>
        </p:spPr>
        <p:txBody>
          <a:bodyPr/>
          <a:lstStyle/>
          <a:p>
            <a:pPr>
              <a:lnSpc>
                <a:spcPct val="120000"/>
              </a:lnSpc>
            </a:pPr>
            <a:r>
              <a:rPr lang="en-US" sz="2000" dirty="0" smtClean="0">
                <a:solidFill>
                  <a:srgbClr val="000090"/>
                </a:solidFill>
                <a:latin typeface="Times New Roman"/>
                <a:cs typeface="Times New Roman"/>
              </a:rPr>
              <a:t>CeC SRF accelerator is fully commissioned.</a:t>
            </a:r>
            <a:r>
              <a:rPr lang="en-US" sz="2000" dirty="0">
                <a:solidFill>
                  <a:srgbClr val="000090"/>
                </a:solidFill>
                <a:latin typeface="Times New Roman"/>
                <a:cs typeface="Times New Roman"/>
              </a:rPr>
              <a:t> </a:t>
            </a:r>
            <a:r>
              <a:rPr lang="en-US" sz="2000" dirty="0" smtClean="0">
                <a:solidFill>
                  <a:srgbClr val="000090"/>
                </a:solidFill>
                <a:latin typeface="Times New Roman"/>
                <a:cs typeface="Times New Roman"/>
              </a:rPr>
              <a:t>Electron beam at full power was propagated through the entire system to the high power beam dump with low losses </a:t>
            </a:r>
          </a:p>
          <a:p>
            <a:pPr>
              <a:lnSpc>
                <a:spcPct val="120000"/>
              </a:lnSpc>
            </a:pPr>
            <a:r>
              <a:rPr lang="en-US" sz="2000" dirty="0" smtClean="0">
                <a:solidFill>
                  <a:srgbClr val="000090"/>
                </a:solidFill>
                <a:latin typeface="Times New Roman"/>
                <a:cs typeface="Times New Roman"/>
              </a:rPr>
              <a:t>Beam diagnostics is fully commissioned and beam dynamics is well understood</a:t>
            </a:r>
          </a:p>
          <a:p>
            <a:pPr>
              <a:lnSpc>
                <a:spcPct val="120000"/>
              </a:lnSpc>
            </a:pPr>
            <a:r>
              <a:rPr lang="en-US" sz="2000" dirty="0" smtClean="0">
                <a:solidFill>
                  <a:srgbClr val="000090"/>
                </a:solidFill>
                <a:latin typeface="Times New Roman"/>
                <a:cs typeface="Times New Roman"/>
              </a:rPr>
              <a:t>Electron bunches are compressed and desirable level of peak current is demonstrated</a:t>
            </a:r>
          </a:p>
          <a:p>
            <a:pPr>
              <a:lnSpc>
                <a:spcPct val="120000"/>
              </a:lnSpc>
            </a:pPr>
            <a:r>
              <a:rPr lang="en-US" sz="2000" dirty="0" smtClean="0">
                <a:solidFill>
                  <a:srgbClr val="000090"/>
                </a:solidFill>
                <a:latin typeface="Times New Roman"/>
                <a:cs typeface="Times New Roman"/>
              </a:rPr>
              <a:t>Synchronization of electron and ion beams was established and interaction between the beams was detected</a:t>
            </a:r>
          </a:p>
          <a:p>
            <a:pPr>
              <a:lnSpc>
                <a:spcPct val="120000"/>
              </a:lnSpc>
            </a:pPr>
            <a:r>
              <a:rPr lang="en-US" sz="2000" dirty="0" smtClean="0">
                <a:solidFill>
                  <a:srgbClr val="000090"/>
                </a:solidFill>
                <a:latin typeface="Times New Roman"/>
                <a:cs typeface="Times New Roman"/>
              </a:rPr>
              <a:t>The system is ready for demonstration of coherent electron cooling during RHIC Run 18</a:t>
            </a:r>
            <a:endParaRPr lang="en-US" sz="1800" dirty="0" smtClean="0">
              <a:solidFill>
                <a:srgbClr val="000090"/>
              </a:solidFill>
              <a:latin typeface="Times New Roman"/>
              <a:cs typeface="Times New Roman"/>
            </a:endParaRPr>
          </a:p>
        </p:txBody>
      </p:sp>
      <p:sp>
        <p:nvSpPr>
          <p:cNvPr id="4" name="Slide Number Placeholder 3"/>
          <p:cNvSpPr>
            <a:spLocks noGrp="1"/>
          </p:cNvSpPr>
          <p:nvPr>
            <p:ph type="sldNum" sz="quarter" idx="10"/>
          </p:nvPr>
        </p:nvSpPr>
        <p:spPr/>
        <p:txBody>
          <a:bodyPr/>
          <a:lstStyle/>
          <a:p>
            <a:pPr>
              <a:defRPr/>
            </a:pPr>
            <a:fld id="{F4EB5495-47BE-154C-ACDC-6CD614EF5268}" type="slidenum">
              <a:rPr lang="en-US" smtClean="0">
                <a:solidFill>
                  <a:srgbClr val="000090"/>
                </a:solidFill>
                <a:latin typeface="Times New Roman"/>
                <a:cs typeface="Times New Roman"/>
              </a:rPr>
              <a:pPr>
                <a:defRPr/>
              </a:pPr>
              <a:t>7</a:t>
            </a:fld>
            <a:endParaRPr lang="en-US">
              <a:solidFill>
                <a:srgbClr val="000090"/>
              </a:solidFill>
              <a:latin typeface="Times New Roman"/>
              <a:cs typeface="Times New Roman"/>
            </a:endParaRPr>
          </a:p>
        </p:txBody>
      </p:sp>
    </p:spTree>
    <p:extLst>
      <p:ext uri="{BB962C8B-B14F-4D97-AF65-F5344CB8AC3E}">
        <p14:creationId xmlns:p14="http://schemas.microsoft.com/office/powerpoint/2010/main" val="31002383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cec_pop_master_layout_assy_iso.png"/>
          <p:cNvPicPr>
            <a:picLocks noChangeAspect="1"/>
          </p:cNvPicPr>
          <p:nvPr/>
        </p:nvPicPr>
        <p:blipFill rotWithShape="1">
          <a:blip r:embed="rId2" cstate="print">
            <a:extLst>
              <a:ext uri="{28A0092B-C50C-407E-A947-70E740481C1C}">
                <a14:useLocalDpi xmlns:a14="http://schemas.microsoft.com/office/drawing/2010/main"/>
              </a:ext>
            </a:extLst>
          </a:blip>
          <a:srcRect l="-715"/>
          <a:stretch/>
        </p:blipFill>
        <p:spPr>
          <a:xfrm>
            <a:off x="19050" y="1371600"/>
            <a:ext cx="8938559" cy="1377950"/>
          </a:xfrm>
          <a:prstGeom prst="rect">
            <a:avLst/>
          </a:prstGeom>
        </p:spPr>
      </p:pic>
      <p:grpSp>
        <p:nvGrpSpPr>
          <p:cNvPr id="31" name="Group 30"/>
          <p:cNvGrpSpPr/>
          <p:nvPr/>
        </p:nvGrpSpPr>
        <p:grpSpPr>
          <a:xfrm>
            <a:off x="0" y="685800"/>
            <a:ext cx="9144000" cy="2293441"/>
            <a:chOff x="-31750" y="3207841"/>
            <a:chExt cx="9144000" cy="2293441"/>
          </a:xfrm>
        </p:grpSpPr>
        <p:sp>
          <p:nvSpPr>
            <p:cNvPr id="5" name="TextBox 4"/>
            <p:cNvSpPr txBox="1"/>
            <p:nvPr/>
          </p:nvSpPr>
          <p:spPr>
            <a:xfrm>
              <a:off x="6673850" y="3741241"/>
              <a:ext cx="1280618" cy="430887"/>
            </a:xfrm>
            <a:prstGeom prst="rect">
              <a:avLst/>
            </a:prstGeom>
            <a:noFill/>
          </p:spPr>
          <p:txBody>
            <a:bodyPr wrap="square" rtlCol="0">
              <a:spAutoFit/>
            </a:bodyPr>
            <a:lstStyle/>
            <a:p>
              <a:pPr algn="ctr"/>
              <a:r>
                <a:rPr lang="en-US" sz="1100" dirty="0" smtClean="0">
                  <a:solidFill>
                    <a:srgbClr val="404040"/>
                  </a:solidFill>
                  <a:latin typeface="Times New Roman"/>
                  <a:cs typeface="Times New Roman"/>
                </a:rPr>
                <a:t>Bunching</a:t>
              </a:r>
            </a:p>
            <a:p>
              <a:pPr algn="ctr"/>
              <a:r>
                <a:rPr lang="en-US" sz="1100" dirty="0" smtClean="0">
                  <a:solidFill>
                    <a:srgbClr val="404040"/>
                  </a:solidFill>
                  <a:latin typeface="Times New Roman"/>
                  <a:cs typeface="Times New Roman"/>
                </a:rPr>
                <a:t>RF cavities</a:t>
              </a:r>
              <a:endParaRPr lang="en-US" sz="1100" dirty="0">
                <a:solidFill>
                  <a:srgbClr val="404040"/>
                </a:solidFill>
                <a:latin typeface="Times New Roman"/>
                <a:cs typeface="Times New Roman"/>
              </a:endParaRPr>
            </a:p>
          </p:txBody>
        </p:sp>
        <p:sp>
          <p:nvSpPr>
            <p:cNvPr id="15" name="TextBox 14"/>
            <p:cNvSpPr txBox="1"/>
            <p:nvPr/>
          </p:nvSpPr>
          <p:spPr>
            <a:xfrm>
              <a:off x="5454650" y="4884241"/>
              <a:ext cx="1447800" cy="600164"/>
            </a:xfrm>
            <a:prstGeom prst="rect">
              <a:avLst/>
            </a:prstGeom>
            <a:noFill/>
          </p:spPr>
          <p:txBody>
            <a:bodyPr wrap="square" rtlCol="0">
              <a:spAutoFit/>
            </a:bodyPr>
            <a:lstStyle/>
            <a:p>
              <a:pPr algn="ctr"/>
              <a:r>
                <a:rPr lang="en-US" sz="1100" dirty="0" smtClean="0">
                  <a:latin typeface="Times New Roman"/>
                  <a:cs typeface="Times New Roman"/>
                </a:rPr>
                <a:t>Low energy transport beam-line</a:t>
              </a:r>
            </a:p>
            <a:p>
              <a:pPr algn="ctr"/>
              <a:r>
                <a:rPr lang="en-US" sz="1100" dirty="0" smtClean="0">
                  <a:solidFill>
                    <a:srgbClr val="FF0000"/>
                  </a:solidFill>
                  <a:latin typeface="Times New Roman"/>
                  <a:cs typeface="Times New Roman"/>
                </a:rPr>
                <a:t>with 5 solenoids</a:t>
              </a:r>
              <a:endParaRPr lang="en-US" sz="1100" dirty="0">
                <a:solidFill>
                  <a:srgbClr val="FF0000"/>
                </a:solidFill>
                <a:latin typeface="Times New Roman"/>
                <a:cs typeface="Times New Roman"/>
              </a:endParaRPr>
            </a:p>
          </p:txBody>
        </p:sp>
        <p:sp>
          <p:nvSpPr>
            <p:cNvPr id="16" name="TextBox 15"/>
            <p:cNvSpPr txBox="1"/>
            <p:nvPr/>
          </p:nvSpPr>
          <p:spPr>
            <a:xfrm>
              <a:off x="4235450" y="3817441"/>
              <a:ext cx="762000" cy="600164"/>
            </a:xfrm>
            <a:prstGeom prst="rect">
              <a:avLst/>
            </a:prstGeom>
            <a:noFill/>
          </p:spPr>
          <p:txBody>
            <a:bodyPr wrap="square" rtlCol="0">
              <a:spAutoFit/>
            </a:bodyPr>
            <a:lstStyle/>
            <a:p>
              <a:pPr algn="ctr"/>
              <a:r>
                <a:rPr lang="en-US" sz="1100" dirty="0" smtClean="0">
                  <a:solidFill>
                    <a:srgbClr val="000000"/>
                  </a:solidFill>
                  <a:latin typeface="Times New Roman"/>
                  <a:cs typeface="Times New Roman"/>
                </a:rPr>
                <a:t>Dog-leg:</a:t>
              </a:r>
            </a:p>
            <a:p>
              <a:pPr algn="ctr"/>
              <a:r>
                <a:rPr lang="en-US" sz="1100" dirty="0" smtClean="0">
                  <a:solidFill>
                    <a:srgbClr val="3366FF"/>
                  </a:solidFill>
                  <a:latin typeface="Times New Roman"/>
                  <a:cs typeface="Times New Roman"/>
                </a:rPr>
                <a:t>3 dipoles  </a:t>
              </a:r>
              <a:r>
                <a:rPr lang="en-US" sz="1100" dirty="0" smtClean="0">
                  <a:solidFill>
                    <a:srgbClr val="FF0000"/>
                  </a:solidFill>
                  <a:latin typeface="Times New Roman"/>
                  <a:cs typeface="Times New Roman"/>
                </a:rPr>
                <a:t>6 quads</a:t>
              </a:r>
              <a:endParaRPr lang="en-US" sz="1100" dirty="0">
                <a:solidFill>
                  <a:srgbClr val="FF0000"/>
                </a:solidFill>
                <a:latin typeface="Times New Roman"/>
                <a:cs typeface="Times New Roman"/>
              </a:endParaRPr>
            </a:p>
          </p:txBody>
        </p:sp>
        <p:sp>
          <p:nvSpPr>
            <p:cNvPr id="18" name="TextBox 17"/>
            <p:cNvSpPr txBox="1"/>
            <p:nvPr/>
          </p:nvSpPr>
          <p:spPr>
            <a:xfrm>
              <a:off x="4540250" y="4960441"/>
              <a:ext cx="914400" cy="430887"/>
            </a:xfrm>
            <a:prstGeom prst="rect">
              <a:avLst/>
            </a:prstGeom>
            <a:noFill/>
          </p:spPr>
          <p:txBody>
            <a:bodyPr wrap="square" rtlCol="0">
              <a:spAutoFit/>
            </a:bodyPr>
            <a:lstStyle/>
            <a:p>
              <a:pPr algn="ctr"/>
              <a:r>
                <a:rPr lang="en-US" sz="1100" dirty="0" smtClean="0">
                  <a:solidFill>
                    <a:schemeClr val="tx1">
                      <a:lumMod val="75000"/>
                      <a:lumOff val="25000"/>
                    </a:schemeClr>
                  </a:solidFill>
                  <a:latin typeface="Times New Roman"/>
                  <a:cs typeface="Times New Roman"/>
                </a:rPr>
                <a:t>13.5 MeV </a:t>
              </a:r>
            </a:p>
            <a:p>
              <a:pPr algn="ctr"/>
              <a:r>
                <a:rPr lang="en-US" sz="1100" dirty="0" smtClean="0">
                  <a:solidFill>
                    <a:schemeClr val="tx1">
                      <a:lumMod val="75000"/>
                      <a:lumOff val="25000"/>
                    </a:schemeClr>
                  </a:solidFill>
                  <a:latin typeface="Times New Roman"/>
                  <a:cs typeface="Times New Roman"/>
                </a:rPr>
                <a:t>SRF linac</a:t>
              </a:r>
              <a:endParaRPr lang="en-US" sz="1100" dirty="0">
                <a:solidFill>
                  <a:schemeClr val="tx1">
                    <a:lumMod val="75000"/>
                    <a:lumOff val="25000"/>
                  </a:schemeClr>
                </a:solidFill>
                <a:latin typeface="Times New Roman"/>
                <a:cs typeface="Times New Roman"/>
              </a:endParaRPr>
            </a:p>
          </p:txBody>
        </p:sp>
        <p:sp>
          <p:nvSpPr>
            <p:cNvPr id="19" name="TextBox 18"/>
            <p:cNvSpPr txBox="1"/>
            <p:nvPr/>
          </p:nvSpPr>
          <p:spPr>
            <a:xfrm>
              <a:off x="3016250" y="4503241"/>
              <a:ext cx="914400" cy="430887"/>
            </a:xfrm>
            <a:prstGeom prst="rect">
              <a:avLst/>
            </a:prstGeom>
            <a:noFill/>
          </p:spPr>
          <p:txBody>
            <a:bodyPr wrap="square" rtlCol="0">
              <a:spAutoFit/>
            </a:bodyPr>
            <a:lstStyle/>
            <a:p>
              <a:pPr algn="ctr"/>
              <a:r>
                <a:rPr lang="en-US" sz="1100" dirty="0" smtClean="0">
                  <a:solidFill>
                    <a:srgbClr val="008000"/>
                  </a:solidFill>
                  <a:latin typeface="Times New Roman"/>
                  <a:cs typeface="Times New Roman"/>
                </a:rPr>
                <a:t>Low power</a:t>
              </a:r>
            </a:p>
            <a:p>
              <a:pPr algn="ctr"/>
              <a:r>
                <a:rPr lang="en-US" sz="1100" dirty="0" smtClean="0">
                  <a:solidFill>
                    <a:srgbClr val="008000"/>
                  </a:solidFill>
                  <a:latin typeface="Times New Roman"/>
                  <a:cs typeface="Times New Roman"/>
                </a:rPr>
                <a:t>Beam dump</a:t>
              </a:r>
              <a:endParaRPr lang="en-US" sz="1100" dirty="0">
                <a:solidFill>
                  <a:srgbClr val="008000"/>
                </a:solidFill>
                <a:latin typeface="Times New Roman"/>
                <a:cs typeface="Times New Roman"/>
              </a:endParaRPr>
            </a:p>
          </p:txBody>
        </p:sp>
        <p:sp>
          <p:nvSpPr>
            <p:cNvPr id="20" name="TextBox 19"/>
            <p:cNvSpPr txBox="1"/>
            <p:nvPr/>
          </p:nvSpPr>
          <p:spPr>
            <a:xfrm>
              <a:off x="7831632" y="3436441"/>
              <a:ext cx="1280618" cy="938719"/>
            </a:xfrm>
            <a:prstGeom prst="rect">
              <a:avLst/>
            </a:prstGeom>
            <a:noFill/>
          </p:spPr>
          <p:txBody>
            <a:bodyPr wrap="square" rtlCol="0">
              <a:spAutoFit/>
            </a:bodyPr>
            <a:lstStyle/>
            <a:p>
              <a:pPr algn="ctr"/>
              <a:r>
                <a:rPr lang="en-US" sz="1100" dirty="0" smtClean="0">
                  <a:solidFill>
                    <a:schemeClr val="tx1">
                      <a:lumMod val="75000"/>
                      <a:lumOff val="25000"/>
                    </a:schemeClr>
                  </a:solidFill>
                  <a:latin typeface="Times New Roman"/>
                  <a:cs typeface="Times New Roman"/>
                </a:rPr>
                <a:t>1.05 MV</a:t>
              </a:r>
            </a:p>
            <a:p>
              <a:pPr algn="ctr"/>
              <a:r>
                <a:rPr lang="en-US" sz="1100" dirty="0" smtClean="0">
                  <a:solidFill>
                    <a:schemeClr val="tx1">
                      <a:lumMod val="75000"/>
                      <a:lumOff val="25000"/>
                    </a:schemeClr>
                  </a:solidFill>
                  <a:latin typeface="Times New Roman"/>
                  <a:cs typeface="Times New Roman"/>
                </a:rPr>
                <a:t>SRF photo-gun</a:t>
              </a:r>
            </a:p>
            <a:p>
              <a:pPr algn="ctr"/>
              <a:r>
                <a:rPr lang="en-US" sz="1100" dirty="0" smtClean="0">
                  <a:solidFill>
                    <a:schemeClr val="tx1">
                      <a:lumMod val="75000"/>
                      <a:lumOff val="25000"/>
                    </a:schemeClr>
                  </a:solidFill>
                  <a:latin typeface="Times New Roman"/>
                  <a:cs typeface="Times New Roman"/>
                </a:rPr>
                <a:t>and cathode</a:t>
              </a:r>
            </a:p>
            <a:p>
              <a:pPr algn="ctr"/>
              <a:r>
                <a:rPr lang="en-US" sz="1100" dirty="0" smtClean="0">
                  <a:solidFill>
                    <a:schemeClr val="tx1">
                      <a:lumMod val="75000"/>
                      <a:lumOff val="25000"/>
                    </a:schemeClr>
                  </a:solidFill>
                  <a:latin typeface="Times New Roman"/>
                  <a:cs typeface="Times New Roman"/>
                </a:rPr>
                <a:t>manipulation system </a:t>
              </a:r>
              <a:endParaRPr lang="en-US" sz="1100" dirty="0">
                <a:solidFill>
                  <a:schemeClr val="tx1">
                    <a:lumMod val="75000"/>
                    <a:lumOff val="25000"/>
                  </a:schemeClr>
                </a:solidFill>
                <a:latin typeface="Times New Roman"/>
                <a:cs typeface="Times New Roman"/>
              </a:endParaRPr>
            </a:p>
          </p:txBody>
        </p:sp>
        <p:sp>
          <p:nvSpPr>
            <p:cNvPr id="21" name="TextBox 20"/>
            <p:cNvSpPr txBox="1"/>
            <p:nvPr/>
          </p:nvSpPr>
          <p:spPr>
            <a:xfrm>
              <a:off x="3016250" y="3588841"/>
              <a:ext cx="1066800" cy="430887"/>
            </a:xfrm>
            <a:prstGeom prst="rect">
              <a:avLst/>
            </a:prstGeom>
            <a:noFill/>
          </p:spPr>
          <p:txBody>
            <a:bodyPr wrap="square" rtlCol="0">
              <a:spAutoFit/>
            </a:bodyPr>
            <a:lstStyle/>
            <a:p>
              <a:pPr algn="ctr"/>
              <a:r>
                <a:rPr lang="en-US" sz="1100" dirty="0" smtClean="0">
                  <a:solidFill>
                    <a:srgbClr val="0000FF"/>
                  </a:solidFill>
                  <a:latin typeface="Times New Roman"/>
                  <a:cs typeface="Times New Roman"/>
                </a:rPr>
                <a:t>CeC modulator</a:t>
              </a:r>
            </a:p>
            <a:p>
              <a:pPr algn="ctr"/>
              <a:r>
                <a:rPr lang="en-US" sz="1100" dirty="0" smtClean="0">
                  <a:solidFill>
                    <a:srgbClr val="FF0000"/>
                  </a:solidFill>
                  <a:latin typeface="Times New Roman"/>
                  <a:cs typeface="Times New Roman"/>
                </a:rPr>
                <a:t>4 quads</a:t>
              </a:r>
              <a:endParaRPr lang="en-US" sz="1100" dirty="0">
                <a:solidFill>
                  <a:srgbClr val="FF0000"/>
                </a:solidFill>
                <a:latin typeface="Times New Roman"/>
                <a:cs typeface="Times New Roman"/>
              </a:endParaRPr>
            </a:p>
          </p:txBody>
        </p:sp>
        <p:sp>
          <p:nvSpPr>
            <p:cNvPr id="23" name="TextBox 22"/>
            <p:cNvSpPr txBox="1"/>
            <p:nvPr/>
          </p:nvSpPr>
          <p:spPr>
            <a:xfrm>
              <a:off x="806450" y="3207841"/>
              <a:ext cx="3276600" cy="400110"/>
            </a:xfrm>
            <a:prstGeom prst="rect">
              <a:avLst/>
            </a:prstGeom>
            <a:solidFill>
              <a:srgbClr val="FFFFFF"/>
            </a:solidFill>
          </p:spPr>
          <p:txBody>
            <a:bodyPr wrap="square" rtlCol="0">
              <a:spAutoFit/>
            </a:bodyPr>
            <a:lstStyle/>
            <a:p>
              <a:pPr algn="ctr"/>
              <a:r>
                <a:rPr lang="en-US" sz="2000" b="1" dirty="0" smtClean="0">
                  <a:solidFill>
                    <a:srgbClr val="0000FF"/>
                  </a:solidFill>
                  <a:latin typeface="Times New Roman"/>
                  <a:cs typeface="Times New Roman"/>
                </a:rPr>
                <a:t>Common section with RHIC</a:t>
              </a:r>
              <a:endParaRPr lang="en-US" sz="2000" b="1" dirty="0">
                <a:solidFill>
                  <a:srgbClr val="0000FF"/>
                </a:solidFill>
                <a:latin typeface="Times New Roman"/>
                <a:cs typeface="Times New Roman"/>
              </a:endParaRPr>
            </a:p>
          </p:txBody>
        </p:sp>
        <p:sp>
          <p:nvSpPr>
            <p:cNvPr id="24" name="TextBox 23"/>
            <p:cNvSpPr txBox="1"/>
            <p:nvPr/>
          </p:nvSpPr>
          <p:spPr>
            <a:xfrm>
              <a:off x="577850" y="3588841"/>
              <a:ext cx="1066800" cy="430887"/>
            </a:xfrm>
            <a:prstGeom prst="rect">
              <a:avLst/>
            </a:prstGeom>
            <a:noFill/>
          </p:spPr>
          <p:txBody>
            <a:bodyPr wrap="square" rtlCol="0">
              <a:spAutoFit/>
            </a:bodyPr>
            <a:lstStyle/>
            <a:p>
              <a:pPr algn="ctr"/>
              <a:r>
                <a:rPr lang="en-US" sz="1100" dirty="0" smtClean="0">
                  <a:solidFill>
                    <a:srgbClr val="0000FF"/>
                  </a:solidFill>
                  <a:latin typeface="Times New Roman"/>
                  <a:cs typeface="Times New Roman"/>
                </a:rPr>
                <a:t>CeC “kicker”</a:t>
              </a:r>
            </a:p>
            <a:p>
              <a:pPr algn="ctr"/>
              <a:r>
                <a:rPr lang="en-US" sz="1100" dirty="0" smtClean="0">
                  <a:solidFill>
                    <a:srgbClr val="FF0000"/>
                  </a:solidFill>
                  <a:latin typeface="Times New Roman"/>
                  <a:cs typeface="Times New Roman"/>
                </a:rPr>
                <a:t>4 quads</a:t>
              </a:r>
              <a:endParaRPr lang="en-US" sz="1100" dirty="0">
                <a:solidFill>
                  <a:srgbClr val="FF0000"/>
                </a:solidFill>
                <a:latin typeface="Times New Roman"/>
                <a:cs typeface="Times New Roman"/>
              </a:endParaRPr>
            </a:p>
          </p:txBody>
        </p:sp>
        <p:sp>
          <p:nvSpPr>
            <p:cNvPr id="25" name="TextBox 24"/>
            <p:cNvSpPr txBox="1"/>
            <p:nvPr/>
          </p:nvSpPr>
          <p:spPr>
            <a:xfrm>
              <a:off x="-31750" y="4731841"/>
              <a:ext cx="1066800" cy="769441"/>
            </a:xfrm>
            <a:prstGeom prst="rect">
              <a:avLst/>
            </a:prstGeom>
            <a:noFill/>
          </p:spPr>
          <p:txBody>
            <a:bodyPr wrap="square" rtlCol="0">
              <a:spAutoFit/>
            </a:bodyPr>
            <a:lstStyle/>
            <a:p>
              <a:pPr algn="ctr"/>
              <a:r>
                <a:rPr lang="en-US" sz="1100" dirty="0" smtClean="0">
                  <a:solidFill>
                    <a:srgbClr val="660066"/>
                  </a:solidFill>
                  <a:latin typeface="Times New Roman"/>
                  <a:cs typeface="Times New Roman"/>
                </a:rPr>
                <a:t>High power beam dump</a:t>
              </a:r>
            </a:p>
            <a:p>
              <a:pPr algn="ctr"/>
              <a:r>
                <a:rPr lang="en-US" sz="1100" dirty="0" smtClean="0">
                  <a:solidFill>
                    <a:srgbClr val="3366FF"/>
                  </a:solidFill>
                  <a:latin typeface="Times New Roman"/>
                  <a:cs typeface="Times New Roman"/>
                </a:rPr>
                <a:t>2 dipoles</a:t>
              </a:r>
            </a:p>
            <a:p>
              <a:pPr algn="ctr"/>
              <a:r>
                <a:rPr lang="en-US" sz="1100" dirty="0" smtClean="0">
                  <a:solidFill>
                    <a:srgbClr val="FF0000"/>
                  </a:solidFill>
                  <a:latin typeface="Times New Roman"/>
                  <a:cs typeface="Times New Roman"/>
                </a:rPr>
                <a:t>4 quads</a:t>
              </a:r>
              <a:endParaRPr lang="en-US" sz="1100" dirty="0">
                <a:solidFill>
                  <a:srgbClr val="FF0000"/>
                </a:solidFill>
                <a:latin typeface="Times New Roman"/>
                <a:cs typeface="Times New Roman"/>
              </a:endParaRPr>
            </a:p>
          </p:txBody>
        </p:sp>
      </p:grpSp>
      <p:sp>
        <p:nvSpPr>
          <p:cNvPr id="30" name="Title 1"/>
          <p:cNvSpPr txBox="1">
            <a:spLocks/>
          </p:cNvSpPr>
          <p:nvPr/>
        </p:nvSpPr>
        <p:spPr>
          <a:xfrm>
            <a:off x="609600" y="76200"/>
            <a:ext cx="8229600" cy="563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i="0" kern="1200" baseline="0">
                <a:solidFill>
                  <a:schemeClr val="tx1"/>
                </a:solidFill>
                <a:latin typeface="+mj-lt"/>
                <a:ea typeface="+mj-ea"/>
                <a:cs typeface="+mj-cs"/>
              </a:defRPr>
            </a:lvl1pPr>
          </a:lstStyle>
          <a:p>
            <a:r>
              <a:rPr lang="en-US" dirty="0" smtClean="0">
                <a:latin typeface="Times New Roman"/>
                <a:cs typeface="Times New Roman"/>
              </a:rPr>
              <a:t>The CeC system commissioning </a:t>
            </a:r>
            <a:endParaRPr lang="en-US" dirty="0">
              <a:latin typeface="Times New Roman"/>
              <a:cs typeface="Times New Roman"/>
            </a:endParaRPr>
          </a:p>
        </p:txBody>
      </p:sp>
      <p:cxnSp>
        <p:nvCxnSpPr>
          <p:cNvPr id="32" name="Straight Arrow Connector 31"/>
          <p:cNvCxnSpPr/>
          <p:nvPr/>
        </p:nvCxnSpPr>
        <p:spPr>
          <a:xfrm flipH="1">
            <a:off x="-19050" y="1644650"/>
            <a:ext cx="8991600" cy="2"/>
          </a:xfrm>
          <a:prstGeom prst="straightConnector1">
            <a:avLst/>
          </a:prstGeom>
          <a:ln>
            <a:solidFill>
              <a:srgbClr val="FFFF00">
                <a:alpha val="60000"/>
              </a:srgbClr>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752600" y="1066800"/>
            <a:ext cx="1295400" cy="430887"/>
          </a:xfrm>
          <a:prstGeom prst="rect">
            <a:avLst/>
          </a:prstGeom>
          <a:noFill/>
        </p:spPr>
        <p:txBody>
          <a:bodyPr wrap="square" rtlCol="0">
            <a:spAutoFit/>
          </a:bodyPr>
          <a:lstStyle/>
          <a:p>
            <a:pPr algn="ctr"/>
            <a:r>
              <a:rPr lang="en-US" sz="1100" dirty="0" smtClean="0">
                <a:solidFill>
                  <a:srgbClr val="0000FF"/>
                </a:solidFill>
                <a:latin typeface="Times New Roman"/>
                <a:cs typeface="Times New Roman"/>
              </a:rPr>
              <a:t>CeC FEL amplifier</a:t>
            </a:r>
          </a:p>
          <a:p>
            <a:pPr algn="ctr"/>
            <a:r>
              <a:rPr lang="en-US" sz="1100" dirty="0" smtClean="0">
                <a:solidFill>
                  <a:schemeClr val="tx1">
                    <a:lumMod val="75000"/>
                    <a:lumOff val="25000"/>
                  </a:schemeClr>
                </a:solidFill>
                <a:latin typeface="Times New Roman"/>
                <a:cs typeface="Times New Roman"/>
              </a:rPr>
              <a:t>3 helical wigglers</a:t>
            </a:r>
            <a:endParaRPr lang="en-US" sz="1100" dirty="0">
              <a:solidFill>
                <a:schemeClr val="tx1">
                  <a:lumMod val="75000"/>
                  <a:lumOff val="25000"/>
                </a:schemeClr>
              </a:solidFill>
              <a:latin typeface="Times New Roman"/>
              <a:cs typeface="Times New Roman"/>
            </a:endParaRPr>
          </a:p>
        </p:txBody>
      </p:sp>
      <p:pic>
        <p:nvPicPr>
          <p:cNvPr id="4" name="Picture 3"/>
          <p:cNvPicPr>
            <a:picLocks noChangeAspect="1"/>
          </p:cNvPicPr>
          <p:nvPr/>
        </p:nvPicPr>
        <p:blipFill>
          <a:blip r:embed="rId3"/>
          <a:stretch>
            <a:fillRect/>
          </a:stretch>
        </p:blipFill>
        <p:spPr>
          <a:xfrm>
            <a:off x="6381705" y="3048000"/>
            <a:ext cx="2743200" cy="2588947"/>
          </a:xfrm>
          <a:prstGeom prst="rect">
            <a:avLst/>
          </a:prstGeom>
        </p:spPr>
      </p:pic>
      <p:sp>
        <p:nvSpPr>
          <p:cNvPr id="6" name="Rectangle 5"/>
          <p:cNvSpPr/>
          <p:nvPr/>
        </p:nvSpPr>
        <p:spPr>
          <a:xfrm>
            <a:off x="6563398" y="4559300"/>
            <a:ext cx="2449709" cy="830997"/>
          </a:xfrm>
          <a:prstGeom prst="rect">
            <a:avLst/>
          </a:prstGeom>
        </p:spPr>
        <p:txBody>
          <a:bodyPr wrap="none">
            <a:spAutoFit/>
          </a:bodyPr>
          <a:lstStyle/>
          <a:p>
            <a:pPr algn="ctr"/>
            <a:r>
              <a:rPr lang="en-US" dirty="0" smtClean="0">
                <a:solidFill>
                  <a:srgbClr val="008000"/>
                </a:solidFill>
                <a:latin typeface="Times New Roman"/>
                <a:cs typeface="Times New Roman"/>
              </a:rPr>
              <a:t>Compressed beam</a:t>
            </a:r>
          </a:p>
          <a:p>
            <a:pPr algn="ctr"/>
            <a:r>
              <a:rPr lang="en-US" dirty="0" smtClean="0">
                <a:solidFill>
                  <a:srgbClr val="008000"/>
                </a:solidFill>
                <a:latin typeface="Times New Roman"/>
                <a:cs typeface="Times New Roman"/>
              </a:rPr>
              <a:t>in the dogleg</a:t>
            </a:r>
            <a:endParaRPr lang="en-US" dirty="0"/>
          </a:p>
        </p:txBody>
      </p:sp>
      <p:pic>
        <p:nvPicPr>
          <p:cNvPr id="7" name="Picture 6"/>
          <p:cNvPicPr>
            <a:picLocks noChangeAspect="1"/>
          </p:cNvPicPr>
          <p:nvPr/>
        </p:nvPicPr>
        <p:blipFill>
          <a:blip r:embed="rId4"/>
          <a:stretch>
            <a:fillRect/>
          </a:stretch>
        </p:blipFill>
        <p:spPr>
          <a:xfrm>
            <a:off x="3048000" y="3048000"/>
            <a:ext cx="3135085" cy="2438400"/>
          </a:xfrm>
          <a:prstGeom prst="rect">
            <a:avLst/>
          </a:prstGeom>
        </p:spPr>
      </p:pic>
      <p:sp>
        <p:nvSpPr>
          <p:cNvPr id="29" name="Rectangle 28"/>
          <p:cNvSpPr/>
          <p:nvPr/>
        </p:nvSpPr>
        <p:spPr>
          <a:xfrm>
            <a:off x="3101167" y="4572000"/>
            <a:ext cx="3074179" cy="338554"/>
          </a:xfrm>
          <a:prstGeom prst="rect">
            <a:avLst/>
          </a:prstGeom>
        </p:spPr>
        <p:txBody>
          <a:bodyPr wrap="none">
            <a:spAutoFit/>
          </a:bodyPr>
          <a:lstStyle/>
          <a:p>
            <a:pPr algn="ctr"/>
            <a:r>
              <a:rPr lang="en-US" sz="1600" dirty="0" smtClean="0">
                <a:latin typeface="Times New Roman"/>
                <a:cs typeface="Times New Roman"/>
              </a:rPr>
              <a:t>BPM signal in the common section</a:t>
            </a:r>
            <a:endParaRPr lang="en-US" sz="1600" dirty="0"/>
          </a:p>
        </p:txBody>
      </p:sp>
      <p:pic>
        <p:nvPicPr>
          <p:cNvPr id="9" name="Picture 8"/>
          <p:cNvPicPr>
            <a:picLocks noChangeAspect="1"/>
          </p:cNvPicPr>
          <p:nvPr/>
        </p:nvPicPr>
        <p:blipFill>
          <a:blip r:embed="rId5"/>
          <a:stretch>
            <a:fillRect/>
          </a:stretch>
        </p:blipFill>
        <p:spPr>
          <a:xfrm>
            <a:off x="38100" y="3048000"/>
            <a:ext cx="2906644" cy="2743200"/>
          </a:xfrm>
          <a:prstGeom prst="rect">
            <a:avLst/>
          </a:prstGeom>
        </p:spPr>
      </p:pic>
      <p:sp>
        <p:nvSpPr>
          <p:cNvPr id="36" name="Rectangle 35"/>
          <p:cNvSpPr/>
          <p:nvPr/>
        </p:nvSpPr>
        <p:spPr>
          <a:xfrm>
            <a:off x="374362" y="4648200"/>
            <a:ext cx="2267793" cy="646331"/>
          </a:xfrm>
          <a:prstGeom prst="rect">
            <a:avLst/>
          </a:prstGeom>
        </p:spPr>
        <p:txBody>
          <a:bodyPr wrap="none">
            <a:spAutoFit/>
          </a:bodyPr>
          <a:lstStyle/>
          <a:p>
            <a:pPr algn="ctr"/>
            <a:r>
              <a:rPr lang="en-US" dirty="0" smtClean="0">
                <a:solidFill>
                  <a:srgbClr val="008000"/>
                </a:solidFill>
                <a:latin typeface="Times New Roman"/>
                <a:cs typeface="Times New Roman"/>
              </a:rPr>
              <a:t>Beam at the end of the </a:t>
            </a:r>
          </a:p>
          <a:p>
            <a:pPr algn="ctr"/>
            <a:r>
              <a:rPr lang="en-US" dirty="0" smtClean="0">
                <a:solidFill>
                  <a:srgbClr val="008000"/>
                </a:solidFill>
                <a:latin typeface="Times New Roman"/>
                <a:cs typeface="Times New Roman"/>
              </a:rPr>
              <a:t>system </a:t>
            </a:r>
            <a:endParaRPr lang="en-US" dirty="0"/>
          </a:p>
        </p:txBody>
      </p:sp>
      <p:cxnSp>
        <p:nvCxnSpPr>
          <p:cNvPr id="11" name="Straight Arrow Connector 10"/>
          <p:cNvCxnSpPr/>
          <p:nvPr/>
        </p:nvCxnSpPr>
        <p:spPr>
          <a:xfrm flipH="1" flipV="1">
            <a:off x="457200" y="2057400"/>
            <a:ext cx="304800" cy="1676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flipV="1">
            <a:off x="3276600" y="1752600"/>
            <a:ext cx="152400" cy="1981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flipV="1">
            <a:off x="4343400" y="2057400"/>
            <a:ext cx="3124200" cy="1828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8893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33" y="71438"/>
            <a:ext cx="8229600" cy="792162"/>
          </a:xfrm>
        </p:spPr>
        <p:txBody>
          <a:bodyPr/>
          <a:lstStyle/>
          <a:p>
            <a:r>
              <a:rPr lang="en-US" dirty="0" smtClean="0">
                <a:latin typeface="Times New Roman"/>
                <a:cs typeface="Times New Roman"/>
              </a:rPr>
              <a:t>Main advances</a:t>
            </a:r>
            <a:endParaRPr lang="en-US" dirty="0">
              <a:latin typeface="Times New Roman"/>
              <a:cs typeface="Times New Roman"/>
            </a:endParaRPr>
          </a:p>
        </p:txBody>
      </p:sp>
      <p:sp>
        <p:nvSpPr>
          <p:cNvPr id="3" name="Content Placeholder 2"/>
          <p:cNvSpPr>
            <a:spLocks noGrp="1"/>
          </p:cNvSpPr>
          <p:nvPr>
            <p:ph idx="1"/>
          </p:nvPr>
        </p:nvSpPr>
        <p:spPr>
          <a:xfrm>
            <a:off x="203199" y="812801"/>
            <a:ext cx="8568267" cy="2971799"/>
          </a:xfrm>
        </p:spPr>
        <p:txBody>
          <a:bodyPr/>
          <a:lstStyle/>
          <a:p>
            <a:r>
              <a:rPr lang="en-US" sz="2000" dirty="0" smtClean="0">
                <a:latin typeface="Times New Roman"/>
                <a:cs typeface="Times New Roman"/>
              </a:rPr>
              <a:t>We were able to generate electron beam with quality sufficient for the CeC experiment and FEL amplification</a:t>
            </a:r>
          </a:p>
          <a:p>
            <a:pPr lvl="1"/>
            <a:r>
              <a:rPr lang="en-US" sz="1800" dirty="0">
                <a:latin typeface="Times New Roman"/>
                <a:cs typeface="Times New Roman"/>
              </a:rPr>
              <a:t>0.5 nC, 50 A bunches were generated, accelerated and propagated through the system</a:t>
            </a:r>
          </a:p>
          <a:p>
            <a:pPr lvl="1"/>
            <a:r>
              <a:rPr lang="en-US" sz="1800" dirty="0">
                <a:latin typeface="Times New Roman"/>
                <a:cs typeface="Times New Roman"/>
              </a:rPr>
              <a:t>What is needed is to improve stability of all subsystems, task for this </a:t>
            </a:r>
            <a:r>
              <a:rPr lang="en-US" sz="1800" dirty="0" smtClean="0">
                <a:latin typeface="Times New Roman"/>
                <a:cs typeface="Times New Roman"/>
              </a:rPr>
              <a:t>shutdown</a:t>
            </a:r>
            <a:endParaRPr lang="en-US" sz="1800" dirty="0">
              <a:latin typeface="Times New Roman"/>
              <a:cs typeface="Times New Roman"/>
            </a:endParaRPr>
          </a:p>
          <a:p>
            <a:r>
              <a:rPr lang="en-US" sz="2000" dirty="0" smtClean="0">
                <a:latin typeface="Times New Roman"/>
                <a:cs typeface="Times New Roman"/>
              </a:rPr>
              <a:t>We identified a number of problems (insufficient number of trim coils, need to compensate stray fields of DX and D0 magnets, error with helicity of 3</a:t>
            </a:r>
            <a:r>
              <a:rPr lang="en-US" sz="2000" baseline="30000" dirty="0" smtClean="0">
                <a:latin typeface="Times New Roman"/>
                <a:cs typeface="Times New Roman"/>
              </a:rPr>
              <a:t>rd</a:t>
            </a:r>
            <a:r>
              <a:rPr lang="en-US" sz="2000" dirty="0" smtClean="0">
                <a:latin typeface="Times New Roman"/>
                <a:cs typeface="Times New Roman"/>
              </a:rPr>
              <a:t> wiggler, need for temperature controlled RF cables….) and are pursuing implementation of this plan</a:t>
            </a:r>
          </a:p>
        </p:txBody>
      </p:sp>
      <p:sp>
        <p:nvSpPr>
          <p:cNvPr id="4" name="Slide Number Placeholder 3"/>
          <p:cNvSpPr>
            <a:spLocks noGrp="1"/>
          </p:cNvSpPr>
          <p:nvPr>
            <p:ph type="sldNum" sz="quarter" idx="10"/>
          </p:nvPr>
        </p:nvSpPr>
        <p:spPr/>
        <p:txBody>
          <a:bodyPr/>
          <a:lstStyle/>
          <a:p>
            <a:pPr>
              <a:defRPr/>
            </a:pPr>
            <a:fld id="{F4EB5495-47BE-154C-ACDC-6CD614EF5268}" type="slidenum">
              <a:rPr lang="en-US" smtClean="0">
                <a:latin typeface="Times New Roman"/>
                <a:cs typeface="Times New Roman"/>
              </a:rPr>
              <a:pPr>
                <a:defRPr/>
              </a:pPr>
              <a:t>9</a:t>
            </a:fld>
            <a:endParaRPr lang="en-US">
              <a:latin typeface="Times New Roman"/>
              <a:cs typeface="Times New Roman"/>
            </a:endParaRPr>
          </a:p>
        </p:txBody>
      </p:sp>
      <p:pic>
        <p:nvPicPr>
          <p:cNvPr id="5" name="Picture 4" descr="59559676001081e3_Thu_Jun_29_20-08-21_2017.37210.g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55264" y="4276657"/>
            <a:ext cx="2294003" cy="2090278"/>
          </a:xfrm>
          <a:prstGeom prst="rect">
            <a:avLst/>
          </a:prstGeom>
        </p:spPr>
      </p:pic>
      <p:pic>
        <p:nvPicPr>
          <p:cNvPr id="6" name="Picture 5" descr="Bunching_14_02-32-48_2017.62754.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3642" y="4233334"/>
            <a:ext cx="2562086" cy="2032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45934" y="4207933"/>
            <a:ext cx="2824266" cy="2084832"/>
          </a:xfrm>
          <a:prstGeom prst="rect">
            <a:avLst/>
          </a:prstGeom>
        </p:spPr>
      </p:pic>
      <p:sp>
        <p:nvSpPr>
          <p:cNvPr id="8" name="Rectangle 7"/>
          <p:cNvSpPr/>
          <p:nvPr/>
        </p:nvSpPr>
        <p:spPr>
          <a:xfrm>
            <a:off x="110068" y="3883967"/>
            <a:ext cx="9033932" cy="584776"/>
          </a:xfrm>
          <a:prstGeom prst="rect">
            <a:avLst/>
          </a:prstGeom>
        </p:spPr>
        <p:txBody>
          <a:bodyPr wrap="square">
            <a:spAutoFit/>
          </a:bodyPr>
          <a:lstStyle/>
          <a:p>
            <a:r>
              <a:rPr lang="en-US" sz="1600" dirty="0" smtClean="0">
                <a:solidFill>
                  <a:srgbClr val="FF0000"/>
                </a:solidFill>
                <a:latin typeface="Times New Roman"/>
                <a:cs typeface="Times New Roman"/>
              </a:rPr>
              <a:t>       Sub 0.1% energy spread                     40 A peak current in the bunch           Low emittance beam in FEL			</a:t>
            </a:r>
            <a:endParaRPr lang="en-US" sz="1600" dirty="0">
              <a:solidFill>
                <a:srgbClr val="FF0000"/>
              </a:solidFill>
              <a:latin typeface="Times New Roman"/>
              <a:cs typeface="Times New Roman"/>
            </a:endParaRPr>
          </a:p>
        </p:txBody>
      </p:sp>
    </p:spTree>
    <p:extLst>
      <p:ext uri="{BB962C8B-B14F-4D97-AF65-F5344CB8AC3E}">
        <p14:creationId xmlns:p14="http://schemas.microsoft.com/office/powerpoint/2010/main" val="5561883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9060</TotalTime>
  <Words>2672</Words>
  <Application>Microsoft Macintosh PowerPoint</Application>
  <PresentationFormat>On-screen Show (4:3)</PresentationFormat>
  <Paragraphs>338</Paragraphs>
  <Slides>33</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Office Theme</vt:lpstr>
      <vt:lpstr>Document</vt:lpstr>
      <vt:lpstr>Cec PoP in Run-17  and plans for Run-18</vt:lpstr>
      <vt:lpstr>It take the village… the CeC team – never can get all your pictures but really appreciates all your efforts</vt:lpstr>
      <vt:lpstr>Content</vt:lpstr>
      <vt:lpstr>It is all about future  CeC effect on eRHIC design</vt:lpstr>
      <vt:lpstr>Test: Coherent electron Cooling (CeC) Demonstration Experiment</vt:lpstr>
      <vt:lpstr>Panoramic views (before LEReC installation)</vt:lpstr>
      <vt:lpstr>Main achievements</vt:lpstr>
      <vt:lpstr>PowerPoint Presentation</vt:lpstr>
      <vt:lpstr>Main advances</vt:lpstr>
      <vt:lpstr>PowerPoint Presentation</vt:lpstr>
      <vt:lpstr>Accelerator Physics highlights</vt:lpstr>
      <vt:lpstr>Solenoid BBA: gives x,x’,y,y’</vt:lpstr>
      <vt:lpstr>CeC SRF Gun with CsK2Sb photocathode</vt:lpstr>
      <vt:lpstr>Record performing 113 MHz SRF photo-electron gun:  now cathodes keep high QE for months</vt:lpstr>
      <vt:lpstr>704 MHz 5-cell linac cryostat with superfluid heat exchanger: microphonics &lt; 10 Hz p-to-p</vt:lpstr>
      <vt:lpstr>What worked and what did not? Main points</vt:lpstr>
      <vt:lpstr>Additional challenges</vt:lpstr>
      <vt:lpstr>Mystery of June 27</vt:lpstr>
      <vt:lpstr>RFI – noise in each and every cable</vt:lpstr>
      <vt:lpstr>PowerPoint Presentation</vt:lpstr>
      <vt:lpstr>Beam parameters</vt:lpstr>
      <vt:lpstr>Next step: demonstrating CeC</vt:lpstr>
      <vt:lpstr>Preliminary plan for CeC experiment during Run 18 Has to be coordinated with LEReC commissioning </vt:lpstr>
      <vt:lpstr>Conclusions</vt:lpstr>
      <vt:lpstr>PowerPoint Presentation</vt:lpstr>
      <vt:lpstr>Back-up</vt:lpstr>
      <vt:lpstr>Main disappointment</vt:lpstr>
      <vt:lpstr>Interaction with ion bunches: June 19 </vt:lpstr>
      <vt:lpstr>Stability of the beam</vt:lpstr>
      <vt:lpstr>Mystery of June 27</vt:lpstr>
      <vt:lpstr>IR diagnostics for 30 μm: critical</vt:lpstr>
      <vt:lpstr>CeC Shutdown 2017 To Do List</vt:lpstr>
      <vt:lpstr>PLAN FOR RHIC RUN 18</vt:lpstr>
    </vt:vector>
  </TitlesOfParts>
  <Company>Brookhaven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Vladimir Litvinenko</dc:creator>
  <cp:lastModifiedBy>Vladimir Litvinenko</cp:lastModifiedBy>
  <cp:revision>1499</cp:revision>
  <cp:lastPrinted>2009-10-16T17:14:30Z</cp:lastPrinted>
  <dcterms:created xsi:type="dcterms:W3CDTF">2009-10-30T15:50:20Z</dcterms:created>
  <dcterms:modified xsi:type="dcterms:W3CDTF">2017-08-07T21:10:41Z</dcterms:modified>
</cp:coreProperties>
</file>