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6"/>
  </p:notesMasterIdLst>
  <p:sldIdLst>
    <p:sldId id="256" r:id="rId2"/>
    <p:sldId id="433" r:id="rId3"/>
    <p:sldId id="314" r:id="rId4"/>
    <p:sldId id="315" r:id="rId5"/>
    <p:sldId id="316" r:id="rId6"/>
    <p:sldId id="320" r:id="rId7"/>
    <p:sldId id="327" r:id="rId8"/>
    <p:sldId id="328" r:id="rId9"/>
    <p:sldId id="329" r:id="rId10"/>
    <p:sldId id="331" r:id="rId11"/>
    <p:sldId id="333" r:id="rId12"/>
    <p:sldId id="419" r:id="rId13"/>
    <p:sldId id="422" r:id="rId14"/>
    <p:sldId id="420" r:id="rId15"/>
    <p:sldId id="374" r:id="rId16"/>
    <p:sldId id="423" r:id="rId17"/>
    <p:sldId id="376" r:id="rId18"/>
    <p:sldId id="377" r:id="rId19"/>
    <p:sldId id="421" r:id="rId20"/>
    <p:sldId id="434" r:id="rId21"/>
    <p:sldId id="387" r:id="rId22"/>
    <p:sldId id="389" r:id="rId23"/>
    <p:sldId id="424" r:id="rId24"/>
    <p:sldId id="425" r:id="rId25"/>
    <p:sldId id="426" r:id="rId26"/>
    <p:sldId id="428" r:id="rId27"/>
    <p:sldId id="427" r:id="rId28"/>
    <p:sldId id="258" r:id="rId29"/>
    <p:sldId id="438" r:id="rId30"/>
    <p:sldId id="264" r:id="rId31"/>
    <p:sldId id="405" r:id="rId32"/>
    <p:sldId id="436" r:id="rId33"/>
    <p:sldId id="437" r:id="rId34"/>
    <p:sldId id="430" r:id="rId35"/>
    <p:sldId id="280" r:id="rId36"/>
    <p:sldId id="431" r:id="rId37"/>
    <p:sldId id="295" r:id="rId38"/>
    <p:sldId id="388" r:id="rId39"/>
    <p:sldId id="432" r:id="rId40"/>
    <p:sldId id="429" r:id="rId41"/>
    <p:sldId id="391" r:id="rId42"/>
    <p:sldId id="393" r:id="rId43"/>
    <p:sldId id="394" r:id="rId44"/>
    <p:sldId id="288" r:id="rId45"/>
    <p:sldId id="396" r:id="rId46"/>
    <p:sldId id="397" r:id="rId47"/>
    <p:sldId id="401" r:id="rId48"/>
    <p:sldId id="409" r:id="rId49"/>
    <p:sldId id="400" r:id="rId50"/>
    <p:sldId id="271" r:id="rId51"/>
    <p:sldId id="435" r:id="rId52"/>
    <p:sldId id="272" r:id="rId53"/>
    <p:sldId id="380" r:id="rId54"/>
    <p:sldId id="294" r:id="rId5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217">
          <p15:clr>
            <a:srgbClr val="A4A3A4"/>
          </p15:clr>
        </p15:guide>
        <p15:guide id="4" pos="298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Sandberg"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p:restoredTop sz="94636"/>
  </p:normalViewPr>
  <p:slideViewPr>
    <p:cSldViewPr snapToGrid="0" snapToObjects="1">
      <p:cViewPr varScale="1">
        <p:scale>
          <a:sx n="115" d="100"/>
          <a:sy n="115" d="100"/>
        </p:scale>
        <p:origin x="1326" y="102"/>
      </p:cViewPr>
      <p:guideLst>
        <p:guide orient="horz" pos="2160"/>
        <p:guide pos="2880"/>
        <p:guide orient="horz" pos="2217"/>
        <p:guide pos="2983"/>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M:\RHIC_Run17\Diode%20Tests\Summary%20of%20Diode%20Test%20Results%20-%202017-06-29.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M:\RHIC_Run17\Diode%20Tests\Summary%20of%20Diode%20Test%20Results%20-%202017-06-2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solidFill>
                  <a:srgbClr val="00B0F0"/>
                </a:solidFill>
                <a:latin typeface="Arial Black" panose="020B0A04020102020204" pitchFamily="34" charset="0"/>
              </a:defRPr>
            </a:pPr>
            <a:r>
              <a:rPr lang="en-US" sz="2400">
                <a:solidFill>
                  <a:srgbClr val="00B0F0"/>
                </a:solidFill>
                <a:latin typeface="Arial Black" panose="020B0A04020102020204" pitchFamily="34" charset="0"/>
              </a:rPr>
              <a:t>Blue</a:t>
            </a:r>
          </a:p>
        </c:rich>
      </c:tx>
      <c:layout>
        <c:manualLayout>
          <c:xMode val="edge"/>
          <c:yMode val="edge"/>
          <c:x val="8.2202101869782204E-2"/>
          <c:y val="3.0322093008847899E-2"/>
        </c:manualLayout>
      </c:layout>
      <c:overlay val="1"/>
    </c:title>
    <c:autoTitleDeleted val="0"/>
    <c:plotArea>
      <c:layout/>
      <c:barChart>
        <c:barDir val="col"/>
        <c:grouping val="clustered"/>
        <c:varyColors val="0"/>
        <c:ser>
          <c:idx val="0"/>
          <c:order val="0"/>
          <c:tx>
            <c:v>BO6</c:v>
          </c:tx>
          <c:invertIfNegative val="0"/>
          <c:cat>
            <c:strRef>
              <c:f>Data!$A$34:$A$47</c:f>
              <c:strCache>
                <c:ptCount val="14"/>
                <c:pt idx="0">
                  <c:v>D6</c:v>
                </c:pt>
                <c:pt idx="1">
                  <c:v>D8</c:v>
                </c:pt>
                <c:pt idx="2">
                  <c:v>D9</c:v>
                </c:pt>
                <c:pt idx="3">
                  <c:v>D10</c:v>
                </c:pt>
                <c:pt idx="4">
                  <c:v>D11</c:v>
                </c:pt>
                <c:pt idx="5">
                  <c:v>D12</c:v>
                </c:pt>
                <c:pt idx="6">
                  <c:v>D13</c:v>
                </c:pt>
                <c:pt idx="7">
                  <c:v>D14</c:v>
                </c:pt>
                <c:pt idx="8">
                  <c:v>D15</c:v>
                </c:pt>
                <c:pt idx="9">
                  <c:v>D16</c:v>
                </c:pt>
                <c:pt idx="10">
                  <c:v>D17</c:v>
                </c:pt>
                <c:pt idx="11">
                  <c:v>D18</c:v>
                </c:pt>
                <c:pt idx="12">
                  <c:v>D19</c:v>
                </c:pt>
                <c:pt idx="13">
                  <c:v>D20</c:v>
                </c:pt>
              </c:strCache>
            </c:strRef>
          </c:cat>
          <c:val>
            <c:numRef>
              <c:f>Data!$B$2:$B$15</c:f>
              <c:numCache>
                <c:formatCode>General</c:formatCode>
                <c:ptCount val="14"/>
                <c:pt idx="0">
                  <c:v>4.9000000000000004</c:v>
                </c:pt>
                <c:pt idx="1">
                  <c:v>6.8</c:v>
                </c:pt>
                <c:pt idx="2">
                  <c:v>6.8</c:v>
                </c:pt>
                <c:pt idx="3">
                  <c:v>4.4000000000000004</c:v>
                </c:pt>
                <c:pt idx="4">
                  <c:v>4.5999999999999996</c:v>
                </c:pt>
                <c:pt idx="5">
                  <c:v>4.2</c:v>
                </c:pt>
                <c:pt idx="6">
                  <c:v>7</c:v>
                </c:pt>
                <c:pt idx="7">
                  <c:v>4.2</c:v>
                </c:pt>
                <c:pt idx="8">
                  <c:v>4</c:v>
                </c:pt>
                <c:pt idx="9">
                  <c:v>7</c:v>
                </c:pt>
                <c:pt idx="10">
                  <c:v>6.8</c:v>
                </c:pt>
                <c:pt idx="11">
                  <c:v>4.4000000000000004</c:v>
                </c:pt>
                <c:pt idx="12">
                  <c:v>5.8</c:v>
                </c:pt>
                <c:pt idx="13">
                  <c:v>4</c:v>
                </c:pt>
              </c:numCache>
            </c:numRef>
          </c:val>
          <c:extLst>
            <c:ext xmlns:c16="http://schemas.microsoft.com/office/drawing/2014/chart" uri="{C3380CC4-5D6E-409C-BE32-E72D297353CC}">
              <c16:uniqueId val="{00000000-AFD1-4E83-B26F-FE1E8D125F70}"/>
            </c:ext>
          </c:extLst>
        </c:ser>
        <c:ser>
          <c:idx val="1"/>
          <c:order val="1"/>
          <c:tx>
            <c:v>BO7</c:v>
          </c:tx>
          <c:invertIfNegative val="0"/>
          <c:val>
            <c:numRef>
              <c:f>Data!$D$2:$D$15</c:f>
              <c:numCache>
                <c:formatCode>General</c:formatCode>
                <c:ptCount val="14"/>
                <c:pt idx="0">
                  <c:v>6</c:v>
                </c:pt>
                <c:pt idx="1">
                  <c:v>6</c:v>
                </c:pt>
                <c:pt idx="2">
                  <c:v>3</c:v>
                </c:pt>
                <c:pt idx="3">
                  <c:v>8</c:v>
                </c:pt>
                <c:pt idx="4">
                  <c:v>8</c:v>
                </c:pt>
                <c:pt idx="5">
                  <c:v>7</c:v>
                </c:pt>
                <c:pt idx="6">
                  <c:v>7</c:v>
                </c:pt>
                <c:pt idx="7">
                  <c:v>8</c:v>
                </c:pt>
                <c:pt idx="8">
                  <c:v>7.5</c:v>
                </c:pt>
                <c:pt idx="9">
                  <c:v>8</c:v>
                </c:pt>
                <c:pt idx="10">
                  <c:v>7</c:v>
                </c:pt>
                <c:pt idx="11">
                  <c:v>8.2000000000000011</c:v>
                </c:pt>
                <c:pt idx="12">
                  <c:v>8.2000000000000011</c:v>
                </c:pt>
                <c:pt idx="13">
                  <c:v>6</c:v>
                </c:pt>
              </c:numCache>
            </c:numRef>
          </c:val>
          <c:extLst>
            <c:ext xmlns:c16="http://schemas.microsoft.com/office/drawing/2014/chart" uri="{C3380CC4-5D6E-409C-BE32-E72D297353CC}">
              <c16:uniqueId val="{00000001-AFD1-4E83-B26F-FE1E8D125F70}"/>
            </c:ext>
          </c:extLst>
        </c:ser>
        <c:ser>
          <c:idx val="2"/>
          <c:order val="2"/>
          <c:tx>
            <c:v>BI8</c:v>
          </c:tx>
          <c:invertIfNegative val="0"/>
          <c:val>
            <c:numRef>
              <c:f>Data!$F$2:$F$15</c:f>
              <c:numCache>
                <c:formatCode>General</c:formatCode>
                <c:ptCount val="14"/>
                <c:pt idx="0">
                  <c:v>6.9</c:v>
                </c:pt>
                <c:pt idx="1">
                  <c:v>6.5</c:v>
                </c:pt>
                <c:pt idx="2">
                  <c:v>5.6</c:v>
                </c:pt>
                <c:pt idx="3">
                  <c:v>8.3000000000000007</c:v>
                </c:pt>
                <c:pt idx="4">
                  <c:v>7.2</c:v>
                </c:pt>
                <c:pt idx="5">
                  <c:v>9</c:v>
                </c:pt>
                <c:pt idx="6">
                  <c:v>6</c:v>
                </c:pt>
                <c:pt idx="7">
                  <c:v>9.7000000000000011</c:v>
                </c:pt>
                <c:pt idx="8">
                  <c:v>7.6</c:v>
                </c:pt>
                <c:pt idx="9">
                  <c:v>6.7</c:v>
                </c:pt>
                <c:pt idx="10">
                  <c:v>7</c:v>
                </c:pt>
                <c:pt idx="11">
                  <c:v>7.1</c:v>
                </c:pt>
                <c:pt idx="12">
                  <c:v>6.5</c:v>
                </c:pt>
                <c:pt idx="13">
                  <c:v>7.4</c:v>
                </c:pt>
              </c:numCache>
            </c:numRef>
          </c:val>
          <c:extLst>
            <c:ext xmlns:c16="http://schemas.microsoft.com/office/drawing/2014/chart" uri="{C3380CC4-5D6E-409C-BE32-E72D297353CC}">
              <c16:uniqueId val="{00000002-AFD1-4E83-B26F-FE1E8D125F70}"/>
            </c:ext>
          </c:extLst>
        </c:ser>
        <c:ser>
          <c:idx val="3"/>
          <c:order val="3"/>
          <c:tx>
            <c:v>BI9</c:v>
          </c:tx>
          <c:invertIfNegative val="0"/>
          <c:val>
            <c:numRef>
              <c:f>Data!$H$2:$H$15</c:f>
              <c:numCache>
                <c:formatCode>General</c:formatCode>
                <c:ptCount val="14"/>
                <c:pt idx="0">
                  <c:v>5</c:v>
                </c:pt>
                <c:pt idx="1">
                  <c:v>4.8</c:v>
                </c:pt>
                <c:pt idx="2">
                  <c:v>4.8</c:v>
                </c:pt>
                <c:pt idx="3">
                  <c:v>5</c:v>
                </c:pt>
                <c:pt idx="4">
                  <c:v>4.8</c:v>
                </c:pt>
                <c:pt idx="5">
                  <c:v>6</c:v>
                </c:pt>
                <c:pt idx="6">
                  <c:v>7</c:v>
                </c:pt>
                <c:pt idx="7">
                  <c:v>5</c:v>
                </c:pt>
                <c:pt idx="8">
                  <c:v>7</c:v>
                </c:pt>
                <c:pt idx="9">
                  <c:v>7</c:v>
                </c:pt>
                <c:pt idx="10">
                  <c:v>8</c:v>
                </c:pt>
                <c:pt idx="11">
                  <c:v>7</c:v>
                </c:pt>
                <c:pt idx="12">
                  <c:v>0</c:v>
                </c:pt>
                <c:pt idx="13">
                  <c:v>0</c:v>
                </c:pt>
              </c:numCache>
            </c:numRef>
          </c:val>
          <c:extLst>
            <c:ext xmlns:c16="http://schemas.microsoft.com/office/drawing/2014/chart" uri="{C3380CC4-5D6E-409C-BE32-E72D297353CC}">
              <c16:uniqueId val="{00000003-AFD1-4E83-B26F-FE1E8D125F70}"/>
            </c:ext>
          </c:extLst>
        </c:ser>
        <c:ser>
          <c:idx val="4"/>
          <c:order val="4"/>
          <c:tx>
            <c:v>BO10</c:v>
          </c:tx>
          <c:invertIfNegative val="0"/>
          <c:val>
            <c:numRef>
              <c:f>Data!$J$2:$J$15</c:f>
              <c:numCache>
                <c:formatCode>General</c:formatCode>
                <c:ptCount val="14"/>
                <c:pt idx="0">
                  <c:v>4.8</c:v>
                </c:pt>
                <c:pt idx="1">
                  <c:v>4.8</c:v>
                </c:pt>
                <c:pt idx="2">
                  <c:v>2</c:v>
                </c:pt>
                <c:pt idx="3">
                  <c:v>6.2</c:v>
                </c:pt>
                <c:pt idx="4">
                  <c:v>7.1</c:v>
                </c:pt>
                <c:pt idx="5">
                  <c:v>7</c:v>
                </c:pt>
                <c:pt idx="6">
                  <c:v>7</c:v>
                </c:pt>
                <c:pt idx="7">
                  <c:v>6.4</c:v>
                </c:pt>
                <c:pt idx="8">
                  <c:v>10.1</c:v>
                </c:pt>
                <c:pt idx="9">
                  <c:v>7</c:v>
                </c:pt>
                <c:pt idx="10">
                  <c:v>4.8</c:v>
                </c:pt>
                <c:pt idx="11">
                  <c:v>4.5999999999999996</c:v>
                </c:pt>
                <c:pt idx="12">
                  <c:v>5.9</c:v>
                </c:pt>
                <c:pt idx="13">
                  <c:v>5.7</c:v>
                </c:pt>
              </c:numCache>
            </c:numRef>
          </c:val>
          <c:extLst>
            <c:ext xmlns:c16="http://schemas.microsoft.com/office/drawing/2014/chart" uri="{C3380CC4-5D6E-409C-BE32-E72D297353CC}">
              <c16:uniqueId val="{00000004-AFD1-4E83-B26F-FE1E8D125F70}"/>
            </c:ext>
          </c:extLst>
        </c:ser>
        <c:ser>
          <c:idx val="5"/>
          <c:order val="5"/>
          <c:tx>
            <c:v>BO11</c:v>
          </c:tx>
          <c:invertIfNegative val="0"/>
          <c:val>
            <c:numRef>
              <c:f>Data!$L$2:$L$15</c:f>
              <c:numCache>
                <c:formatCode>General</c:formatCode>
                <c:ptCount val="14"/>
                <c:pt idx="0">
                  <c:v>6.3</c:v>
                </c:pt>
                <c:pt idx="1">
                  <c:v>4.4000000000000004</c:v>
                </c:pt>
                <c:pt idx="2">
                  <c:v>3.9</c:v>
                </c:pt>
                <c:pt idx="3">
                  <c:v>7.2</c:v>
                </c:pt>
                <c:pt idx="4">
                  <c:v>3.9</c:v>
                </c:pt>
                <c:pt idx="5">
                  <c:v>4.4000000000000004</c:v>
                </c:pt>
                <c:pt idx="6">
                  <c:v>4.2</c:v>
                </c:pt>
                <c:pt idx="7">
                  <c:v>6.3</c:v>
                </c:pt>
                <c:pt idx="8">
                  <c:v>7.1</c:v>
                </c:pt>
                <c:pt idx="9">
                  <c:v>4.5</c:v>
                </c:pt>
                <c:pt idx="10">
                  <c:v>6.4</c:v>
                </c:pt>
                <c:pt idx="11">
                  <c:v>4.8</c:v>
                </c:pt>
                <c:pt idx="12">
                  <c:v>6.4</c:v>
                </c:pt>
                <c:pt idx="13">
                  <c:v>8.5</c:v>
                </c:pt>
              </c:numCache>
            </c:numRef>
          </c:val>
          <c:extLst>
            <c:ext xmlns:c16="http://schemas.microsoft.com/office/drawing/2014/chart" uri="{C3380CC4-5D6E-409C-BE32-E72D297353CC}">
              <c16:uniqueId val="{00000005-AFD1-4E83-B26F-FE1E8D125F70}"/>
            </c:ext>
          </c:extLst>
        </c:ser>
        <c:dLbls>
          <c:showLegendKey val="0"/>
          <c:showVal val="0"/>
          <c:showCatName val="0"/>
          <c:showSerName val="0"/>
          <c:showPercent val="0"/>
          <c:showBubbleSize val="0"/>
        </c:dLbls>
        <c:gapWidth val="150"/>
        <c:axId val="2123786792"/>
        <c:axId val="-2079522072"/>
      </c:barChart>
      <c:catAx>
        <c:axId val="2123786792"/>
        <c:scaling>
          <c:orientation val="minMax"/>
        </c:scaling>
        <c:delete val="0"/>
        <c:axPos val="b"/>
        <c:majorGridlines/>
        <c:title>
          <c:tx>
            <c:rich>
              <a:bodyPr/>
              <a:lstStyle/>
              <a:p>
                <a:pPr>
                  <a:defRPr/>
                </a:pPr>
                <a:r>
                  <a:rPr lang="en-US"/>
                  <a:t>Magnet/Diode Name</a:t>
                </a:r>
              </a:p>
            </c:rich>
          </c:tx>
          <c:layout/>
          <c:overlay val="0"/>
        </c:title>
        <c:numFmt formatCode="General" sourceLinked="0"/>
        <c:majorTickMark val="out"/>
        <c:minorTickMark val="none"/>
        <c:tickLblPos val="nextTo"/>
        <c:crossAx val="-2079522072"/>
        <c:crosses val="autoZero"/>
        <c:auto val="1"/>
        <c:lblAlgn val="ctr"/>
        <c:lblOffset val="100"/>
        <c:noMultiLvlLbl val="0"/>
      </c:catAx>
      <c:valAx>
        <c:axId val="-2079522072"/>
        <c:scaling>
          <c:orientation val="minMax"/>
        </c:scaling>
        <c:delete val="0"/>
        <c:axPos val="l"/>
        <c:majorGridlines/>
        <c:title>
          <c:tx>
            <c:rich>
              <a:bodyPr rot="-5400000" vert="horz"/>
              <a:lstStyle/>
              <a:p>
                <a:pPr>
                  <a:defRPr/>
                </a:pPr>
                <a:r>
                  <a:rPr lang="en-US"/>
                  <a:t>Diode</a:t>
                </a:r>
                <a:r>
                  <a:rPr lang="en-US" baseline="0"/>
                  <a:t> Foward Voltage </a:t>
                </a:r>
                <a:r>
                  <a:rPr lang="en-US"/>
                  <a:t>(V)</a:t>
                </a:r>
              </a:p>
            </c:rich>
          </c:tx>
          <c:layout/>
          <c:overlay val="0"/>
        </c:title>
        <c:numFmt formatCode="General" sourceLinked="1"/>
        <c:majorTickMark val="out"/>
        <c:minorTickMark val="none"/>
        <c:tickLblPos val="nextTo"/>
        <c:crossAx val="2123786792"/>
        <c:crosses val="autoZero"/>
        <c:crossBetween val="between"/>
      </c:valAx>
    </c:plotArea>
    <c:legend>
      <c:legendPos val="b"/>
      <c:layout/>
      <c:overlay val="0"/>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solidFill>
                  <a:srgbClr val="FFC000"/>
                </a:solidFill>
                <a:latin typeface="Arial Black" panose="020B0A04020102020204" pitchFamily="34" charset="0"/>
              </a:defRPr>
            </a:pPr>
            <a:r>
              <a:rPr lang="en-US" sz="2400">
                <a:solidFill>
                  <a:srgbClr val="FFC000"/>
                </a:solidFill>
                <a:latin typeface="Arial Black" panose="020B0A04020102020204" pitchFamily="34" charset="0"/>
              </a:rPr>
              <a:t>Yellow</a:t>
            </a:r>
          </a:p>
        </c:rich>
      </c:tx>
      <c:layout>
        <c:manualLayout>
          <c:xMode val="edge"/>
          <c:yMode val="edge"/>
          <c:x val="8.1447511744541706E-2"/>
          <c:y val="3.5614217855591698E-2"/>
        </c:manualLayout>
      </c:layout>
      <c:overlay val="1"/>
    </c:title>
    <c:autoTitleDeleted val="0"/>
    <c:plotArea>
      <c:layout/>
      <c:barChart>
        <c:barDir val="col"/>
        <c:grouping val="clustered"/>
        <c:varyColors val="0"/>
        <c:ser>
          <c:idx val="0"/>
          <c:order val="0"/>
          <c:tx>
            <c:v>YI6</c:v>
          </c:tx>
          <c:invertIfNegative val="0"/>
          <c:cat>
            <c:strRef>
              <c:f>Data!$A$34:$A$47</c:f>
              <c:strCache>
                <c:ptCount val="14"/>
                <c:pt idx="0">
                  <c:v>D6</c:v>
                </c:pt>
                <c:pt idx="1">
                  <c:v>D8</c:v>
                </c:pt>
                <c:pt idx="2">
                  <c:v>D9</c:v>
                </c:pt>
                <c:pt idx="3">
                  <c:v>D10</c:v>
                </c:pt>
                <c:pt idx="4">
                  <c:v>D11</c:v>
                </c:pt>
                <c:pt idx="5">
                  <c:v>D12</c:v>
                </c:pt>
                <c:pt idx="6">
                  <c:v>D13</c:v>
                </c:pt>
                <c:pt idx="7">
                  <c:v>D14</c:v>
                </c:pt>
                <c:pt idx="8">
                  <c:v>D15</c:v>
                </c:pt>
                <c:pt idx="9">
                  <c:v>D16</c:v>
                </c:pt>
                <c:pt idx="10">
                  <c:v>D17</c:v>
                </c:pt>
                <c:pt idx="11">
                  <c:v>D18</c:v>
                </c:pt>
                <c:pt idx="12">
                  <c:v>D19</c:v>
                </c:pt>
                <c:pt idx="13">
                  <c:v>D20</c:v>
                </c:pt>
              </c:strCache>
            </c:strRef>
          </c:cat>
          <c:val>
            <c:numRef>
              <c:f>Data!$B$18:$B$31</c:f>
              <c:numCache>
                <c:formatCode>General</c:formatCode>
                <c:ptCount val="14"/>
                <c:pt idx="0">
                  <c:v>5</c:v>
                </c:pt>
                <c:pt idx="1">
                  <c:v>6</c:v>
                </c:pt>
                <c:pt idx="2">
                  <c:v>5</c:v>
                </c:pt>
                <c:pt idx="3">
                  <c:v>4</c:v>
                </c:pt>
                <c:pt idx="4">
                  <c:v>4</c:v>
                </c:pt>
                <c:pt idx="5">
                  <c:v>4</c:v>
                </c:pt>
                <c:pt idx="6">
                  <c:v>4</c:v>
                </c:pt>
                <c:pt idx="7">
                  <c:v>4</c:v>
                </c:pt>
                <c:pt idx="8">
                  <c:v>4</c:v>
                </c:pt>
                <c:pt idx="9">
                  <c:v>4</c:v>
                </c:pt>
                <c:pt idx="10">
                  <c:v>4.5</c:v>
                </c:pt>
                <c:pt idx="11">
                  <c:v>4.5</c:v>
                </c:pt>
                <c:pt idx="12">
                  <c:v>4</c:v>
                </c:pt>
                <c:pt idx="13">
                  <c:v>4.5</c:v>
                </c:pt>
              </c:numCache>
            </c:numRef>
          </c:val>
          <c:extLst>
            <c:ext xmlns:c16="http://schemas.microsoft.com/office/drawing/2014/chart" uri="{C3380CC4-5D6E-409C-BE32-E72D297353CC}">
              <c16:uniqueId val="{00000000-5B12-4C16-8918-7A77E9F7DF1C}"/>
            </c:ext>
          </c:extLst>
        </c:ser>
        <c:ser>
          <c:idx val="1"/>
          <c:order val="1"/>
          <c:tx>
            <c:v>YI7</c:v>
          </c:tx>
          <c:invertIfNegative val="0"/>
          <c:val>
            <c:numRef>
              <c:f>Data!$D$18:$D$31</c:f>
              <c:numCache>
                <c:formatCode>General</c:formatCode>
                <c:ptCount val="14"/>
                <c:pt idx="0">
                  <c:v>1E-3</c:v>
                </c:pt>
                <c:pt idx="1">
                  <c:v>8</c:v>
                </c:pt>
                <c:pt idx="2">
                  <c:v>4</c:v>
                </c:pt>
                <c:pt idx="3">
                  <c:v>7.5</c:v>
                </c:pt>
                <c:pt idx="4">
                  <c:v>4.5</c:v>
                </c:pt>
                <c:pt idx="5">
                  <c:v>7.8</c:v>
                </c:pt>
                <c:pt idx="6">
                  <c:v>4</c:v>
                </c:pt>
                <c:pt idx="7">
                  <c:v>4</c:v>
                </c:pt>
                <c:pt idx="8">
                  <c:v>4</c:v>
                </c:pt>
                <c:pt idx="9">
                  <c:v>4</c:v>
                </c:pt>
                <c:pt idx="10">
                  <c:v>4</c:v>
                </c:pt>
                <c:pt idx="11">
                  <c:v>7.5</c:v>
                </c:pt>
                <c:pt idx="12">
                  <c:v>4</c:v>
                </c:pt>
                <c:pt idx="13">
                  <c:v>4</c:v>
                </c:pt>
              </c:numCache>
            </c:numRef>
          </c:val>
          <c:extLst>
            <c:ext xmlns:c16="http://schemas.microsoft.com/office/drawing/2014/chart" uri="{C3380CC4-5D6E-409C-BE32-E72D297353CC}">
              <c16:uniqueId val="{00000001-5B12-4C16-8918-7A77E9F7DF1C}"/>
            </c:ext>
          </c:extLst>
        </c:ser>
        <c:ser>
          <c:idx val="2"/>
          <c:order val="2"/>
          <c:tx>
            <c:v>YO8</c:v>
          </c:tx>
          <c:invertIfNegative val="0"/>
          <c:val>
            <c:numRef>
              <c:f>Data!$F$18:$F$31</c:f>
              <c:numCache>
                <c:formatCode>General</c:formatCode>
                <c:ptCount val="14"/>
                <c:pt idx="0">
                  <c:v>4</c:v>
                </c:pt>
                <c:pt idx="1">
                  <c:v>4.0999999999999996</c:v>
                </c:pt>
                <c:pt idx="2">
                  <c:v>3.8</c:v>
                </c:pt>
                <c:pt idx="3">
                  <c:v>4.0999999999999996</c:v>
                </c:pt>
                <c:pt idx="4">
                  <c:v>6.6</c:v>
                </c:pt>
                <c:pt idx="5">
                  <c:v>5.9</c:v>
                </c:pt>
                <c:pt idx="6">
                  <c:v>7</c:v>
                </c:pt>
                <c:pt idx="7">
                  <c:v>6.4</c:v>
                </c:pt>
                <c:pt idx="8">
                  <c:v>6.9</c:v>
                </c:pt>
                <c:pt idx="9">
                  <c:v>4</c:v>
                </c:pt>
                <c:pt idx="10">
                  <c:v>7.4</c:v>
                </c:pt>
                <c:pt idx="11">
                  <c:v>6.4</c:v>
                </c:pt>
                <c:pt idx="12">
                  <c:v>7.6</c:v>
                </c:pt>
                <c:pt idx="13">
                  <c:v>5.6</c:v>
                </c:pt>
              </c:numCache>
            </c:numRef>
          </c:val>
          <c:extLst>
            <c:ext xmlns:c16="http://schemas.microsoft.com/office/drawing/2014/chart" uri="{C3380CC4-5D6E-409C-BE32-E72D297353CC}">
              <c16:uniqueId val="{00000002-5B12-4C16-8918-7A77E9F7DF1C}"/>
            </c:ext>
          </c:extLst>
        </c:ser>
        <c:ser>
          <c:idx val="3"/>
          <c:order val="3"/>
          <c:tx>
            <c:v>YO9</c:v>
          </c:tx>
          <c:invertIfNegative val="0"/>
          <c:val>
            <c:numRef>
              <c:f>Data!$H$18:$H$31</c:f>
              <c:numCache>
                <c:formatCode>General</c:formatCode>
                <c:ptCount val="14"/>
                <c:pt idx="0">
                  <c:v>5.6</c:v>
                </c:pt>
                <c:pt idx="1">
                  <c:v>5.9</c:v>
                </c:pt>
                <c:pt idx="2">
                  <c:v>6.4</c:v>
                </c:pt>
                <c:pt idx="3">
                  <c:v>5</c:v>
                </c:pt>
                <c:pt idx="4">
                  <c:v>7.1</c:v>
                </c:pt>
                <c:pt idx="5">
                  <c:v>7.1</c:v>
                </c:pt>
                <c:pt idx="6">
                  <c:v>7.1</c:v>
                </c:pt>
                <c:pt idx="7">
                  <c:v>4.5999999999999996</c:v>
                </c:pt>
                <c:pt idx="8">
                  <c:v>6.7</c:v>
                </c:pt>
                <c:pt idx="9">
                  <c:v>8.1</c:v>
                </c:pt>
                <c:pt idx="10">
                  <c:v>6.3</c:v>
                </c:pt>
                <c:pt idx="11">
                  <c:v>7.2</c:v>
                </c:pt>
                <c:pt idx="12">
                  <c:v>4.2</c:v>
                </c:pt>
                <c:pt idx="13">
                  <c:v>8.2000000000000011</c:v>
                </c:pt>
              </c:numCache>
            </c:numRef>
          </c:val>
          <c:extLst>
            <c:ext xmlns:c16="http://schemas.microsoft.com/office/drawing/2014/chart" uri="{C3380CC4-5D6E-409C-BE32-E72D297353CC}">
              <c16:uniqueId val="{00000003-5B12-4C16-8918-7A77E9F7DF1C}"/>
            </c:ext>
          </c:extLst>
        </c:ser>
        <c:ser>
          <c:idx val="4"/>
          <c:order val="4"/>
          <c:tx>
            <c:v>YI10</c:v>
          </c:tx>
          <c:invertIfNegative val="0"/>
          <c:val>
            <c:numRef>
              <c:f>Data!$J$18:$J$31</c:f>
              <c:numCache>
                <c:formatCode>General</c:formatCode>
                <c:ptCount val="14"/>
                <c:pt idx="0">
                  <c:v>4</c:v>
                </c:pt>
                <c:pt idx="1">
                  <c:v>5</c:v>
                </c:pt>
                <c:pt idx="2">
                  <c:v>5</c:v>
                </c:pt>
                <c:pt idx="3">
                  <c:v>4.5</c:v>
                </c:pt>
                <c:pt idx="4">
                  <c:v>6.5</c:v>
                </c:pt>
                <c:pt idx="5">
                  <c:v>5</c:v>
                </c:pt>
                <c:pt idx="6">
                  <c:v>4.8</c:v>
                </c:pt>
                <c:pt idx="7">
                  <c:v>4.5</c:v>
                </c:pt>
                <c:pt idx="8">
                  <c:v>7</c:v>
                </c:pt>
                <c:pt idx="9">
                  <c:v>5</c:v>
                </c:pt>
                <c:pt idx="10">
                  <c:v>7</c:v>
                </c:pt>
                <c:pt idx="11">
                  <c:v>7</c:v>
                </c:pt>
                <c:pt idx="12">
                  <c:v>4.8</c:v>
                </c:pt>
                <c:pt idx="13">
                  <c:v>4</c:v>
                </c:pt>
              </c:numCache>
            </c:numRef>
          </c:val>
          <c:extLst>
            <c:ext xmlns:c16="http://schemas.microsoft.com/office/drawing/2014/chart" uri="{C3380CC4-5D6E-409C-BE32-E72D297353CC}">
              <c16:uniqueId val="{00000004-5B12-4C16-8918-7A77E9F7DF1C}"/>
            </c:ext>
          </c:extLst>
        </c:ser>
        <c:ser>
          <c:idx val="5"/>
          <c:order val="5"/>
          <c:tx>
            <c:v>YI11</c:v>
          </c:tx>
          <c:invertIfNegative val="0"/>
          <c:val>
            <c:numRef>
              <c:f>Data!$L$18:$L$31</c:f>
              <c:numCache>
                <c:formatCode>General</c:formatCode>
                <c:ptCount val="14"/>
                <c:pt idx="0">
                  <c:v>4.8</c:v>
                </c:pt>
                <c:pt idx="1">
                  <c:v>6</c:v>
                </c:pt>
                <c:pt idx="2">
                  <c:v>5.5</c:v>
                </c:pt>
                <c:pt idx="3">
                  <c:v>8</c:v>
                </c:pt>
                <c:pt idx="4">
                  <c:v>7</c:v>
                </c:pt>
                <c:pt idx="5">
                  <c:v>7</c:v>
                </c:pt>
                <c:pt idx="6">
                  <c:v>4.8</c:v>
                </c:pt>
                <c:pt idx="7">
                  <c:v>7.5</c:v>
                </c:pt>
                <c:pt idx="8">
                  <c:v>5.5</c:v>
                </c:pt>
                <c:pt idx="9">
                  <c:v>6.5</c:v>
                </c:pt>
                <c:pt idx="10">
                  <c:v>6</c:v>
                </c:pt>
                <c:pt idx="11">
                  <c:v>7</c:v>
                </c:pt>
                <c:pt idx="12">
                  <c:v>7</c:v>
                </c:pt>
                <c:pt idx="13">
                  <c:v>6.8</c:v>
                </c:pt>
              </c:numCache>
            </c:numRef>
          </c:val>
          <c:extLst>
            <c:ext xmlns:c16="http://schemas.microsoft.com/office/drawing/2014/chart" uri="{C3380CC4-5D6E-409C-BE32-E72D297353CC}">
              <c16:uniqueId val="{00000005-5B12-4C16-8918-7A77E9F7DF1C}"/>
            </c:ext>
          </c:extLst>
        </c:ser>
        <c:dLbls>
          <c:showLegendKey val="0"/>
          <c:showVal val="0"/>
          <c:showCatName val="0"/>
          <c:showSerName val="0"/>
          <c:showPercent val="0"/>
          <c:showBubbleSize val="0"/>
        </c:dLbls>
        <c:gapWidth val="150"/>
        <c:axId val="-2095966872"/>
        <c:axId val="-2095961240"/>
      </c:barChart>
      <c:catAx>
        <c:axId val="-2095966872"/>
        <c:scaling>
          <c:orientation val="minMax"/>
        </c:scaling>
        <c:delete val="0"/>
        <c:axPos val="b"/>
        <c:majorGridlines/>
        <c:title>
          <c:tx>
            <c:rich>
              <a:bodyPr/>
              <a:lstStyle/>
              <a:p>
                <a:pPr>
                  <a:defRPr/>
                </a:pPr>
                <a:r>
                  <a:rPr lang="en-US"/>
                  <a:t>Magnet/Diode Name</a:t>
                </a:r>
              </a:p>
            </c:rich>
          </c:tx>
          <c:layout/>
          <c:overlay val="0"/>
        </c:title>
        <c:numFmt formatCode="General" sourceLinked="0"/>
        <c:majorTickMark val="out"/>
        <c:minorTickMark val="none"/>
        <c:tickLblPos val="nextTo"/>
        <c:crossAx val="-2095961240"/>
        <c:crosses val="autoZero"/>
        <c:auto val="1"/>
        <c:lblAlgn val="ctr"/>
        <c:lblOffset val="100"/>
        <c:noMultiLvlLbl val="0"/>
      </c:catAx>
      <c:valAx>
        <c:axId val="-2095961240"/>
        <c:scaling>
          <c:orientation val="minMax"/>
          <c:max val="12"/>
        </c:scaling>
        <c:delete val="0"/>
        <c:axPos val="l"/>
        <c:majorGridlines/>
        <c:title>
          <c:tx>
            <c:rich>
              <a:bodyPr rot="-5400000" vert="horz"/>
              <a:lstStyle/>
              <a:p>
                <a:pPr>
                  <a:defRPr/>
                </a:pPr>
                <a:r>
                  <a:rPr lang="en-US"/>
                  <a:t>Diode</a:t>
                </a:r>
                <a:r>
                  <a:rPr lang="en-US" baseline="0"/>
                  <a:t> Foward Voltage </a:t>
                </a:r>
                <a:r>
                  <a:rPr lang="en-US"/>
                  <a:t>(V)</a:t>
                </a:r>
              </a:p>
            </c:rich>
          </c:tx>
          <c:layout/>
          <c:overlay val="0"/>
        </c:title>
        <c:numFmt formatCode="General" sourceLinked="1"/>
        <c:majorTickMark val="out"/>
        <c:minorTickMark val="none"/>
        <c:tickLblPos val="nextTo"/>
        <c:crossAx val="-2095966872"/>
        <c:crosses val="autoZero"/>
        <c:crossBetween val="between"/>
      </c:valAx>
    </c:plotArea>
    <c:legend>
      <c:legendPos val="b"/>
      <c:layout/>
      <c:overlay val="0"/>
    </c:legend>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drawing1.xml><?xml version="1.0" encoding="utf-8"?>
<c:userShapes xmlns:c="http://schemas.openxmlformats.org/drawingml/2006/chart">
  <cdr:relSizeAnchor xmlns:cdr="http://schemas.openxmlformats.org/drawingml/2006/chartDrawing">
    <cdr:from>
      <cdr:x>0.06875</cdr:x>
      <cdr:y>0.16145</cdr:y>
    </cdr:from>
    <cdr:to>
      <cdr:x>1</cdr:x>
      <cdr:y>0.16145</cdr:y>
    </cdr:to>
    <cdr:cxnSp macro="">
      <cdr:nvCxnSpPr>
        <cdr:cNvPr id="2" name="Straight Connector 1"/>
        <cdr:cNvCxnSpPr/>
      </cdr:nvCxnSpPr>
      <cdr:spPr>
        <a:xfrm xmlns:a="http://schemas.openxmlformats.org/drawingml/2006/main">
          <a:off x="595978" y="1016355"/>
          <a:ext cx="8072304" cy="0"/>
        </a:xfrm>
        <a:prstGeom xmlns:a="http://schemas.openxmlformats.org/drawingml/2006/main" prst="line">
          <a:avLst/>
        </a:prstGeom>
        <a:ln xmlns:a="http://schemas.openxmlformats.org/drawingml/2006/main" w="19050">
          <a:solidFill>
            <a:srgbClr val="FF0000"/>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0.06875</cdr:x>
      <cdr:y>0.6163</cdr:y>
    </cdr:from>
    <cdr:to>
      <cdr:x>1</cdr:x>
      <cdr:y>0.6163</cdr:y>
    </cdr:to>
    <cdr:cxnSp macro="">
      <cdr:nvCxnSpPr>
        <cdr:cNvPr id="4" name="Straight Connector 3"/>
        <cdr:cNvCxnSpPr/>
      </cdr:nvCxnSpPr>
      <cdr:spPr>
        <a:xfrm xmlns:a="http://schemas.openxmlformats.org/drawingml/2006/main">
          <a:off x="617263" y="3043121"/>
          <a:ext cx="8361110" cy="0"/>
        </a:xfrm>
        <a:prstGeom xmlns:a="http://schemas.openxmlformats.org/drawingml/2006/main" prst="line">
          <a:avLst/>
        </a:prstGeom>
        <a:ln xmlns:a="http://schemas.openxmlformats.org/drawingml/2006/main" w="19050">
          <a:solidFill>
            <a:srgbClr val="FF0000"/>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0.24248</cdr:x>
      <cdr:y>0.86867</cdr:y>
    </cdr:from>
    <cdr:to>
      <cdr:x>0.24248</cdr:x>
      <cdr:y>0.92466</cdr:y>
    </cdr:to>
    <cdr:cxnSp macro="">
      <cdr:nvCxnSpPr>
        <cdr:cNvPr id="5" name="Straight Arrow Connector 4"/>
        <cdr:cNvCxnSpPr/>
      </cdr:nvCxnSpPr>
      <cdr:spPr>
        <a:xfrm xmlns:a="http://schemas.openxmlformats.org/drawingml/2006/main" flipV="1">
          <a:off x="2177098" y="4289261"/>
          <a:ext cx="0" cy="276465"/>
        </a:xfrm>
        <a:prstGeom xmlns:a="http://schemas.openxmlformats.org/drawingml/2006/main" prst="straightConnector1">
          <a:avLst/>
        </a:prstGeom>
        <a:ln xmlns:a="http://schemas.openxmlformats.org/drawingml/2006/main" w="3810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0.8914</cdr:x>
      <cdr:y>0.89629</cdr:y>
    </cdr:from>
    <cdr:to>
      <cdr:x>0.8914</cdr:x>
      <cdr:y>0.95228</cdr:y>
    </cdr:to>
    <cdr:cxnSp macro="">
      <cdr:nvCxnSpPr>
        <cdr:cNvPr id="6" name="Straight Arrow Connector 5"/>
        <cdr:cNvCxnSpPr/>
      </cdr:nvCxnSpPr>
      <cdr:spPr>
        <a:xfrm xmlns:a="http://schemas.openxmlformats.org/drawingml/2006/main" flipV="1">
          <a:off x="7726868" y="5642187"/>
          <a:ext cx="0" cy="352425"/>
        </a:xfrm>
        <a:prstGeom xmlns:a="http://schemas.openxmlformats.org/drawingml/2006/main" prst="straightConnector1">
          <a:avLst/>
        </a:prstGeom>
        <a:ln xmlns:a="http://schemas.openxmlformats.org/drawingml/2006/main" w="38100">
          <a:solidFill>
            <a:srgbClr val="0070C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0.95831</cdr:x>
      <cdr:y>0.89376</cdr:y>
    </cdr:from>
    <cdr:to>
      <cdr:x>0.95831</cdr:x>
      <cdr:y>0.94974</cdr:y>
    </cdr:to>
    <cdr:cxnSp macro="">
      <cdr:nvCxnSpPr>
        <cdr:cNvPr id="7" name="Straight Arrow Connector 6"/>
        <cdr:cNvCxnSpPr/>
      </cdr:nvCxnSpPr>
      <cdr:spPr>
        <a:xfrm xmlns:a="http://schemas.openxmlformats.org/drawingml/2006/main" flipV="1">
          <a:off x="8306882" y="5626223"/>
          <a:ext cx="0" cy="352425"/>
        </a:xfrm>
        <a:prstGeom xmlns:a="http://schemas.openxmlformats.org/drawingml/2006/main" prst="straightConnector1">
          <a:avLst/>
        </a:prstGeom>
        <a:ln xmlns:a="http://schemas.openxmlformats.org/drawingml/2006/main" w="38100">
          <a:solidFill>
            <a:srgbClr val="0070C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0.87811</cdr:x>
      <cdr:y>0.94067</cdr:y>
    </cdr:from>
    <cdr:to>
      <cdr:x>0.98878</cdr:x>
      <cdr:y>1</cdr:y>
    </cdr:to>
    <cdr:sp macro="" textlink="">
      <cdr:nvSpPr>
        <cdr:cNvPr id="8" name="TextBox 7"/>
        <cdr:cNvSpPr txBox="1"/>
      </cdr:nvSpPr>
      <cdr:spPr>
        <a:xfrm xmlns:a="http://schemas.openxmlformats.org/drawingml/2006/main">
          <a:off x="7226495" y="4257440"/>
          <a:ext cx="910740" cy="2685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Incomplete</a:t>
          </a:r>
        </a:p>
      </cdr:txBody>
    </cdr:sp>
  </cdr:relSizeAnchor>
  <cdr:relSizeAnchor xmlns:cdr="http://schemas.openxmlformats.org/drawingml/2006/chartDrawing">
    <cdr:from>
      <cdr:x>0.09355</cdr:x>
      <cdr:y>0.88809</cdr:y>
    </cdr:from>
    <cdr:to>
      <cdr:x>0.20835</cdr:x>
      <cdr:y>0.95543</cdr:y>
    </cdr:to>
    <cdr:sp macro="" textlink="">
      <cdr:nvSpPr>
        <cdr:cNvPr id="3" name="TextBox 2"/>
        <cdr:cNvSpPr txBox="1"/>
      </cdr:nvSpPr>
      <cdr:spPr>
        <a:xfrm xmlns:a="http://schemas.openxmlformats.org/drawingml/2006/main">
          <a:off x="839897" y="4385167"/>
          <a:ext cx="1030778" cy="33251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dirty="0" smtClean="0">
              <a:solidFill>
                <a:srgbClr val="002060"/>
              </a:solidFill>
            </a:rPr>
            <a:t>Retested OK</a:t>
          </a:r>
          <a:endParaRPr lang="en-US" sz="1100" b="1" dirty="0">
            <a:solidFill>
              <a:srgbClr val="00206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0.06875</cdr:x>
      <cdr:y>0.16192</cdr:y>
    </cdr:from>
    <cdr:to>
      <cdr:x>1</cdr:x>
      <cdr:y>0.16192</cdr:y>
    </cdr:to>
    <cdr:cxnSp macro="">
      <cdr:nvCxnSpPr>
        <cdr:cNvPr id="2" name="Straight Connector 1"/>
        <cdr:cNvCxnSpPr/>
      </cdr:nvCxnSpPr>
      <cdr:spPr>
        <a:xfrm xmlns:a="http://schemas.openxmlformats.org/drawingml/2006/main">
          <a:off x="595978" y="1019264"/>
          <a:ext cx="8072304" cy="0"/>
        </a:xfrm>
        <a:prstGeom xmlns:a="http://schemas.openxmlformats.org/drawingml/2006/main" prst="line">
          <a:avLst/>
        </a:prstGeom>
        <a:ln xmlns:a="http://schemas.openxmlformats.org/drawingml/2006/main" w="19050">
          <a:solidFill>
            <a:srgbClr val="FF0000"/>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0.06875</cdr:x>
      <cdr:y>0.63167</cdr:y>
    </cdr:from>
    <cdr:to>
      <cdr:x>1</cdr:x>
      <cdr:y>0.63167</cdr:y>
    </cdr:to>
    <cdr:cxnSp macro="">
      <cdr:nvCxnSpPr>
        <cdr:cNvPr id="3" name="Straight Connector 2"/>
        <cdr:cNvCxnSpPr/>
      </cdr:nvCxnSpPr>
      <cdr:spPr>
        <a:xfrm xmlns:a="http://schemas.openxmlformats.org/drawingml/2006/main">
          <a:off x="617263" y="3119016"/>
          <a:ext cx="8361110" cy="0"/>
        </a:xfrm>
        <a:prstGeom xmlns:a="http://schemas.openxmlformats.org/drawingml/2006/main" prst="line">
          <a:avLst/>
        </a:prstGeom>
        <a:ln xmlns:a="http://schemas.openxmlformats.org/drawingml/2006/main" w="19050">
          <a:solidFill>
            <a:srgbClr val="FF0000"/>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0.08689</cdr:x>
      <cdr:y>0.88146</cdr:y>
    </cdr:from>
    <cdr:to>
      <cdr:x>0.08689</cdr:x>
      <cdr:y>0.93745</cdr:y>
    </cdr:to>
    <cdr:cxnSp macro="">
      <cdr:nvCxnSpPr>
        <cdr:cNvPr id="4" name="Straight Arrow Connector 3"/>
        <cdr:cNvCxnSpPr/>
      </cdr:nvCxnSpPr>
      <cdr:spPr>
        <a:xfrm xmlns:a="http://schemas.openxmlformats.org/drawingml/2006/main" flipV="1">
          <a:off x="753149" y="5548818"/>
          <a:ext cx="0" cy="352425"/>
        </a:xfrm>
        <a:prstGeom xmlns:a="http://schemas.openxmlformats.org/drawingml/2006/main" prst="straightConnector1">
          <a:avLst/>
        </a:prstGeom>
        <a:ln xmlns:a="http://schemas.openxmlformats.org/drawingml/2006/main" w="38100">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6C8D78D-1B85-3D4F-BE58-83B9849DCF0A}" type="datetimeFigureOut">
              <a:rPr lang="en-US" smtClean="0"/>
              <a:t>8/7/2017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E28E181-6BF5-8847-878B-F5EE5549D4BB}" type="slidenum">
              <a:rPr lang="en-US" smtClean="0"/>
              <a:t>‹#›</a:t>
            </a:fld>
            <a:endParaRPr lang="en-US"/>
          </a:p>
        </p:txBody>
      </p:sp>
    </p:spTree>
    <p:extLst>
      <p:ext uri="{BB962C8B-B14F-4D97-AF65-F5344CB8AC3E}">
        <p14:creationId xmlns:p14="http://schemas.microsoft.com/office/powerpoint/2010/main" val="778734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A070A4-3B67-40D1-A86A-ED239F57A8BF}" type="slidenum">
              <a:rPr lang="en-US" smtClean="0"/>
              <a:pPr>
                <a:defRPr/>
              </a:pPr>
              <a:t>8</a:t>
            </a:fld>
            <a:endParaRPr lang="en-US"/>
          </a:p>
        </p:txBody>
      </p:sp>
    </p:spTree>
    <p:extLst>
      <p:ext uri="{BB962C8B-B14F-4D97-AF65-F5344CB8AC3E}">
        <p14:creationId xmlns:p14="http://schemas.microsoft.com/office/powerpoint/2010/main" val="36229506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7870" y="987611"/>
            <a:ext cx="8338930" cy="2387600"/>
          </a:xfrm>
        </p:spPr>
        <p:txBody>
          <a:bodyPr anchor="b">
            <a:normAutofit/>
          </a:bodyPr>
          <a:lstStyle>
            <a:lvl1pPr algn="l">
              <a:defRPr sz="4800" b="1" i="0">
                <a:latin typeface="Arial" charset="0"/>
                <a:ea typeface="Arial" charset="0"/>
                <a:cs typeface="Arial"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347870" y="3467286"/>
            <a:ext cx="8338930"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845503"/>
            <a:ext cx="8229600" cy="392065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2143125" cy="528490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65125"/>
            <a:ext cx="5972175" cy="528490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37930" y="1709739"/>
            <a:ext cx="834887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337930" y="4589465"/>
            <a:ext cx="8348870"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57809" y="1825625"/>
            <a:ext cx="41148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0" y="1825625"/>
            <a:ext cx="41148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6"/>
            <a:ext cx="8158732"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57809"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357809" y="2505075"/>
            <a:ext cx="411480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72000" y="1681163"/>
            <a:ext cx="4114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572000" y="2505075"/>
            <a:ext cx="411480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7870" y="457200"/>
            <a:ext cx="3231149"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0" y="987426"/>
            <a:ext cx="479940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0" y="987426"/>
            <a:ext cx="4799409"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8" name="Title 1"/>
          <p:cNvSpPr>
            <a:spLocks noGrp="1"/>
          </p:cNvSpPr>
          <p:nvPr>
            <p:ph type="title"/>
          </p:nvPr>
        </p:nvSpPr>
        <p:spPr>
          <a:xfrm>
            <a:off x="347870" y="457200"/>
            <a:ext cx="3231149" cy="1600200"/>
          </a:xfrm>
        </p:spPr>
        <p:txBody>
          <a:bodyPr anchor="b"/>
          <a:lstStyle>
            <a:lvl1pPr>
              <a:defRPr sz="3200"/>
            </a:lvl1pPr>
          </a:lstStyle>
          <a:p>
            <a:r>
              <a:rPr lang="en-US" smtClean="0"/>
              <a:t>Click to edit Master title style</a:t>
            </a:r>
            <a:endParaRPr lang="en-US" dirty="0"/>
          </a:p>
        </p:txBody>
      </p:sp>
      <p:sp>
        <p:nvSpPr>
          <p:cNvPr id="9" name="Text Placeholder 3"/>
          <p:cNvSpPr>
            <a:spLocks noGrp="1"/>
          </p:cNvSpPr>
          <p:nvPr>
            <p:ph type="body" sz="half" idx="2"/>
          </p:nvPr>
        </p:nvSpPr>
        <p:spPr>
          <a:xfrm>
            <a:off x="347870" y="2057400"/>
            <a:ext cx="32311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809" y="365126"/>
            <a:ext cx="8328991" cy="1325563"/>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7809" y="1825625"/>
            <a:ext cx="8328991" cy="392913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3543300" y="6337101"/>
            <a:ext cx="205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16D9922-87B3-6043-9531-5184EA303DC1}" type="slidenum">
              <a:rPr lang="en-US" smtClean="0"/>
              <a:pPr/>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88" userDrawn="1">
          <p15:clr>
            <a:srgbClr val="F26B43"/>
          </p15:clr>
        </p15:guide>
        <p15:guide id="4" pos="5472" userDrawn="1">
          <p15:clr>
            <a:srgbClr val="F26B43"/>
          </p15:clr>
        </p15:guide>
        <p15:guide id="5"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7870" y="0"/>
            <a:ext cx="8338930" cy="2387600"/>
          </a:xfrm>
        </p:spPr>
        <p:txBody>
          <a:bodyPr>
            <a:normAutofit/>
          </a:bodyPr>
          <a:lstStyle/>
          <a:p>
            <a:r>
              <a:rPr lang="en-US" sz="4400" dirty="0" smtClean="0"/>
              <a:t>RHIC Abort Kicker Relays and QP Diode Damage</a:t>
            </a:r>
            <a:br>
              <a:rPr lang="en-US" sz="4400" dirty="0" smtClean="0"/>
            </a:br>
            <a:endParaRPr lang="en-US" sz="4400" dirty="0"/>
          </a:p>
        </p:txBody>
      </p:sp>
      <p:sp>
        <p:nvSpPr>
          <p:cNvPr id="3" name="Subtitle 2"/>
          <p:cNvSpPr>
            <a:spLocks noGrp="1"/>
          </p:cNvSpPr>
          <p:nvPr>
            <p:ph type="subTitle" idx="1"/>
          </p:nvPr>
        </p:nvSpPr>
        <p:spPr>
          <a:xfrm>
            <a:off x="347871" y="3038475"/>
            <a:ext cx="7851250" cy="946150"/>
          </a:xfrm>
        </p:spPr>
        <p:txBody>
          <a:bodyPr>
            <a:normAutofit/>
          </a:bodyPr>
          <a:lstStyle/>
          <a:p>
            <a:r>
              <a:rPr lang="en-US" dirty="0" smtClean="0"/>
              <a:t>J. Sandberg</a:t>
            </a:r>
            <a:endParaRPr lang="en-US" dirty="0"/>
          </a:p>
          <a:p>
            <a:r>
              <a:rPr lang="en-US" dirty="0" smtClean="0"/>
              <a:t>August </a:t>
            </a:r>
            <a:r>
              <a:rPr lang="en-US" dirty="0"/>
              <a:t>8</a:t>
            </a:r>
            <a:r>
              <a:rPr lang="en-US" dirty="0" smtClean="0"/>
              <a:t>, 2017</a:t>
            </a:r>
            <a:endParaRPr lang="en-US" dirty="0"/>
          </a:p>
        </p:txBody>
      </p:sp>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algn="ctr" eaLnBrk="1" hangingPunct="1"/>
            <a:r>
              <a:rPr lang="en-US" altLang="en-US" sz="2800" dirty="0" smtClean="0">
                <a:solidFill>
                  <a:srgbClr val="FF0000"/>
                </a:solidFill>
              </a:rPr>
              <a:t>Modified Ross Relay Test</a:t>
            </a:r>
          </a:p>
        </p:txBody>
      </p:sp>
      <p:pic>
        <p:nvPicPr>
          <p:cNvPr id="143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490663"/>
            <a:ext cx="5291138" cy="3657600"/>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ight Arrow 3"/>
          <p:cNvSpPr/>
          <p:nvPr/>
        </p:nvSpPr>
        <p:spPr>
          <a:xfrm rot="16200000">
            <a:off x="4953000" y="4543425"/>
            <a:ext cx="4572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endParaRPr>
          </a:p>
        </p:txBody>
      </p:sp>
      <p:sp>
        <p:nvSpPr>
          <p:cNvPr id="6" name="Right Arrow 5"/>
          <p:cNvSpPr/>
          <p:nvPr/>
        </p:nvSpPr>
        <p:spPr>
          <a:xfrm rot="16200000">
            <a:off x="3390900" y="3233738"/>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ＭＳ Ｐゴシック"/>
            </a:endParaRPr>
          </a:p>
        </p:txBody>
      </p:sp>
      <p:sp>
        <p:nvSpPr>
          <p:cNvPr id="14342" name="TextBox 4"/>
          <p:cNvSpPr txBox="1">
            <a:spLocks noChangeArrowheads="1"/>
          </p:cNvSpPr>
          <p:nvPr/>
        </p:nvSpPr>
        <p:spPr bwMode="auto">
          <a:xfrm>
            <a:off x="3619500" y="2933700"/>
            <a:ext cx="13716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141313"/>
                </a:solidFill>
                <a:effectLst/>
                <a:uLnTx/>
                <a:uFillTx/>
                <a:latin typeface="Calibri" panose="020F0502020204030204" pitchFamily="34" charset="0"/>
                <a:ea typeface="ＭＳ Ｐゴシック" pitchFamily="34" charset="-128"/>
                <a:cs typeface="Arial" charset="0"/>
              </a:rPr>
              <a:t>Relay current </a:t>
            </a:r>
          </a:p>
        </p:txBody>
      </p:sp>
      <p:sp>
        <p:nvSpPr>
          <p:cNvPr id="14343" name="TextBox 6"/>
          <p:cNvSpPr txBox="1">
            <a:spLocks noChangeArrowheads="1"/>
          </p:cNvSpPr>
          <p:nvPr/>
        </p:nvSpPr>
        <p:spPr bwMode="auto">
          <a:xfrm>
            <a:off x="5207000" y="4267200"/>
            <a:ext cx="1524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141313"/>
                </a:solidFill>
                <a:effectLst/>
                <a:uLnTx/>
                <a:uFillTx/>
                <a:latin typeface="Calibri" panose="020F0502020204030204" pitchFamily="34" charset="0"/>
                <a:ea typeface="ＭＳ Ｐゴシック" pitchFamily="34" charset="-128"/>
                <a:cs typeface="Arial" charset="0"/>
              </a:rPr>
              <a:t>Abort current</a:t>
            </a:r>
          </a:p>
        </p:txBody>
      </p:sp>
      <p:sp>
        <p:nvSpPr>
          <p:cNvPr id="14344" name="Rectangle 7"/>
          <p:cNvSpPr>
            <a:spLocks noChangeArrowheads="1"/>
          </p:cNvSpPr>
          <p:nvPr/>
        </p:nvSpPr>
        <p:spPr bwMode="auto">
          <a:xfrm>
            <a:off x="1693069" y="5402817"/>
            <a:ext cx="5867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srgbClr val="141313"/>
                </a:solidFill>
                <a:effectLst/>
                <a:uLnTx/>
                <a:uFillTx/>
                <a:latin typeface="Calibri" panose="020F0502020204030204" pitchFamily="34" charset="0"/>
                <a:ea typeface="ＭＳ Ｐゴシック" pitchFamily="34" charset="-128"/>
                <a:cs typeface="Arial" charset="0"/>
              </a:rPr>
              <a:t>M</a:t>
            </a:r>
            <a:r>
              <a:rPr kumimoji="0" lang="en-US" altLang="en-US" sz="1800" b="0" i="0" u="none" strike="noStrike" kern="1200" cap="none" spc="0" normalizeH="0" baseline="0" noProof="0" dirty="0" smtClean="0">
                <a:ln>
                  <a:noFill/>
                </a:ln>
                <a:solidFill>
                  <a:srgbClr val="141313"/>
                </a:solidFill>
                <a:effectLst/>
                <a:uLnTx/>
                <a:uFillTx/>
                <a:latin typeface="Calibri" panose="020F0502020204030204" pitchFamily="34" charset="0"/>
                <a:ea typeface="ＭＳ Ｐゴシック" pitchFamily="34" charset="-128"/>
                <a:cs typeface="Arial" charset="0"/>
              </a:rPr>
              <a:t>odified </a:t>
            </a:r>
            <a:r>
              <a:rPr kumimoji="0" lang="en-US" altLang="en-US" sz="1800" b="0" i="0" u="none" strike="noStrike" kern="1200" cap="none" spc="0" normalizeH="0" baseline="0" noProof="0" dirty="0">
                <a:ln>
                  <a:noFill/>
                </a:ln>
                <a:solidFill>
                  <a:srgbClr val="141313"/>
                </a:solidFill>
                <a:effectLst/>
                <a:uLnTx/>
                <a:uFillTx/>
                <a:latin typeface="Calibri" panose="020F0502020204030204" pitchFamily="34" charset="0"/>
                <a:ea typeface="ＭＳ Ｐゴシック" pitchFamily="34" charset="-128"/>
                <a:cs typeface="Arial" charset="0"/>
              </a:rPr>
              <a:t>Ross relay </a:t>
            </a:r>
            <a:r>
              <a:rPr kumimoji="0" lang="en-US" altLang="en-US" sz="1800" b="0" i="0" u="none" strike="noStrike" kern="1200" cap="none" spc="0" normalizeH="0" baseline="0" noProof="0" dirty="0" smtClean="0">
                <a:ln>
                  <a:noFill/>
                </a:ln>
                <a:solidFill>
                  <a:srgbClr val="141313"/>
                </a:solidFill>
                <a:effectLst/>
                <a:uLnTx/>
                <a:uFillTx/>
                <a:latin typeface="Calibri" panose="020F0502020204030204" pitchFamily="34" charset="0"/>
                <a:ea typeface="ＭＳ Ｐゴシック" pitchFamily="34" charset="-128"/>
                <a:cs typeface="Arial" charset="0"/>
              </a:rPr>
              <a:t>using a DC  pulse to </a:t>
            </a:r>
            <a:r>
              <a:rPr kumimoji="0" lang="en-US" altLang="en-US" sz="1800" b="0" i="0" u="none" strike="noStrike" kern="1200" cap="none" spc="0" normalizeH="0" baseline="0" noProof="0" dirty="0">
                <a:ln>
                  <a:noFill/>
                </a:ln>
                <a:solidFill>
                  <a:srgbClr val="141313"/>
                </a:solidFill>
                <a:effectLst/>
                <a:uLnTx/>
                <a:uFillTx/>
                <a:latin typeface="Calibri" panose="020F0502020204030204" pitchFamily="34" charset="0"/>
                <a:ea typeface="ＭＳ Ｐゴシック" pitchFamily="34" charset="-128"/>
                <a:cs typeface="Arial" charset="0"/>
              </a:rPr>
              <a:t>drive the  </a:t>
            </a:r>
            <a:r>
              <a:rPr kumimoji="0" lang="en-US" altLang="en-US" sz="1800" b="0" i="0" u="none" strike="noStrike" kern="1200" cap="none" spc="0" normalizeH="0" baseline="0" noProof="0" dirty="0" smtClean="0">
                <a:ln>
                  <a:noFill/>
                </a:ln>
                <a:solidFill>
                  <a:srgbClr val="141313"/>
                </a:solidFill>
                <a:effectLst/>
                <a:uLnTx/>
                <a:uFillTx/>
                <a:latin typeface="Calibri" panose="020F0502020204030204" pitchFamily="34" charset="0"/>
                <a:ea typeface="ＭＳ Ｐゴシック" pitchFamily="34" charset="-128"/>
                <a:cs typeface="Arial" charset="0"/>
              </a:rPr>
              <a:t>solenoid</a:t>
            </a:r>
            <a:endParaRPr kumimoji="0" lang="en-US" altLang="en-US" sz="1800" b="0" i="0" u="none" strike="noStrike" kern="1200" cap="none" spc="0" normalizeH="0" baseline="0" noProof="0" dirty="0">
              <a:ln>
                <a:noFill/>
              </a:ln>
              <a:solidFill>
                <a:srgbClr val="141313"/>
              </a:solidFill>
              <a:effectLst/>
              <a:uLnTx/>
              <a:uFillTx/>
              <a:latin typeface="Calibri" panose="020F0502020204030204" pitchFamily="34" charset="0"/>
              <a:ea typeface="ＭＳ Ｐゴシック" pitchFamily="34" charset="-128"/>
              <a:cs typeface="Arial" charset="0"/>
            </a:endParaRPr>
          </a:p>
        </p:txBody>
      </p:sp>
    </p:spTree>
    <p:extLst>
      <p:ext uri="{BB962C8B-B14F-4D97-AF65-F5344CB8AC3E}">
        <p14:creationId xmlns:p14="http://schemas.microsoft.com/office/powerpoint/2010/main" val="15829748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38300" y="304800"/>
            <a:ext cx="58674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FF0000"/>
                </a:solidFill>
                <a:effectLst/>
                <a:uLnTx/>
                <a:uFillTx/>
                <a:latin typeface="Arial" charset="0"/>
                <a:ea typeface="ＭＳ Ｐゴシック" pitchFamily="34" charset="-128"/>
                <a:cs typeface="Arial" charset="0"/>
              </a:rPr>
              <a:t>Operational Sequence</a:t>
            </a:r>
          </a:p>
        </p:txBody>
      </p:sp>
      <p:sp>
        <p:nvSpPr>
          <p:cNvPr id="6" name="TextBox 5"/>
          <p:cNvSpPr txBox="1"/>
          <p:nvPr/>
        </p:nvSpPr>
        <p:spPr>
          <a:xfrm>
            <a:off x="647700" y="889843"/>
            <a:ext cx="7848600" cy="5509201"/>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rPr>
              <a:t>At low PFN Voltages the Relay will be closed and fast Aborts will be possible.  (Normal Mode)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dirty="0">
              <a:solidFill>
                <a:srgbClr val="141313"/>
              </a:solidFill>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dirty="0" smtClean="0">
                <a:solidFill>
                  <a:srgbClr val="141313"/>
                </a:solidFill>
                <a:latin typeface="Arial" charset="0"/>
                <a:ea typeface="ＭＳ Ｐゴシック" pitchFamily="34" charset="-128"/>
                <a:cs typeface="Arial" charset="0"/>
              </a:rPr>
              <a:t>When in store</a:t>
            </a:r>
            <a:r>
              <a:rPr kumimoji="0" lang="en-US" sz="18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rPr>
              <a:t> the relay will be opened and a fast Abort will no longer be possible (Delayed Mode)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dirty="0">
              <a:solidFill>
                <a:srgbClr val="141313"/>
              </a:solidFill>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srgbClr val="FF0000"/>
                </a:solidFill>
                <a:effectLst/>
                <a:uLnTx/>
                <a:uFillTx/>
                <a:latin typeface="Arial" charset="0"/>
                <a:ea typeface="ＭＳ Ｐゴシック" pitchFamily="34" charset="-128"/>
                <a:cs typeface="Arial" charset="0"/>
              </a:rPr>
              <a:t>When in the delayed mode </a:t>
            </a:r>
            <a:r>
              <a:rPr kumimoji="0" lang="en-US" sz="2000" b="1" i="0" u="none" strike="noStrike" kern="1200" cap="none" spc="0" normalizeH="0" baseline="0" noProof="0" dirty="0" err="1" smtClean="0">
                <a:ln>
                  <a:noFill/>
                </a:ln>
                <a:solidFill>
                  <a:srgbClr val="FF0000"/>
                </a:solidFill>
                <a:effectLst/>
                <a:uLnTx/>
                <a:uFillTx/>
                <a:latin typeface="Arial" charset="0"/>
                <a:ea typeface="ＭＳ Ｐゴシック" pitchFamily="34" charset="-128"/>
                <a:cs typeface="Arial" charset="0"/>
              </a:rPr>
              <a:t>th</a:t>
            </a:r>
            <a:r>
              <a:rPr lang="en-US" sz="2000" b="1" dirty="0" smtClean="0">
                <a:solidFill>
                  <a:srgbClr val="FF0000"/>
                </a:solidFill>
                <a:latin typeface="Arial" charset="0"/>
                <a:ea typeface="ＭＳ Ｐゴシック" pitchFamily="34" charset="-128"/>
                <a:cs typeface="Arial" charset="0"/>
              </a:rPr>
              <a:t>e Thyratron cannot be fired until the relay is closed, a delay of ~30 </a:t>
            </a:r>
            <a:r>
              <a:rPr lang="en-US" sz="2000" b="1" dirty="0" err="1" smtClean="0">
                <a:solidFill>
                  <a:srgbClr val="FF0000"/>
                </a:solidFill>
                <a:latin typeface="Arial" charset="0"/>
                <a:ea typeface="ＭＳ Ｐゴシック" pitchFamily="34" charset="-128"/>
                <a:cs typeface="Arial" charset="0"/>
              </a:rPr>
              <a:t>msec</a:t>
            </a:r>
            <a:endParaRPr lang="en-US" sz="2000" b="1" dirty="0">
              <a:solidFill>
                <a:srgbClr val="FF0000"/>
              </a:solidFill>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rPr>
              <a:t>After the 30 </a:t>
            </a:r>
            <a:r>
              <a:rPr kumimoji="0" lang="en-US" sz="1800" b="0" i="0" u="none" strike="noStrike" kern="1200" cap="none" spc="0" normalizeH="0" baseline="0" noProof="0" dirty="0" err="1" smtClean="0">
                <a:ln>
                  <a:noFill/>
                </a:ln>
                <a:solidFill>
                  <a:srgbClr val="141313"/>
                </a:solidFill>
                <a:effectLst/>
                <a:uLnTx/>
                <a:uFillTx/>
                <a:latin typeface="Arial" charset="0"/>
                <a:ea typeface="ＭＳ Ｐゴシック" pitchFamily="34" charset="-128"/>
                <a:cs typeface="Arial" charset="0"/>
              </a:rPr>
              <a:t>msec</a:t>
            </a:r>
            <a:r>
              <a:rPr kumimoji="0" lang="en-US" sz="18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rPr>
              <a:t> delay a signal to stop charging the PFN will be given and then a signal to fire the Thyratron,  synchronized with an abort gap,  may be given.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dirty="0">
              <a:solidFill>
                <a:srgbClr val="141313"/>
              </a:solidFill>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rPr>
              <a:t>In</a:t>
            </a:r>
            <a:r>
              <a:rPr kumimoji="0" lang="en-US" sz="1800" b="0" i="0" u="none" strike="noStrike" kern="1200" cap="none" spc="0" normalizeH="0" noProof="0" dirty="0" smtClean="0">
                <a:ln>
                  <a:noFill/>
                </a:ln>
                <a:solidFill>
                  <a:srgbClr val="141313"/>
                </a:solidFill>
                <a:effectLst/>
                <a:uLnTx/>
                <a:uFillTx/>
                <a:latin typeface="Arial" charset="0"/>
                <a:ea typeface="ＭＳ Ｐゴシック" pitchFamily="34" charset="-128"/>
                <a:cs typeface="Arial" charset="0"/>
              </a:rPr>
              <a:t> order to </a:t>
            </a:r>
            <a:r>
              <a:rPr lang="en-US" dirty="0" smtClean="0">
                <a:solidFill>
                  <a:srgbClr val="141313"/>
                </a:solidFill>
                <a:latin typeface="Arial" charset="0"/>
                <a:ea typeface="ＭＳ Ｐゴシック" pitchFamily="34" charset="-128"/>
                <a:cs typeface="Arial" charset="0"/>
              </a:rPr>
              <a:t>reduce</a:t>
            </a:r>
            <a:r>
              <a:rPr kumimoji="0" lang="en-US" sz="1800" b="0" i="0" u="none" strike="noStrike" kern="1200" cap="none" spc="0" normalizeH="0" noProof="0" dirty="0" smtClean="0">
                <a:ln>
                  <a:noFill/>
                </a:ln>
                <a:solidFill>
                  <a:srgbClr val="141313"/>
                </a:solidFill>
                <a:effectLst/>
                <a:uLnTx/>
                <a:uFillTx/>
                <a:latin typeface="Arial" charset="0"/>
                <a:ea typeface="ＭＳ Ｐゴシック" pitchFamily="34" charset="-128"/>
                <a:cs typeface="Arial" charset="0"/>
              </a:rPr>
              <a:t> the closing time of the relay its coil is pulsed by a capacitive discharge circuit. </a:t>
            </a:r>
            <a:r>
              <a:rPr kumimoji="0" lang="en-US" sz="2000" b="1" i="0" u="none" strike="noStrike" kern="1200" cap="none" spc="0" normalizeH="0" noProof="0" dirty="0" smtClean="0">
                <a:ln>
                  <a:noFill/>
                </a:ln>
                <a:solidFill>
                  <a:srgbClr val="FF0000"/>
                </a:solidFill>
                <a:effectLst/>
                <a:uLnTx/>
                <a:uFillTx/>
                <a:latin typeface="Arial" charset="0"/>
                <a:ea typeface="ＭＳ Ｐゴシック" pitchFamily="34" charset="-128"/>
                <a:cs typeface="Arial" charset="0"/>
              </a:rPr>
              <a:t>It requires 10 seconds to charge the capacitor.  Once fired the relay cannot reliably be fire again for 10 seconds.   </a:t>
            </a:r>
            <a:endParaRPr kumimoji="0" lang="en-US" sz="2000" b="1" i="0" u="none" strike="noStrike" kern="1200" cap="none" spc="0" normalizeH="0" baseline="0" noProof="0" dirty="0">
              <a:ln>
                <a:noFill/>
              </a:ln>
              <a:solidFill>
                <a:srgbClr val="FF0000"/>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41313"/>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4050108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38300" y="243870"/>
            <a:ext cx="58674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FF0000"/>
                </a:solidFill>
                <a:effectLst/>
                <a:uLnTx/>
                <a:uFillTx/>
                <a:latin typeface="Arial" charset="0"/>
                <a:ea typeface="ＭＳ Ｐゴシック" pitchFamily="34" charset="-128"/>
                <a:cs typeface="Arial" charset="0"/>
              </a:rPr>
              <a:t>What Went Wrong</a:t>
            </a:r>
          </a:p>
        </p:txBody>
      </p:sp>
      <p:sp>
        <p:nvSpPr>
          <p:cNvPr id="5" name="TextBox 4"/>
          <p:cNvSpPr txBox="1"/>
          <p:nvPr/>
        </p:nvSpPr>
        <p:spPr>
          <a:xfrm>
            <a:off x="914400" y="1828800"/>
            <a:ext cx="7391400" cy="369332"/>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endParaRPr>
          </a:p>
        </p:txBody>
      </p:sp>
      <p:sp>
        <p:nvSpPr>
          <p:cNvPr id="2" name="TextBox 1"/>
          <p:cNvSpPr txBox="1"/>
          <p:nvPr/>
        </p:nvSpPr>
        <p:spPr>
          <a:xfrm>
            <a:off x="419100" y="990600"/>
            <a:ext cx="8305800" cy="5878532"/>
          </a:xfrm>
          <a:prstGeom prst="rect">
            <a:avLst/>
          </a:prstGeom>
          <a:noFill/>
        </p:spPr>
        <p:txBody>
          <a:bodyPr wrap="square" rtlCol="0">
            <a:spAutoFit/>
          </a:bodyPr>
          <a:lstStyle/>
          <a:p>
            <a:pPr marL="285750" lvl="0" indent="-285750" fontAlgn="base">
              <a:spcBef>
                <a:spcPct val="0"/>
              </a:spcBef>
              <a:spcAft>
                <a:spcPct val="0"/>
              </a:spcAft>
              <a:buFont typeface="Arial" panose="020B0604020202020204" pitchFamily="34" charset="0"/>
              <a:buChar char="•"/>
              <a:defRPr/>
            </a:pPr>
            <a:r>
              <a:rPr lang="en-US" sz="2000" dirty="0" smtClean="0">
                <a:solidFill>
                  <a:srgbClr val="141313"/>
                </a:solidFill>
                <a:latin typeface="Arial" charset="0"/>
                <a:ea typeface="ＭＳ Ｐゴシック" pitchFamily="34" charset="-128"/>
                <a:cs typeface="Arial" charset="0"/>
              </a:rPr>
              <a:t>While making this system operational two major dirty Dumps  occurred. </a:t>
            </a:r>
          </a:p>
          <a:p>
            <a:pPr lvl="0" fontAlgn="base">
              <a:spcBef>
                <a:spcPct val="0"/>
              </a:spcBef>
              <a:spcAft>
                <a:spcPct val="0"/>
              </a:spcAft>
              <a:defRPr/>
            </a:pPr>
            <a:r>
              <a:rPr lang="en-US" sz="2000" dirty="0" smtClean="0">
                <a:solidFill>
                  <a:srgbClr val="141313"/>
                </a:solidFill>
                <a:latin typeface="Arial" charset="0"/>
                <a:ea typeface="ＭＳ Ｐゴシック" pitchFamily="34" charset="-128"/>
                <a:cs typeface="Arial" charset="0"/>
              </a:rPr>
              <a:t> </a:t>
            </a:r>
          </a:p>
          <a:p>
            <a:pPr marL="800100" lvl="1" indent="-342900" fontAlgn="base">
              <a:spcBef>
                <a:spcPct val="0"/>
              </a:spcBef>
              <a:spcAft>
                <a:spcPct val="0"/>
              </a:spcAft>
              <a:buFont typeface="Wingdings" charset="2"/>
              <a:buChar char="Ø"/>
              <a:defRPr/>
            </a:pPr>
            <a:r>
              <a:rPr lang="en-US" sz="2000" dirty="0" smtClean="0">
                <a:solidFill>
                  <a:srgbClr val="141313"/>
                </a:solidFill>
                <a:latin typeface="Arial" charset="0"/>
                <a:ea typeface="ＭＳ Ｐゴシック" pitchFamily="34" charset="-128"/>
                <a:cs typeface="Arial" charset="0"/>
              </a:rPr>
              <a:t>The first was caused by a noise susceptibility problem with the circuitry which closes the relays.   This  fault was responsible for </a:t>
            </a:r>
            <a:r>
              <a:rPr lang="en-US" sz="2000" dirty="0" smtClean="0">
                <a:solidFill>
                  <a:srgbClr val="FF0000"/>
                </a:solidFill>
                <a:latin typeface="Arial" charset="0"/>
                <a:ea typeface="ＭＳ Ｐゴシック" pitchFamily="34" charset="-128"/>
                <a:cs typeface="Arial" charset="0"/>
              </a:rPr>
              <a:t>damaging a superconducting bypass diode </a:t>
            </a:r>
            <a:r>
              <a:rPr lang="en-US" sz="2000" dirty="0" smtClean="0">
                <a:solidFill>
                  <a:srgbClr val="141313"/>
                </a:solidFill>
                <a:latin typeface="Arial" charset="0"/>
                <a:ea typeface="ＭＳ Ｐゴシック" pitchFamily="34" charset="-128"/>
                <a:cs typeface="Arial" charset="0"/>
              </a:rPr>
              <a:t>in the Yellow ring.  This problem occurred during a normal beam abort at the end of a store.</a:t>
            </a:r>
          </a:p>
          <a:p>
            <a:pPr marL="800100" lvl="1" indent="-342900" fontAlgn="base">
              <a:spcBef>
                <a:spcPct val="0"/>
              </a:spcBef>
              <a:spcAft>
                <a:spcPct val="0"/>
              </a:spcAft>
              <a:buFont typeface="Wingdings" charset="2"/>
              <a:buChar char="Ø"/>
              <a:defRPr/>
            </a:pPr>
            <a:endParaRPr lang="en-US" sz="2000" dirty="0" smtClean="0">
              <a:solidFill>
                <a:srgbClr val="141313"/>
              </a:solidFill>
              <a:latin typeface="Arial" charset="0"/>
              <a:ea typeface="ＭＳ Ｐゴシック" pitchFamily="34" charset="-128"/>
              <a:cs typeface="Arial" charset="0"/>
            </a:endParaRPr>
          </a:p>
          <a:p>
            <a:pPr marL="800100" lvl="1" indent="-342900" fontAlgn="base">
              <a:spcBef>
                <a:spcPct val="0"/>
              </a:spcBef>
              <a:spcAft>
                <a:spcPct val="0"/>
              </a:spcAft>
              <a:buFont typeface="Wingdings" charset="2"/>
              <a:buChar char="Ø"/>
              <a:defRPr/>
            </a:pPr>
            <a:r>
              <a:rPr lang="en-US" sz="2000" dirty="0" smtClean="0">
                <a:solidFill>
                  <a:srgbClr val="141313"/>
                </a:solidFill>
                <a:latin typeface="Arial" charset="0"/>
                <a:ea typeface="ＭＳ Ｐゴシック" pitchFamily="34" charset="-128"/>
                <a:cs typeface="Arial" charset="0"/>
              </a:rPr>
              <a:t>The second event occurred after a power supply malfunctioned and pulled the quench link.  This type of event is not rare and causes the current in the Main Ring Dipoles to start decaying within 1.3 </a:t>
            </a:r>
            <a:r>
              <a:rPr lang="en-US" sz="2000" dirty="0" err="1" smtClean="0">
                <a:solidFill>
                  <a:srgbClr val="141313"/>
                </a:solidFill>
                <a:latin typeface="Arial" charset="0"/>
                <a:ea typeface="ＭＳ Ｐゴシック" pitchFamily="34" charset="-128"/>
                <a:cs typeface="Arial" charset="0"/>
              </a:rPr>
              <a:t>msec</a:t>
            </a:r>
            <a:r>
              <a:rPr lang="en-US" sz="2000" dirty="0" smtClean="0">
                <a:solidFill>
                  <a:srgbClr val="141313"/>
                </a:solidFill>
                <a:latin typeface="Arial" charset="0"/>
                <a:ea typeface="ＭＳ Ｐゴシック" pitchFamily="34" charset="-128"/>
                <a:cs typeface="Arial" charset="0"/>
              </a:rPr>
              <a:t> of issuing an abort command.  Nothing was damaged in this event but much time was lost recovering.  </a:t>
            </a:r>
            <a:endParaRPr kumimoji="0" lang="en-US" sz="2000" b="0" i="0" u="none" strike="noStrike" kern="1200" cap="none" spc="0" normalizeH="0" noProof="0" dirty="0" smtClean="0">
              <a:ln>
                <a:noFill/>
              </a:ln>
              <a:solidFill>
                <a:srgbClr val="141313"/>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noProof="0" dirty="0" smtClean="0">
              <a:ln>
                <a:noFill/>
              </a:ln>
              <a:solidFill>
                <a:srgbClr val="141313"/>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41313"/>
              </a:solidFill>
              <a:effectLst/>
              <a:uLnTx/>
              <a:uFillTx/>
              <a:latin typeface="Arial" charset="0"/>
              <a:ea typeface="ＭＳ Ｐゴシック" pitchFamily="34" charset="-128"/>
              <a:cs typeface="Arial" charset="0"/>
            </a:endParaRPr>
          </a:p>
          <a:p>
            <a:pPr marR="0" lvl="0" algn="l" defTabSz="914400" rtl="0" eaLnBrk="1" fontAlgn="base" latinLnBrk="0" hangingPunct="1">
              <a:lnSpc>
                <a:spcPct val="100000"/>
              </a:lnSpc>
              <a:spcBef>
                <a:spcPct val="0"/>
              </a:spcBef>
              <a:spcAft>
                <a:spcPct val="0"/>
              </a:spcAft>
              <a:buClrTx/>
              <a:buSzTx/>
              <a:tabLst/>
              <a:defRPr/>
            </a:pPr>
            <a:endParaRPr kumimoji="0" lang="en-US" sz="20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41313"/>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1315135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38300" y="243870"/>
            <a:ext cx="58674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FF0000"/>
                </a:solidFill>
                <a:effectLst/>
                <a:uLnTx/>
                <a:uFillTx/>
                <a:latin typeface="Arial" charset="0"/>
                <a:ea typeface="ＭＳ Ｐゴシック" pitchFamily="34" charset="-128"/>
                <a:cs typeface="Arial" charset="0"/>
              </a:rPr>
              <a:t>What Went Wrong</a:t>
            </a:r>
          </a:p>
        </p:txBody>
      </p:sp>
      <p:sp>
        <p:nvSpPr>
          <p:cNvPr id="5" name="TextBox 4"/>
          <p:cNvSpPr txBox="1"/>
          <p:nvPr/>
        </p:nvSpPr>
        <p:spPr>
          <a:xfrm>
            <a:off x="914400" y="1828800"/>
            <a:ext cx="7391400" cy="369332"/>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endParaRPr>
          </a:p>
        </p:txBody>
      </p:sp>
      <p:sp>
        <p:nvSpPr>
          <p:cNvPr id="2" name="TextBox 1"/>
          <p:cNvSpPr txBox="1"/>
          <p:nvPr/>
        </p:nvSpPr>
        <p:spPr>
          <a:xfrm>
            <a:off x="419100" y="990600"/>
            <a:ext cx="8305800" cy="6186309"/>
          </a:xfrm>
          <a:prstGeom prst="rect">
            <a:avLst/>
          </a:prstGeom>
          <a:noFill/>
        </p:spPr>
        <p:txBody>
          <a:bodyPr wrap="square" rtlCol="0">
            <a:spAutoFit/>
          </a:bodyPr>
          <a:lstStyle/>
          <a:p>
            <a:pPr marL="285750" lvl="0" indent="-285750" fontAlgn="base">
              <a:spcBef>
                <a:spcPct val="0"/>
              </a:spcBef>
              <a:spcAft>
                <a:spcPct val="0"/>
              </a:spcAft>
              <a:buFont typeface="Arial" panose="020B0604020202020204" pitchFamily="34" charset="0"/>
              <a:buChar char="•"/>
              <a:defRPr/>
            </a:pPr>
            <a:r>
              <a:rPr kumimoji="0" lang="en-US" sz="20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rPr>
              <a:t>Although the system was extensively tested a flaw  in the firing</a:t>
            </a:r>
            <a:r>
              <a:rPr kumimoji="0" lang="en-US" sz="2000" b="0" i="0" u="none" strike="noStrike" kern="1200" cap="none" spc="0" normalizeH="0" noProof="0" dirty="0" smtClean="0">
                <a:ln>
                  <a:noFill/>
                </a:ln>
                <a:solidFill>
                  <a:srgbClr val="141313"/>
                </a:solidFill>
                <a:effectLst/>
                <a:uLnTx/>
                <a:uFillTx/>
                <a:latin typeface="Arial" charset="0"/>
                <a:ea typeface="ＭＳ Ｐゴシック" pitchFamily="34" charset="-128"/>
                <a:cs typeface="Arial" charset="0"/>
              </a:rPr>
              <a:t> circuitry was  uncovered when the system was made operational</a:t>
            </a:r>
            <a:r>
              <a:rPr lang="en-US" sz="2000" dirty="0" smtClean="0">
                <a:solidFill>
                  <a:srgbClr val="141313"/>
                </a:solidFill>
                <a:latin typeface="Arial" charset="0"/>
                <a:ea typeface="ＭＳ Ｐゴシック" pitchFamily="34" charset="-128"/>
                <a:cs typeface="Arial" charset="0"/>
              </a:rPr>
              <a:t>.</a:t>
            </a:r>
          </a:p>
          <a:p>
            <a:pPr marL="285750" lvl="0" indent="-285750" fontAlgn="base">
              <a:spcBef>
                <a:spcPct val="0"/>
              </a:spcBef>
              <a:spcAft>
                <a:spcPct val="0"/>
              </a:spcAft>
              <a:buFont typeface="Arial" panose="020B0604020202020204" pitchFamily="34" charset="0"/>
              <a:buChar char="•"/>
              <a:defRPr/>
            </a:pPr>
            <a:endParaRPr lang="en-US" sz="2000" dirty="0">
              <a:solidFill>
                <a:srgbClr val="141313"/>
              </a:solidFill>
              <a:latin typeface="Arial" charset="0"/>
              <a:ea typeface="ＭＳ Ｐゴシック" pitchFamily="34" charset="-128"/>
              <a:cs typeface="Arial" charset="0"/>
            </a:endParaRPr>
          </a:p>
          <a:p>
            <a:pPr marL="285750" lvl="0" indent="-285750" fontAlgn="base">
              <a:spcBef>
                <a:spcPct val="0"/>
              </a:spcBef>
              <a:spcAft>
                <a:spcPct val="0"/>
              </a:spcAft>
              <a:buFont typeface="Arial" panose="020B0604020202020204" pitchFamily="34" charset="0"/>
              <a:buChar char="•"/>
              <a:defRPr/>
            </a:pPr>
            <a:r>
              <a:rPr lang="en-US" sz="2000" dirty="0" smtClean="0">
                <a:solidFill>
                  <a:srgbClr val="141313"/>
                </a:solidFill>
                <a:latin typeface="Arial" charset="0"/>
                <a:ea typeface="ＭＳ Ｐゴシック" pitchFamily="34" charset="-128"/>
                <a:cs typeface="Arial" charset="0"/>
              </a:rPr>
              <a:t>During </a:t>
            </a:r>
            <a:r>
              <a:rPr lang="en-US" sz="2000" dirty="0">
                <a:solidFill>
                  <a:srgbClr val="141313"/>
                </a:solidFill>
                <a:latin typeface="Arial" charset="0"/>
                <a:ea typeface="ＭＳ Ｐゴシック" pitchFamily="34" charset="-128"/>
                <a:cs typeface="Arial" charset="0"/>
              </a:rPr>
              <a:t>a normal abort the </a:t>
            </a:r>
            <a:r>
              <a:rPr lang="en-US" sz="2000" dirty="0" smtClean="0">
                <a:solidFill>
                  <a:srgbClr val="141313"/>
                </a:solidFill>
                <a:latin typeface="Arial" charset="0"/>
                <a:ea typeface="ＭＳ Ｐゴシック" pitchFamily="34" charset="-128"/>
                <a:cs typeface="Arial" charset="0"/>
              </a:rPr>
              <a:t>Blue </a:t>
            </a:r>
            <a:r>
              <a:rPr lang="en-US" sz="2000" dirty="0">
                <a:solidFill>
                  <a:srgbClr val="141313"/>
                </a:solidFill>
                <a:latin typeface="Arial" charset="0"/>
                <a:ea typeface="ＭＳ Ｐゴシック" pitchFamily="34" charset="-128"/>
                <a:cs typeface="Arial" charset="0"/>
              </a:rPr>
              <a:t>Kickers are commanded to fire 1 second </a:t>
            </a:r>
            <a:r>
              <a:rPr lang="en-US" sz="2000" dirty="0" smtClean="0">
                <a:solidFill>
                  <a:srgbClr val="141313"/>
                </a:solidFill>
                <a:latin typeface="Arial" charset="0"/>
                <a:ea typeface="ＭＳ Ｐゴシック" pitchFamily="34" charset="-128"/>
                <a:cs typeface="Arial" charset="0"/>
              </a:rPr>
              <a:t>before </a:t>
            </a:r>
            <a:r>
              <a:rPr lang="en-US" sz="2000" dirty="0">
                <a:solidFill>
                  <a:srgbClr val="141313"/>
                </a:solidFill>
                <a:latin typeface="Arial" charset="0"/>
                <a:ea typeface="ＭＳ Ｐゴシック" pitchFamily="34" charset="-128"/>
                <a:cs typeface="Arial" charset="0"/>
              </a:rPr>
              <a:t>the </a:t>
            </a:r>
            <a:r>
              <a:rPr lang="en-US" sz="2000" dirty="0" smtClean="0">
                <a:solidFill>
                  <a:srgbClr val="141313"/>
                </a:solidFill>
                <a:latin typeface="Arial" charset="0"/>
                <a:ea typeface="ＭＳ Ｐゴシック" pitchFamily="34" charset="-128"/>
                <a:cs typeface="Arial" charset="0"/>
              </a:rPr>
              <a:t>Yellow Kickers</a:t>
            </a:r>
            <a:endParaRPr kumimoji="0" lang="en-US" sz="2000" b="0" i="0" u="none" strike="noStrike" kern="1200" cap="none" spc="0" normalizeH="0" noProof="0" dirty="0" smtClean="0">
              <a:ln>
                <a:noFill/>
              </a:ln>
              <a:solidFill>
                <a:srgbClr val="141313"/>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noProof="0" dirty="0" smtClean="0">
              <a:ln>
                <a:noFill/>
              </a:ln>
              <a:solidFill>
                <a:srgbClr val="141313"/>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000" dirty="0">
                <a:solidFill>
                  <a:srgbClr val="141313"/>
                </a:solidFill>
                <a:latin typeface="Arial" charset="0"/>
                <a:ea typeface="ＭＳ Ｐゴシック" pitchFamily="34" charset="-128"/>
                <a:cs typeface="Arial" charset="0"/>
              </a:rPr>
              <a:t>T</a:t>
            </a:r>
            <a:r>
              <a:rPr kumimoji="0" lang="en-US" sz="2000" b="0" i="0" u="none" strike="noStrike" kern="1200" cap="none" spc="0" normalizeH="0" noProof="0" dirty="0" smtClean="0">
                <a:ln>
                  <a:noFill/>
                </a:ln>
                <a:solidFill>
                  <a:srgbClr val="141313"/>
                </a:solidFill>
                <a:effectLst/>
                <a:uLnTx/>
                <a:uFillTx/>
                <a:latin typeface="Arial" charset="0"/>
                <a:ea typeface="ＭＳ Ｐゴシック" pitchFamily="34" charset="-128"/>
                <a:cs typeface="Arial" charset="0"/>
              </a:rPr>
              <a:t>he noise from the firing of  the Blue Abort Kickers caused </a:t>
            </a:r>
            <a:r>
              <a:rPr lang="en-US" sz="2000" dirty="0" smtClean="0">
                <a:solidFill>
                  <a:srgbClr val="141313"/>
                </a:solidFill>
                <a:latin typeface="Arial" charset="0"/>
                <a:ea typeface="ＭＳ Ｐゴシック" pitchFamily="34" charset="-128"/>
                <a:cs typeface="Arial" charset="0"/>
              </a:rPr>
              <a:t>the </a:t>
            </a:r>
            <a:r>
              <a:rPr kumimoji="0" lang="en-US" sz="2000" b="0" i="0" u="none" strike="noStrike" kern="1200" cap="none" spc="0" normalizeH="0" noProof="0" dirty="0" smtClean="0">
                <a:ln>
                  <a:noFill/>
                </a:ln>
                <a:solidFill>
                  <a:srgbClr val="141313"/>
                </a:solidFill>
                <a:effectLst/>
                <a:uLnTx/>
                <a:uFillTx/>
                <a:latin typeface="Arial" charset="0"/>
                <a:ea typeface="ＭＳ Ｐゴシック" pitchFamily="34" charset="-128"/>
                <a:cs typeface="Arial" charset="0"/>
              </a:rPr>
              <a:t>the capacitive discharge circuitry in Yellow Kickers to fire prematurely closing the relays in Yellow.</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noProof="0" dirty="0" smtClean="0">
              <a:ln>
                <a:noFill/>
              </a:ln>
              <a:solidFill>
                <a:srgbClr val="141313"/>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noProof="0" dirty="0" smtClean="0">
                <a:ln>
                  <a:noFill/>
                </a:ln>
                <a:solidFill>
                  <a:srgbClr val="141313"/>
                </a:solidFill>
                <a:effectLst/>
                <a:uLnTx/>
                <a:uFillTx/>
                <a:latin typeface="Arial" charset="0"/>
                <a:ea typeface="ＭＳ Ｐゴシック" pitchFamily="34" charset="-128"/>
                <a:cs typeface="Arial" charset="0"/>
              </a:rPr>
              <a:t>The Relay capacitive discharge circuitry requires 10 second to charge up reliably after it is fired.  When Yellow was asked to fire only 1 or 2 Yellow kickers fired resulting in an extremely dirty abort.    Diode Y7D6 </a:t>
            </a:r>
            <a:r>
              <a:rPr lang="en-US" sz="2000" dirty="0" smtClean="0">
                <a:solidFill>
                  <a:srgbClr val="141313"/>
                </a:solidFill>
                <a:latin typeface="Arial" charset="0"/>
                <a:ea typeface="ＭＳ Ｐゴシック" pitchFamily="34" charset="-128"/>
                <a:cs typeface="Arial" charset="0"/>
              </a:rPr>
              <a:t>experienced high radiation levels while Quenching(</a:t>
            </a:r>
            <a:r>
              <a:rPr lang="en-US" sz="2000" dirty="0" smtClean="0">
                <a:solidFill>
                  <a:srgbClr val="FF0000"/>
                </a:solidFill>
                <a:latin typeface="Arial" charset="0"/>
                <a:ea typeface="ＭＳ Ｐゴシック" pitchFamily="34" charset="-128"/>
                <a:cs typeface="Arial" charset="0"/>
              </a:rPr>
              <a:t>?</a:t>
            </a:r>
            <a:r>
              <a:rPr lang="en-US" sz="2000" dirty="0" smtClean="0">
                <a:solidFill>
                  <a:srgbClr val="141313"/>
                </a:solidFill>
                <a:latin typeface="Arial" charset="0"/>
                <a:ea typeface="ＭＳ Ｐゴシック" pitchFamily="34" charset="-128"/>
                <a:cs typeface="Arial" charset="0"/>
              </a:rPr>
              <a:t>) and was damaged</a:t>
            </a:r>
            <a:r>
              <a:rPr kumimoji="0" lang="en-US" sz="2000" b="0" i="0" u="none" strike="noStrike" kern="1200" cap="none" spc="0" normalizeH="0" noProof="0" dirty="0" smtClean="0">
                <a:ln>
                  <a:noFill/>
                </a:ln>
                <a:solidFill>
                  <a:srgbClr val="141313"/>
                </a:solidFill>
                <a:effectLst/>
                <a:uLnTx/>
                <a:uFillTx/>
                <a:latin typeface="Arial" charset="0"/>
                <a:ea typeface="ＭＳ Ｐゴシック" pitchFamily="34" charset="-128"/>
                <a:cs typeface="Arial" charset="0"/>
              </a:rPr>
              <a:t>.  This occurred on March 11, 2017.  </a:t>
            </a:r>
            <a:r>
              <a:rPr kumimoji="0" lang="en-US" sz="2000" b="0" i="0" u="none" strike="noStrike" kern="1200" cap="none" spc="0" normalizeH="0" noProof="0" dirty="0" smtClean="0">
                <a:ln>
                  <a:noFill/>
                </a:ln>
                <a:solidFill>
                  <a:srgbClr val="FF0000"/>
                </a:solidFill>
                <a:effectLst/>
                <a:uLnTx/>
                <a:uFillTx/>
                <a:latin typeface="Arial" charset="0"/>
                <a:ea typeface="ＭＳ Ｐゴシック" pitchFamily="34" charset="-128"/>
                <a:cs typeface="Arial" charset="0"/>
              </a:rPr>
              <a:t>Over 83 magnets Quenched.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41313"/>
              </a:solidFill>
              <a:effectLst/>
              <a:uLnTx/>
              <a:uFillTx/>
              <a:latin typeface="Arial" charset="0"/>
              <a:ea typeface="ＭＳ Ｐゴシック" pitchFamily="34" charset="-128"/>
              <a:cs typeface="Arial" charset="0"/>
            </a:endParaRPr>
          </a:p>
          <a:p>
            <a:pPr marR="0" lvl="0" algn="l" defTabSz="914400" rtl="0" eaLnBrk="1" fontAlgn="base" latinLnBrk="0" hangingPunct="1">
              <a:lnSpc>
                <a:spcPct val="100000"/>
              </a:lnSpc>
              <a:spcBef>
                <a:spcPct val="0"/>
              </a:spcBef>
              <a:spcAft>
                <a:spcPct val="0"/>
              </a:spcAft>
              <a:buClrTx/>
              <a:buSzTx/>
              <a:tabLst/>
              <a:defRPr/>
            </a:pPr>
            <a:endParaRPr kumimoji="0" lang="en-US" sz="20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41313"/>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20356683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38300" y="243870"/>
            <a:ext cx="5867400"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srgbClr val="FF0000"/>
                </a:solidFill>
                <a:effectLst/>
                <a:uLnTx/>
                <a:uFillTx/>
                <a:latin typeface="Arial" charset="0"/>
                <a:ea typeface="ＭＳ Ｐゴシック" pitchFamily="34" charset="-128"/>
                <a:cs typeface="Arial" charset="0"/>
              </a:rPr>
              <a:t>What Went Wrong</a:t>
            </a:r>
          </a:p>
        </p:txBody>
      </p:sp>
      <p:sp>
        <p:nvSpPr>
          <p:cNvPr id="5" name="TextBox 4"/>
          <p:cNvSpPr txBox="1"/>
          <p:nvPr/>
        </p:nvSpPr>
        <p:spPr>
          <a:xfrm>
            <a:off x="914400" y="1828800"/>
            <a:ext cx="7391400" cy="369332"/>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endParaRPr>
          </a:p>
        </p:txBody>
      </p:sp>
      <p:sp>
        <p:nvSpPr>
          <p:cNvPr id="2" name="TextBox 1"/>
          <p:cNvSpPr txBox="1"/>
          <p:nvPr/>
        </p:nvSpPr>
        <p:spPr>
          <a:xfrm>
            <a:off x="419100" y="990600"/>
            <a:ext cx="8305800" cy="5478423"/>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endParaRPr kumimoji="0" lang="en-US" sz="1800" b="0" i="0" u="none" strike="noStrike" kern="1200" cap="none" spc="0" normalizeH="0" baseline="0" noProof="0" dirty="0">
              <a:ln>
                <a:noFill/>
              </a:ln>
              <a:solidFill>
                <a:srgbClr val="141313"/>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rPr>
              <a:t>When the Quench Detector </a:t>
            </a:r>
            <a:r>
              <a:rPr lang="en-US" sz="2000" dirty="0" smtClean="0">
                <a:solidFill>
                  <a:srgbClr val="141313"/>
                </a:solidFill>
                <a:latin typeface="Arial" charset="0"/>
                <a:ea typeface="ＭＳ Ｐゴシック" pitchFamily="34" charset="-128"/>
                <a:cs typeface="Arial" charset="0"/>
              </a:rPr>
              <a:t>detects a quench it pulls the quench link and the beam permit link.</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41313"/>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rPr>
              <a:t>This very</a:t>
            </a:r>
            <a:r>
              <a:rPr kumimoji="0" lang="en-US" sz="2000" b="0" i="0" u="none" strike="noStrike" kern="1200" cap="none" spc="0" normalizeH="0" noProof="0" dirty="0" smtClean="0">
                <a:ln>
                  <a:noFill/>
                </a:ln>
                <a:solidFill>
                  <a:srgbClr val="141313"/>
                </a:solidFill>
                <a:effectLst/>
                <a:uLnTx/>
                <a:uFillTx/>
                <a:latin typeface="Arial" charset="0"/>
                <a:ea typeface="ＭＳ Ｐゴシック" pitchFamily="34" charset="-128"/>
                <a:cs typeface="Arial" charset="0"/>
              </a:rPr>
              <a:t> quickly (&lt;1.3 </a:t>
            </a:r>
            <a:r>
              <a:rPr kumimoji="0" lang="en-US" sz="2000" b="0" i="0" u="none" strike="noStrike" kern="1200" cap="none" spc="0" normalizeH="0" noProof="0" dirty="0" err="1" smtClean="0">
                <a:ln>
                  <a:noFill/>
                </a:ln>
                <a:solidFill>
                  <a:srgbClr val="141313"/>
                </a:solidFill>
                <a:effectLst/>
                <a:uLnTx/>
                <a:uFillTx/>
                <a:latin typeface="Arial" charset="0"/>
                <a:ea typeface="ＭＳ Ｐゴシック" pitchFamily="34" charset="-128"/>
                <a:cs typeface="Arial" charset="0"/>
              </a:rPr>
              <a:t>msec</a:t>
            </a:r>
            <a:r>
              <a:rPr kumimoji="0" lang="en-US" sz="2000" b="0" i="0" u="none" strike="noStrike" kern="1200" cap="none" spc="0" normalizeH="0" noProof="0" dirty="0" smtClean="0">
                <a:ln>
                  <a:noFill/>
                </a:ln>
                <a:solidFill>
                  <a:srgbClr val="141313"/>
                </a:solidFill>
                <a:effectLst/>
                <a:uLnTx/>
                <a:uFillTx/>
                <a:latin typeface="Arial" charset="0"/>
                <a:ea typeface="ＭＳ Ｐゴシック" pitchFamily="34" charset="-128"/>
                <a:cs typeface="Arial" charset="0"/>
              </a:rPr>
              <a:t>) fires the Quench switches in 4B and 10A</a:t>
            </a:r>
            <a:endParaRPr kumimoji="0" lang="en-US" sz="20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1000" dirty="0">
              <a:solidFill>
                <a:srgbClr val="141313"/>
              </a:solidFill>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rPr>
              <a:t>When these switches are fired the current in the Main Ring Magnets quickly </a:t>
            </a:r>
            <a:r>
              <a:rPr lang="en-US" sz="2000" dirty="0" smtClean="0">
                <a:solidFill>
                  <a:srgbClr val="141313"/>
                </a:solidFill>
                <a:latin typeface="Arial" charset="0"/>
                <a:ea typeface="ＭＳ Ｐゴシック" pitchFamily="34" charset="-128"/>
                <a:cs typeface="Arial" charset="0"/>
              </a:rPr>
              <a:t>decays and the beam will be sprayed all over the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41313"/>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000" dirty="0" smtClean="0">
                <a:solidFill>
                  <a:srgbClr val="141313"/>
                </a:solidFill>
                <a:latin typeface="Arial" charset="0"/>
                <a:ea typeface="ＭＳ Ｐゴシック" pitchFamily="34" charset="-128"/>
                <a:cs typeface="Arial" charset="0"/>
              </a:rPr>
              <a:t>This occurred on May 14, 2017</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141313"/>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000" noProof="0" dirty="0" smtClean="0">
                <a:solidFill>
                  <a:srgbClr val="141313"/>
                </a:solidFill>
                <a:latin typeface="Arial" charset="0"/>
                <a:ea typeface="ＭＳ Ｐゴシック" pitchFamily="34" charset="-128"/>
                <a:cs typeface="Arial" charset="0"/>
              </a:rPr>
              <a:t>Many magnets quenched but fortunately none were damaged.  Many hours were lost in recovery.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dirty="0">
              <a:ln>
                <a:noFill/>
              </a:ln>
              <a:solidFill>
                <a:srgbClr val="141313"/>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000" noProof="0" dirty="0" smtClean="0">
                <a:solidFill>
                  <a:srgbClr val="141313"/>
                </a:solidFill>
                <a:latin typeface="Arial" charset="0"/>
                <a:ea typeface="ＭＳ Ｐゴシック" pitchFamily="34" charset="-128"/>
                <a:cs typeface="Arial" charset="0"/>
              </a:rPr>
              <a:t>The abort must happen before the Quench </a:t>
            </a:r>
            <a:r>
              <a:rPr lang="en-US" sz="2000" dirty="0" smtClean="0">
                <a:solidFill>
                  <a:srgbClr val="141313"/>
                </a:solidFill>
                <a:latin typeface="Arial" charset="0"/>
                <a:ea typeface="ＭＳ Ｐゴシック" pitchFamily="34" charset="-128"/>
                <a:cs typeface="Arial" charset="0"/>
              </a:rPr>
              <a:t>s</a:t>
            </a:r>
            <a:r>
              <a:rPr lang="en-US" sz="2000" noProof="0" dirty="0" smtClean="0">
                <a:solidFill>
                  <a:srgbClr val="141313"/>
                </a:solidFill>
                <a:latin typeface="Arial" charset="0"/>
                <a:ea typeface="ＭＳ Ｐゴシック" pitchFamily="34" charset="-128"/>
                <a:cs typeface="Arial" charset="0"/>
              </a:rPr>
              <a:t>witches are fired  </a:t>
            </a:r>
            <a:endParaRPr kumimoji="0" lang="en-US" sz="20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41313"/>
              </a:solidFill>
              <a:effectLst/>
              <a:uLnTx/>
              <a:uFillTx/>
              <a:latin typeface="Arial" charset="0"/>
              <a:ea typeface="ＭＳ Ｐゴシック" pitchFamily="34" charset="-128"/>
              <a:cs typeface="Arial" charset="0"/>
            </a:endParaRPr>
          </a:p>
          <a:p>
            <a:pPr marR="0" lvl="0" algn="l" defTabSz="914400" rtl="0" eaLnBrk="1" fontAlgn="base" latinLnBrk="0" hangingPunct="1">
              <a:lnSpc>
                <a:spcPct val="100000"/>
              </a:lnSpc>
              <a:spcBef>
                <a:spcPct val="0"/>
              </a:spcBef>
              <a:spcAft>
                <a:spcPct val="0"/>
              </a:spcAft>
              <a:buClrTx/>
              <a:buSzTx/>
              <a:tabLst/>
              <a:defRPr/>
            </a:pPr>
            <a:endParaRPr kumimoji="0" lang="en-US" sz="18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41313"/>
              </a:solidFill>
              <a:effectLst/>
              <a:uLnTx/>
              <a:uFillTx/>
              <a:latin typeface="Arial" charset="0"/>
              <a:ea typeface="ＭＳ Ｐゴシック" pitchFamily="34" charset="-128"/>
              <a:cs typeface="Arial"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srgbClr val="141313"/>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16752057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217" y="365127"/>
            <a:ext cx="8328991" cy="622606"/>
          </a:xfrm>
        </p:spPr>
        <p:txBody>
          <a:bodyPr rtlCol="0">
            <a:normAutofit/>
          </a:bodyPr>
          <a:lstStyle/>
          <a:p>
            <a:pPr algn="ctr" eaLnBrk="1" fontAlgn="auto" hangingPunct="1">
              <a:spcAft>
                <a:spcPts val="0"/>
              </a:spcAft>
              <a:defRPr/>
            </a:pPr>
            <a:r>
              <a:rPr lang="en-US" sz="2800" b="0" dirty="0" smtClean="0">
                <a:solidFill>
                  <a:srgbClr val="FF0000"/>
                </a:solidFill>
                <a:latin typeface="+mn-lt"/>
              </a:rPr>
              <a:t>Plan Going Forward</a:t>
            </a:r>
          </a:p>
        </p:txBody>
      </p:sp>
      <p:sp>
        <p:nvSpPr>
          <p:cNvPr id="9219" name="Content Placeholder 2"/>
          <p:cNvSpPr>
            <a:spLocks noGrp="1"/>
          </p:cNvSpPr>
          <p:nvPr>
            <p:ph idx="1"/>
          </p:nvPr>
        </p:nvSpPr>
        <p:spPr>
          <a:xfrm>
            <a:off x="457200" y="1090353"/>
            <a:ext cx="8229600" cy="5362835"/>
          </a:xfrm>
        </p:spPr>
        <p:txBody>
          <a:bodyPr>
            <a:normAutofit/>
          </a:bodyPr>
          <a:lstStyle/>
          <a:p>
            <a:r>
              <a:rPr lang="en-US" altLang="en-US" sz="2000" dirty="0" smtClean="0"/>
              <a:t>Maximum Closing time for the relays  must be reduced to 5 </a:t>
            </a:r>
            <a:r>
              <a:rPr lang="en-US" altLang="en-US" sz="2000" dirty="0" err="1" smtClean="0"/>
              <a:t>msec</a:t>
            </a:r>
            <a:endParaRPr lang="en-US" altLang="en-US" sz="2000" dirty="0" smtClean="0"/>
          </a:p>
          <a:p>
            <a:pPr marL="0" indent="0">
              <a:buNone/>
            </a:pPr>
            <a:endParaRPr lang="en-US" altLang="en-US" sz="2000" dirty="0" smtClean="0"/>
          </a:p>
          <a:p>
            <a:r>
              <a:rPr lang="en-US" altLang="en-US" sz="2000" dirty="0" smtClean="0"/>
              <a:t> Operating Time for the 4B and 10A Quench Switches must be increased to 10 </a:t>
            </a:r>
            <a:r>
              <a:rPr lang="en-US" altLang="en-US" sz="2000" dirty="0" err="1" smtClean="0"/>
              <a:t>msec</a:t>
            </a:r>
            <a:endParaRPr lang="en-US" altLang="en-US" sz="2000" dirty="0" smtClean="0"/>
          </a:p>
          <a:p>
            <a:endParaRPr lang="en-US" altLang="en-US" sz="2000" dirty="0" smtClean="0"/>
          </a:p>
          <a:p>
            <a:r>
              <a:rPr lang="en-US" altLang="en-US" sz="2000" dirty="0" smtClean="0"/>
              <a:t>Triggering circuits for the Relay Circuits must be Redundant and confirmed to be armed during operations. </a:t>
            </a:r>
            <a:r>
              <a:rPr lang="en-US" altLang="en-US" sz="1800" dirty="0" smtClean="0"/>
              <a:t>(completed for original circuit)</a:t>
            </a:r>
          </a:p>
          <a:p>
            <a:pPr marL="0" indent="0">
              <a:buNone/>
            </a:pPr>
            <a:endParaRPr lang="en-US" altLang="en-US" sz="2000" dirty="0" smtClean="0"/>
          </a:p>
          <a:p>
            <a:r>
              <a:rPr lang="en-US" altLang="en-US" sz="2000" dirty="0" smtClean="0"/>
              <a:t>The system must be exhaustively tested under operating conditions </a:t>
            </a:r>
            <a:r>
              <a:rPr lang="en-US" altLang="en-US" sz="1800" dirty="0" smtClean="0"/>
              <a:t>(completed for original circuit) </a:t>
            </a:r>
          </a:p>
          <a:p>
            <a:endParaRPr lang="en-US" altLang="en-US" sz="2000" dirty="0"/>
          </a:p>
          <a:p>
            <a:r>
              <a:rPr lang="en-US" altLang="en-US" sz="2000" dirty="0" smtClean="0"/>
              <a:t>The scopes recording kicker currents should be triggered when any kicker is fired</a:t>
            </a:r>
            <a:endParaRPr lang="en-US" altLang="en-US" sz="2000" dirty="0"/>
          </a:p>
        </p:txBody>
      </p:sp>
    </p:spTree>
    <p:extLst>
      <p:ext uri="{BB962C8B-B14F-4D97-AF65-F5344CB8AC3E}">
        <p14:creationId xmlns:p14="http://schemas.microsoft.com/office/powerpoint/2010/main" val="336820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217" y="365127"/>
            <a:ext cx="8328991" cy="622606"/>
          </a:xfrm>
        </p:spPr>
        <p:txBody>
          <a:bodyPr rtlCol="0">
            <a:normAutofit/>
          </a:bodyPr>
          <a:lstStyle/>
          <a:p>
            <a:pPr algn="ctr" eaLnBrk="1" fontAlgn="auto" hangingPunct="1">
              <a:spcAft>
                <a:spcPts val="0"/>
              </a:spcAft>
              <a:defRPr/>
            </a:pPr>
            <a:r>
              <a:rPr lang="en-US" sz="2800" b="0" dirty="0" smtClean="0">
                <a:solidFill>
                  <a:srgbClr val="FF0000"/>
                </a:solidFill>
              </a:rPr>
              <a:t>How to Obtain 5 </a:t>
            </a:r>
            <a:r>
              <a:rPr lang="en-US" sz="2800" b="0" dirty="0" err="1" smtClean="0">
                <a:solidFill>
                  <a:srgbClr val="FF0000"/>
                </a:solidFill>
              </a:rPr>
              <a:t>msec</a:t>
            </a:r>
            <a:r>
              <a:rPr lang="en-US" sz="2800" b="0" dirty="0" smtClean="0">
                <a:solidFill>
                  <a:srgbClr val="FF0000"/>
                </a:solidFill>
              </a:rPr>
              <a:t> Closing Time</a:t>
            </a:r>
          </a:p>
        </p:txBody>
      </p:sp>
      <p:sp>
        <p:nvSpPr>
          <p:cNvPr id="9219" name="Content Placeholder 2"/>
          <p:cNvSpPr>
            <a:spLocks noGrp="1"/>
          </p:cNvSpPr>
          <p:nvPr>
            <p:ph idx="1"/>
          </p:nvPr>
        </p:nvSpPr>
        <p:spPr>
          <a:xfrm>
            <a:off x="457200" y="1090353"/>
            <a:ext cx="8229600" cy="5362835"/>
          </a:xfrm>
        </p:spPr>
        <p:txBody>
          <a:bodyPr>
            <a:normAutofit/>
          </a:bodyPr>
          <a:lstStyle/>
          <a:p>
            <a:r>
              <a:rPr lang="en-US" altLang="en-US" sz="2000" dirty="0" smtClean="0"/>
              <a:t>Modify the existing relay to close faster</a:t>
            </a:r>
          </a:p>
          <a:p>
            <a:endParaRPr lang="en-US" altLang="en-US" sz="2000" dirty="0" smtClean="0"/>
          </a:p>
          <a:p>
            <a:pPr lvl="1">
              <a:buFont typeface="Wingdings" charset="2"/>
              <a:buChar char="Ø"/>
            </a:pPr>
            <a:r>
              <a:rPr lang="en-US" altLang="en-US" sz="2000" dirty="0" smtClean="0"/>
              <a:t>Replace the existing relay coil with a lower resistance coil (17.6 ohms to 1 ohm) </a:t>
            </a:r>
          </a:p>
          <a:p>
            <a:pPr lvl="1">
              <a:buFont typeface="Wingdings" charset="2"/>
              <a:buChar char="Ø"/>
            </a:pPr>
            <a:endParaRPr lang="en-US" altLang="en-US" sz="2000" dirty="0" smtClean="0"/>
          </a:p>
          <a:p>
            <a:pPr lvl="1" eaLnBrk="1" hangingPunct="1">
              <a:buFont typeface="Wingdings" charset="2"/>
              <a:buChar char="Ø"/>
            </a:pPr>
            <a:r>
              <a:rPr lang="en-US" altLang="en-US" sz="2000" dirty="0" smtClean="0"/>
              <a:t>Increase capacitive discharge voltage from 120Vdc to 350Vdc</a:t>
            </a:r>
          </a:p>
          <a:p>
            <a:pPr marL="457200" lvl="1" indent="0" eaLnBrk="1" hangingPunct="1">
              <a:buNone/>
            </a:pPr>
            <a:endParaRPr lang="en-US" altLang="en-US" sz="2000" dirty="0" smtClean="0"/>
          </a:p>
          <a:p>
            <a:pPr lvl="1" eaLnBrk="1" hangingPunct="1">
              <a:buFont typeface="Wingdings" charset="2"/>
              <a:buChar char="Ø"/>
            </a:pPr>
            <a:r>
              <a:rPr lang="en-US" altLang="en-US" sz="2000" dirty="0" smtClean="0"/>
              <a:t>Thoroughly test the modified relay for reproducibility and reliability, the  </a:t>
            </a:r>
            <a:r>
              <a:rPr lang="en-US" altLang="en-US" sz="2000" dirty="0"/>
              <a:t>c</a:t>
            </a:r>
            <a:r>
              <a:rPr lang="en-US" altLang="en-US" sz="2000" dirty="0" smtClean="0"/>
              <a:t>losing forces will increased.</a:t>
            </a:r>
          </a:p>
          <a:p>
            <a:pPr lvl="1" eaLnBrk="1" hangingPunct="1">
              <a:buFont typeface="Wingdings" charset="2"/>
              <a:buChar char="Ø"/>
            </a:pPr>
            <a:endParaRPr lang="en-US" altLang="en-US" sz="2000" dirty="0" smtClean="0"/>
          </a:p>
          <a:p>
            <a:pPr eaLnBrk="1" hangingPunct="1"/>
            <a:r>
              <a:rPr lang="en-US" altLang="en-US" sz="2000" dirty="0" smtClean="0"/>
              <a:t>Obtain a Vacuum relay which can operate in under 5 </a:t>
            </a:r>
            <a:r>
              <a:rPr lang="en-US" altLang="en-US" sz="2000" dirty="0" err="1" smtClean="0"/>
              <a:t>msec</a:t>
            </a:r>
            <a:endParaRPr lang="en-US" altLang="en-US" sz="2000" dirty="0" smtClean="0"/>
          </a:p>
        </p:txBody>
      </p:sp>
      <p:sp>
        <p:nvSpPr>
          <p:cNvPr id="3" name="TextBox 2"/>
          <p:cNvSpPr txBox="1"/>
          <p:nvPr/>
        </p:nvSpPr>
        <p:spPr>
          <a:xfrm>
            <a:off x="1303706" y="4964754"/>
            <a:ext cx="6863613" cy="830997"/>
          </a:xfrm>
          <a:prstGeom prst="rect">
            <a:avLst/>
          </a:prstGeom>
          <a:noFill/>
        </p:spPr>
        <p:txBody>
          <a:bodyPr wrap="square" rtlCol="0">
            <a:spAutoFit/>
          </a:bodyPr>
          <a:lstStyle/>
          <a:p>
            <a:pPr algn="ctr"/>
            <a:r>
              <a:rPr lang="en-US" sz="2400" dirty="0" smtClean="0">
                <a:solidFill>
                  <a:srgbClr val="FF0000"/>
                </a:solidFill>
              </a:rPr>
              <a:t>The most attractive choice is to modify the existing Relay</a:t>
            </a:r>
            <a:endParaRPr lang="en-US" sz="2400" dirty="0">
              <a:solidFill>
                <a:srgbClr val="FF0000"/>
              </a:solidFill>
            </a:endParaRPr>
          </a:p>
        </p:txBody>
      </p:sp>
    </p:spTree>
    <p:extLst>
      <p:ext uri="{BB962C8B-B14F-4D97-AF65-F5344CB8AC3E}">
        <p14:creationId xmlns:p14="http://schemas.microsoft.com/office/powerpoint/2010/main" val="1647581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ctr" eaLnBrk="1" fontAlgn="auto" hangingPunct="1">
              <a:spcAft>
                <a:spcPts val="0"/>
              </a:spcAft>
              <a:defRPr/>
            </a:pPr>
            <a:r>
              <a:rPr lang="en-US" sz="2800" dirty="0" smtClean="0">
                <a:solidFill>
                  <a:srgbClr val="FF0000"/>
                </a:solidFill>
              </a:rPr>
              <a:t>Modified Relay closing time test waveforms</a:t>
            </a:r>
            <a:br>
              <a:rPr lang="en-US" sz="2800" dirty="0" smtClean="0">
                <a:solidFill>
                  <a:srgbClr val="FF0000"/>
                </a:solidFill>
              </a:rPr>
            </a:br>
            <a:r>
              <a:rPr lang="en-US" sz="2800" dirty="0" smtClean="0">
                <a:solidFill>
                  <a:srgbClr val="FF0000"/>
                </a:solidFill>
              </a:rPr>
              <a:t>PFN voltage = 350V </a:t>
            </a:r>
          </a:p>
        </p:txBody>
      </p:sp>
      <p:pic>
        <p:nvPicPr>
          <p:cNvPr id="1126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85775" y="3381375"/>
            <a:ext cx="3600450" cy="2592388"/>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2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038" y="3500438"/>
            <a:ext cx="3600450" cy="2460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269" name="TextBox 5"/>
          <p:cNvSpPr txBox="1">
            <a:spLocks noChangeArrowheads="1"/>
          </p:cNvSpPr>
          <p:nvPr/>
        </p:nvSpPr>
        <p:spPr bwMode="auto">
          <a:xfrm>
            <a:off x="665163" y="1628775"/>
            <a:ext cx="3240087"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Solenoid resistance = 2.6 ohm</a:t>
            </a:r>
          </a:p>
          <a:p>
            <a:pPr eaLnBrk="1" hangingPunct="1">
              <a:spcBef>
                <a:spcPct val="0"/>
              </a:spcBef>
              <a:buFontTx/>
              <a:buNone/>
            </a:pPr>
            <a:endParaRPr lang="en-US" altLang="en-US" sz="1800"/>
          </a:p>
          <a:p>
            <a:pPr eaLnBrk="1" hangingPunct="1">
              <a:spcBef>
                <a:spcPct val="0"/>
              </a:spcBef>
              <a:buFontTx/>
              <a:buNone/>
            </a:pPr>
            <a:r>
              <a:rPr lang="en-US" altLang="en-US" sz="1800"/>
              <a:t>Close time = 4.2mS</a:t>
            </a:r>
          </a:p>
          <a:p>
            <a:pPr eaLnBrk="1" hangingPunct="1">
              <a:spcBef>
                <a:spcPct val="0"/>
              </a:spcBef>
              <a:buFontTx/>
              <a:buNone/>
            </a:pPr>
            <a:endParaRPr lang="en-US" altLang="en-US" sz="1800"/>
          </a:p>
          <a:p>
            <a:pPr eaLnBrk="1" hangingPunct="1">
              <a:spcBef>
                <a:spcPct val="0"/>
              </a:spcBef>
              <a:buFontTx/>
              <a:buNone/>
            </a:pPr>
            <a:r>
              <a:rPr lang="en-US" altLang="en-US" sz="1800"/>
              <a:t>Bouncing time =1mS</a:t>
            </a:r>
          </a:p>
          <a:p>
            <a:pPr eaLnBrk="1" hangingPunct="1">
              <a:spcBef>
                <a:spcPct val="0"/>
              </a:spcBef>
              <a:buFontTx/>
              <a:buNone/>
            </a:pPr>
            <a:endParaRPr lang="en-US" altLang="en-US" sz="1800"/>
          </a:p>
        </p:txBody>
      </p:sp>
      <p:sp>
        <p:nvSpPr>
          <p:cNvPr id="11270" name="TextBox 6"/>
          <p:cNvSpPr txBox="1">
            <a:spLocks noChangeArrowheads="1"/>
          </p:cNvSpPr>
          <p:nvPr/>
        </p:nvSpPr>
        <p:spPr bwMode="auto">
          <a:xfrm>
            <a:off x="5040313" y="1628775"/>
            <a:ext cx="3240087"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Solenoid resistance = 1 ohm</a:t>
            </a:r>
          </a:p>
          <a:p>
            <a:pPr eaLnBrk="1" hangingPunct="1">
              <a:spcBef>
                <a:spcPct val="0"/>
              </a:spcBef>
              <a:buFontTx/>
              <a:buNone/>
            </a:pPr>
            <a:endParaRPr lang="en-US" altLang="en-US" sz="1800"/>
          </a:p>
          <a:p>
            <a:pPr eaLnBrk="1" hangingPunct="1">
              <a:spcBef>
                <a:spcPct val="0"/>
              </a:spcBef>
              <a:buFontTx/>
              <a:buNone/>
            </a:pPr>
            <a:r>
              <a:rPr lang="en-US" altLang="en-US" sz="1800"/>
              <a:t>Close time = 4mS</a:t>
            </a:r>
          </a:p>
          <a:p>
            <a:pPr eaLnBrk="1" hangingPunct="1">
              <a:spcBef>
                <a:spcPct val="0"/>
              </a:spcBef>
              <a:buFontTx/>
              <a:buNone/>
            </a:pPr>
            <a:endParaRPr lang="en-US" altLang="en-US" sz="1800"/>
          </a:p>
          <a:p>
            <a:pPr eaLnBrk="1" hangingPunct="1">
              <a:spcBef>
                <a:spcPct val="0"/>
              </a:spcBef>
              <a:buFontTx/>
              <a:buNone/>
            </a:pPr>
            <a:r>
              <a:rPr lang="en-US" altLang="en-US" sz="1800"/>
              <a:t>Bouncing time =1mS</a:t>
            </a:r>
          </a:p>
          <a:p>
            <a:pPr eaLnBrk="1" hangingPunct="1">
              <a:spcBef>
                <a:spcPct val="0"/>
              </a:spcBef>
              <a:buFontTx/>
              <a:buNone/>
            </a:pPr>
            <a:endParaRPr lang="en-US" altLang="en-US" sz="1800"/>
          </a:p>
        </p:txBody>
      </p:sp>
    </p:spTree>
    <p:extLst>
      <p:ext uri="{BB962C8B-B14F-4D97-AF65-F5344CB8AC3E}">
        <p14:creationId xmlns:p14="http://schemas.microsoft.com/office/powerpoint/2010/main" val="1259339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normAutofit/>
          </a:bodyPr>
          <a:lstStyle/>
          <a:p>
            <a:pPr algn="ctr" eaLnBrk="1" hangingPunct="1"/>
            <a:r>
              <a:rPr lang="en-US" altLang="en-US" sz="2800" b="0" dirty="0" smtClean="0">
                <a:solidFill>
                  <a:srgbClr val="FF0000"/>
                </a:solidFill>
              </a:rPr>
              <a:t>E40 ROSS Relay Closing Time Test</a:t>
            </a:r>
          </a:p>
        </p:txBody>
      </p:sp>
      <p:graphicFrame>
        <p:nvGraphicFramePr>
          <p:cNvPr id="12291" name="Content Placeholder 3"/>
          <p:cNvGraphicFramePr>
            <a:graphicFrameLocks noGrp="1"/>
          </p:cNvGraphicFramePr>
          <p:nvPr>
            <p:ph idx="1"/>
            <p:extLst>
              <p:ext uri="{D42A27DB-BD31-4B8C-83A1-F6EECF244321}">
                <p14:modId xmlns:p14="http://schemas.microsoft.com/office/powerpoint/2010/main" val="2802843049"/>
              </p:ext>
            </p:extLst>
          </p:nvPr>
        </p:nvGraphicFramePr>
        <p:xfrm>
          <a:off x="355600" y="1115218"/>
          <a:ext cx="8331200" cy="4627563"/>
        </p:xfrm>
        <a:graphic>
          <a:graphicData uri="http://schemas.openxmlformats.org/presentationml/2006/ole">
            <mc:AlternateContent xmlns:mc="http://schemas.openxmlformats.org/markup-compatibility/2006">
              <mc:Choice xmlns:v="urn:schemas-microsoft-com:vml" Requires="v">
                <p:oleObj spid="_x0000_s1111" r:id="rId3" imgW="8327858" imgH="4627265" progId="Excel.Chart.8">
                  <p:embed/>
                </p:oleObj>
              </mc:Choice>
              <mc:Fallback>
                <p:oleObj r:id="rId3" imgW="8327858" imgH="4627265" progId="Excel.Chart.8">
                  <p:embed/>
                  <p:pic>
                    <p:nvPicPr>
                      <p:cNvPr id="12291" name="Content Placeholder 3"/>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1115218"/>
                        <a:ext cx="8331200" cy="4627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863760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57809" y="365126"/>
            <a:ext cx="8328991" cy="591109"/>
          </a:xfrm>
        </p:spPr>
        <p:txBody>
          <a:bodyPr>
            <a:normAutofit/>
          </a:bodyPr>
          <a:lstStyle/>
          <a:p>
            <a:pPr algn="ctr" eaLnBrk="1" hangingPunct="1"/>
            <a:r>
              <a:rPr lang="en-US" altLang="en-US" sz="2800" dirty="0" smtClean="0">
                <a:solidFill>
                  <a:srgbClr val="FF0000"/>
                </a:solidFill>
              </a:rPr>
              <a:t>Present Status</a:t>
            </a:r>
          </a:p>
        </p:txBody>
      </p:sp>
      <p:sp>
        <p:nvSpPr>
          <p:cNvPr id="3" name="TextBox 2"/>
          <p:cNvSpPr txBox="1"/>
          <p:nvPr/>
        </p:nvSpPr>
        <p:spPr>
          <a:xfrm>
            <a:off x="788081" y="1662709"/>
            <a:ext cx="7246471" cy="4401205"/>
          </a:xfrm>
          <a:prstGeom prst="rect">
            <a:avLst/>
          </a:prstGeom>
          <a:noFill/>
        </p:spPr>
        <p:txBody>
          <a:bodyPr wrap="square" rtlCol="0">
            <a:spAutoFit/>
          </a:bodyPr>
          <a:lstStyle/>
          <a:p>
            <a:pPr marL="285750" indent="-285750">
              <a:buFont typeface="Arial"/>
              <a:buChar char="•"/>
            </a:pPr>
            <a:r>
              <a:rPr lang="en-US" sz="2000" dirty="0" smtClean="0"/>
              <a:t>We have tested several different relay coils and can achieve closing times, including bounce time of 5 to 6 msec.</a:t>
            </a:r>
          </a:p>
          <a:p>
            <a:pPr marL="285750" indent="-285750">
              <a:buFont typeface="Arial"/>
              <a:buChar char="•"/>
            </a:pPr>
            <a:endParaRPr lang="en-US" sz="2000" dirty="0"/>
          </a:p>
          <a:p>
            <a:pPr marL="285750" indent="-285750">
              <a:buFont typeface="Arial"/>
              <a:buChar char="•"/>
            </a:pPr>
            <a:r>
              <a:rPr lang="en-US" sz="2000" dirty="0" smtClean="0"/>
              <a:t>We are running a life test on the modified relay and have achieve </a:t>
            </a:r>
            <a:r>
              <a:rPr lang="en-US" sz="2000" dirty="0"/>
              <a:t>5</a:t>
            </a:r>
            <a:r>
              <a:rPr lang="en-US" sz="2000" dirty="0" smtClean="0"/>
              <a:t>000 operations without a mechanical failure</a:t>
            </a:r>
          </a:p>
          <a:p>
            <a:pPr marL="285750" indent="-285750">
              <a:buFont typeface="Arial"/>
              <a:buChar char="•"/>
            </a:pPr>
            <a:endParaRPr lang="en-US" sz="2000" dirty="0"/>
          </a:p>
          <a:p>
            <a:pPr marL="285750" indent="-285750">
              <a:buFont typeface="Arial"/>
              <a:buChar char="•"/>
            </a:pPr>
            <a:r>
              <a:rPr lang="en-US" sz="2000" dirty="0" smtClean="0"/>
              <a:t>We are modifying additional relays with low resistance coils to determine reproducibility between relays</a:t>
            </a:r>
          </a:p>
          <a:p>
            <a:pPr marL="285750" indent="-285750">
              <a:buFont typeface="Arial"/>
              <a:buChar char="•"/>
            </a:pPr>
            <a:endParaRPr lang="en-US" sz="2000" dirty="0"/>
          </a:p>
          <a:p>
            <a:pPr marL="285750" indent="-285750">
              <a:buFont typeface="Arial"/>
              <a:buChar char="•"/>
            </a:pPr>
            <a:r>
              <a:rPr lang="en-US" sz="2000" dirty="0" smtClean="0"/>
              <a:t>We are in the process of procuring a high speed vacuum relay to test</a:t>
            </a:r>
          </a:p>
          <a:p>
            <a:endParaRPr lang="en-US" sz="2400" dirty="0"/>
          </a:p>
          <a:p>
            <a:endParaRPr lang="en-US" dirty="0" smtClean="0"/>
          </a:p>
          <a:p>
            <a:endParaRPr lang="en-US" dirty="0"/>
          </a:p>
        </p:txBody>
      </p:sp>
    </p:spTree>
    <p:extLst>
      <p:ext uri="{BB962C8B-B14F-4D97-AF65-F5344CB8AC3E}">
        <p14:creationId xmlns:p14="http://schemas.microsoft.com/office/powerpoint/2010/main" val="740917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1"/>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fld id="{F27826D0-4E04-4734-8E1C-747312141ABC}" type="slidenum">
              <a:rPr lang="en-US" altLang="en-US" sz="1400">
                <a:solidFill>
                  <a:srgbClr val="042B7F"/>
                </a:solidFill>
              </a:rPr>
              <a:pPr>
                <a:spcBef>
                  <a:spcPct val="0"/>
                </a:spcBef>
                <a:buClrTx/>
                <a:buSzTx/>
                <a:buFontTx/>
                <a:buNone/>
              </a:pPr>
              <a:t>2</a:t>
            </a:fld>
            <a:endParaRPr lang="en-US" altLang="en-US" sz="1400">
              <a:solidFill>
                <a:srgbClr val="042B7F"/>
              </a:solidFill>
            </a:endParaRPr>
          </a:p>
        </p:txBody>
      </p:sp>
      <p:sp>
        <p:nvSpPr>
          <p:cNvPr id="29699" name="TextBox 1"/>
          <p:cNvSpPr txBox="1">
            <a:spLocks noChangeArrowheads="1"/>
          </p:cNvSpPr>
          <p:nvPr/>
        </p:nvSpPr>
        <p:spPr bwMode="auto">
          <a:xfrm>
            <a:off x="1333500" y="76200"/>
            <a:ext cx="6477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sz="2800" dirty="0" smtClean="0">
                <a:solidFill>
                  <a:srgbClr val="FF0000"/>
                </a:solidFill>
              </a:rPr>
              <a:t>I wish to thank the following people: </a:t>
            </a:r>
            <a:endParaRPr lang="en-US" altLang="en-US" sz="2800" dirty="0">
              <a:solidFill>
                <a:srgbClr val="FF0000"/>
              </a:solidFill>
            </a:endParaRPr>
          </a:p>
        </p:txBody>
      </p:sp>
      <p:sp>
        <p:nvSpPr>
          <p:cNvPr id="3" name="TextBox 2"/>
          <p:cNvSpPr txBox="1"/>
          <p:nvPr/>
        </p:nvSpPr>
        <p:spPr>
          <a:xfrm>
            <a:off x="858277" y="2446746"/>
            <a:ext cx="7754471" cy="2246769"/>
          </a:xfrm>
          <a:prstGeom prst="rect">
            <a:avLst/>
          </a:prstGeom>
          <a:noFill/>
        </p:spPr>
        <p:txBody>
          <a:bodyPr wrap="square" rtlCol="0">
            <a:spAutoFit/>
          </a:bodyPr>
          <a:lstStyle/>
          <a:p>
            <a:r>
              <a:rPr lang="en-US" sz="2800" dirty="0" smtClean="0"/>
              <a:t>D. Bruno, </a:t>
            </a:r>
            <a:r>
              <a:rPr lang="en-US" sz="2800" dirty="0"/>
              <a:t>K. </a:t>
            </a:r>
            <a:r>
              <a:rPr lang="en-US" sz="2800" dirty="0" err="1"/>
              <a:t>Drees</a:t>
            </a:r>
            <a:r>
              <a:rPr lang="en-US" sz="2800" dirty="0" smtClean="0"/>
              <a:t>,</a:t>
            </a:r>
            <a:r>
              <a:rPr lang="en-US" sz="2800" dirty="0"/>
              <a:t> </a:t>
            </a:r>
            <a:r>
              <a:rPr lang="en-US" sz="2800" dirty="0" smtClean="0"/>
              <a:t>J. </a:t>
            </a:r>
            <a:r>
              <a:rPr lang="en-US" sz="2800" dirty="0" err="1" smtClean="0"/>
              <a:t>Escallier</a:t>
            </a:r>
            <a:r>
              <a:rPr lang="en-US" sz="2800" dirty="0" smtClean="0"/>
              <a:t>, </a:t>
            </a:r>
            <a:r>
              <a:rPr lang="en-US" sz="2800" dirty="0"/>
              <a:t>W. </a:t>
            </a:r>
            <a:r>
              <a:rPr lang="en-US" sz="2800" dirty="0" smtClean="0"/>
              <a:t>Fischer, G</a:t>
            </a:r>
            <a:r>
              <a:rPr lang="en-US" sz="2800" dirty="0"/>
              <a:t>. </a:t>
            </a:r>
            <a:r>
              <a:rPr lang="en-US" sz="2800" dirty="0" err="1"/>
              <a:t>Ganetis</a:t>
            </a:r>
            <a:r>
              <a:rPr lang="en-US" sz="2800" dirty="0" smtClean="0"/>
              <a:t>,</a:t>
            </a:r>
            <a:r>
              <a:rPr lang="en-US" sz="2800" dirty="0"/>
              <a:t> H. Hahn,</a:t>
            </a:r>
            <a:r>
              <a:rPr lang="en-US" sz="2800" dirty="0" smtClean="0"/>
              <a:t> </a:t>
            </a:r>
            <a:r>
              <a:rPr lang="en-US" sz="2800" dirty="0"/>
              <a:t>K. Hartmann, </a:t>
            </a:r>
            <a:r>
              <a:rPr lang="en-US" sz="2800" dirty="0" smtClean="0"/>
              <a:t>G</a:t>
            </a:r>
            <a:r>
              <a:rPr lang="en-US" sz="2800" dirty="0"/>
              <a:t>. Heppner, </a:t>
            </a:r>
            <a:r>
              <a:rPr lang="en-US" sz="2800" dirty="0" smtClean="0"/>
              <a:t> </a:t>
            </a:r>
            <a:r>
              <a:rPr lang="en-US" sz="2800" dirty="0"/>
              <a:t>Al </a:t>
            </a:r>
            <a:r>
              <a:rPr lang="en-US" sz="2800" dirty="0" err="1" smtClean="0"/>
              <a:t>Marusic</a:t>
            </a:r>
            <a:r>
              <a:rPr lang="en-US" sz="2800" dirty="0"/>
              <a:t>, C. Mi, J-L Mi, </a:t>
            </a:r>
            <a:r>
              <a:rPr lang="en-US" sz="2800" dirty="0" smtClean="0"/>
              <a:t>J. Morris, V</a:t>
            </a:r>
            <a:r>
              <a:rPr lang="en-US" sz="2800" dirty="0"/>
              <a:t>. Schoefer</a:t>
            </a:r>
            <a:r>
              <a:rPr lang="en-US" sz="2800" dirty="0" smtClean="0"/>
              <a:t>, R. Schoenfeld,  C. Schultheiss, Y. Tan, C. </a:t>
            </a:r>
            <a:r>
              <a:rPr lang="en-US" sz="2800" dirty="0" err="1" smtClean="0"/>
              <a:t>Theisen</a:t>
            </a:r>
            <a:r>
              <a:rPr lang="en-US" sz="2800" dirty="0" smtClean="0"/>
              <a:t>, W. Zhang,, </a:t>
            </a:r>
            <a:endParaRPr lang="en-US" sz="2800" dirty="0"/>
          </a:p>
        </p:txBody>
      </p:sp>
    </p:spTree>
    <p:extLst>
      <p:ext uri="{BB962C8B-B14F-4D97-AF65-F5344CB8AC3E}">
        <p14:creationId xmlns:p14="http://schemas.microsoft.com/office/powerpoint/2010/main" val="29288164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5935" y="2157738"/>
            <a:ext cx="5752129" cy="1200329"/>
          </a:xfrm>
          <a:prstGeom prst="rect">
            <a:avLst/>
          </a:prstGeom>
        </p:spPr>
        <p:txBody>
          <a:bodyPr wrap="square">
            <a:spAutoFit/>
          </a:bodyPr>
          <a:lstStyle/>
          <a:p>
            <a:pPr algn="ctr"/>
            <a:r>
              <a:rPr lang="en-US" altLang="en-US" sz="3600" dirty="0"/>
              <a:t>Superconducting Protection Diode Failure</a:t>
            </a:r>
            <a:endParaRPr lang="en-US" sz="3600" dirty="0"/>
          </a:p>
        </p:txBody>
      </p:sp>
    </p:spTree>
    <p:extLst>
      <p:ext uri="{BB962C8B-B14F-4D97-AF65-F5344CB8AC3E}">
        <p14:creationId xmlns:p14="http://schemas.microsoft.com/office/powerpoint/2010/main" val="2331373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1"/>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fld id="{F27826D0-4E04-4734-8E1C-747312141ABC}" type="slidenum">
              <a:rPr lang="en-US" altLang="en-US" sz="1400">
                <a:solidFill>
                  <a:srgbClr val="042B7F"/>
                </a:solidFill>
              </a:rPr>
              <a:pPr>
                <a:spcBef>
                  <a:spcPct val="0"/>
                </a:spcBef>
                <a:buClrTx/>
                <a:buSzTx/>
                <a:buFontTx/>
                <a:buNone/>
              </a:pPr>
              <a:t>21</a:t>
            </a:fld>
            <a:endParaRPr lang="en-US" altLang="en-US" sz="1400">
              <a:solidFill>
                <a:srgbClr val="042B7F"/>
              </a:solidFill>
            </a:endParaRPr>
          </a:p>
        </p:txBody>
      </p:sp>
      <p:sp>
        <p:nvSpPr>
          <p:cNvPr id="29699" name="TextBox 1"/>
          <p:cNvSpPr txBox="1">
            <a:spLocks noChangeArrowheads="1"/>
          </p:cNvSpPr>
          <p:nvPr/>
        </p:nvSpPr>
        <p:spPr bwMode="auto">
          <a:xfrm>
            <a:off x="1333500" y="76200"/>
            <a:ext cx="647700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sz="2800" dirty="0" smtClean="0">
                <a:solidFill>
                  <a:srgbClr val="FF0000"/>
                </a:solidFill>
              </a:rPr>
              <a:t>Why Diodes?</a:t>
            </a:r>
            <a:endParaRPr lang="en-US" altLang="en-US" sz="2800" dirty="0">
              <a:solidFill>
                <a:srgbClr val="FF0000"/>
              </a:solidFill>
            </a:endParaRPr>
          </a:p>
        </p:txBody>
      </p:sp>
      <p:sp>
        <p:nvSpPr>
          <p:cNvPr id="2" name="TextBox 1"/>
          <p:cNvSpPr txBox="1"/>
          <p:nvPr/>
        </p:nvSpPr>
        <p:spPr>
          <a:xfrm>
            <a:off x="800100" y="752812"/>
            <a:ext cx="7543800" cy="5447645"/>
          </a:xfrm>
          <a:prstGeom prst="rect">
            <a:avLst/>
          </a:prstGeom>
          <a:noFill/>
        </p:spPr>
        <p:txBody>
          <a:bodyPr>
            <a:spAutoFit/>
          </a:bodyPr>
          <a:lstStyle/>
          <a:p>
            <a:pPr marL="342900" indent="-342900">
              <a:buFont typeface="Arial" panose="020B0604020202020204" pitchFamily="34" charset="0"/>
              <a:buChar char="•"/>
              <a:defRPr/>
            </a:pPr>
            <a:r>
              <a:rPr lang="en-US" sz="2000" dirty="0" smtClean="0">
                <a:latin typeface="Arial" charset="0"/>
                <a:ea typeface="MS PGothic" charset="0"/>
                <a:cs typeface="MS PGothic" charset="0"/>
              </a:rPr>
              <a:t>Each magnet  (except the DX dipole) is capable of dissipating its own stored </a:t>
            </a:r>
            <a:r>
              <a:rPr lang="en-US" sz="2000" dirty="0" smtClean="0">
                <a:ea typeface="MS PGothic" charset="0"/>
                <a:cs typeface="MS PGothic" charset="0"/>
              </a:rPr>
              <a:t>energy without being damaged</a:t>
            </a:r>
          </a:p>
          <a:p>
            <a:pPr>
              <a:defRPr/>
            </a:pPr>
            <a:endParaRPr lang="en-US" sz="1200" dirty="0">
              <a:ea typeface="MS PGothic" charset="0"/>
              <a:cs typeface="MS PGothic" charset="0"/>
            </a:endParaRPr>
          </a:p>
          <a:p>
            <a:pPr marL="342900" indent="-342900">
              <a:buFont typeface="Arial" panose="020B0604020202020204" pitchFamily="34" charset="0"/>
              <a:buChar char="•"/>
              <a:defRPr/>
            </a:pPr>
            <a:r>
              <a:rPr lang="en-US" sz="2000" dirty="0" smtClean="0">
                <a:ea typeface="MS PGothic" charset="0"/>
                <a:cs typeface="MS PGothic" charset="0"/>
              </a:rPr>
              <a:t>The purpose of the diodes is to bypass the current from the other superconductive magnets in a string around a quenching (resistive) magnet</a:t>
            </a:r>
          </a:p>
          <a:p>
            <a:pPr>
              <a:defRPr/>
            </a:pPr>
            <a:endParaRPr lang="en-US" sz="1200" dirty="0">
              <a:ea typeface="MS PGothic" charset="0"/>
              <a:cs typeface="MS PGothic" charset="0"/>
            </a:endParaRPr>
          </a:p>
          <a:p>
            <a:pPr marL="342900" indent="-342900">
              <a:buFont typeface="Arial" panose="020B0604020202020204" pitchFamily="34" charset="0"/>
              <a:buChar char="•"/>
              <a:defRPr/>
            </a:pPr>
            <a:r>
              <a:rPr lang="en-US" sz="2000" dirty="0" smtClean="0">
                <a:ea typeface="MS PGothic" charset="0"/>
                <a:cs typeface="MS PGothic" charset="0"/>
              </a:rPr>
              <a:t>When cold the diodes have a high forward break over voltage, in RHIC, </a:t>
            </a:r>
            <a:r>
              <a:rPr lang="en-US" sz="2000" dirty="0" smtClean="0">
                <a:solidFill>
                  <a:srgbClr val="FF0000"/>
                </a:solidFill>
                <a:ea typeface="MS PGothic" charset="0"/>
                <a:cs typeface="MS PGothic" charset="0"/>
              </a:rPr>
              <a:t>3 to 10 volts</a:t>
            </a:r>
            <a:r>
              <a:rPr lang="en-US" sz="2000" dirty="0" smtClean="0">
                <a:ea typeface="MS PGothic" charset="0"/>
                <a:cs typeface="MS PGothic" charset="0"/>
              </a:rPr>
              <a:t>.  </a:t>
            </a:r>
            <a:endParaRPr lang="en-US" sz="2000" dirty="0">
              <a:ea typeface="MS PGothic" charset="0"/>
              <a:cs typeface="MS PGothic" charset="0"/>
            </a:endParaRPr>
          </a:p>
          <a:p>
            <a:pPr marL="342900" indent="-342900">
              <a:buFont typeface="Arial" panose="020B0604020202020204" pitchFamily="34" charset="0"/>
              <a:buChar char="•"/>
              <a:defRPr/>
            </a:pPr>
            <a:endParaRPr lang="en-US" sz="1200" dirty="0" smtClean="0">
              <a:ea typeface="MS PGothic" charset="0"/>
              <a:cs typeface="MS PGothic" charset="0"/>
            </a:endParaRPr>
          </a:p>
          <a:p>
            <a:pPr marL="342900" indent="-342900">
              <a:buFont typeface="Arial" panose="020B0604020202020204" pitchFamily="34" charset="0"/>
              <a:buChar char="•"/>
              <a:defRPr/>
            </a:pPr>
            <a:r>
              <a:rPr lang="en-US" sz="2000" dirty="0" smtClean="0">
                <a:ea typeface="MS PGothic" charset="0"/>
                <a:cs typeface="MS PGothic" charset="0"/>
              </a:rPr>
              <a:t>During normal operations (25 amps/sec) the forward voltage across an arc dipole never exceeds </a:t>
            </a:r>
            <a:r>
              <a:rPr lang="en-US" sz="2000" dirty="0" smtClean="0">
                <a:solidFill>
                  <a:srgbClr val="FF0000"/>
                </a:solidFill>
                <a:ea typeface="MS PGothic" charset="0"/>
                <a:cs typeface="MS PGothic" charset="0"/>
              </a:rPr>
              <a:t>0.625 volts</a:t>
            </a:r>
          </a:p>
          <a:p>
            <a:pPr>
              <a:defRPr/>
            </a:pPr>
            <a:endParaRPr lang="en-US" sz="1200" dirty="0">
              <a:ea typeface="MS PGothic" charset="0"/>
              <a:cs typeface="MS PGothic" charset="0"/>
            </a:endParaRPr>
          </a:p>
          <a:p>
            <a:pPr marL="342900" indent="-342900">
              <a:buFont typeface="Arial" panose="020B0604020202020204" pitchFamily="34" charset="0"/>
              <a:buChar char="•"/>
              <a:defRPr/>
            </a:pPr>
            <a:r>
              <a:rPr lang="en-US" sz="2000" dirty="0" smtClean="0">
                <a:ea typeface="MS PGothic" charset="0"/>
                <a:cs typeface="MS PGothic" charset="0"/>
              </a:rPr>
              <a:t>If a magnet becomes resistive this voltage quickly rises and the diode conducts</a:t>
            </a:r>
          </a:p>
          <a:p>
            <a:pPr>
              <a:defRPr/>
            </a:pPr>
            <a:endParaRPr lang="en-US" sz="1200" dirty="0">
              <a:ea typeface="MS PGothic" charset="0"/>
              <a:cs typeface="MS PGothic" charset="0"/>
            </a:endParaRPr>
          </a:p>
          <a:p>
            <a:pPr marL="342900" indent="-342900">
              <a:buFont typeface="Arial" panose="020B0604020202020204" pitchFamily="34" charset="0"/>
              <a:buChar char="•"/>
              <a:defRPr/>
            </a:pPr>
            <a:r>
              <a:rPr lang="en-US" sz="2000" dirty="0" smtClean="0">
                <a:ea typeface="MS PGothic" charset="0"/>
                <a:cs typeface="MS PGothic" charset="0"/>
              </a:rPr>
              <a:t>Once the diode conducts it heats up in milliseconds and its forward voltage drop decreases</a:t>
            </a:r>
          </a:p>
          <a:p>
            <a:pPr>
              <a:defRPr/>
            </a:pPr>
            <a:endParaRPr lang="en-US" sz="2000" dirty="0">
              <a:latin typeface="Arial" charset="0"/>
              <a:ea typeface="MS PGothic" charset="0"/>
              <a:cs typeface="MS PGothic" charset="0"/>
            </a:endParaRPr>
          </a:p>
        </p:txBody>
      </p:sp>
    </p:spTree>
    <p:extLst>
      <p:ext uri="{BB962C8B-B14F-4D97-AF65-F5344CB8AC3E}">
        <p14:creationId xmlns:p14="http://schemas.microsoft.com/office/powerpoint/2010/main" val="22395115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27" t="14781" r="14287" b="70937"/>
          <a:stretch/>
        </p:blipFill>
        <p:spPr>
          <a:xfrm>
            <a:off x="422562" y="702391"/>
            <a:ext cx="8340438" cy="2133600"/>
          </a:xfrm>
        </p:spPr>
      </p:pic>
      <p:sp>
        <p:nvSpPr>
          <p:cNvPr id="3" name="Title 2"/>
          <p:cNvSpPr>
            <a:spLocks noGrp="1"/>
          </p:cNvSpPr>
          <p:nvPr>
            <p:ph type="title"/>
          </p:nvPr>
        </p:nvSpPr>
        <p:spPr>
          <a:xfrm>
            <a:off x="381000" y="228600"/>
            <a:ext cx="8382000" cy="1090613"/>
          </a:xfrm>
        </p:spPr>
        <p:txBody>
          <a:bodyPr/>
          <a:lstStyle/>
          <a:p>
            <a:pPr algn="ctr"/>
            <a:r>
              <a:rPr lang="en-US" sz="2800" b="0" dirty="0" smtClean="0">
                <a:solidFill>
                  <a:srgbClr val="FF0000"/>
                </a:solidFill>
              </a:rPr>
              <a:t>Superconducting Protection Diodes </a:t>
            </a:r>
            <a:endParaRPr lang="en-US" sz="2800" b="0" dirty="0">
              <a:solidFill>
                <a:srgbClr val="FF0000"/>
              </a:solidFill>
            </a:endParaRPr>
          </a:p>
        </p:txBody>
      </p:sp>
      <p:sp>
        <p:nvSpPr>
          <p:cNvPr id="2" name="Rectangle 1"/>
          <p:cNvSpPr/>
          <p:nvPr/>
        </p:nvSpPr>
        <p:spPr>
          <a:xfrm>
            <a:off x="3280621" y="2816801"/>
            <a:ext cx="2582758" cy="461665"/>
          </a:xfrm>
          <a:prstGeom prst="rect">
            <a:avLst/>
          </a:prstGeom>
        </p:spPr>
        <p:txBody>
          <a:bodyPr wrap="none">
            <a:spAutoFit/>
          </a:bodyPr>
          <a:lstStyle/>
          <a:p>
            <a:r>
              <a:rPr lang="en-US" sz="2400" dirty="0">
                <a:solidFill>
                  <a:srgbClr val="FF0000"/>
                </a:solidFill>
              </a:rPr>
              <a:t>Diodes in Service</a:t>
            </a:r>
            <a:endParaRPr lang="en-US" sz="2400" dirty="0"/>
          </a:p>
        </p:txBody>
      </p:sp>
      <p:sp>
        <p:nvSpPr>
          <p:cNvPr id="5" name="TextBox 4"/>
          <p:cNvSpPr txBox="1"/>
          <p:nvPr/>
        </p:nvSpPr>
        <p:spPr>
          <a:xfrm>
            <a:off x="1219200" y="3429000"/>
            <a:ext cx="6705600" cy="2554545"/>
          </a:xfrm>
          <a:prstGeom prst="rect">
            <a:avLst/>
          </a:prstGeom>
          <a:noFill/>
        </p:spPr>
        <p:txBody>
          <a:bodyPr wrap="square" rtlCol="0">
            <a:spAutoFit/>
          </a:bodyPr>
          <a:lstStyle/>
          <a:p>
            <a:pPr algn="ctr"/>
            <a:r>
              <a:rPr lang="en-US" sz="2000" dirty="0" smtClean="0"/>
              <a:t>Diodes in Arc Dipoles        </a:t>
            </a:r>
            <a:r>
              <a:rPr lang="en-US" sz="2000" dirty="0" smtClean="0">
                <a:solidFill>
                  <a:srgbClr val="FF0000"/>
                </a:solidFill>
              </a:rPr>
              <a:t>264</a:t>
            </a:r>
          </a:p>
          <a:p>
            <a:pPr algn="ctr"/>
            <a:r>
              <a:rPr lang="en-US" sz="2000" dirty="0" smtClean="0"/>
              <a:t>Diodes in Arc Quads         274</a:t>
            </a:r>
          </a:p>
          <a:p>
            <a:pPr algn="ctr"/>
            <a:r>
              <a:rPr lang="en-US" sz="2000" dirty="0" smtClean="0"/>
              <a:t>Insertion Components       362</a:t>
            </a:r>
          </a:p>
          <a:p>
            <a:pPr algn="ctr"/>
            <a:endParaRPr lang="en-US" sz="800" dirty="0" smtClean="0"/>
          </a:p>
          <a:p>
            <a:pPr algn="ctr"/>
            <a:r>
              <a:rPr lang="en-US" sz="2000" dirty="0" smtClean="0">
                <a:solidFill>
                  <a:srgbClr val="FF0000"/>
                </a:solidFill>
              </a:rPr>
              <a:t>Total= 900</a:t>
            </a:r>
          </a:p>
          <a:p>
            <a:pPr algn="ctr"/>
            <a:endParaRPr lang="en-US" sz="800" dirty="0"/>
          </a:p>
          <a:p>
            <a:pPr algn="ctr"/>
            <a:r>
              <a:rPr lang="en-US" sz="2000" dirty="0" smtClean="0"/>
              <a:t>Spare Diode Assemblies</a:t>
            </a:r>
          </a:p>
          <a:p>
            <a:pPr algn="ctr"/>
            <a:r>
              <a:rPr lang="en-US" sz="2000" dirty="0" smtClean="0"/>
              <a:t>Type 01                            26</a:t>
            </a:r>
          </a:p>
          <a:p>
            <a:pPr algn="ctr"/>
            <a:r>
              <a:rPr lang="en-US" sz="2000" dirty="0" smtClean="0"/>
              <a:t>Type 02                              2</a:t>
            </a:r>
          </a:p>
        </p:txBody>
      </p:sp>
    </p:spTree>
    <p:extLst>
      <p:ext uri="{BB962C8B-B14F-4D97-AF65-F5344CB8AC3E}">
        <p14:creationId xmlns:p14="http://schemas.microsoft.com/office/powerpoint/2010/main" val="4053972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3" y="178115"/>
            <a:ext cx="8001000" cy="514579"/>
          </a:xfrm>
        </p:spPr>
        <p:txBody>
          <a:bodyPr>
            <a:normAutofit/>
          </a:bodyPr>
          <a:lstStyle/>
          <a:p>
            <a:pPr algn="ctr"/>
            <a:r>
              <a:rPr lang="en-US" sz="2800" b="0" dirty="0" smtClean="0">
                <a:solidFill>
                  <a:srgbClr val="FF0000"/>
                </a:solidFill>
              </a:rPr>
              <a:t>What Happens if a </a:t>
            </a:r>
            <a:r>
              <a:rPr lang="en-US" sz="2800" b="0" dirty="0">
                <a:solidFill>
                  <a:srgbClr val="FF0000"/>
                </a:solidFill>
              </a:rPr>
              <a:t>D</a:t>
            </a:r>
            <a:r>
              <a:rPr lang="en-US" sz="2800" b="0" dirty="0" smtClean="0">
                <a:solidFill>
                  <a:srgbClr val="FF0000"/>
                </a:solidFill>
              </a:rPr>
              <a:t>iode Fails</a:t>
            </a:r>
            <a:endParaRPr lang="en-US" sz="2800" b="0" dirty="0">
              <a:solidFill>
                <a:srgbClr val="FF0000"/>
              </a:solidFill>
            </a:endParaRPr>
          </a:p>
        </p:txBody>
      </p:sp>
      <p:sp>
        <p:nvSpPr>
          <p:cNvPr id="4" name="TextBox 3"/>
          <p:cNvSpPr txBox="1"/>
          <p:nvPr/>
        </p:nvSpPr>
        <p:spPr>
          <a:xfrm>
            <a:off x="436192" y="988103"/>
            <a:ext cx="8223505" cy="4708981"/>
          </a:xfrm>
          <a:prstGeom prst="rect">
            <a:avLst/>
          </a:prstGeom>
          <a:noFill/>
        </p:spPr>
        <p:txBody>
          <a:bodyPr wrap="square" rtlCol="0">
            <a:spAutoFit/>
          </a:bodyPr>
          <a:lstStyle/>
          <a:p>
            <a:pPr marL="457200" indent="-457200">
              <a:buFont typeface="Arial"/>
              <a:buChar char="•"/>
            </a:pPr>
            <a:r>
              <a:rPr lang="en-US" sz="2000" dirty="0" smtClean="0"/>
              <a:t>Diode Opens</a:t>
            </a:r>
          </a:p>
          <a:p>
            <a:endParaRPr lang="en-US" sz="2000" dirty="0" smtClean="0"/>
          </a:p>
          <a:p>
            <a:pPr marL="914400" lvl="1" indent="-457200">
              <a:buFont typeface="Wingdings" charset="2"/>
              <a:buChar char="Ø"/>
            </a:pPr>
            <a:r>
              <a:rPr lang="en-US" sz="2000" dirty="0" smtClean="0"/>
              <a:t>The  </a:t>
            </a:r>
            <a:r>
              <a:rPr lang="en-US" sz="2000" dirty="0"/>
              <a:t>f</a:t>
            </a:r>
            <a:r>
              <a:rPr lang="en-US" sz="2000" dirty="0" smtClean="0"/>
              <a:t>ield is unaffected and machine runs normal.  If other magnets Quench things behave normally but if the magnet with the open diode Quenches its </a:t>
            </a:r>
            <a:r>
              <a:rPr lang="en-US" sz="2000" dirty="0" smtClean="0">
                <a:solidFill>
                  <a:srgbClr val="FF0000"/>
                </a:solidFill>
              </a:rPr>
              <a:t>coils can be severally damaged</a:t>
            </a:r>
            <a:r>
              <a:rPr lang="en-US" sz="2000" dirty="0" smtClean="0"/>
              <a:t>.  In all the testing done for RHIC a diode has never opened.</a:t>
            </a:r>
          </a:p>
          <a:p>
            <a:pPr lvl="1"/>
            <a:r>
              <a:rPr lang="en-US" sz="2000" dirty="0" smtClean="0"/>
              <a:t> </a:t>
            </a:r>
          </a:p>
          <a:p>
            <a:pPr marL="457200" indent="-457200">
              <a:buFont typeface="Arial"/>
              <a:buChar char="•"/>
            </a:pPr>
            <a:r>
              <a:rPr lang="en-US" sz="2000" dirty="0" smtClean="0"/>
              <a:t>Diodes Forward Voltage Increases</a:t>
            </a:r>
          </a:p>
          <a:p>
            <a:endParaRPr lang="en-US" sz="2000" dirty="0" smtClean="0"/>
          </a:p>
          <a:p>
            <a:pPr marL="914400" lvl="1" indent="-457200">
              <a:buFont typeface="Wingdings" charset="2"/>
              <a:buChar char="Ø"/>
            </a:pPr>
            <a:r>
              <a:rPr lang="en-US" sz="2000" dirty="0" smtClean="0"/>
              <a:t>This is the known effect of radiation damage to such diodes. As the forward drop increases the power dissipated in the diode increases, this may cause the diode to short.  If the effect is not uniform across the diode small sections of the diode might turn on first and over current. This is one explanation for what may have happened to  the diode which  failed in 2016</a:t>
            </a:r>
          </a:p>
        </p:txBody>
      </p:sp>
    </p:spTree>
    <p:extLst>
      <p:ext uri="{BB962C8B-B14F-4D97-AF65-F5344CB8AC3E}">
        <p14:creationId xmlns:p14="http://schemas.microsoft.com/office/powerpoint/2010/main" val="3522875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3" y="178115"/>
            <a:ext cx="8001000" cy="514579"/>
          </a:xfrm>
        </p:spPr>
        <p:txBody>
          <a:bodyPr>
            <a:normAutofit/>
          </a:bodyPr>
          <a:lstStyle/>
          <a:p>
            <a:pPr algn="ctr"/>
            <a:r>
              <a:rPr lang="en-US" sz="2800" b="0" dirty="0" smtClean="0">
                <a:solidFill>
                  <a:srgbClr val="FF0000"/>
                </a:solidFill>
              </a:rPr>
              <a:t>What Happens if a </a:t>
            </a:r>
            <a:r>
              <a:rPr lang="en-US" sz="2800" b="0" dirty="0">
                <a:solidFill>
                  <a:srgbClr val="FF0000"/>
                </a:solidFill>
              </a:rPr>
              <a:t>D</a:t>
            </a:r>
            <a:r>
              <a:rPr lang="en-US" sz="2800" b="0" dirty="0" smtClean="0">
                <a:solidFill>
                  <a:srgbClr val="FF0000"/>
                </a:solidFill>
              </a:rPr>
              <a:t>iode Fails</a:t>
            </a:r>
            <a:endParaRPr lang="en-US" sz="2800" b="0" dirty="0">
              <a:solidFill>
                <a:srgbClr val="FF0000"/>
              </a:solidFill>
            </a:endParaRPr>
          </a:p>
        </p:txBody>
      </p:sp>
      <p:sp>
        <p:nvSpPr>
          <p:cNvPr id="4" name="TextBox 3"/>
          <p:cNvSpPr txBox="1"/>
          <p:nvPr/>
        </p:nvSpPr>
        <p:spPr>
          <a:xfrm>
            <a:off x="463295" y="830161"/>
            <a:ext cx="8223505" cy="5016758"/>
          </a:xfrm>
          <a:prstGeom prst="rect">
            <a:avLst/>
          </a:prstGeom>
          <a:noFill/>
        </p:spPr>
        <p:txBody>
          <a:bodyPr wrap="square" rtlCol="0">
            <a:spAutoFit/>
          </a:bodyPr>
          <a:lstStyle/>
          <a:p>
            <a:pPr marL="457200" indent="-457200">
              <a:buFont typeface="Arial"/>
              <a:buChar char="•"/>
            </a:pPr>
            <a:r>
              <a:rPr lang="en-US" sz="2000" dirty="0" smtClean="0"/>
              <a:t>Diode Shorts</a:t>
            </a:r>
          </a:p>
          <a:p>
            <a:pPr marL="457200" indent="-457200">
              <a:buFont typeface="Arial"/>
              <a:buChar char="•"/>
            </a:pPr>
            <a:endParaRPr lang="en-US" sz="2000" dirty="0"/>
          </a:p>
          <a:p>
            <a:pPr marL="914400" lvl="1" indent="-457200">
              <a:buFont typeface="Wingdings" charset="2"/>
              <a:buChar char="Ø"/>
            </a:pPr>
            <a:r>
              <a:rPr lang="en-US" sz="2000" dirty="0" smtClean="0"/>
              <a:t>Because of the inductive voltage drop across the magnet current is shared between the diode and the magnet coil when ramping.  This will dramatically reduce the rate at which the magnet can be ramped. </a:t>
            </a:r>
            <a:r>
              <a:rPr lang="en-US" sz="2000" dirty="0"/>
              <a:t>I</a:t>
            </a:r>
            <a:r>
              <a:rPr lang="en-US" sz="2000" dirty="0" smtClean="0"/>
              <a:t>n 2016 (B10D19) the ramp rate was reduced by a factor of 6 and the magnet could still not be ramped.  </a:t>
            </a:r>
          </a:p>
          <a:p>
            <a:endParaRPr lang="en-US" sz="2000" dirty="0" smtClean="0"/>
          </a:p>
          <a:p>
            <a:pPr marL="457200" indent="-457200">
              <a:buFont typeface="Arial"/>
              <a:buChar char="•"/>
            </a:pPr>
            <a:r>
              <a:rPr lang="en-US" sz="2000" dirty="0" smtClean="0"/>
              <a:t>Diodes Forward Voltage Decreases</a:t>
            </a:r>
          </a:p>
          <a:p>
            <a:endParaRPr lang="en-US" sz="2000" dirty="0" smtClean="0"/>
          </a:p>
          <a:p>
            <a:pPr marL="914400" lvl="1" indent="-457200">
              <a:buFont typeface="Wingdings" charset="2"/>
              <a:buChar char="Ø"/>
            </a:pPr>
            <a:r>
              <a:rPr lang="en-US" sz="2000" dirty="0" smtClean="0"/>
              <a:t>During normal ramping the voltage across a dipole magnet is less than a volt.  As long as the forward voltage drop of the diode remains above this value, Ramping will remain unaffected.  It is not understood why the forward voltage drop of a diode should be reduced. The present case with Y7D6.</a:t>
            </a:r>
          </a:p>
        </p:txBody>
      </p:sp>
    </p:spTree>
    <p:extLst>
      <p:ext uri="{BB962C8B-B14F-4D97-AF65-F5344CB8AC3E}">
        <p14:creationId xmlns:p14="http://schemas.microsoft.com/office/powerpoint/2010/main" val="2913477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3" y="178115"/>
            <a:ext cx="8001000" cy="514579"/>
          </a:xfrm>
        </p:spPr>
        <p:txBody>
          <a:bodyPr>
            <a:normAutofit/>
          </a:bodyPr>
          <a:lstStyle/>
          <a:p>
            <a:pPr algn="ctr"/>
            <a:r>
              <a:rPr lang="en-US" sz="2800" b="0" dirty="0" smtClean="0">
                <a:solidFill>
                  <a:srgbClr val="FF0000"/>
                </a:solidFill>
              </a:rPr>
              <a:t>Diode Failure History</a:t>
            </a:r>
            <a:endParaRPr lang="en-US" sz="2800" b="0" dirty="0">
              <a:solidFill>
                <a:srgbClr val="FF0000"/>
              </a:solidFill>
            </a:endParaRPr>
          </a:p>
        </p:txBody>
      </p:sp>
      <p:sp>
        <p:nvSpPr>
          <p:cNvPr id="4" name="TextBox 3"/>
          <p:cNvSpPr txBox="1"/>
          <p:nvPr/>
        </p:nvSpPr>
        <p:spPr>
          <a:xfrm>
            <a:off x="436192" y="920621"/>
            <a:ext cx="8223505" cy="5016758"/>
          </a:xfrm>
          <a:prstGeom prst="rect">
            <a:avLst/>
          </a:prstGeom>
          <a:noFill/>
        </p:spPr>
        <p:txBody>
          <a:bodyPr wrap="square" rtlCol="0">
            <a:spAutoFit/>
          </a:bodyPr>
          <a:lstStyle/>
          <a:p>
            <a:pPr marL="457200" indent="-457200">
              <a:buFont typeface="Arial"/>
              <a:buChar char="•"/>
            </a:pPr>
            <a:r>
              <a:rPr lang="en-US" sz="2000" dirty="0" smtClean="0"/>
              <a:t>There have been two known diode failures in RHIC and one diode discovered with a reduced forward voltage drop. (1 out of 168 tested)</a:t>
            </a:r>
          </a:p>
          <a:p>
            <a:pPr marL="457200" indent="-457200">
              <a:buFont typeface="Arial"/>
              <a:buChar char="•"/>
            </a:pPr>
            <a:endParaRPr lang="en-US" sz="2000" dirty="0"/>
          </a:p>
          <a:p>
            <a:pPr marL="914400" lvl="1" indent="-457200">
              <a:buFont typeface="Wingdings" charset="2"/>
              <a:buChar char="Ø"/>
            </a:pPr>
            <a:r>
              <a:rPr lang="en-US" sz="2000" dirty="0" smtClean="0"/>
              <a:t>In 2016, B10D19 failed partially shorted.  This failure occurred after a massive QLI in which this magnet </a:t>
            </a:r>
            <a:r>
              <a:rPr lang="en-US" sz="2000" dirty="0" smtClean="0">
                <a:solidFill>
                  <a:srgbClr val="FF0000"/>
                </a:solidFill>
              </a:rPr>
              <a:t>probably </a:t>
            </a:r>
            <a:r>
              <a:rPr lang="en-US" sz="2000" dirty="0" smtClean="0"/>
              <a:t>quenched while being sprayed with beam. The magnet was able to be ramped after this event one time but  failed shorted afterwards during another QLI. </a:t>
            </a:r>
            <a:r>
              <a:rPr lang="en-US" dirty="0" smtClean="0"/>
              <a:t>(Type 2 Diode)</a:t>
            </a:r>
          </a:p>
          <a:p>
            <a:endParaRPr lang="en-US" sz="2000" dirty="0" smtClean="0"/>
          </a:p>
          <a:p>
            <a:pPr marL="914400" lvl="1" indent="-457200">
              <a:buFont typeface="Wingdings" charset="2"/>
              <a:buChar char="Ø"/>
            </a:pPr>
            <a:r>
              <a:rPr lang="en-US" sz="2000" dirty="0" smtClean="0"/>
              <a:t>In 2017, Y7D6 failed partially shorted.  This occurred after a massive QLI in which the magnet </a:t>
            </a:r>
            <a:r>
              <a:rPr lang="en-US" sz="2000" dirty="0" smtClean="0">
                <a:solidFill>
                  <a:srgbClr val="FF0000"/>
                </a:solidFill>
              </a:rPr>
              <a:t>probably</a:t>
            </a:r>
            <a:r>
              <a:rPr lang="en-US" sz="2000" dirty="0" smtClean="0"/>
              <a:t> quenched while being sprayed with beam.  This was caused by the failure of the delayed abort system.  We were able to run with the diode in this condition from March 11, 2017 to the end of the run in early July. (Type 1 Diode)</a:t>
            </a:r>
          </a:p>
        </p:txBody>
      </p:sp>
    </p:spTree>
    <p:extLst>
      <p:ext uri="{BB962C8B-B14F-4D97-AF65-F5344CB8AC3E}">
        <p14:creationId xmlns:p14="http://schemas.microsoft.com/office/powerpoint/2010/main" val="2307532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3" y="178115"/>
            <a:ext cx="8001000" cy="514579"/>
          </a:xfrm>
        </p:spPr>
        <p:txBody>
          <a:bodyPr>
            <a:normAutofit/>
          </a:bodyPr>
          <a:lstStyle/>
          <a:p>
            <a:pPr algn="ctr"/>
            <a:r>
              <a:rPr lang="en-US" sz="2800" b="0" dirty="0" smtClean="0">
                <a:solidFill>
                  <a:srgbClr val="FF0000"/>
                </a:solidFill>
              </a:rPr>
              <a:t>How do we tell if </a:t>
            </a:r>
            <a:r>
              <a:rPr lang="en-US" sz="2800" b="0" smtClean="0">
                <a:solidFill>
                  <a:srgbClr val="FF0000"/>
                </a:solidFill>
              </a:rPr>
              <a:t>a Diode </a:t>
            </a:r>
            <a:r>
              <a:rPr lang="en-US" sz="2800" b="0" dirty="0" smtClean="0">
                <a:solidFill>
                  <a:srgbClr val="FF0000"/>
                </a:solidFill>
              </a:rPr>
              <a:t>is Partially shorted</a:t>
            </a:r>
            <a:endParaRPr lang="en-US" sz="2800" b="0" dirty="0">
              <a:solidFill>
                <a:srgbClr val="FF0000"/>
              </a:solidFill>
            </a:endParaRPr>
          </a:p>
        </p:txBody>
      </p:sp>
      <p:sp>
        <p:nvSpPr>
          <p:cNvPr id="4" name="TextBox 3"/>
          <p:cNvSpPr txBox="1"/>
          <p:nvPr/>
        </p:nvSpPr>
        <p:spPr>
          <a:xfrm>
            <a:off x="623760" y="823751"/>
            <a:ext cx="8223505" cy="5386090"/>
          </a:xfrm>
          <a:prstGeom prst="rect">
            <a:avLst/>
          </a:prstGeom>
          <a:noFill/>
        </p:spPr>
        <p:txBody>
          <a:bodyPr wrap="square" rtlCol="0">
            <a:spAutoFit/>
          </a:bodyPr>
          <a:lstStyle/>
          <a:p>
            <a:pPr marL="457200" indent="-457200">
              <a:buFont typeface="Arial"/>
              <a:buChar char="•"/>
            </a:pPr>
            <a:r>
              <a:rPr lang="en-US" sz="2000" dirty="0" smtClean="0"/>
              <a:t>We can tell by changes in the voltage tap </a:t>
            </a:r>
            <a:r>
              <a:rPr lang="en-US" sz="2000" dirty="0" err="1" smtClean="0"/>
              <a:t>readbacks</a:t>
            </a:r>
            <a:r>
              <a:rPr lang="en-US" sz="2000" dirty="0" smtClean="0"/>
              <a:t> across a string of magnets during a Quench or normal shutdown.  If a diode is conduction current the voltage drop across the magnets will change.  Associated changes in voltage can be seen by analyzing  dv/</a:t>
            </a:r>
            <a:r>
              <a:rPr lang="en-US" sz="2000" dirty="0" err="1" smtClean="0"/>
              <a:t>dt</a:t>
            </a:r>
            <a:r>
              <a:rPr lang="en-US" sz="2000" dirty="0" smtClean="0"/>
              <a:t> plots.</a:t>
            </a:r>
          </a:p>
          <a:p>
            <a:pPr marL="457200" indent="-457200">
              <a:buFont typeface="Arial"/>
              <a:buChar char="•"/>
            </a:pPr>
            <a:endParaRPr lang="en-US" sz="1200" dirty="0"/>
          </a:p>
          <a:p>
            <a:pPr marL="457200" indent="-457200">
              <a:buFont typeface="Arial"/>
              <a:buChar char="•"/>
            </a:pPr>
            <a:r>
              <a:rPr lang="en-US" sz="2000" dirty="0" smtClean="0"/>
              <a:t>If a diode is partially conducting less current will be flowing through the magnet and so its field will be reduced.  This can be detected by changes in the correction magnet currents around the  effected magnet.  This has proven to be a very sensitive indication of the current diverted by the Y7D6 diode.</a:t>
            </a:r>
          </a:p>
          <a:p>
            <a:pPr marL="457200" indent="-457200">
              <a:buFont typeface="Arial"/>
              <a:buChar char="•"/>
            </a:pPr>
            <a:endParaRPr lang="en-US" sz="1200" dirty="0"/>
          </a:p>
          <a:p>
            <a:pPr marL="457200" indent="-457200">
              <a:buFont typeface="Arial"/>
              <a:buChar char="•"/>
            </a:pPr>
            <a:r>
              <a:rPr lang="en-US" sz="2000" dirty="0" smtClean="0"/>
              <a:t>A diode conducting current produces additional heat loads on the cryogenic system.  These changes were observed on each QLI near Y7D6 after the events of 3/11/17.</a:t>
            </a:r>
          </a:p>
          <a:p>
            <a:pPr marL="457200" indent="-457200">
              <a:buFont typeface="Arial"/>
              <a:buChar char="•"/>
            </a:pPr>
            <a:endParaRPr lang="en-US" sz="1200" dirty="0" smtClean="0"/>
          </a:p>
          <a:p>
            <a:pPr marL="457200" indent="-457200">
              <a:buFont typeface="Arial"/>
              <a:buChar char="•"/>
            </a:pPr>
            <a:r>
              <a:rPr lang="en-US" sz="2000" dirty="0" smtClean="0"/>
              <a:t>We can make measurement in the ring at local voltage taps</a:t>
            </a:r>
          </a:p>
          <a:p>
            <a:endParaRPr lang="en-US" sz="2000" dirty="0"/>
          </a:p>
        </p:txBody>
      </p:sp>
    </p:spTree>
    <p:extLst>
      <p:ext uri="{BB962C8B-B14F-4D97-AF65-F5344CB8AC3E}">
        <p14:creationId xmlns:p14="http://schemas.microsoft.com/office/powerpoint/2010/main" val="482163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3" y="178115"/>
            <a:ext cx="8001000" cy="514579"/>
          </a:xfrm>
        </p:spPr>
        <p:txBody>
          <a:bodyPr>
            <a:normAutofit/>
          </a:bodyPr>
          <a:lstStyle/>
          <a:p>
            <a:pPr algn="ctr"/>
            <a:r>
              <a:rPr lang="en-US" sz="2800" b="0" dirty="0" smtClean="0">
                <a:solidFill>
                  <a:srgbClr val="FF0000"/>
                </a:solidFill>
              </a:rPr>
              <a:t>Diode Failure History </a:t>
            </a:r>
            <a:r>
              <a:rPr lang="en-US" sz="2000" b="0" dirty="0" smtClean="0">
                <a:solidFill>
                  <a:srgbClr val="FF0000"/>
                </a:solidFill>
              </a:rPr>
              <a:t>(2016)</a:t>
            </a:r>
            <a:endParaRPr lang="en-US" sz="2000" b="0" dirty="0">
              <a:solidFill>
                <a:srgbClr val="FF0000"/>
              </a:solidFill>
            </a:endParaRPr>
          </a:p>
        </p:txBody>
      </p:sp>
      <p:pic>
        <p:nvPicPr>
          <p:cNvPr id="3" name="Picture 2"/>
          <p:cNvPicPr>
            <a:picLocks noChangeAspect="1"/>
          </p:cNvPicPr>
          <p:nvPr/>
        </p:nvPicPr>
        <p:blipFill>
          <a:blip r:embed="rId2"/>
          <a:stretch>
            <a:fillRect/>
          </a:stretch>
        </p:blipFill>
        <p:spPr>
          <a:xfrm>
            <a:off x="0" y="564776"/>
            <a:ext cx="9144000" cy="6293224"/>
          </a:xfrm>
          <a:prstGeom prst="rect">
            <a:avLst/>
          </a:prstGeom>
        </p:spPr>
      </p:pic>
    </p:spTree>
    <p:extLst>
      <p:ext uri="{BB962C8B-B14F-4D97-AF65-F5344CB8AC3E}">
        <p14:creationId xmlns:p14="http://schemas.microsoft.com/office/powerpoint/2010/main" val="2316601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8349" y="184666"/>
            <a:ext cx="6675120" cy="523220"/>
          </a:xfrm>
          <a:prstGeom prst="rect">
            <a:avLst/>
          </a:prstGeom>
          <a:noFill/>
        </p:spPr>
        <p:txBody>
          <a:bodyPr wrap="square" rtlCol="0">
            <a:spAutoFit/>
          </a:bodyPr>
          <a:lstStyle/>
          <a:p>
            <a:r>
              <a:rPr lang="en-US" sz="2800" dirty="0" smtClean="0">
                <a:solidFill>
                  <a:srgbClr val="FF0000"/>
                </a:solidFill>
              </a:rPr>
              <a:t>Changes in yi7-th7 corrector </a:t>
            </a:r>
            <a:r>
              <a:rPr lang="en-US" sz="2000" dirty="0" smtClean="0">
                <a:solidFill>
                  <a:srgbClr val="FF0000"/>
                </a:solidFill>
              </a:rPr>
              <a:t>(2017)</a:t>
            </a:r>
            <a:endParaRPr lang="en-US" sz="2000" dirty="0">
              <a:solidFill>
                <a:srgbClr val="FF0000"/>
              </a:solidFill>
            </a:endParaRP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9241" t="8909" r="14242" b="10970"/>
          <a:stretch/>
        </p:blipFill>
        <p:spPr>
          <a:xfrm rot="16200000">
            <a:off x="2239960" y="-112330"/>
            <a:ext cx="4664080" cy="6716684"/>
          </a:xfrm>
          <a:prstGeom prst="rect">
            <a:avLst/>
          </a:prstGeom>
        </p:spPr>
      </p:pic>
    </p:spTree>
    <p:extLst>
      <p:ext uri="{BB962C8B-B14F-4D97-AF65-F5344CB8AC3E}">
        <p14:creationId xmlns:p14="http://schemas.microsoft.com/office/powerpoint/2010/main" val="1424976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image001"/>
          <p:cNvPicPr>
            <a:picLocks noChangeAspect="1" noChangeArrowheads="1"/>
          </p:cNvPicPr>
          <p:nvPr/>
        </p:nvPicPr>
        <p:blipFill rotWithShape="1">
          <a:blip r:embed="rId2">
            <a:extLst>
              <a:ext uri="{28A0092B-C50C-407E-A947-70E740481C1C}">
                <a14:useLocalDpi xmlns:a14="http://schemas.microsoft.com/office/drawing/2010/main" val="0"/>
              </a:ext>
            </a:extLst>
          </a:blip>
          <a:srcRect l="1687" t="6682" r="2749" b="8539"/>
          <a:stretch/>
        </p:blipFill>
        <p:spPr bwMode="auto">
          <a:xfrm>
            <a:off x="1038497" y="955548"/>
            <a:ext cx="7067005" cy="4946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1338349" y="184666"/>
            <a:ext cx="6675120" cy="523220"/>
          </a:xfrm>
          <a:prstGeom prst="rect">
            <a:avLst/>
          </a:prstGeom>
          <a:noFill/>
        </p:spPr>
        <p:txBody>
          <a:bodyPr wrap="square" rtlCol="0">
            <a:spAutoFit/>
          </a:bodyPr>
          <a:lstStyle/>
          <a:p>
            <a:r>
              <a:rPr lang="en-US" sz="2800" dirty="0" smtClean="0">
                <a:solidFill>
                  <a:srgbClr val="FF0000"/>
                </a:solidFill>
              </a:rPr>
              <a:t>Changes in yi7-th7 corrector </a:t>
            </a:r>
            <a:r>
              <a:rPr lang="en-US" sz="2000" dirty="0" smtClean="0">
                <a:solidFill>
                  <a:srgbClr val="FF0000"/>
                </a:solidFill>
              </a:rPr>
              <a:t>(2017)</a:t>
            </a:r>
            <a:endParaRPr lang="en-US" sz="2000" dirty="0">
              <a:solidFill>
                <a:srgbClr val="FF0000"/>
              </a:solidFill>
            </a:endParaRPr>
          </a:p>
        </p:txBody>
      </p:sp>
      <p:sp>
        <p:nvSpPr>
          <p:cNvPr id="3" name="TextBox 2"/>
          <p:cNvSpPr txBox="1"/>
          <p:nvPr/>
        </p:nvSpPr>
        <p:spPr>
          <a:xfrm>
            <a:off x="731520" y="3099307"/>
            <a:ext cx="606829" cy="276999"/>
          </a:xfrm>
          <a:prstGeom prst="rect">
            <a:avLst/>
          </a:prstGeom>
          <a:noFill/>
        </p:spPr>
        <p:txBody>
          <a:bodyPr wrap="square" rtlCol="0">
            <a:spAutoFit/>
          </a:bodyPr>
          <a:lstStyle/>
          <a:p>
            <a:r>
              <a:rPr lang="en-US" sz="1200" dirty="0" err="1" smtClean="0"/>
              <a:t>mrad</a:t>
            </a:r>
            <a:endParaRPr lang="en-US" sz="1200" dirty="0"/>
          </a:p>
        </p:txBody>
      </p:sp>
    </p:spTree>
    <p:extLst>
      <p:ext uri="{BB962C8B-B14F-4D97-AF65-F5344CB8AC3E}">
        <p14:creationId xmlns:p14="http://schemas.microsoft.com/office/powerpoint/2010/main" val="2021868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1"/>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F27826D0-4E04-4734-8E1C-747312141ABC}" type="slidenum">
              <a:rPr kumimoji="0" lang="en-US" altLang="en-US" sz="1400" b="0" i="0" u="none" strike="noStrike" kern="1200" cap="none" spc="0" normalizeH="0" baseline="0" noProof="0">
                <a:ln>
                  <a:noFill/>
                </a:ln>
                <a:solidFill>
                  <a:srgbClr val="042B7F"/>
                </a:solidFill>
                <a:effectLst/>
                <a:uLnTx/>
                <a:uFillTx/>
                <a:latin typeface="Arial" panose="020B0604020202020204" pitchFamily="34" charset="0"/>
                <a:ea typeface="MS PGothic" panose="020B0600070205080204" pitchFamily="34" charset="-128"/>
              </a:rPr>
              <a:pPr marL="0" marR="0" lvl="0" indent="0" algn="l" defTabSz="914400" rtl="0" eaLnBrk="1" fontAlgn="auto" latinLnBrk="0" hangingPunct="1">
                <a:lnSpc>
                  <a:spcPct val="100000"/>
                </a:lnSpc>
                <a:spcBef>
                  <a:spcPct val="0"/>
                </a:spcBef>
                <a:spcAft>
                  <a:spcPts val="0"/>
                </a:spcAft>
                <a:buClrTx/>
                <a:buSzTx/>
                <a:buFontTx/>
                <a:buNone/>
                <a:tabLst/>
                <a:defRPr/>
              </a:pPr>
              <a:t>3</a:t>
            </a:fld>
            <a:endParaRPr kumimoji="0" lang="en-US" altLang="en-US" sz="1400" b="0" i="0" u="none" strike="noStrike" kern="1200" cap="none" spc="0" normalizeH="0" baseline="0" noProof="0">
              <a:ln>
                <a:noFill/>
              </a:ln>
              <a:solidFill>
                <a:srgbClr val="042B7F"/>
              </a:solidFill>
              <a:effectLst/>
              <a:uLnTx/>
              <a:uFillTx/>
              <a:latin typeface="Arial" panose="020B0604020202020204" pitchFamily="34" charset="0"/>
              <a:ea typeface="MS PGothic" panose="020B0600070205080204" pitchFamily="34" charset="-128"/>
            </a:endParaRPr>
          </a:p>
        </p:txBody>
      </p:sp>
      <p:sp>
        <p:nvSpPr>
          <p:cNvPr id="29699" name="TextBox 1"/>
          <p:cNvSpPr txBox="1">
            <a:spLocks noChangeArrowheads="1"/>
          </p:cNvSpPr>
          <p:nvPr/>
        </p:nvSpPr>
        <p:spPr bwMode="auto">
          <a:xfrm>
            <a:off x="1333500" y="230524"/>
            <a:ext cx="647700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FF0000"/>
                </a:solidFill>
                <a:effectLst/>
                <a:uLnTx/>
                <a:uFillTx/>
                <a:latin typeface="Arial" panose="020B0604020202020204" pitchFamily="34" charset="0"/>
                <a:ea typeface="MS PGothic" panose="020B0600070205080204" pitchFamily="34" charset="-128"/>
                <a:cs typeface="Arial" charset="0"/>
              </a:rPr>
              <a:t>Abort Kicker Upgrades</a:t>
            </a:r>
            <a:endPar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charset="0"/>
            </a:endParaRPr>
          </a:p>
        </p:txBody>
      </p:sp>
      <p:sp>
        <p:nvSpPr>
          <p:cNvPr id="2" name="TextBox 1"/>
          <p:cNvSpPr txBox="1"/>
          <p:nvPr/>
        </p:nvSpPr>
        <p:spPr>
          <a:xfrm>
            <a:off x="800100" y="1690062"/>
            <a:ext cx="7543800" cy="4093428"/>
          </a:xfrm>
          <a:prstGeom prst="rect">
            <a:avLst/>
          </a:prstGeom>
          <a:noFill/>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141313"/>
                </a:solidFill>
                <a:effectLst/>
                <a:uLnTx/>
                <a:uFillTx/>
                <a:latin typeface="Arial" charset="0"/>
                <a:ea typeface="MS PGothic" charset="0"/>
                <a:cs typeface="MS PGothic" charset="0"/>
              </a:rPr>
              <a:t>Description of the system and why changes are necessary</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41313"/>
              </a:solidFill>
              <a:effectLst/>
              <a:uLnTx/>
              <a:uFillTx/>
              <a:latin typeface="Arial" charset="0"/>
              <a:ea typeface="MS PGothic" charset="0"/>
              <a:cs typeface="MS PGothic"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141313"/>
                </a:solidFill>
                <a:effectLst/>
                <a:uLnTx/>
                <a:uFillTx/>
                <a:latin typeface="Arial" charset="0"/>
                <a:ea typeface="MS PGothic" charset="0"/>
                <a:cs typeface="MS PGothic" charset="0"/>
              </a:rPr>
              <a:t>Addition of a Mechanical Switch in series with the Thyratron</a:t>
            </a:r>
          </a:p>
          <a:p>
            <a:pPr marR="0" lvl="0" algn="l" defTabSz="914400" rtl="0" eaLnBrk="1" fontAlgn="base" latinLnBrk="0" hangingPunct="1">
              <a:lnSpc>
                <a:spcPct val="100000"/>
              </a:lnSpc>
              <a:spcBef>
                <a:spcPct val="0"/>
              </a:spcBef>
              <a:spcAft>
                <a:spcPct val="0"/>
              </a:spcAft>
              <a:buClrTx/>
              <a:buSzTx/>
              <a:tabLst/>
              <a:defRPr/>
            </a:pPr>
            <a:endParaRPr kumimoji="0" lang="en-US" sz="2000" b="0" i="0" u="none" strike="noStrike" kern="1200" cap="none" spc="0" normalizeH="0" baseline="0" noProof="0" dirty="0">
              <a:ln>
                <a:noFill/>
              </a:ln>
              <a:solidFill>
                <a:srgbClr val="141313"/>
              </a:solidFill>
              <a:effectLst/>
              <a:uLnTx/>
              <a:uFillTx/>
              <a:latin typeface="Arial" charset="0"/>
              <a:ea typeface="MS PGothic" charset="0"/>
              <a:cs typeface="MS PGothic"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141313"/>
                </a:solidFill>
                <a:effectLst/>
                <a:uLnTx/>
                <a:uFillTx/>
                <a:latin typeface="Arial" charset="0"/>
                <a:ea typeface="MS PGothic" charset="0"/>
                <a:cs typeface="MS PGothic" charset="0"/>
              </a:rPr>
              <a:t>New operating Sequence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000" dirty="0">
              <a:solidFill>
                <a:srgbClr val="141313"/>
              </a:solidFill>
              <a:latin typeface="Arial" charset="0"/>
              <a:ea typeface="MS PGothic" charset="0"/>
              <a:cs typeface="MS PGothic" charset="0"/>
            </a:endParaRPr>
          </a:p>
          <a:p>
            <a:pPr marL="342900" indent="-342900" fontAlgn="base">
              <a:spcBef>
                <a:spcPct val="0"/>
              </a:spcBef>
              <a:spcAft>
                <a:spcPct val="0"/>
              </a:spcAft>
              <a:buFont typeface="Arial" panose="020B0604020202020204" pitchFamily="34" charset="0"/>
              <a:buChar char="•"/>
              <a:defRPr/>
            </a:pPr>
            <a:r>
              <a:rPr kumimoji="0" lang="en-US" sz="2000" b="0" i="0" u="none" strike="noStrike" kern="1200" cap="none" spc="0" normalizeH="0" baseline="0" noProof="0" dirty="0" smtClean="0">
                <a:ln>
                  <a:noFill/>
                </a:ln>
                <a:solidFill>
                  <a:srgbClr val="141313"/>
                </a:solidFill>
                <a:effectLst/>
                <a:uLnTx/>
                <a:uFillTx/>
                <a:latin typeface="Arial" charset="0"/>
                <a:ea typeface="MS PGothic" charset="0"/>
                <a:cs typeface="MS PGothic" charset="0"/>
              </a:rPr>
              <a:t>Why the </a:t>
            </a:r>
            <a:r>
              <a:rPr lang="en-US" sz="2000" dirty="0">
                <a:solidFill>
                  <a:srgbClr val="141313"/>
                </a:solidFill>
                <a:latin typeface="Arial" charset="0"/>
                <a:ea typeface="MS PGothic" charset="0"/>
                <a:cs typeface="MS PGothic" charset="0"/>
              </a:rPr>
              <a:t>N</a:t>
            </a:r>
            <a:r>
              <a:rPr kumimoji="0" lang="en-US" sz="2000" b="0" i="0" u="none" strike="noStrike" kern="1200" cap="none" spc="0" normalizeH="0" baseline="0" noProof="0" dirty="0" err="1" smtClean="0">
                <a:ln>
                  <a:noFill/>
                </a:ln>
                <a:solidFill>
                  <a:srgbClr val="141313"/>
                </a:solidFill>
                <a:effectLst/>
                <a:uLnTx/>
                <a:uFillTx/>
                <a:latin typeface="Arial" charset="0"/>
                <a:ea typeface="MS PGothic" charset="0"/>
                <a:cs typeface="MS PGothic" charset="0"/>
              </a:rPr>
              <a:t>ew</a:t>
            </a:r>
            <a:r>
              <a:rPr kumimoji="0" lang="en-US" sz="2000" b="0" i="0" u="none" strike="noStrike" kern="1200" cap="none" spc="0" normalizeH="0" baseline="0" noProof="0" dirty="0" smtClean="0">
                <a:ln>
                  <a:noFill/>
                </a:ln>
                <a:solidFill>
                  <a:srgbClr val="141313"/>
                </a:solidFill>
                <a:effectLst/>
                <a:uLnTx/>
                <a:uFillTx/>
                <a:latin typeface="Arial" charset="0"/>
                <a:ea typeface="MS PGothic" charset="0"/>
                <a:cs typeface="MS PGothic" charset="0"/>
              </a:rPr>
              <a:t> System Failed and </a:t>
            </a:r>
            <a:r>
              <a:rPr kumimoji="0" lang="en-US" sz="2000" b="0" i="0" u="none" strike="noStrike" kern="1200" cap="none" spc="0" normalizeH="0" noProof="0" dirty="0" smtClean="0">
                <a:ln>
                  <a:noFill/>
                </a:ln>
                <a:solidFill>
                  <a:srgbClr val="141313"/>
                </a:solidFill>
                <a:effectLst/>
                <a:uLnTx/>
                <a:uFillTx/>
                <a:latin typeface="Arial" charset="0"/>
                <a:ea typeface="MS PGothic" charset="0"/>
                <a:cs typeface="MS PGothic" charset="0"/>
              </a:rPr>
              <a:t>is Unacceptable with a 30 </a:t>
            </a:r>
            <a:r>
              <a:rPr kumimoji="0" lang="en-US" sz="2000" b="0" i="0" u="none" strike="noStrike" kern="1200" cap="none" spc="0" normalizeH="0" noProof="0" dirty="0" err="1" smtClean="0">
                <a:ln>
                  <a:noFill/>
                </a:ln>
                <a:solidFill>
                  <a:srgbClr val="141313"/>
                </a:solidFill>
                <a:effectLst/>
                <a:uLnTx/>
                <a:uFillTx/>
                <a:latin typeface="Arial" charset="0"/>
                <a:ea typeface="MS PGothic" charset="0"/>
                <a:cs typeface="MS PGothic" charset="0"/>
              </a:rPr>
              <a:t>msec</a:t>
            </a:r>
            <a:r>
              <a:rPr kumimoji="0" lang="en-US" sz="2000" b="0" i="0" u="none" strike="noStrike" kern="1200" cap="none" spc="0" normalizeH="0" noProof="0" dirty="0" smtClean="0">
                <a:ln>
                  <a:noFill/>
                </a:ln>
                <a:solidFill>
                  <a:srgbClr val="141313"/>
                </a:solidFill>
                <a:effectLst/>
                <a:uLnTx/>
                <a:uFillTx/>
                <a:latin typeface="Arial" charset="0"/>
                <a:ea typeface="MS PGothic" charset="0"/>
                <a:cs typeface="MS PGothic" charset="0"/>
              </a:rPr>
              <a:t> time delay</a:t>
            </a:r>
          </a:p>
          <a:p>
            <a:pPr fontAlgn="base">
              <a:spcBef>
                <a:spcPct val="0"/>
              </a:spcBef>
              <a:spcAft>
                <a:spcPct val="0"/>
              </a:spcAft>
              <a:defRPr/>
            </a:pPr>
            <a:endParaRPr lang="en-US" sz="2000" dirty="0" smtClean="0">
              <a:solidFill>
                <a:srgbClr val="141313"/>
              </a:solidFill>
              <a:latin typeface="Arial" charset="0"/>
              <a:ea typeface="MS PGothic" charset="0"/>
              <a:cs typeface="MS PGothic" charset="0"/>
            </a:endParaRPr>
          </a:p>
          <a:p>
            <a:pPr marL="342900" indent="-342900" fontAlgn="base">
              <a:spcBef>
                <a:spcPct val="0"/>
              </a:spcBef>
              <a:spcAft>
                <a:spcPct val="0"/>
              </a:spcAft>
              <a:buFont typeface="Arial" panose="020B0604020202020204" pitchFamily="34" charset="0"/>
              <a:buChar char="•"/>
              <a:defRPr/>
            </a:pPr>
            <a:r>
              <a:rPr lang="en-US" sz="2000" dirty="0" smtClean="0">
                <a:solidFill>
                  <a:srgbClr val="141313"/>
                </a:solidFill>
                <a:latin typeface="Arial" charset="0"/>
                <a:ea typeface="MS PGothic" charset="0"/>
                <a:cs typeface="MS PGothic" charset="0"/>
              </a:rPr>
              <a:t>Some </a:t>
            </a:r>
            <a:r>
              <a:rPr lang="en-US" sz="2000" dirty="0">
                <a:solidFill>
                  <a:srgbClr val="141313"/>
                </a:solidFill>
                <a:latin typeface="Arial" charset="0"/>
                <a:ea typeface="MS PGothic" charset="0"/>
                <a:cs typeface="MS PGothic" charset="0"/>
              </a:rPr>
              <a:t>Test </a:t>
            </a:r>
            <a:r>
              <a:rPr lang="en-US" sz="2000" dirty="0" smtClean="0">
                <a:solidFill>
                  <a:srgbClr val="141313"/>
                </a:solidFill>
                <a:latin typeface="Arial" charset="0"/>
                <a:ea typeface="MS PGothic" charset="0"/>
                <a:cs typeface="MS PGothic" charset="0"/>
              </a:rPr>
              <a:t>results increasing the speed of the present relay</a:t>
            </a:r>
            <a:endParaRPr kumimoji="0" lang="en-US" sz="2000" b="0" i="0" u="none" strike="noStrike" kern="1200" cap="none" spc="0" normalizeH="0" noProof="0" dirty="0" smtClean="0">
              <a:ln>
                <a:noFill/>
              </a:ln>
              <a:solidFill>
                <a:srgbClr val="141313"/>
              </a:solidFill>
              <a:effectLst/>
              <a:uLnTx/>
              <a:uFillTx/>
              <a:latin typeface="Arial" charset="0"/>
              <a:ea typeface="MS PGothic" charset="0"/>
              <a:cs typeface="MS PGothic"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000" baseline="0" dirty="0">
              <a:solidFill>
                <a:srgbClr val="141313"/>
              </a:solidFill>
              <a:latin typeface="Arial" charset="0"/>
              <a:ea typeface="MS PGothic" charset="0"/>
              <a:cs typeface="MS PGothic"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41313"/>
              </a:solidFill>
              <a:effectLst/>
              <a:uLnTx/>
              <a:uFillTx/>
              <a:latin typeface="Arial" charset="0"/>
              <a:ea typeface="MS PGothic" charset="0"/>
              <a:cs typeface="MS PGothic"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141313"/>
                </a:solidFill>
                <a:effectLst/>
                <a:uLnTx/>
                <a:uFillTx/>
                <a:latin typeface="Arial" charset="0"/>
                <a:ea typeface="MS PGothic" charset="0"/>
                <a:cs typeface="MS PGothic" charset="0"/>
              </a:rPr>
              <a:t> </a:t>
            </a:r>
          </a:p>
        </p:txBody>
      </p:sp>
    </p:spTree>
    <p:extLst>
      <p:ext uri="{BB962C8B-B14F-4D97-AF65-F5344CB8AC3E}">
        <p14:creationId xmlns:p14="http://schemas.microsoft.com/office/powerpoint/2010/main" val="42747871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282" y="354366"/>
            <a:ext cx="9030462" cy="630936"/>
          </a:xfrm>
        </p:spPr>
        <p:txBody>
          <a:bodyPr>
            <a:noAutofit/>
          </a:bodyPr>
          <a:lstStyle/>
          <a:p>
            <a:pPr algn="ctr"/>
            <a:r>
              <a:rPr lang="en-US" sz="2800" b="0" dirty="0">
                <a:solidFill>
                  <a:srgbClr val="FF0000"/>
                </a:solidFill>
              </a:rPr>
              <a:t>Comparing B10D19 to Y7D6 VT’s beam induced quenches that caused diodes </a:t>
            </a:r>
            <a:r>
              <a:rPr lang="en-US" sz="2800" b="0" dirty="0" smtClean="0">
                <a:solidFill>
                  <a:srgbClr val="FF0000"/>
                </a:solidFill>
              </a:rPr>
              <a:t>Failure</a:t>
            </a:r>
            <a:endParaRPr lang="en-US" sz="2800" b="0" dirty="0">
              <a:solidFill>
                <a:srgbClr val="FF0000"/>
              </a:solidFill>
            </a:endParaRPr>
          </a:p>
        </p:txBody>
      </p:sp>
      <p:sp>
        <p:nvSpPr>
          <p:cNvPr id="6" name="Title 1"/>
          <p:cNvSpPr txBox="1">
            <a:spLocks/>
          </p:cNvSpPr>
          <p:nvPr/>
        </p:nvSpPr>
        <p:spPr>
          <a:xfrm>
            <a:off x="608837" y="5287518"/>
            <a:ext cx="4467988" cy="63093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t>Black trace B10D19 3/17/17 13:08</a:t>
            </a:r>
          </a:p>
        </p:txBody>
      </p:sp>
      <p:sp>
        <p:nvSpPr>
          <p:cNvPr id="7" name="Title 1"/>
          <p:cNvSpPr txBox="1">
            <a:spLocks/>
          </p:cNvSpPr>
          <p:nvPr/>
        </p:nvSpPr>
        <p:spPr>
          <a:xfrm>
            <a:off x="4735513" y="5287518"/>
            <a:ext cx="3986784" cy="63093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t>Blue Trace Y7D6 3/11/17 03:35</a:t>
            </a:r>
          </a:p>
        </p:txBody>
      </p:sp>
      <p:pic>
        <p:nvPicPr>
          <p:cNvPr id="3" name="Picture 2"/>
          <p:cNvPicPr>
            <a:picLocks noChangeAspect="1"/>
          </p:cNvPicPr>
          <p:nvPr/>
        </p:nvPicPr>
        <p:blipFill>
          <a:blip r:embed="rId2"/>
          <a:stretch>
            <a:fillRect/>
          </a:stretch>
        </p:blipFill>
        <p:spPr>
          <a:xfrm>
            <a:off x="2274813" y="1485900"/>
            <a:ext cx="4594373" cy="3717989"/>
          </a:xfrm>
          <a:prstGeom prst="rect">
            <a:avLst/>
          </a:prstGeom>
        </p:spPr>
      </p:pic>
    </p:spTree>
    <p:extLst>
      <p:ext uri="{BB962C8B-B14F-4D97-AF65-F5344CB8AC3E}">
        <p14:creationId xmlns:p14="http://schemas.microsoft.com/office/powerpoint/2010/main" val="2254323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03845" y="685800"/>
            <a:ext cx="7736309" cy="5630353"/>
          </a:xfrm>
          <a:prstGeom prst="rect">
            <a:avLst/>
          </a:prstGeom>
        </p:spPr>
      </p:pic>
      <p:sp>
        <p:nvSpPr>
          <p:cNvPr id="3" name="Title 2"/>
          <p:cNvSpPr>
            <a:spLocks noGrp="1"/>
          </p:cNvSpPr>
          <p:nvPr>
            <p:ph type="title"/>
          </p:nvPr>
        </p:nvSpPr>
        <p:spPr>
          <a:xfrm>
            <a:off x="609600" y="152400"/>
            <a:ext cx="7924800" cy="533400"/>
          </a:xfrm>
        </p:spPr>
        <p:txBody>
          <a:bodyPr/>
          <a:lstStyle/>
          <a:p>
            <a:pPr algn="ctr"/>
            <a:r>
              <a:rPr lang="en-US" sz="2800" b="0" dirty="0" smtClean="0">
                <a:solidFill>
                  <a:srgbClr val="FF0000"/>
                </a:solidFill>
              </a:rPr>
              <a:t>Tests Made in the Ring</a:t>
            </a:r>
            <a:endParaRPr lang="en-US" sz="2800" b="0" dirty="0">
              <a:solidFill>
                <a:srgbClr val="FF0000"/>
              </a:solidFill>
            </a:endParaRPr>
          </a:p>
        </p:txBody>
      </p:sp>
      <p:sp>
        <p:nvSpPr>
          <p:cNvPr id="2" name="TextBox 1"/>
          <p:cNvSpPr txBox="1"/>
          <p:nvPr/>
        </p:nvSpPr>
        <p:spPr>
          <a:xfrm>
            <a:off x="3105149" y="5562600"/>
            <a:ext cx="2933701" cy="369332"/>
          </a:xfrm>
          <a:prstGeom prst="rect">
            <a:avLst/>
          </a:prstGeom>
          <a:noFill/>
        </p:spPr>
        <p:txBody>
          <a:bodyPr wrap="square" rtlCol="0">
            <a:spAutoFit/>
          </a:bodyPr>
          <a:lstStyle/>
          <a:p>
            <a:pPr algn="ctr"/>
            <a:r>
              <a:rPr lang="en-US" dirty="0" smtClean="0">
                <a:solidFill>
                  <a:srgbClr val="FF0000"/>
                </a:solidFill>
              </a:rPr>
              <a:t>100A-180A-100A Ramp</a:t>
            </a:r>
          </a:p>
        </p:txBody>
      </p:sp>
    </p:spTree>
    <p:extLst>
      <p:ext uri="{BB962C8B-B14F-4D97-AF65-F5344CB8AC3E}">
        <p14:creationId xmlns:p14="http://schemas.microsoft.com/office/powerpoint/2010/main" val="14647185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25" t="-1717" b="6969"/>
          <a:stretch/>
        </p:blipFill>
        <p:spPr>
          <a:xfrm rot="5400000">
            <a:off x="1842594" y="-462684"/>
            <a:ext cx="6173701" cy="7797340"/>
          </a:xfrm>
          <a:prstGeom prst="rect">
            <a:avLst/>
          </a:prstGeom>
        </p:spPr>
      </p:pic>
      <p:sp>
        <p:nvSpPr>
          <p:cNvPr id="3" name="Line Callout 2 2"/>
          <p:cNvSpPr/>
          <p:nvPr/>
        </p:nvSpPr>
        <p:spPr>
          <a:xfrm>
            <a:off x="6924746" y="1152150"/>
            <a:ext cx="1716336" cy="268104"/>
          </a:xfrm>
          <a:prstGeom prst="borderCallout2">
            <a:avLst>
              <a:gd name="adj1" fmla="val 65014"/>
              <a:gd name="adj2" fmla="val -4317"/>
              <a:gd name="adj3" fmla="val 65506"/>
              <a:gd name="adj4" fmla="val -23360"/>
              <a:gd name="adj5" fmla="val 787430"/>
              <a:gd name="adj6" fmla="val -616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YI7-D6</a:t>
            </a:r>
            <a:endParaRPr lang="en-US" dirty="0"/>
          </a:p>
        </p:txBody>
      </p:sp>
    </p:spTree>
    <p:extLst>
      <p:ext uri="{BB962C8B-B14F-4D97-AF65-F5344CB8AC3E}">
        <p14:creationId xmlns:p14="http://schemas.microsoft.com/office/powerpoint/2010/main" val="33448131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69789" y="259623"/>
            <a:ext cx="8004421" cy="461228"/>
          </a:xfrm>
          <a:prstGeom prst="rect">
            <a:avLst/>
          </a:prstGeom>
        </p:spPr>
        <p:txBody>
          <a:bodyP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pPr algn="ctr"/>
            <a:r>
              <a:rPr lang="en-US" sz="2800" dirty="0" smtClean="0">
                <a:solidFill>
                  <a:srgbClr val="FF0000"/>
                </a:solidFill>
              </a:rPr>
              <a:t>Y7DSD9_5VT Shutoff and </a:t>
            </a:r>
            <a:r>
              <a:rPr lang="en-US" sz="2800" dirty="0" smtClean="0">
                <a:solidFill>
                  <a:srgbClr val="FF0000"/>
                </a:solidFill>
              </a:rPr>
              <a:t>dv/</a:t>
            </a:r>
            <a:r>
              <a:rPr lang="en-US" sz="2800" dirty="0" err="1" smtClean="0">
                <a:solidFill>
                  <a:srgbClr val="FF0000"/>
                </a:solidFill>
              </a:rPr>
              <a:t>dt</a:t>
            </a:r>
            <a:endParaRPr lang="en-US" sz="2800" dirty="0">
              <a:solidFill>
                <a:srgbClr val="FF0000"/>
              </a:solidFill>
            </a:endParaRPr>
          </a:p>
        </p:txBody>
      </p:sp>
      <p:sp>
        <p:nvSpPr>
          <p:cNvPr id="3" name="Title 1"/>
          <p:cNvSpPr txBox="1">
            <a:spLocks/>
          </p:cNvSpPr>
          <p:nvPr/>
        </p:nvSpPr>
        <p:spPr>
          <a:xfrm>
            <a:off x="2524310" y="5478720"/>
            <a:ext cx="2047690" cy="63093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t>Blue trace dv/</a:t>
            </a:r>
            <a:r>
              <a:rPr lang="en-US" sz="1800" dirty="0" err="1"/>
              <a:t>dt</a:t>
            </a:r>
            <a:endParaRPr lang="en-US" sz="1800" dirty="0"/>
          </a:p>
        </p:txBody>
      </p:sp>
      <p:sp>
        <p:nvSpPr>
          <p:cNvPr id="4" name="Title 1"/>
          <p:cNvSpPr txBox="1">
            <a:spLocks/>
          </p:cNvSpPr>
          <p:nvPr/>
        </p:nvSpPr>
        <p:spPr>
          <a:xfrm>
            <a:off x="4793669" y="5484678"/>
            <a:ext cx="3951287" cy="63093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a:latin typeface="+mn-lt"/>
              </a:rPr>
              <a:t>Black Trace Y7D6 3/11/17 03:35</a:t>
            </a:r>
          </a:p>
        </p:txBody>
      </p:sp>
      <p:pic>
        <p:nvPicPr>
          <p:cNvPr id="6" name="Picture 5"/>
          <p:cNvPicPr>
            <a:picLocks noChangeAspect="1"/>
          </p:cNvPicPr>
          <p:nvPr/>
        </p:nvPicPr>
        <p:blipFill>
          <a:blip r:embed="rId2"/>
          <a:stretch>
            <a:fillRect/>
          </a:stretch>
        </p:blipFill>
        <p:spPr>
          <a:xfrm>
            <a:off x="2076787" y="747671"/>
            <a:ext cx="4990425" cy="4749396"/>
          </a:xfrm>
          <a:prstGeom prst="rect">
            <a:avLst/>
          </a:prstGeom>
        </p:spPr>
      </p:pic>
    </p:spTree>
    <p:extLst>
      <p:ext uri="{BB962C8B-B14F-4D97-AF65-F5344CB8AC3E}">
        <p14:creationId xmlns:p14="http://schemas.microsoft.com/office/powerpoint/2010/main" val="1322098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52400"/>
            <a:ext cx="7924800" cy="533400"/>
          </a:xfrm>
        </p:spPr>
        <p:txBody>
          <a:bodyPr/>
          <a:lstStyle/>
          <a:p>
            <a:pPr algn="ctr"/>
            <a:r>
              <a:rPr lang="en-US" sz="2800" b="0" dirty="0" smtClean="0">
                <a:solidFill>
                  <a:srgbClr val="FF0000"/>
                </a:solidFill>
              </a:rPr>
              <a:t>Observations of Yi7-Th7</a:t>
            </a:r>
            <a:endParaRPr lang="en-US" sz="2800" b="0" dirty="0">
              <a:solidFill>
                <a:srgbClr val="FF0000"/>
              </a:solidFill>
            </a:endParaRPr>
          </a:p>
        </p:txBody>
      </p:sp>
      <p:sp>
        <p:nvSpPr>
          <p:cNvPr id="5" name="Content Placeholder 4"/>
          <p:cNvSpPr>
            <a:spLocks noGrp="1"/>
          </p:cNvSpPr>
          <p:nvPr>
            <p:ph idx="1"/>
          </p:nvPr>
        </p:nvSpPr>
        <p:spPr>
          <a:xfrm>
            <a:off x="532278" y="880745"/>
            <a:ext cx="8328991" cy="4868022"/>
          </a:xfrm>
        </p:spPr>
        <p:txBody>
          <a:bodyPr>
            <a:noAutofit/>
          </a:bodyPr>
          <a:lstStyle/>
          <a:p>
            <a:r>
              <a:rPr lang="en-US" sz="2000" dirty="0" smtClean="0"/>
              <a:t>The correction strength of Yi7-Th7 was monitored after every QLI after 3/11/17.  The current through the diode was estimated based on this correction</a:t>
            </a:r>
          </a:p>
          <a:p>
            <a:endParaRPr lang="en-US" sz="800" dirty="0" smtClean="0"/>
          </a:p>
          <a:p>
            <a:pPr lvl="1">
              <a:buFont typeface="Wingdings" charset="2"/>
              <a:buChar char="Ø"/>
            </a:pPr>
            <a:r>
              <a:rPr lang="en-US" sz="2000" dirty="0" smtClean="0"/>
              <a:t>After the event 54 amperes out of approximately 1000 amperes was going through the diode at SF 1</a:t>
            </a:r>
          </a:p>
          <a:p>
            <a:pPr lvl="1">
              <a:buFont typeface="Wingdings" charset="2"/>
              <a:buChar char="Ø"/>
            </a:pPr>
            <a:endParaRPr lang="en-US" sz="800" dirty="0" smtClean="0"/>
          </a:p>
          <a:p>
            <a:pPr lvl="1">
              <a:buFont typeface="Wingdings" charset="2"/>
              <a:buChar char="Ø"/>
            </a:pPr>
            <a:r>
              <a:rPr lang="en-US" sz="2000" dirty="0" smtClean="0"/>
              <a:t>At SF2,  9 amperes went through the diode</a:t>
            </a:r>
          </a:p>
          <a:p>
            <a:pPr lvl="1">
              <a:buFont typeface="Wingdings" charset="2"/>
              <a:buChar char="Ø"/>
            </a:pPr>
            <a:endParaRPr lang="en-US" sz="800" dirty="0" smtClean="0"/>
          </a:p>
          <a:p>
            <a:pPr lvl="1">
              <a:buFont typeface="Wingdings" charset="2"/>
              <a:buChar char="Ø"/>
            </a:pPr>
            <a:r>
              <a:rPr lang="en-US" sz="2000" dirty="0" smtClean="0"/>
              <a:t>It was observed that after clean quenches the current through the diode decreased and after dirty quenches it increased ?</a:t>
            </a:r>
          </a:p>
          <a:p>
            <a:pPr lvl="1">
              <a:buFont typeface="Wingdings" charset="2"/>
              <a:buChar char="Ø"/>
            </a:pPr>
            <a:endParaRPr lang="en-US" sz="2000" dirty="0"/>
          </a:p>
          <a:p>
            <a:pPr marL="342900" lvl="1" indent="-342900">
              <a:buFont typeface="Arial"/>
              <a:buChar char="•"/>
            </a:pPr>
            <a:r>
              <a:rPr lang="en-US" sz="2000" dirty="0" smtClean="0"/>
              <a:t>Concerns were either we would run out of correction or the correction would go to zero </a:t>
            </a:r>
            <a:r>
              <a:rPr lang="en-US" sz="2000" dirty="0" smtClean="0">
                <a:solidFill>
                  <a:srgbClr val="FF0000"/>
                </a:solidFill>
              </a:rPr>
              <a:t>possibly indicating an open diode</a:t>
            </a:r>
            <a:r>
              <a:rPr lang="en-US" sz="2000" dirty="0" smtClean="0"/>
              <a:t>.</a:t>
            </a:r>
          </a:p>
          <a:p>
            <a:pPr marL="342900" lvl="1" indent="-342900">
              <a:buFont typeface="Arial"/>
              <a:buChar char="•"/>
            </a:pPr>
            <a:endParaRPr lang="en-US" sz="1200" dirty="0"/>
          </a:p>
          <a:p>
            <a:pPr marL="342900" lvl="1" indent="-342900">
              <a:buFont typeface="Arial"/>
              <a:buChar char="•"/>
            </a:pPr>
            <a:r>
              <a:rPr lang="en-US" sz="2000" dirty="0" smtClean="0"/>
              <a:t>The magnet will be opened and the Diode in Y7D6 will be replace in the upcoming months</a:t>
            </a:r>
          </a:p>
        </p:txBody>
      </p:sp>
    </p:spTree>
    <p:extLst>
      <p:ext uri="{BB962C8B-B14F-4D97-AF65-F5344CB8AC3E}">
        <p14:creationId xmlns:p14="http://schemas.microsoft.com/office/powerpoint/2010/main" val="15689931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854" y="438898"/>
            <a:ext cx="6835317" cy="614030"/>
          </a:xfrm>
        </p:spPr>
        <p:txBody>
          <a:bodyPr>
            <a:noAutofit/>
          </a:bodyPr>
          <a:lstStyle/>
          <a:p>
            <a:pPr algn="ctr"/>
            <a:r>
              <a:rPr lang="en-US" sz="2800" b="0" dirty="0">
                <a:solidFill>
                  <a:srgbClr val="FF0000"/>
                </a:solidFill>
                <a:cs typeface="Times New Roman" panose="02020603050405020304" pitchFamily="18" charset="0"/>
              </a:rPr>
              <a:t>yi7-th7 check after each ramp</a:t>
            </a:r>
          </a:p>
        </p:txBody>
      </p:sp>
      <p:pic>
        <p:nvPicPr>
          <p:cNvPr id="4" name="Picture 3"/>
          <p:cNvPicPr>
            <a:picLocks noChangeAspect="1"/>
          </p:cNvPicPr>
          <p:nvPr/>
        </p:nvPicPr>
        <p:blipFill>
          <a:blip r:embed="rId2"/>
          <a:stretch>
            <a:fillRect/>
          </a:stretch>
        </p:blipFill>
        <p:spPr>
          <a:xfrm>
            <a:off x="1438909" y="1052928"/>
            <a:ext cx="6593208" cy="4863842"/>
          </a:xfrm>
          <a:prstGeom prst="rect">
            <a:avLst/>
          </a:prstGeom>
        </p:spPr>
      </p:pic>
    </p:spTree>
    <p:extLst>
      <p:ext uri="{BB962C8B-B14F-4D97-AF65-F5344CB8AC3E}">
        <p14:creationId xmlns:p14="http://schemas.microsoft.com/office/powerpoint/2010/main" val="1244860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0" y="438898"/>
            <a:ext cx="8635999" cy="614030"/>
          </a:xfrm>
        </p:spPr>
        <p:txBody>
          <a:bodyPr>
            <a:noAutofit/>
          </a:bodyPr>
          <a:lstStyle/>
          <a:p>
            <a:pPr algn="ctr"/>
            <a:r>
              <a:rPr lang="en-US" sz="2800" b="0" dirty="0" smtClean="0">
                <a:solidFill>
                  <a:srgbClr val="FF0000"/>
                </a:solidFill>
                <a:cs typeface="Times New Roman" panose="02020603050405020304" pitchFamily="18" charset="0"/>
              </a:rPr>
              <a:t>Diode with Reduced Forward Voltage Drop</a:t>
            </a:r>
            <a:br>
              <a:rPr lang="en-US" sz="2800" b="0" dirty="0" smtClean="0">
                <a:solidFill>
                  <a:srgbClr val="FF0000"/>
                </a:solidFill>
                <a:cs typeface="Times New Roman" panose="02020603050405020304" pitchFamily="18" charset="0"/>
              </a:rPr>
            </a:br>
            <a:r>
              <a:rPr lang="en-US" sz="2800" b="0" dirty="0" smtClean="0">
                <a:solidFill>
                  <a:srgbClr val="FF0000"/>
                </a:solidFill>
                <a:cs typeface="Times New Roman" panose="02020603050405020304" pitchFamily="18" charset="0"/>
              </a:rPr>
              <a:t>B10 D9</a:t>
            </a:r>
            <a:endParaRPr lang="en-US" sz="2800" b="0" dirty="0">
              <a:solidFill>
                <a:srgbClr val="FF0000"/>
              </a:solidFill>
              <a:cs typeface="Times New Roman" panose="02020603050405020304" pitchFamily="18" charset="0"/>
            </a:endParaRPr>
          </a:p>
        </p:txBody>
      </p:sp>
      <p:sp>
        <p:nvSpPr>
          <p:cNvPr id="3" name="TextBox 2"/>
          <p:cNvSpPr txBox="1"/>
          <p:nvPr/>
        </p:nvSpPr>
        <p:spPr>
          <a:xfrm>
            <a:off x="831273" y="1472774"/>
            <a:ext cx="7565668" cy="4093428"/>
          </a:xfrm>
          <a:prstGeom prst="rect">
            <a:avLst/>
          </a:prstGeom>
          <a:noFill/>
        </p:spPr>
        <p:txBody>
          <a:bodyPr wrap="square" rtlCol="0">
            <a:spAutoFit/>
          </a:bodyPr>
          <a:lstStyle/>
          <a:p>
            <a:pPr marL="285750" indent="-285750">
              <a:buFont typeface="Arial"/>
              <a:buChar char="•"/>
            </a:pPr>
            <a:r>
              <a:rPr lang="en-US" sz="2000" dirty="0" smtClean="0"/>
              <a:t>RHIC diodes were specified and tested to have forward voltage drops of between 3 and 10 volts when cold</a:t>
            </a:r>
          </a:p>
          <a:p>
            <a:pPr marL="285750" indent="-285750">
              <a:buFont typeface="Arial"/>
              <a:buChar char="•"/>
            </a:pPr>
            <a:endParaRPr lang="en-US" sz="2000" dirty="0"/>
          </a:p>
          <a:p>
            <a:pPr marL="285750" indent="-285750">
              <a:buFont typeface="Arial"/>
              <a:buChar char="•"/>
            </a:pPr>
            <a:r>
              <a:rPr lang="en-US" sz="2000" dirty="0" smtClean="0"/>
              <a:t>This is specified at a particular forward current</a:t>
            </a:r>
          </a:p>
          <a:p>
            <a:pPr marL="285750" indent="-285750">
              <a:buFont typeface="Arial"/>
              <a:buChar char="•"/>
            </a:pPr>
            <a:endParaRPr lang="en-US" sz="2000" dirty="0"/>
          </a:p>
          <a:p>
            <a:pPr marL="285750" indent="-285750">
              <a:buFont typeface="Arial"/>
              <a:buChar char="•"/>
            </a:pPr>
            <a:r>
              <a:rPr lang="en-US" sz="2000" dirty="0" smtClean="0"/>
              <a:t>Of 168 diodes tested only one  B10D9 was outside this limit with a Forward Voltage Drop of 2 </a:t>
            </a:r>
            <a:r>
              <a:rPr lang="en-US" sz="2000" dirty="0" smtClean="0"/>
              <a:t>volts (@100 mA)</a:t>
            </a:r>
            <a:endParaRPr lang="en-US" sz="2000" dirty="0" smtClean="0"/>
          </a:p>
          <a:p>
            <a:pPr marL="285750" indent="-285750">
              <a:buFont typeface="Arial"/>
              <a:buChar char="•"/>
            </a:pPr>
            <a:endParaRPr lang="en-US" sz="2000" dirty="0"/>
          </a:p>
          <a:p>
            <a:pPr marL="285750" indent="-285750">
              <a:buFont typeface="Arial"/>
              <a:buChar char="•"/>
            </a:pPr>
            <a:r>
              <a:rPr lang="en-US" sz="2000" dirty="0" smtClean="0"/>
              <a:t>!00% of all diodes were tested before being installed at 1 ampere into the magnets and samples from each batch were tested at low currents. </a:t>
            </a:r>
            <a:r>
              <a:rPr lang="en-US" sz="2000" dirty="0" smtClean="0"/>
              <a:t>This Diode may not have been tested at low currents.  It </a:t>
            </a:r>
            <a:r>
              <a:rPr lang="en-US" sz="2000" dirty="0" smtClean="0"/>
              <a:t>is extremely unlikely that a diode  with a forward voltage drop of less than 3 volts was used.</a:t>
            </a:r>
            <a:endParaRPr lang="en-US" sz="2000" dirty="0"/>
          </a:p>
        </p:txBody>
      </p:sp>
    </p:spTree>
    <p:extLst>
      <p:ext uri="{BB962C8B-B14F-4D97-AF65-F5344CB8AC3E}">
        <p14:creationId xmlns:p14="http://schemas.microsoft.com/office/powerpoint/2010/main" val="860236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0" dirty="0" smtClean="0">
                <a:solidFill>
                  <a:srgbClr val="FF0000"/>
                </a:solidFill>
              </a:rPr>
              <a:t>Blue</a:t>
            </a:r>
            <a:r>
              <a:rPr lang="en-US" sz="2800" b="0" dirty="0">
                <a:solidFill>
                  <a:srgbClr val="FF0000"/>
                </a:solidFill>
              </a:rPr>
              <a:t>-</a:t>
            </a:r>
            <a:r>
              <a:rPr lang="en-US" sz="2800" b="0" dirty="0" smtClean="0">
                <a:solidFill>
                  <a:srgbClr val="FF0000"/>
                </a:solidFill>
              </a:rPr>
              <a:t>Forward Voltage Drop</a:t>
            </a:r>
            <a:r>
              <a:rPr lang="en-US" sz="2800" dirty="0" smtClean="0"/>
              <a:t/>
            </a:r>
            <a:br>
              <a:rPr lang="en-US" sz="2800" dirty="0" smtClean="0"/>
            </a:br>
            <a:r>
              <a:rPr lang="en-US" sz="2000" dirty="0" smtClean="0"/>
              <a:t>BO10-D9 only reads 2V</a:t>
            </a:r>
            <a:endParaRPr lang="en-US" sz="2000"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2734864440"/>
              </p:ext>
            </p:extLst>
          </p:nvPr>
        </p:nvGraphicFramePr>
        <p:xfrm>
          <a:off x="-141628" y="1219167"/>
          <a:ext cx="8978373" cy="4937760"/>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fld id="{F5E5818D-E9D3-4031-9001-4E3F012E74DE}" type="slidenum">
              <a:rPr lang="en-US" smtClean="0"/>
              <a:t>37</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00" y="6615675"/>
            <a:ext cx="2222047" cy="228600"/>
          </a:xfrm>
          <a:prstGeom prst="rect">
            <a:avLst/>
          </a:prstGeom>
        </p:spPr>
      </p:pic>
      <p:sp>
        <p:nvSpPr>
          <p:cNvPr id="3" name="Down Arrow 2"/>
          <p:cNvSpPr/>
          <p:nvPr/>
        </p:nvSpPr>
        <p:spPr>
          <a:xfrm rot="10800000">
            <a:off x="1729048" y="5508428"/>
            <a:ext cx="157942" cy="3383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80542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8200" cy="914400"/>
          </a:xfrm>
        </p:spPr>
        <p:txBody>
          <a:bodyPr/>
          <a:lstStyle/>
          <a:p>
            <a:pPr algn="ctr"/>
            <a:r>
              <a:rPr lang="en-US" sz="2800" b="0" dirty="0" smtClean="0">
                <a:solidFill>
                  <a:srgbClr val="FF0000"/>
                </a:solidFill>
              </a:rPr>
              <a:t>Typical Cryogenic Diode</a:t>
            </a:r>
            <a:r>
              <a:rPr lang="en-US" dirty="0" smtClean="0">
                <a:solidFill>
                  <a:srgbClr val="FF0000"/>
                </a:solidFill>
              </a:rPr>
              <a:t/>
            </a:r>
            <a:br>
              <a:rPr lang="en-US" dirty="0" smtClean="0">
                <a:solidFill>
                  <a:srgbClr val="FF0000"/>
                </a:solidFill>
              </a:rPr>
            </a:br>
            <a:endParaRPr lang="en-US" sz="2800" dirty="0">
              <a:solidFill>
                <a:srgbClr val="FF0000"/>
              </a:solidFill>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9587" b="33899"/>
          <a:stretch/>
        </p:blipFill>
        <p:spPr>
          <a:xfrm rot="21419065">
            <a:off x="140303" y="1627189"/>
            <a:ext cx="8398913" cy="4217620"/>
          </a:xfrm>
        </p:spPr>
      </p:pic>
      <p:sp>
        <p:nvSpPr>
          <p:cNvPr id="3" name="TextBox 2"/>
          <p:cNvSpPr txBox="1"/>
          <p:nvPr/>
        </p:nvSpPr>
        <p:spPr>
          <a:xfrm>
            <a:off x="7010400" y="3962400"/>
            <a:ext cx="685801" cy="338554"/>
          </a:xfrm>
          <a:prstGeom prst="rect">
            <a:avLst/>
          </a:prstGeom>
          <a:noFill/>
        </p:spPr>
        <p:txBody>
          <a:bodyPr wrap="square" rtlCol="0">
            <a:spAutoFit/>
          </a:bodyPr>
          <a:lstStyle/>
          <a:p>
            <a:r>
              <a:rPr lang="en-US" sz="1600" dirty="0" smtClean="0">
                <a:solidFill>
                  <a:srgbClr val="FF0000"/>
                </a:solidFill>
              </a:rPr>
              <a:t>~ 4 K</a:t>
            </a:r>
          </a:p>
        </p:txBody>
      </p:sp>
    </p:spTree>
    <p:extLst>
      <p:ext uri="{BB962C8B-B14F-4D97-AF65-F5344CB8AC3E}">
        <p14:creationId xmlns:p14="http://schemas.microsoft.com/office/powerpoint/2010/main" val="2774563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13" y="438898"/>
            <a:ext cx="8635999" cy="614030"/>
          </a:xfrm>
        </p:spPr>
        <p:txBody>
          <a:bodyPr>
            <a:noAutofit/>
          </a:bodyPr>
          <a:lstStyle/>
          <a:p>
            <a:pPr algn="ctr"/>
            <a:r>
              <a:rPr lang="en-US" sz="2800" b="0" dirty="0" smtClean="0">
                <a:solidFill>
                  <a:srgbClr val="FF0000"/>
                </a:solidFill>
                <a:cs typeface="Times New Roman" panose="02020603050405020304" pitchFamily="18" charset="0"/>
              </a:rPr>
              <a:t>Facts about Diode B10 D9</a:t>
            </a:r>
            <a:endParaRPr lang="en-US" sz="2800" b="0" dirty="0">
              <a:solidFill>
                <a:srgbClr val="FF0000"/>
              </a:solidFill>
              <a:cs typeface="Times New Roman" panose="02020603050405020304" pitchFamily="18" charset="0"/>
            </a:endParaRPr>
          </a:p>
        </p:txBody>
      </p:sp>
      <p:sp>
        <p:nvSpPr>
          <p:cNvPr id="3" name="TextBox 2"/>
          <p:cNvSpPr txBox="1"/>
          <p:nvPr/>
        </p:nvSpPr>
        <p:spPr>
          <a:xfrm>
            <a:off x="499035" y="1228397"/>
            <a:ext cx="8187765" cy="4401205"/>
          </a:xfrm>
          <a:prstGeom prst="rect">
            <a:avLst/>
          </a:prstGeom>
          <a:noFill/>
        </p:spPr>
        <p:txBody>
          <a:bodyPr wrap="square" rtlCol="0">
            <a:spAutoFit/>
          </a:bodyPr>
          <a:lstStyle/>
          <a:p>
            <a:pPr marL="285750" indent="-285750">
              <a:buFont typeface="Arial"/>
              <a:buChar char="•"/>
            </a:pPr>
            <a:r>
              <a:rPr lang="en-US" sz="2000" dirty="0" smtClean="0"/>
              <a:t>These Forward Voltage Drop Measurements have not been made since the magnets were installed.  There is no way of knowing how long this diode has been like this</a:t>
            </a:r>
            <a:r>
              <a:rPr lang="en-US" sz="2000" dirty="0" smtClean="0"/>
              <a:t>.</a:t>
            </a:r>
          </a:p>
          <a:p>
            <a:pPr marL="285750" indent="-285750">
              <a:buFont typeface="Arial"/>
              <a:buChar char="•"/>
            </a:pPr>
            <a:endParaRPr lang="en-US" sz="2000" dirty="0"/>
          </a:p>
          <a:p>
            <a:pPr marL="285750" indent="-285750">
              <a:buFont typeface="Arial"/>
              <a:buChar char="•"/>
            </a:pPr>
            <a:r>
              <a:rPr lang="en-US" sz="2000" dirty="0" smtClean="0"/>
              <a:t>This measurement was made at 100 mA</a:t>
            </a:r>
            <a:endParaRPr lang="en-US" sz="2000" dirty="0" smtClean="0"/>
          </a:p>
          <a:p>
            <a:pPr marL="285750" indent="-285750">
              <a:buFont typeface="Arial"/>
              <a:buChar char="•"/>
            </a:pPr>
            <a:endParaRPr lang="en-US" sz="2000" dirty="0"/>
          </a:p>
          <a:p>
            <a:pPr marL="285750" indent="-285750">
              <a:buFont typeface="Arial"/>
              <a:buChar char="•"/>
            </a:pPr>
            <a:r>
              <a:rPr lang="en-US" sz="2000" dirty="0" smtClean="0"/>
              <a:t>The voltage across this diode is </a:t>
            </a:r>
            <a:r>
              <a:rPr lang="en-US" sz="2000" dirty="0" smtClean="0"/>
              <a:t>0.2 </a:t>
            </a:r>
            <a:r>
              <a:rPr lang="en-US" sz="2000" dirty="0" smtClean="0"/>
              <a:t>volts during normal ramping</a:t>
            </a:r>
          </a:p>
          <a:p>
            <a:endParaRPr lang="en-US" sz="2000" dirty="0"/>
          </a:p>
          <a:p>
            <a:pPr marL="285750" indent="-285750">
              <a:buFont typeface="Arial"/>
              <a:buChar char="•"/>
            </a:pPr>
            <a:r>
              <a:rPr lang="en-US" sz="2000" dirty="0" smtClean="0"/>
              <a:t>There is no orbit distortion in this area</a:t>
            </a:r>
          </a:p>
          <a:p>
            <a:pPr marL="285750" indent="-285750">
              <a:buFont typeface="Arial"/>
              <a:buChar char="•"/>
            </a:pPr>
            <a:endParaRPr lang="en-US" sz="2000" dirty="0"/>
          </a:p>
          <a:p>
            <a:pPr marL="285750" indent="-285750">
              <a:buFont typeface="Arial"/>
              <a:buChar char="•"/>
            </a:pPr>
            <a:r>
              <a:rPr lang="en-US" sz="2000" dirty="0" smtClean="0"/>
              <a:t>The radiation levels in this region are low.</a:t>
            </a:r>
          </a:p>
          <a:p>
            <a:pPr marL="285750" indent="-285750">
              <a:buFont typeface="Arial"/>
              <a:buChar char="•"/>
            </a:pPr>
            <a:endParaRPr lang="en-US" sz="2000" dirty="0"/>
          </a:p>
          <a:p>
            <a:pPr marL="285750" indent="-285750">
              <a:buFont typeface="Arial"/>
              <a:buChar char="•"/>
            </a:pPr>
            <a:r>
              <a:rPr lang="en-US" sz="2000" dirty="0" smtClean="0"/>
              <a:t>We have records which show B10 D9 quenched four </a:t>
            </a:r>
            <a:r>
              <a:rPr lang="en-US" sz="2000" dirty="0" smtClean="0"/>
              <a:t>times </a:t>
            </a:r>
            <a:r>
              <a:rPr lang="en-US" sz="2000" dirty="0" smtClean="0"/>
              <a:t>in run 14 and has not quenched since</a:t>
            </a:r>
            <a:endParaRPr lang="en-US" sz="2000" dirty="0"/>
          </a:p>
        </p:txBody>
      </p:sp>
    </p:spTree>
    <p:extLst>
      <p:ext uri="{BB962C8B-B14F-4D97-AF65-F5344CB8AC3E}">
        <p14:creationId xmlns:p14="http://schemas.microsoft.com/office/powerpoint/2010/main" val="3463615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1"/>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943D6360-1461-4BA4-822A-CD8376644D41}" type="slidenum">
              <a:rPr kumimoji="0" lang="en-US" altLang="en-US" sz="1400" b="0" i="0" u="none" strike="noStrike" kern="1200" cap="none" spc="0" normalizeH="0" baseline="0" noProof="0" smtClean="0">
                <a:ln>
                  <a:noFill/>
                </a:ln>
                <a:solidFill>
                  <a:srgbClr val="042B7F"/>
                </a:solidFill>
                <a:effectLst/>
                <a:uLnTx/>
                <a:uFillTx/>
                <a:latin typeface="Arial" panose="020B0604020202020204" pitchFamily="34" charset="0"/>
                <a:ea typeface="MS PGothic" panose="020B0600070205080204" pitchFamily="34" charset="-128"/>
                <a:cs typeface="+mn-cs"/>
              </a:rPr>
              <a:pPr marL="0" marR="0" lvl="0" indent="0" algn="l" defTabSz="914400" rtl="0" eaLnBrk="0" fontAlgn="base" latinLnBrk="0" hangingPunct="0">
                <a:lnSpc>
                  <a:spcPct val="100000"/>
                </a:lnSpc>
                <a:spcBef>
                  <a:spcPct val="0"/>
                </a:spcBef>
                <a:spcAft>
                  <a:spcPct val="0"/>
                </a:spcAft>
                <a:buClrTx/>
                <a:buSzTx/>
                <a:buFontTx/>
                <a:buNone/>
                <a:tabLst/>
                <a:defRPr/>
              </a:pPr>
              <a:t>4</a:t>
            </a:fld>
            <a:endParaRPr kumimoji="0" lang="en-US" altLang="en-US" sz="1400" b="0" i="0" u="none" strike="noStrike" kern="1200" cap="none" spc="0" normalizeH="0" baseline="0" noProof="0" smtClean="0">
              <a:ln>
                <a:noFill/>
              </a:ln>
              <a:solidFill>
                <a:srgbClr val="042B7F"/>
              </a:solidFill>
              <a:effectLst/>
              <a:uLnTx/>
              <a:uFillTx/>
              <a:latin typeface="Arial" panose="020B0604020202020204" pitchFamily="34" charset="0"/>
              <a:ea typeface="MS PGothic" panose="020B0600070205080204" pitchFamily="34" charset="-128"/>
              <a:cs typeface="+mn-cs"/>
            </a:endParaRPr>
          </a:p>
        </p:txBody>
      </p:sp>
      <p:sp>
        <p:nvSpPr>
          <p:cNvPr id="45059" name="TextBox 1"/>
          <p:cNvSpPr txBox="1">
            <a:spLocks noChangeArrowheads="1"/>
          </p:cNvSpPr>
          <p:nvPr/>
        </p:nvSpPr>
        <p:spPr bwMode="auto">
          <a:xfrm>
            <a:off x="1371600" y="365125"/>
            <a:ext cx="647700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smtClean="0">
                <a:ln>
                  <a:noFill/>
                </a:ln>
                <a:solidFill>
                  <a:srgbClr val="322F31"/>
                </a:solidFill>
                <a:effectLst/>
                <a:uLnTx/>
                <a:uFillTx/>
                <a:latin typeface="Arial" panose="020B0604020202020204" pitchFamily="34" charset="0"/>
                <a:ea typeface="MS PGothic" panose="020B0600070205080204" pitchFamily="34" charset="-128"/>
                <a:cs typeface="+mn-cs"/>
              </a:rPr>
              <a:t>Original Kicker Requirements</a:t>
            </a:r>
          </a:p>
        </p:txBody>
      </p:sp>
      <p:sp>
        <p:nvSpPr>
          <p:cNvPr id="45060" name="TextBox 1"/>
          <p:cNvSpPr txBox="1">
            <a:spLocks noChangeArrowheads="1"/>
          </p:cNvSpPr>
          <p:nvPr/>
        </p:nvSpPr>
        <p:spPr bwMode="auto">
          <a:xfrm>
            <a:off x="533400" y="1676400"/>
            <a:ext cx="8077200" cy="4093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smtClean="0">
                <a:ln>
                  <a:noFill/>
                </a:ln>
                <a:solidFill>
                  <a:srgbClr val="322F31"/>
                </a:solidFill>
                <a:effectLst/>
                <a:uLnTx/>
                <a:uFillTx/>
                <a:latin typeface="Arial" panose="020B0604020202020204" pitchFamily="34" charset="0"/>
                <a:ea typeface="MS PGothic" panose="020B0600070205080204" pitchFamily="34" charset="-128"/>
                <a:cs typeface="+mn-cs"/>
              </a:rPr>
              <a:t>5 Kickers per Ring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smtClean="0">
                <a:ln>
                  <a:noFill/>
                </a:ln>
                <a:solidFill>
                  <a:srgbClr val="322F31"/>
                </a:solidFill>
                <a:effectLst/>
                <a:uLnTx/>
                <a:uFillTx/>
                <a:latin typeface="Arial" panose="020B0604020202020204" pitchFamily="34" charset="0"/>
                <a:ea typeface="MS PGothic" panose="020B0600070205080204" pitchFamily="34" charset="-128"/>
                <a:cs typeface="+mn-cs"/>
              </a:rPr>
              <a:t>Beam Should be aborted if one kicker fails to fire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smtClean="0">
                <a:ln>
                  <a:noFill/>
                </a:ln>
                <a:solidFill>
                  <a:srgbClr val="322F31"/>
                </a:solidFill>
                <a:effectLst/>
                <a:uLnTx/>
                <a:uFillTx/>
                <a:latin typeface="Arial" panose="020B0604020202020204" pitchFamily="34" charset="0"/>
                <a:ea typeface="MS PGothic" panose="020B0600070205080204" pitchFamily="34" charset="-128"/>
                <a:cs typeface="+mn-cs"/>
              </a:rPr>
              <a:t>Typical Voltage 				~27 kV</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smtClean="0">
                <a:ln>
                  <a:noFill/>
                </a:ln>
                <a:solidFill>
                  <a:srgbClr val="322F31"/>
                </a:solidFill>
                <a:effectLst/>
                <a:uLnTx/>
                <a:uFillTx/>
                <a:latin typeface="Arial" panose="020B0604020202020204" pitchFamily="34" charset="0"/>
                <a:ea typeface="MS PGothic" panose="020B0600070205080204" pitchFamily="34" charset="-128"/>
                <a:cs typeface="+mn-cs"/>
              </a:rPr>
              <a:t>Typical Current peak			21 kA</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000" noProof="0" dirty="0" smtClean="0">
                <a:solidFill>
                  <a:srgbClr val="FF0000"/>
                </a:solidFill>
                <a:cs typeface="+mn-cs"/>
              </a:rPr>
              <a:t>Current Rise Time to minimum Kick	900ns</a:t>
            </a:r>
            <a:endParaRPr kumimoji="0" lang="en-US" altLang="en-US" sz="2000" b="0" i="0" u="none" strike="noStrike" kern="1200" cap="none" spc="0" normalizeH="0" baseline="0" noProof="0" dirty="0" smtClean="0">
              <a:ln>
                <a:noFill/>
              </a:ln>
              <a:solidFill>
                <a:srgbClr val="FF0000"/>
              </a:solidFill>
              <a:effectLst/>
              <a:uLnTx/>
              <a:uFillTx/>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smtClean="0">
                <a:ln>
                  <a:noFill/>
                </a:ln>
                <a:solidFill>
                  <a:srgbClr val="322F31"/>
                </a:solidFill>
                <a:effectLst/>
                <a:uLnTx/>
                <a:uFillTx/>
                <a:latin typeface="Arial" panose="020B0604020202020204" pitchFamily="34" charset="0"/>
                <a:ea typeface="MS PGothic" panose="020B0600070205080204" pitchFamily="34" charset="-128"/>
                <a:cs typeface="+mn-cs"/>
              </a:rPr>
              <a:t>Bunch Revolution Time			12.86 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smtClean="0">
                <a:ln>
                  <a:noFill/>
                </a:ln>
                <a:solidFill>
                  <a:srgbClr val="322F31"/>
                </a:solidFill>
                <a:effectLst/>
                <a:uLnTx/>
                <a:uFillTx/>
                <a:latin typeface="Arial" panose="020B0604020202020204" pitchFamily="34" charset="0"/>
                <a:ea typeface="MS PGothic" panose="020B0600070205080204" pitchFamily="34" charset="-128"/>
                <a:cs typeface="+mn-cs"/>
              </a:rPr>
              <a:t>Abort Pulse Length min			~13 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smtClean="0">
                <a:ln>
                  <a:noFill/>
                </a:ln>
                <a:solidFill>
                  <a:srgbClr val="FF0000"/>
                </a:solidFill>
                <a:effectLst/>
                <a:uLnTx/>
                <a:uFillTx/>
                <a:latin typeface="Arial" panose="020B0604020202020204" pitchFamily="34" charset="0"/>
                <a:ea typeface="MS PGothic" panose="020B0600070205080204" pitchFamily="34" charset="-128"/>
                <a:cs typeface="+mn-cs"/>
              </a:rPr>
              <a:t>Abort Gap				1us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smtClean="0">
                <a:ln>
                  <a:noFill/>
                </a:ln>
                <a:solidFill>
                  <a:srgbClr val="FF0000"/>
                </a:solidFill>
                <a:effectLst/>
                <a:uLnTx/>
                <a:uFillTx/>
                <a:latin typeface="Arial" panose="020B0604020202020204" pitchFamily="34" charset="0"/>
                <a:ea typeface="MS PGothic" panose="020B0600070205080204" pitchFamily="34" charset="-128"/>
                <a:cs typeface="+mn-cs"/>
              </a:rPr>
              <a:t>Beam must be aborted within		4 turns, 52 us</a:t>
            </a:r>
          </a:p>
          <a:p>
            <a:pPr eaLnBrk="0" hangingPunct="0">
              <a:spcBef>
                <a:spcPct val="0"/>
              </a:spcBef>
              <a:buClrTx/>
              <a:buSzTx/>
              <a:buNone/>
              <a:defRPr/>
            </a:pPr>
            <a:r>
              <a:rPr lang="en-US" altLang="en-US" sz="2000" dirty="0" smtClean="0">
                <a:solidFill>
                  <a:srgbClr val="322F31"/>
                </a:solidFill>
              </a:rPr>
              <a:t>Maximum </a:t>
            </a:r>
            <a:r>
              <a:rPr lang="en-US" altLang="en-US" sz="2000" dirty="0">
                <a:solidFill>
                  <a:srgbClr val="322F31"/>
                </a:solidFill>
              </a:rPr>
              <a:t>delay for redundant trigger	0.7 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smtClean="0">
                <a:ln>
                  <a:noFill/>
                </a:ln>
                <a:solidFill>
                  <a:srgbClr val="FF0000"/>
                </a:solidFill>
                <a:effectLst/>
                <a:uLnTx/>
                <a:uFillTx/>
                <a:latin typeface="Arial" panose="020B0604020202020204" pitchFamily="34" charset="0"/>
                <a:ea typeface="MS PGothic" panose="020B0600070205080204" pitchFamily="34" charset="-128"/>
                <a:cs typeface="+mn-cs"/>
              </a:rPr>
              <a:t>Minimum Jitter				10</a:t>
            </a:r>
            <a:r>
              <a:rPr kumimoji="0" lang="en-US" altLang="en-US" sz="2000" b="0" i="0" u="none" strike="noStrike" kern="1200" cap="none" spc="0" normalizeH="0" noProof="0" dirty="0" smtClean="0">
                <a:ln>
                  <a:noFill/>
                </a:ln>
                <a:solidFill>
                  <a:srgbClr val="FF0000"/>
                </a:solidFill>
                <a:effectLst/>
                <a:uLnTx/>
                <a:uFillTx/>
                <a:latin typeface="Arial" panose="020B0604020202020204" pitchFamily="34" charset="0"/>
                <a:ea typeface="MS PGothic" panose="020B0600070205080204" pitchFamily="34" charset="-128"/>
                <a:cs typeface="+mn-cs"/>
              </a:rPr>
              <a:t> ns</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en-US" sz="2000" baseline="0" dirty="0">
              <a:solidFill>
                <a:srgbClr val="322F31"/>
              </a:solidFill>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noProof="0" dirty="0" smtClean="0">
                <a:ln>
                  <a:noFill/>
                </a:ln>
                <a:solidFill>
                  <a:srgbClr val="FF0000"/>
                </a:solidFill>
                <a:effectLst/>
                <a:uLnTx/>
                <a:uFillTx/>
                <a:latin typeface="Arial" panose="020B0604020202020204" pitchFamily="34" charset="0"/>
                <a:ea typeface="MS PGothic" panose="020B0600070205080204" pitchFamily="34" charset="-128"/>
                <a:cs typeface="+mn-cs"/>
              </a:rPr>
              <a:t>These Parameters dictated the use of a Thyratron</a:t>
            </a:r>
            <a:r>
              <a:rPr kumimoji="0" lang="en-US" altLang="en-US" sz="2000" b="0" i="0" u="none" strike="noStrike" kern="1200" cap="none" spc="0" normalizeH="0" baseline="0" noProof="0" dirty="0" smtClean="0">
                <a:ln>
                  <a:noFill/>
                </a:ln>
                <a:solidFill>
                  <a:srgbClr val="322F31"/>
                </a:solidFill>
                <a:effectLst/>
                <a:uLnTx/>
                <a:uFillTx/>
                <a:latin typeface="Arial" panose="020B0604020202020204" pitchFamily="34" charset="0"/>
                <a:ea typeface="MS PGothic" panose="020B0600070205080204" pitchFamily="34" charset="-128"/>
                <a:cs typeface="+mn-cs"/>
              </a:rPr>
              <a:t>	</a:t>
            </a:r>
          </a:p>
        </p:txBody>
      </p:sp>
    </p:spTree>
    <p:extLst>
      <p:ext uri="{BB962C8B-B14F-4D97-AF65-F5344CB8AC3E}">
        <p14:creationId xmlns:p14="http://schemas.microsoft.com/office/powerpoint/2010/main" val="16674545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7098" y="2529417"/>
            <a:ext cx="7222830" cy="707886"/>
          </a:xfrm>
          <a:prstGeom prst="rect">
            <a:avLst/>
          </a:prstGeom>
          <a:noFill/>
        </p:spPr>
        <p:txBody>
          <a:bodyPr wrap="square" rtlCol="0">
            <a:spAutoFit/>
          </a:bodyPr>
          <a:lstStyle/>
          <a:p>
            <a:pPr algn="ctr"/>
            <a:r>
              <a:rPr lang="en-US" sz="4000" b="1" dirty="0" smtClean="0"/>
              <a:t>Back Up</a:t>
            </a:r>
            <a:endParaRPr lang="en-US" sz="4000" b="1" dirty="0"/>
          </a:p>
        </p:txBody>
      </p:sp>
    </p:spTree>
    <p:extLst>
      <p:ext uri="{BB962C8B-B14F-4D97-AF65-F5344CB8AC3E}">
        <p14:creationId xmlns:p14="http://schemas.microsoft.com/office/powerpoint/2010/main" val="1406877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1380" b="10879"/>
          <a:stretch/>
        </p:blipFill>
        <p:spPr>
          <a:xfrm>
            <a:off x="1392099" y="1011204"/>
            <a:ext cx="6359801" cy="4896249"/>
          </a:xfrm>
          <a:prstGeom prst="rect">
            <a:avLst/>
          </a:prstGeom>
        </p:spPr>
      </p:pic>
      <p:sp>
        <p:nvSpPr>
          <p:cNvPr id="4" name="TextBox 3"/>
          <p:cNvSpPr txBox="1"/>
          <p:nvPr/>
        </p:nvSpPr>
        <p:spPr>
          <a:xfrm>
            <a:off x="2019300" y="304800"/>
            <a:ext cx="5105400" cy="523220"/>
          </a:xfrm>
          <a:prstGeom prst="rect">
            <a:avLst/>
          </a:prstGeom>
          <a:noFill/>
        </p:spPr>
        <p:txBody>
          <a:bodyPr wrap="square" rtlCol="0">
            <a:spAutoFit/>
          </a:bodyPr>
          <a:lstStyle/>
          <a:p>
            <a:pPr algn="ctr"/>
            <a:r>
              <a:rPr lang="en-US" sz="2800" dirty="0" smtClean="0">
                <a:solidFill>
                  <a:srgbClr val="FF0000"/>
                </a:solidFill>
              </a:rPr>
              <a:t>Dipole -- Sector 10 D19</a:t>
            </a:r>
          </a:p>
        </p:txBody>
      </p:sp>
      <p:sp>
        <p:nvSpPr>
          <p:cNvPr id="5" name="Right Arrow 4"/>
          <p:cNvSpPr/>
          <p:nvPr/>
        </p:nvSpPr>
        <p:spPr bwMode="auto">
          <a:xfrm rot="1153254">
            <a:off x="2636636" y="1094133"/>
            <a:ext cx="1217578"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 name="TextBox 5"/>
          <p:cNvSpPr txBox="1"/>
          <p:nvPr/>
        </p:nvSpPr>
        <p:spPr>
          <a:xfrm rot="1144084">
            <a:off x="2623534" y="1197949"/>
            <a:ext cx="1266003" cy="276999"/>
          </a:xfrm>
          <a:prstGeom prst="rect">
            <a:avLst/>
          </a:prstGeom>
          <a:noFill/>
        </p:spPr>
        <p:txBody>
          <a:bodyPr wrap="square" rtlCol="0">
            <a:spAutoFit/>
          </a:bodyPr>
          <a:lstStyle/>
          <a:p>
            <a:r>
              <a:rPr lang="en-US" sz="1200" dirty="0" smtClean="0"/>
              <a:t>Loss Monitor </a:t>
            </a:r>
          </a:p>
        </p:txBody>
      </p:sp>
      <p:sp>
        <p:nvSpPr>
          <p:cNvPr id="7" name="Right Arrow 6"/>
          <p:cNvSpPr/>
          <p:nvPr/>
        </p:nvSpPr>
        <p:spPr bwMode="auto">
          <a:xfrm rot="9053115">
            <a:off x="5620201" y="3554383"/>
            <a:ext cx="954453"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 name="TextBox 7"/>
          <p:cNvSpPr txBox="1"/>
          <p:nvPr/>
        </p:nvSpPr>
        <p:spPr>
          <a:xfrm rot="19973736">
            <a:off x="5901672" y="3560799"/>
            <a:ext cx="652743" cy="307777"/>
          </a:xfrm>
          <a:prstGeom prst="rect">
            <a:avLst/>
          </a:prstGeom>
          <a:noFill/>
        </p:spPr>
        <p:txBody>
          <a:bodyPr wrap="none" rtlCol="0">
            <a:spAutoFit/>
          </a:bodyPr>
          <a:lstStyle/>
          <a:p>
            <a:r>
              <a:rPr lang="en-US" sz="1400" dirty="0" smtClean="0"/>
              <a:t>Diode</a:t>
            </a:r>
          </a:p>
        </p:txBody>
      </p:sp>
    </p:spTree>
    <p:extLst>
      <p:ext uri="{BB962C8B-B14F-4D97-AF65-F5344CB8AC3E}">
        <p14:creationId xmlns:p14="http://schemas.microsoft.com/office/powerpoint/2010/main" val="20791637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mac\Documents\RHIC Repairs\2016\BO10D19 Diode Repair 160322\Photos\IMG_38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628130"/>
            <a:ext cx="7200900" cy="56017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2133600" y="113619"/>
            <a:ext cx="5029200" cy="523220"/>
          </a:xfrm>
          <a:prstGeom prst="rect">
            <a:avLst/>
          </a:prstGeom>
          <a:noFill/>
        </p:spPr>
        <p:txBody>
          <a:bodyPr wrap="square" rtlCol="0">
            <a:spAutoFit/>
          </a:bodyPr>
          <a:lstStyle/>
          <a:p>
            <a:pPr algn="ctr"/>
            <a:r>
              <a:rPr lang="en-US" sz="2800" dirty="0" smtClean="0">
                <a:solidFill>
                  <a:srgbClr val="FF0000"/>
                </a:solidFill>
              </a:rPr>
              <a:t>Diode Location End Volume</a:t>
            </a:r>
          </a:p>
        </p:txBody>
      </p:sp>
      <p:sp>
        <p:nvSpPr>
          <p:cNvPr id="2" name="Right Arrow 1"/>
          <p:cNvSpPr/>
          <p:nvPr/>
        </p:nvSpPr>
        <p:spPr bwMode="auto">
          <a:xfrm rot="10800000">
            <a:off x="3962400" y="2590800"/>
            <a:ext cx="978408"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0037748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073C902-02CD-4EC1-907D-6CFA1830DEAB" descr="22A256F4-9B4A-4CE4-98E0-FBE98F66EF07@bnl"/>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20413" b="5767"/>
          <a:stretch/>
        </p:blipFill>
        <p:spPr bwMode="auto">
          <a:xfrm>
            <a:off x="3657600" y="606502"/>
            <a:ext cx="4343400" cy="5697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39130" t="7247" r="26087" b="2898"/>
          <a:stretch/>
        </p:blipFill>
        <p:spPr>
          <a:xfrm>
            <a:off x="450669" y="771307"/>
            <a:ext cx="2651347" cy="5136985"/>
          </a:xfrm>
          <a:prstGeom prst="rect">
            <a:avLst/>
          </a:prstGeom>
        </p:spPr>
      </p:pic>
      <p:sp>
        <p:nvSpPr>
          <p:cNvPr id="6" name="TextBox 5"/>
          <p:cNvSpPr txBox="1"/>
          <p:nvPr/>
        </p:nvSpPr>
        <p:spPr>
          <a:xfrm>
            <a:off x="362287" y="5908292"/>
            <a:ext cx="2841171" cy="646331"/>
          </a:xfrm>
          <a:prstGeom prst="rect">
            <a:avLst/>
          </a:prstGeom>
          <a:noFill/>
        </p:spPr>
        <p:txBody>
          <a:bodyPr wrap="square" rtlCol="0">
            <a:spAutoFit/>
          </a:bodyPr>
          <a:lstStyle/>
          <a:p>
            <a:r>
              <a:rPr lang="en-US" dirty="0" smtClean="0"/>
              <a:t>175 mm  X  80 mm dia.</a:t>
            </a:r>
          </a:p>
          <a:p>
            <a:r>
              <a:rPr lang="en-US" dirty="0" smtClean="0"/>
              <a:t>(6.9 in.)       (3.15 in.)</a:t>
            </a:r>
          </a:p>
        </p:txBody>
      </p:sp>
      <p:sp>
        <p:nvSpPr>
          <p:cNvPr id="8" name="Title 1"/>
          <p:cNvSpPr txBox="1">
            <a:spLocks/>
          </p:cNvSpPr>
          <p:nvPr/>
        </p:nvSpPr>
        <p:spPr bwMode="auto">
          <a:xfrm>
            <a:off x="457200" y="-7033"/>
            <a:ext cx="82296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lnSpc>
                <a:spcPct val="80000"/>
              </a:lnSpc>
              <a:spcBef>
                <a:spcPct val="0"/>
              </a:spcBef>
              <a:spcAft>
                <a:spcPct val="0"/>
              </a:spcAft>
              <a:defRPr sz="3600" b="1">
                <a:solidFill>
                  <a:srgbClr val="042B7F"/>
                </a:solidFill>
                <a:latin typeface="+mj-lt"/>
                <a:ea typeface="+mj-ea"/>
                <a:cs typeface="+mj-cs"/>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eaLnBrk="1" fontAlgn="base" hangingPunct="1">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a:lstStyle>
          <a:p>
            <a:pPr algn="ctr"/>
            <a:r>
              <a:rPr lang="en-US" sz="2800" kern="0" dirty="0" smtClean="0">
                <a:solidFill>
                  <a:srgbClr val="FF0000"/>
                </a:solidFill>
              </a:rPr>
              <a:t>Diode Assembly</a:t>
            </a:r>
            <a:endParaRPr lang="en-US" sz="2800" kern="0" dirty="0">
              <a:solidFill>
                <a:srgbClr val="FF0000"/>
              </a:solidFill>
            </a:endParaRPr>
          </a:p>
        </p:txBody>
      </p:sp>
      <p:sp>
        <p:nvSpPr>
          <p:cNvPr id="9" name="TextBox 8"/>
          <p:cNvSpPr txBox="1"/>
          <p:nvPr/>
        </p:nvSpPr>
        <p:spPr>
          <a:xfrm>
            <a:off x="8055092" y="3455126"/>
            <a:ext cx="800100" cy="646331"/>
          </a:xfrm>
          <a:prstGeom prst="rect">
            <a:avLst/>
          </a:prstGeom>
          <a:noFill/>
        </p:spPr>
        <p:txBody>
          <a:bodyPr wrap="square" rtlCol="0">
            <a:spAutoFit/>
          </a:bodyPr>
          <a:lstStyle/>
          <a:p>
            <a:pPr algn="ctr"/>
            <a:r>
              <a:rPr lang="en-US" dirty="0" smtClean="0"/>
              <a:t>Beam pipe</a:t>
            </a:r>
            <a:endParaRPr lang="en-US" dirty="0"/>
          </a:p>
        </p:txBody>
      </p:sp>
    </p:spTree>
    <p:extLst>
      <p:ext uri="{BB962C8B-B14F-4D97-AF65-F5344CB8AC3E}">
        <p14:creationId xmlns:p14="http://schemas.microsoft.com/office/powerpoint/2010/main" val="97493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8042" y="823705"/>
            <a:ext cx="2520942" cy="809244"/>
          </a:xfrm>
        </p:spPr>
        <p:txBody>
          <a:bodyPr>
            <a:normAutofit/>
          </a:bodyPr>
          <a:lstStyle/>
          <a:p>
            <a:r>
              <a:rPr lang="en-US" sz="2700" dirty="0"/>
              <a:t>Inductances</a:t>
            </a:r>
          </a:p>
        </p:txBody>
      </p:sp>
      <p:sp>
        <p:nvSpPr>
          <p:cNvPr id="3" name="Content Placeholder 2"/>
          <p:cNvSpPr>
            <a:spLocks noGrp="1"/>
          </p:cNvSpPr>
          <p:nvPr>
            <p:ph idx="1"/>
          </p:nvPr>
        </p:nvSpPr>
        <p:spPr/>
        <p:txBody>
          <a:bodyPr/>
          <a:lstStyle/>
          <a:p>
            <a:r>
              <a:rPr lang="en-US" dirty="0" smtClean="0"/>
              <a:t>B10DSA4_A3VT contains 6 dipoles that are about 25mH each</a:t>
            </a:r>
          </a:p>
          <a:p>
            <a:r>
              <a:rPr lang="en-US" dirty="0" smtClean="0"/>
              <a:t>(25mH/150mH)*100=17%</a:t>
            </a:r>
          </a:p>
          <a:p>
            <a:r>
              <a:rPr lang="en-US" dirty="0" smtClean="0"/>
              <a:t>Y7DS9_5VT contains 4 magnets. D9=7mH, D8=23mH, D6=7mH, D5I=17mH</a:t>
            </a:r>
          </a:p>
          <a:p>
            <a:r>
              <a:rPr lang="en-US" dirty="0" smtClean="0"/>
              <a:t>(7mH/54mH)*100=13%</a:t>
            </a:r>
          </a:p>
          <a:p>
            <a:endParaRPr lang="en-US" dirty="0"/>
          </a:p>
        </p:txBody>
      </p:sp>
    </p:spTree>
    <p:extLst>
      <p:ext uri="{BB962C8B-B14F-4D97-AF65-F5344CB8AC3E}">
        <p14:creationId xmlns:p14="http://schemas.microsoft.com/office/powerpoint/2010/main" val="2300223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879" t="22223" b="26666"/>
          <a:stretch/>
        </p:blipFill>
        <p:spPr>
          <a:xfrm>
            <a:off x="1219200" y="695685"/>
            <a:ext cx="7319740" cy="5466630"/>
          </a:xfrm>
          <a:prstGeom prst="rect">
            <a:avLst/>
          </a:prstGeom>
        </p:spPr>
      </p:pic>
      <p:sp>
        <p:nvSpPr>
          <p:cNvPr id="3" name="TextBox 2"/>
          <p:cNvSpPr txBox="1"/>
          <p:nvPr/>
        </p:nvSpPr>
        <p:spPr>
          <a:xfrm>
            <a:off x="2286000" y="6019800"/>
            <a:ext cx="4572000" cy="369332"/>
          </a:xfrm>
          <a:prstGeom prst="rect">
            <a:avLst/>
          </a:prstGeom>
          <a:noFill/>
        </p:spPr>
        <p:txBody>
          <a:bodyPr wrap="square" rtlCol="0">
            <a:spAutoFit/>
          </a:bodyPr>
          <a:lstStyle/>
          <a:p>
            <a:pPr algn="ctr"/>
            <a:r>
              <a:rPr lang="en-US" dirty="0" err="1" smtClean="0">
                <a:solidFill>
                  <a:srgbClr val="FF0000"/>
                </a:solidFill>
              </a:rPr>
              <a:t>Powerex</a:t>
            </a:r>
            <a:r>
              <a:rPr lang="en-US" dirty="0" smtClean="0">
                <a:solidFill>
                  <a:srgbClr val="FF0000"/>
                </a:solidFill>
              </a:rPr>
              <a:t> Proposal for RHIC Diodes</a:t>
            </a:r>
          </a:p>
        </p:txBody>
      </p:sp>
      <p:sp>
        <p:nvSpPr>
          <p:cNvPr id="4" name="TextBox 3"/>
          <p:cNvSpPr txBox="1"/>
          <p:nvPr/>
        </p:nvSpPr>
        <p:spPr>
          <a:xfrm>
            <a:off x="838200" y="1905000"/>
            <a:ext cx="553998" cy="2438400"/>
          </a:xfrm>
          <a:prstGeom prst="rect">
            <a:avLst/>
          </a:prstGeom>
          <a:noFill/>
        </p:spPr>
        <p:txBody>
          <a:bodyPr vert="vert270" wrap="square" rtlCol="0">
            <a:spAutoFit/>
          </a:bodyPr>
          <a:lstStyle/>
          <a:p>
            <a:r>
              <a:rPr lang="en-US" sz="2400" dirty="0" smtClean="0"/>
              <a:t>VFM  Increase</a:t>
            </a:r>
          </a:p>
        </p:txBody>
      </p:sp>
      <p:sp>
        <p:nvSpPr>
          <p:cNvPr id="5" name="Down Arrow 4"/>
          <p:cNvSpPr/>
          <p:nvPr/>
        </p:nvSpPr>
        <p:spPr bwMode="auto">
          <a:xfrm rot="10800000">
            <a:off x="2819400" y="5334000"/>
            <a:ext cx="228600" cy="381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850616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381000"/>
            <a:ext cx="6248400" cy="523220"/>
          </a:xfrm>
          <a:prstGeom prst="rect">
            <a:avLst/>
          </a:prstGeom>
          <a:noFill/>
        </p:spPr>
        <p:txBody>
          <a:bodyPr wrap="square" rtlCol="0">
            <a:spAutoFit/>
          </a:bodyPr>
          <a:lstStyle/>
          <a:p>
            <a:pPr algn="ctr"/>
            <a:r>
              <a:rPr lang="en-US" sz="2800" dirty="0" smtClean="0">
                <a:solidFill>
                  <a:srgbClr val="FF0000"/>
                </a:solidFill>
              </a:rPr>
              <a:t>Radiation Effects on Cold Diodes</a:t>
            </a:r>
          </a:p>
        </p:txBody>
      </p:sp>
      <p:sp>
        <p:nvSpPr>
          <p:cNvPr id="3" name="TextBox 2"/>
          <p:cNvSpPr txBox="1"/>
          <p:nvPr/>
        </p:nvSpPr>
        <p:spPr>
          <a:xfrm>
            <a:off x="266700" y="1295400"/>
            <a:ext cx="8610600" cy="452431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Radiation effects may not be uniform across the diode  -- “Gradient Effect”</a:t>
            </a:r>
          </a:p>
          <a:p>
            <a:endParaRPr lang="en-US" sz="1200" dirty="0" smtClean="0"/>
          </a:p>
          <a:p>
            <a:pPr marL="285750" indent="-285750">
              <a:buFont typeface="Arial" panose="020B0604020202020204" pitchFamily="34" charset="0"/>
              <a:buChar char="•"/>
            </a:pPr>
            <a:r>
              <a:rPr lang="en-US" sz="2800" dirty="0" smtClean="0"/>
              <a:t>A gradient of different FVD may cause current crowding across the diode worsening the effect</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2800" dirty="0" smtClean="0"/>
              <a:t>There is an annealing process whereby warming the diode up reverses some of the radiation damage.  Maybe as much as 80%</a:t>
            </a:r>
          </a:p>
          <a:p>
            <a:endParaRPr lang="en-US" sz="1200" dirty="0" smtClean="0"/>
          </a:p>
          <a:p>
            <a:pPr marL="285750" indent="-285750">
              <a:buFont typeface="Arial" panose="020B0604020202020204" pitchFamily="34" charset="0"/>
              <a:buChar char="•"/>
            </a:pPr>
            <a:r>
              <a:rPr lang="en-US" sz="2800" dirty="0" smtClean="0"/>
              <a:t>One of the only ways to determine the health of a diode is to study its FVD at high current when cold</a:t>
            </a:r>
          </a:p>
        </p:txBody>
      </p:sp>
    </p:spTree>
    <p:extLst>
      <p:ext uri="{BB962C8B-B14F-4D97-AF65-F5344CB8AC3E}">
        <p14:creationId xmlns:p14="http://schemas.microsoft.com/office/powerpoint/2010/main" val="1488563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381000"/>
            <a:ext cx="6477000" cy="523220"/>
          </a:xfrm>
          <a:prstGeom prst="rect">
            <a:avLst/>
          </a:prstGeom>
          <a:noFill/>
        </p:spPr>
        <p:txBody>
          <a:bodyPr wrap="square" rtlCol="0">
            <a:spAutoFit/>
          </a:bodyPr>
          <a:lstStyle/>
          <a:p>
            <a:pPr algn="ctr"/>
            <a:r>
              <a:rPr lang="en-US" sz="2800" dirty="0" smtClean="0">
                <a:solidFill>
                  <a:srgbClr val="FF0000"/>
                </a:solidFill>
              </a:rPr>
              <a:t>Radiation Exposure</a:t>
            </a:r>
          </a:p>
        </p:txBody>
      </p:sp>
      <p:sp>
        <p:nvSpPr>
          <p:cNvPr id="3" name="TextBox 2"/>
          <p:cNvSpPr txBox="1"/>
          <p:nvPr/>
        </p:nvSpPr>
        <p:spPr>
          <a:xfrm>
            <a:off x="800100" y="990600"/>
            <a:ext cx="7620000" cy="575542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The estimated integrated lifetime exposure of RHIC diodes from the specification to procure the diodes was:</a:t>
            </a:r>
          </a:p>
          <a:p>
            <a:pPr algn="ctr"/>
            <a:r>
              <a:rPr lang="en-US" sz="2400" dirty="0" smtClean="0"/>
              <a:t>2 x 10</a:t>
            </a:r>
            <a:r>
              <a:rPr lang="en-US" sz="2400" baseline="30000" dirty="0" smtClean="0"/>
              <a:t>12 </a:t>
            </a:r>
            <a:r>
              <a:rPr lang="en-US" sz="2400" dirty="0" smtClean="0"/>
              <a:t> neutrons/cm</a:t>
            </a:r>
            <a:r>
              <a:rPr lang="en-US" sz="2400" baseline="30000" dirty="0" smtClean="0"/>
              <a:t>2</a:t>
            </a:r>
            <a:r>
              <a:rPr lang="en-US" sz="2400" dirty="0" smtClean="0"/>
              <a:t> </a:t>
            </a:r>
          </a:p>
          <a:p>
            <a:pPr algn="ctr"/>
            <a:endParaRPr lang="en-US" sz="2400" dirty="0"/>
          </a:p>
          <a:p>
            <a:pPr marL="342900" indent="-342900">
              <a:buFont typeface="Arial" panose="020B0604020202020204" pitchFamily="34" charset="0"/>
              <a:buChar char="•"/>
            </a:pPr>
            <a:r>
              <a:rPr lang="en-US" sz="2000" dirty="0" smtClean="0"/>
              <a:t>Pre-RHIC  BNL Testing showed problems with similar diodes at:</a:t>
            </a:r>
          </a:p>
          <a:p>
            <a:pPr algn="ctr"/>
            <a:r>
              <a:rPr lang="en-US" sz="2400" dirty="0" smtClean="0"/>
              <a:t>5 </a:t>
            </a:r>
            <a:r>
              <a:rPr lang="en-US" sz="2400" dirty="0"/>
              <a:t>x 10</a:t>
            </a:r>
            <a:r>
              <a:rPr lang="en-US" sz="2400" baseline="30000" dirty="0"/>
              <a:t>12 </a:t>
            </a:r>
            <a:r>
              <a:rPr lang="en-US" sz="2400" dirty="0"/>
              <a:t> neutrons/cm</a:t>
            </a:r>
            <a:r>
              <a:rPr lang="en-US" sz="2400" baseline="30000" dirty="0"/>
              <a:t>2</a:t>
            </a:r>
            <a:r>
              <a:rPr lang="en-US" sz="2400" dirty="0"/>
              <a:t> </a:t>
            </a:r>
          </a:p>
          <a:p>
            <a:pPr algn="ctr"/>
            <a:endParaRPr lang="en-US" sz="2400" dirty="0"/>
          </a:p>
          <a:p>
            <a:pPr marL="342900" indent="-342900">
              <a:buFont typeface="Arial" panose="020B0604020202020204" pitchFamily="34" charset="0"/>
              <a:buChar char="•"/>
            </a:pPr>
            <a:r>
              <a:rPr lang="en-US" sz="2000" dirty="0" smtClean="0"/>
              <a:t>Integrated exposure at ionization chamber closest to diode this run:</a:t>
            </a:r>
          </a:p>
          <a:p>
            <a:pPr algn="ctr"/>
            <a:r>
              <a:rPr lang="en-US" sz="2400" dirty="0" smtClean="0"/>
              <a:t>0.1 </a:t>
            </a:r>
            <a:r>
              <a:rPr lang="en-US" sz="2400" dirty="0" err="1" smtClean="0"/>
              <a:t>kGy</a:t>
            </a:r>
            <a:endParaRPr lang="en-US" sz="2400" dirty="0" smtClean="0"/>
          </a:p>
          <a:p>
            <a:pPr algn="ctr"/>
            <a:endParaRPr lang="en-US" sz="2400" dirty="0"/>
          </a:p>
          <a:p>
            <a:pPr marL="342900" indent="-342900">
              <a:buFont typeface="Arial" panose="020B0604020202020204" pitchFamily="34" charset="0"/>
              <a:buChar char="•"/>
            </a:pPr>
            <a:r>
              <a:rPr lang="en-US" sz="2000" dirty="0" smtClean="0"/>
              <a:t>Estimated integrated diode exposure extrapolating from ionization chamber for this run:</a:t>
            </a:r>
          </a:p>
          <a:p>
            <a:pPr algn="ctr"/>
            <a:r>
              <a:rPr lang="en-US" sz="2400" dirty="0" smtClean="0"/>
              <a:t>11 </a:t>
            </a:r>
            <a:r>
              <a:rPr lang="en-US" sz="2400" dirty="0" err="1" smtClean="0"/>
              <a:t>kGy</a:t>
            </a:r>
            <a:r>
              <a:rPr lang="en-US" sz="2400" dirty="0" smtClean="0"/>
              <a:t> </a:t>
            </a:r>
          </a:p>
          <a:p>
            <a:pPr algn="ctr"/>
            <a:r>
              <a:rPr lang="en-US" sz="2000" dirty="0" smtClean="0"/>
              <a:t>(difficult to relate to neutron flux)</a:t>
            </a:r>
          </a:p>
          <a:p>
            <a:pPr marL="2171700" lvl="4" indent="-342900">
              <a:buFont typeface="Arial" panose="020B0604020202020204" pitchFamily="34" charset="0"/>
              <a:buChar char="•"/>
            </a:pPr>
            <a:endParaRPr lang="en-US" sz="2000" dirty="0" smtClean="0"/>
          </a:p>
        </p:txBody>
      </p:sp>
    </p:spTree>
    <p:extLst>
      <p:ext uri="{BB962C8B-B14F-4D97-AF65-F5344CB8AC3E}">
        <p14:creationId xmlns:p14="http://schemas.microsoft.com/office/powerpoint/2010/main" val="3876731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304800"/>
            <a:ext cx="6096000" cy="523220"/>
          </a:xfrm>
          <a:prstGeom prst="rect">
            <a:avLst/>
          </a:prstGeom>
          <a:noFill/>
        </p:spPr>
        <p:txBody>
          <a:bodyPr wrap="square" rtlCol="0">
            <a:spAutoFit/>
          </a:bodyPr>
          <a:lstStyle/>
          <a:p>
            <a:pPr algn="ctr"/>
            <a:r>
              <a:rPr lang="en-US" sz="2800" dirty="0" smtClean="0">
                <a:solidFill>
                  <a:srgbClr val="FF0000"/>
                </a:solidFill>
              </a:rPr>
              <a:t>What Can be Done</a:t>
            </a:r>
          </a:p>
        </p:txBody>
      </p:sp>
      <p:sp>
        <p:nvSpPr>
          <p:cNvPr id="4" name="TextBox 3"/>
          <p:cNvSpPr txBox="1"/>
          <p:nvPr/>
        </p:nvSpPr>
        <p:spPr>
          <a:xfrm>
            <a:off x="533400" y="914400"/>
            <a:ext cx="8077200" cy="569386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Compare present data to </a:t>
            </a:r>
            <a:r>
              <a:rPr lang="en-US" sz="2000" dirty="0"/>
              <a:t>o</a:t>
            </a:r>
            <a:r>
              <a:rPr lang="en-US" sz="2000" dirty="0" smtClean="0"/>
              <a:t>riginal </a:t>
            </a:r>
            <a:r>
              <a:rPr lang="en-US" sz="2000" dirty="0"/>
              <a:t>d</a:t>
            </a:r>
            <a:r>
              <a:rPr lang="en-US" sz="2000" dirty="0" smtClean="0"/>
              <a:t>iode data</a:t>
            </a:r>
          </a:p>
          <a:p>
            <a:pPr algn="ctr"/>
            <a:r>
              <a:rPr lang="en-US" sz="2000" dirty="0" smtClean="0">
                <a:solidFill>
                  <a:srgbClr val="FF0000"/>
                </a:solidFill>
              </a:rPr>
              <a:t>So far a dead end but still looking</a:t>
            </a:r>
          </a:p>
          <a:p>
            <a:pPr algn="ctr"/>
            <a:endParaRPr lang="en-US" sz="1200" dirty="0">
              <a:solidFill>
                <a:srgbClr val="FF0000"/>
              </a:solidFill>
            </a:endParaRPr>
          </a:p>
          <a:p>
            <a:pPr marL="342900" indent="-342900">
              <a:buFont typeface="Arial" panose="020B0604020202020204" pitchFamily="34" charset="0"/>
              <a:buChar char="•"/>
            </a:pPr>
            <a:r>
              <a:rPr lang="en-US" sz="2000" dirty="0" smtClean="0"/>
              <a:t>Develop a diagnostic to Identify Unusual Wave shapes during turn offs</a:t>
            </a:r>
          </a:p>
          <a:p>
            <a:pPr algn="ctr"/>
            <a:r>
              <a:rPr lang="en-US" sz="2000" dirty="0" smtClean="0">
                <a:solidFill>
                  <a:srgbClr val="FF0000"/>
                </a:solidFill>
              </a:rPr>
              <a:t>In Progress……J. Laster &amp; D. Bruno</a:t>
            </a:r>
          </a:p>
          <a:p>
            <a:pPr algn="ctr"/>
            <a:endParaRPr lang="en-US" sz="1200" dirty="0" smtClean="0">
              <a:solidFill>
                <a:srgbClr val="FF0000"/>
              </a:solidFill>
            </a:endParaRPr>
          </a:p>
          <a:p>
            <a:pPr marL="285750" indent="-285750">
              <a:buFont typeface="Arial" panose="020B0604020202020204" pitchFamily="34" charset="0"/>
              <a:buChar char="•"/>
            </a:pPr>
            <a:r>
              <a:rPr lang="en-US" sz="2000" dirty="0" smtClean="0"/>
              <a:t>Reassemble original test facility and retest some diodes</a:t>
            </a:r>
          </a:p>
          <a:p>
            <a:pPr algn="ctr"/>
            <a:r>
              <a:rPr lang="en-US" sz="2000" dirty="0" smtClean="0">
                <a:solidFill>
                  <a:srgbClr val="FF0000"/>
                </a:solidFill>
              </a:rPr>
              <a:t>Do we want to open more magnets in the ring?</a:t>
            </a:r>
          </a:p>
          <a:p>
            <a:pPr algn="ctr"/>
            <a:r>
              <a:rPr lang="en-US" sz="2000" dirty="0" smtClean="0">
                <a:solidFill>
                  <a:srgbClr val="FF0000"/>
                </a:solidFill>
              </a:rPr>
              <a:t>What will tests tell us?</a:t>
            </a:r>
          </a:p>
          <a:p>
            <a:pPr algn="ctr"/>
            <a:endParaRPr lang="en-US" sz="1200" dirty="0" smtClean="0">
              <a:solidFill>
                <a:srgbClr val="FF0000"/>
              </a:solidFill>
            </a:endParaRPr>
          </a:p>
          <a:p>
            <a:pPr marL="285750" indent="-285750">
              <a:buFont typeface="Arial" panose="020B0604020202020204" pitchFamily="34" charset="0"/>
              <a:buChar char="•"/>
            </a:pPr>
            <a:r>
              <a:rPr lang="en-US" sz="2000" dirty="0" smtClean="0"/>
              <a:t>Run Tests on the Diode that failed</a:t>
            </a:r>
          </a:p>
          <a:p>
            <a:pPr algn="ctr"/>
            <a:r>
              <a:rPr lang="en-US" sz="2000" dirty="0">
                <a:solidFill>
                  <a:srgbClr val="FF0000"/>
                </a:solidFill>
              </a:rPr>
              <a:t>H</a:t>
            </a:r>
            <a:r>
              <a:rPr lang="en-US" sz="2000" dirty="0" smtClean="0">
                <a:solidFill>
                  <a:srgbClr val="FF0000"/>
                </a:solidFill>
              </a:rPr>
              <a:t>ow severe is the  gradient FVD</a:t>
            </a:r>
          </a:p>
          <a:p>
            <a:pPr algn="ctr"/>
            <a:r>
              <a:rPr lang="en-US" sz="1200" dirty="0" smtClean="0">
                <a:solidFill>
                  <a:srgbClr val="FF0000"/>
                </a:solidFill>
              </a:rPr>
              <a:t>  </a:t>
            </a:r>
          </a:p>
          <a:p>
            <a:pPr marL="285750" indent="-285750">
              <a:buFont typeface="Arial" panose="020B0604020202020204" pitchFamily="34" charset="0"/>
              <a:buChar char="•"/>
            </a:pPr>
            <a:r>
              <a:rPr lang="en-US" sz="2000" dirty="0"/>
              <a:t>Run Low Current Tests on </a:t>
            </a:r>
            <a:r>
              <a:rPr lang="en-US" sz="2000" dirty="0" smtClean="0"/>
              <a:t>the Cold </a:t>
            </a:r>
            <a:r>
              <a:rPr lang="en-US" sz="2000" dirty="0"/>
              <a:t>system and measure </a:t>
            </a:r>
            <a:r>
              <a:rPr lang="en-US" sz="2000" dirty="0" smtClean="0"/>
              <a:t>FVD.  Develop a history on our diodes</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Try to determine actual Diode exposure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smtClean="0"/>
          </a:p>
        </p:txBody>
      </p:sp>
    </p:spTree>
    <p:extLst>
      <p:ext uri="{BB962C8B-B14F-4D97-AF65-F5344CB8AC3E}">
        <p14:creationId xmlns:p14="http://schemas.microsoft.com/office/powerpoint/2010/main" val="641514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99486"/>
            <a:ext cx="8382000" cy="1090613"/>
          </a:xfrm>
        </p:spPr>
        <p:txBody>
          <a:bodyPr/>
          <a:lstStyle/>
          <a:p>
            <a:pPr algn="ctr"/>
            <a:r>
              <a:rPr lang="en-US" dirty="0">
                <a:solidFill>
                  <a:srgbClr val="FF0000"/>
                </a:solidFill>
              </a:rPr>
              <a:t>Failed Diode at Sector 10 </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8713" y="1091684"/>
            <a:ext cx="6553200" cy="4914900"/>
          </a:xfrm>
        </p:spPr>
      </p:pic>
      <p:cxnSp>
        <p:nvCxnSpPr>
          <p:cNvPr id="7" name="Straight Connector 6"/>
          <p:cNvCxnSpPr/>
          <p:nvPr/>
        </p:nvCxnSpPr>
        <p:spPr bwMode="auto">
          <a:xfrm>
            <a:off x="2209800" y="1415534"/>
            <a:ext cx="0" cy="2133600"/>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bwMode="auto">
          <a:xfrm>
            <a:off x="7620000" y="1415534"/>
            <a:ext cx="0" cy="2133600"/>
          </a:xfrm>
          <a:prstGeom prst="line">
            <a:avLst/>
          </a:prstGeom>
          <a:ln>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bwMode="auto">
          <a:xfrm>
            <a:off x="2209800" y="1593669"/>
            <a:ext cx="1828800" cy="0"/>
          </a:xfrm>
          <a:prstGeom prst="line">
            <a:avLst/>
          </a:prstGeom>
          <a:ln w="28575"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p:cNvCxnSpPr/>
          <p:nvPr/>
        </p:nvCxnSpPr>
        <p:spPr bwMode="auto">
          <a:xfrm>
            <a:off x="5791200" y="1593669"/>
            <a:ext cx="1828800" cy="0"/>
          </a:xfrm>
          <a:prstGeom prst="line">
            <a:avLst/>
          </a:prstGeom>
          <a:ln w="22225"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 name="Rectangle 3"/>
          <p:cNvSpPr/>
          <p:nvPr/>
        </p:nvSpPr>
        <p:spPr>
          <a:xfrm>
            <a:off x="4572000" y="1409003"/>
            <a:ext cx="889987" cy="369332"/>
          </a:xfrm>
          <a:prstGeom prst="rect">
            <a:avLst/>
          </a:prstGeom>
        </p:spPr>
        <p:txBody>
          <a:bodyPr wrap="none">
            <a:spAutoFit/>
          </a:bodyPr>
          <a:lstStyle/>
          <a:p>
            <a:r>
              <a:rPr lang="en-US" dirty="0"/>
              <a:t>67 mm</a:t>
            </a:r>
          </a:p>
        </p:txBody>
      </p:sp>
      <p:sp>
        <p:nvSpPr>
          <p:cNvPr id="11" name="Rectangle 10"/>
          <p:cNvSpPr/>
          <p:nvPr/>
        </p:nvSpPr>
        <p:spPr>
          <a:xfrm>
            <a:off x="7221434" y="4817787"/>
            <a:ext cx="1620957" cy="369332"/>
          </a:xfrm>
          <a:prstGeom prst="rect">
            <a:avLst/>
          </a:prstGeom>
        </p:spPr>
        <p:txBody>
          <a:bodyPr wrap="none">
            <a:spAutoFit/>
          </a:bodyPr>
          <a:lstStyle/>
          <a:p>
            <a:r>
              <a:rPr lang="en-US" dirty="0"/>
              <a:t>2.88 mm thick</a:t>
            </a:r>
          </a:p>
        </p:txBody>
      </p:sp>
      <p:sp>
        <p:nvSpPr>
          <p:cNvPr id="14" name="TextBox 13"/>
          <p:cNvSpPr txBox="1"/>
          <p:nvPr/>
        </p:nvSpPr>
        <p:spPr>
          <a:xfrm>
            <a:off x="5149693" y="6057328"/>
            <a:ext cx="1992918" cy="369332"/>
          </a:xfrm>
          <a:prstGeom prst="rect">
            <a:avLst/>
          </a:prstGeom>
          <a:solidFill>
            <a:srgbClr val="FFFF00"/>
          </a:solidFill>
        </p:spPr>
        <p:txBody>
          <a:bodyPr wrap="none" rtlCol="0">
            <a:spAutoFit/>
          </a:bodyPr>
          <a:lstStyle/>
          <a:p>
            <a:r>
              <a:rPr lang="en-US" dirty="0" smtClean="0"/>
              <a:t>100 </a:t>
            </a:r>
            <a:r>
              <a:rPr lang="en-US" dirty="0" err="1" smtClean="0"/>
              <a:t>uR</a:t>
            </a:r>
            <a:r>
              <a:rPr lang="en-US" dirty="0" smtClean="0"/>
              <a:t>/</a:t>
            </a:r>
            <a:r>
              <a:rPr lang="en-US" dirty="0" err="1" smtClean="0"/>
              <a:t>Hr</a:t>
            </a:r>
            <a:r>
              <a:rPr lang="en-US" dirty="0" smtClean="0"/>
              <a:t> in April</a:t>
            </a:r>
            <a:endParaRPr lang="en-US" dirty="0"/>
          </a:p>
        </p:txBody>
      </p:sp>
      <p:sp>
        <p:nvSpPr>
          <p:cNvPr id="15" name="TextBox 14"/>
          <p:cNvSpPr txBox="1"/>
          <p:nvPr/>
        </p:nvSpPr>
        <p:spPr>
          <a:xfrm>
            <a:off x="4751694" y="5687996"/>
            <a:ext cx="2819400" cy="369332"/>
          </a:xfrm>
          <a:prstGeom prst="rect">
            <a:avLst/>
          </a:prstGeom>
          <a:solidFill>
            <a:srgbClr val="FFFF00"/>
          </a:solidFill>
        </p:spPr>
        <p:txBody>
          <a:bodyPr wrap="square" rtlCol="0">
            <a:spAutoFit/>
          </a:bodyPr>
          <a:lstStyle/>
          <a:p>
            <a:r>
              <a:rPr lang="en-US" dirty="0" smtClean="0"/>
              <a:t>Edge furthest from beam</a:t>
            </a:r>
            <a:endParaRPr lang="en-US" dirty="0"/>
          </a:p>
        </p:txBody>
      </p:sp>
      <p:sp>
        <p:nvSpPr>
          <p:cNvPr id="16" name="TextBox 15"/>
          <p:cNvSpPr txBox="1"/>
          <p:nvPr/>
        </p:nvSpPr>
        <p:spPr>
          <a:xfrm>
            <a:off x="2021448" y="1035886"/>
            <a:ext cx="2743200" cy="369332"/>
          </a:xfrm>
          <a:prstGeom prst="rect">
            <a:avLst/>
          </a:prstGeom>
          <a:solidFill>
            <a:srgbClr val="FFFF00"/>
          </a:solidFill>
        </p:spPr>
        <p:txBody>
          <a:bodyPr wrap="square" rtlCol="0">
            <a:spAutoFit/>
          </a:bodyPr>
          <a:lstStyle/>
          <a:p>
            <a:pPr algn="ctr"/>
            <a:r>
              <a:rPr lang="en-US" dirty="0" smtClean="0"/>
              <a:t>Edge closest to beam</a:t>
            </a:r>
            <a:endParaRPr lang="en-US" dirty="0"/>
          </a:p>
        </p:txBody>
      </p:sp>
      <p:sp>
        <p:nvSpPr>
          <p:cNvPr id="17" name="TextBox 16"/>
          <p:cNvSpPr txBox="1"/>
          <p:nvPr/>
        </p:nvSpPr>
        <p:spPr>
          <a:xfrm>
            <a:off x="4751694" y="1040940"/>
            <a:ext cx="2133600" cy="369332"/>
          </a:xfrm>
          <a:prstGeom prst="rect">
            <a:avLst/>
          </a:prstGeom>
          <a:solidFill>
            <a:srgbClr val="FFFF00"/>
          </a:solidFill>
        </p:spPr>
        <p:txBody>
          <a:bodyPr wrap="square" rtlCol="0">
            <a:spAutoFit/>
          </a:bodyPr>
          <a:lstStyle/>
          <a:p>
            <a:r>
              <a:rPr lang="en-US" dirty="0" smtClean="0"/>
              <a:t>230 </a:t>
            </a:r>
            <a:r>
              <a:rPr lang="en-US" dirty="0" err="1" smtClean="0"/>
              <a:t>uR</a:t>
            </a:r>
            <a:r>
              <a:rPr lang="en-US" dirty="0" smtClean="0"/>
              <a:t>/</a:t>
            </a:r>
            <a:r>
              <a:rPr lang="en-US" dirty="0" err="1" smtClean="0"/>
              <a:t>Hr</a:t>
            </a:r>
            <a:r>
              <a:rPr lang="en-US" dirty="0" smtClean="0"/>
              <a:t> In April</a:t>
            </a:r>
            <a:endParaRPr lang="en-US" dirty="0"/>
          </a:p>
        </p:txBody>
      </p:sp>
      <p:sp>
        <p:nvSpPr>
          <p:cNvPr id="18" name="TextBox 17"/>
          <p:cNvSpPr txBox="1"/>
          <p:nvPr/>
        </p:nvSpPr>
        <p:spPr>
          <a:xfrm>
            <a:off x="-6790" y="4827575"/>
            <a:ext cx="1676400" cy="1200329"/>
          </a:xfrm>
          <a:prstGeom prst="rect">
            <a:avLst/>
          </a:prstGeom>
          <a:solidFill>
            <a:srgbClr val="FFC000"/>
          </a:solidFill>
        </p:spPr>
        <p:txBody>
          <a:bodyPr wrap="square" rtlCol="0">
            <a:spAutoFit/>
          </a:bodyPr>
          <a:lstStyle/>
          <a:p>
            <a:pPr algn="ctr"/>
            <a:r>
              <a:rPr lang="en-US" dirty="0" smtClean="0"/>
              <a:t>After 3 months cool down</a:t>
            </a:r>
          </a:p>
          <a:p>
            <a:pPr algn="ctr"/>
            <a:r>
              <a:rPr lang="en-US" dirty="0" smtClean="0"/>
              <a:t> 65 </a:t>
            </a:r>
            <a:r>
              <a:rPr lang="en-US" dirty="0" err="1" smtClean="0"/>
              <a:t>ur</a:t>
            </a:r>
            <a:r>
              <a:rPr lang="en-US" dirty="0" smtClean="0"/>
              <a:t> &amp; 39 </a:t>
            </a:r>
            <a:r>
              <a:rPr lang="en-US" dirty="0" err="1" smtClean="0"/>
              <a:t>uR</a:t>
            </a:r>
            <a:r>
              <a:rPr lang="en-US" dirty="0" smtClean="0"/>
              <a:t>/</a:t>
            </a:r>
            <a:r>
              <a:rPr lang="en-US" dirty="0" err="1" smtClean="0"/>
              <a:t>Hr</a:t>
            </a:r>
            <a:endParaRPr lang="en-US" dirty="0" smtClean="0"/>
          </a:p>
        </p:txBody>
      </p:sp>
    </p:spTree>
    <p:extLst>
      <p:ext uri="{BB962C8B-B14F-4D97-AF65-F5344CB8AC3E}">
        <p14:creationId xmlns:p14="http://schemas.microsoft.com/office/powerpoint/2010/main" val="263845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69" y="609600"/>
            <a:ext cx="8743950" cy="43915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3" name="Straight Arrow Connector 2"/>
          <p:cNvCxnSpPr/>
          <p:nvPr/>
        </p:nvCxnSpPr>
        <p:spPr bwMode="auto">
          <a:xfrm flipH="1">
            <a:off x="7239000" y="2590800"/>
            <a:ext cx="76200" cy="9144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5" name="TextBox 4"/>
          <p:cNvSpPr txBox="1"/>
          <p:nvPr/>
        </p:nvSpPr>
        <p:spPr>
          <a:xfrm>
            <a:off x="6934200" y="2283389"/>
            <a:ext cx="106680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smtClean="0">
                <a:ln>
                  <a:noFill/>
                </a:ln>
                <a:solidFill>
                  <a:srgbClr val="FF0000"/>
                </a:solidFill>
                <a:effectLst/>
                <a:uLnTx/>
                <a:uFillTx/>
                <a:latin typeface="Arial" charset="0"/>
                <a:ea typeface="ＭＳ Ｐゴシック" pitchFamily="34" charset="-128"/>
                <a:cs typeface="Arial" charset="0"/>
              </a:rPr>
              <a:t>Trigger</a:t>
            </a:r>
          </a:p>
        </p:txBody>
      </p:sp>
    </p:spTree>
    <p:extLst>
      <p:ext uri="{BB962C8B-B14F-4D97-AF65-F5344CB8AC3E}">
        <p14:creationId xmlns:p14="http://schemas.microsoft.com/office/powerpoint/2010/main" val="31225601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272" y="857250"/>
            <a:ext cx="7140804" cy="678521"/>
          </a:xfrm>
        </p:spPr>
        <p:txBody>
          <a:bodyPr>
            <a:normAutofit/>
          </a:bodyPr>
          <a:lstStyle/>
          <a:p>
            <a:r>
              <a:rPr lang="en-US" sz="2250" dirty="0">
                <a:latin typeface="Times New Roman" panose="02020603050405020304" pitchFamily="18" charset="0"/>
                <a:cs typeface="Times New Roman" panose="02020603050405020304" pitchFamily="18" charset="0"/>
              </a:rPr>
              <a:t>Local Measurements to Determine B10 D19 Sat 3/19/16</a:t>
            </a:r>
          </a:p>
        </p:txBody>
      </p:sp>
      <p:pic>
        <p:nvPicPr>
          <p:cNvPr id="4" name="Picture 3"/>
          <p:cNvPicPr/>
          <p:nvPr/>
        </p:nvPicPr>
        <p:blipFill>
          <a:blip r:embed="rId2"/>
          <a:stretch>
            <a:fillRect/>
          </a:stretch>
        </p:blipFill>
        <p:spPr>
          <a:xfrm>
            <a:off x="187443" y="1423869"/>
            <a:ext cx="6139543" cy="4278086"/>
          </a:xfrm>
          <a:prstGeom prst="rect">
            <a:avLst/>
          </a:prstGeom>
        </p:spPr>
      </p:pic>
      <p:sp>
        <p:nvSpPr>
          <p:cNvPr id="3" name="TextBox 2"/>
          <p:cNvSpPr txBox="1"/>
          <p:nvPr/>
        </p:nvSpPr>
        <p:spPr>
          <a:xfrm>
            <a:off x="6366544" y="1423868"/>
            <a:ext cx="2255363" cy="1962076"/>
          </a:xfrm>
          <a:prstGeom prst="rect">
            <a:avLst/>
          </a:prstGeom>
          <a:noFill/>
        </p:spPr>
        <p:txBody>
          <a:bodyPr wrap="square" rtlCol="0">
            <a:spAutoFit/>
          </a:bodyPr>
          <a:lstStyle/>
          <a:p>
            <a:r>
              <a:rPr lang="en-US" sz="1350" dirty="0"/>
              <a:t>Ramped blue main quad current in 100A steps at 3A/s up to Injection</a:t>
            </a:r>
          </a:p>
          <a:p>
            <a:endParaRPr lang="en-US" sz="1350" dirty="0"/>
          </a:p>
          <a:p>
            <a:r>
              <a:rPr lang="en-US" sz="1350" dirty="0"/>
              <a:t>All peaks the same except B10D19</a:t>
            </a:r>
          </a:p>
          <a:p>
            <a:endParaRPr lang="en-US" sz="1350" dirty="0"/>
          </a:p>
          <a:p>
            <a:r>
              <a:rPr lang="en-US" sz="1350" dirty="0"/>
              <a:t>Tail is seen on B10D19 only</a:t>
            </a:r>
          </a:p>
        </p:txBody>
      </p:sp>
    </p:spTree>
    <p:extLst>
      <p:ext uri="{BB962C8B-B14F-4D97-AF65-F5344CB8AC3E}">
        <p14:creationId xmlns:p14="http://schemas.microsoft.com/office/powerpoint/2010/main" val="41930717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98682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3172" y="1402419"/>
            <a:ext cx="6290929" cy="4385304"/>
          </a:xfrm>
          <a:prstGeom prst="rect">
            <a:avLst/>
          </a:prstGeom>
        </p:spPr>
      </p:pic>
      <p:sp>
        <p:nvSpPr>
          <p:cNvPr id="5" name="Title 1"/>
          <p:cNvSpPr>
            <a:spLocks noGrp="1"/>
          </p:cNvSpPr>
          <p:nvPr>
            <p:ph type="title"/>
          </p:nvPr>
        </p:nvSpPr>
        <p:spPr>
          <a:xfrm>
            <a:off x="233172" y="905256"/>
            <a:ext cx="8771382" cy="678521"/>
          </a:xfrm>
        </p:spPr>
        <p:txBody>
          <a:bodyPr>
            <a:normAutofit fontScale="90000"/>
          </a:bodyPr>
          <a:lstStyle/>
          <a:p>
            <a:r>
              <a:rPr lang="en-US" sz="2250" dirty="0">
                <a:latin typeface="Times New Roman" panose="02020603050405020304" pitchFamily="18" charset="0"/>
                <a:cs typeface="Times New Roman" panose="02020603050405020304" pitchFamily="18" charset="0"/>
              </a:rPr>
              <a:t>Local Measurements to Determine Y7D6 diode bad – Al ramping </a:t>
            </a:r>
            <a:r>
              <a:rPr lang="en-US" sz="2250" dirty="0" err="1">
                <a:latin typeface="Times New Roman" panose="02020603050405020304" pitchFamily="18" charset="0"/>
                <a:cs typeface="Times New Roman" panose="02020603050405020304" pitchFamily="18" charset="0"/>
              </a:rPr>
              <a:t>YDmain</a:t>
            </a:r>
            <a:endParaRPr lang="en-US" sz="225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524101" y="1704171"/>
            <a:ext cx="2255363" cy="1962076"/>
          </a:xfrm>
          <a:prstGeom prst="rect">
            <a:avLst/>
          </a:prstGeom>
          <a:noFill/>
        </p:spPr>
        <p:txBody>
          <a:bodyPr wrap="square" rtlCol="0">
            <a:spAutoFit/>
          </a:bodyPr>
          <a:lstStyle/>
          <a:p>
            <a:r>
              <a:rPr lang="en-US" sz="1350" dirty="0"/>
              <a:t>Ramped yellow main dipole current from 50A to 180A and back down to 50A at 18A/s</a:t>
            </a:r>
          </a:p>
          <a:p>
            <a:endParaRPr lang="en-US" sz="1350" dirty="0"/>
          </a:p>
          <a:p>
            <a:r>
              <a:rPr lang="en-US" sz="1350" dirty="0"/>
              <a:t>All peaks the same except Y7D6</a:t>
            </a:r>
          </a:p>
          <a:p>
            <a:endParaRPr lang="en-US" sz="1350" dirty="0"/>
          </a:p>
          <a:p>
            <a:r>
              <a:rPr lang="en-US" sz="1350" dirty="0"/>
              <a:t>Tail is seen on Y7D6 only</a:t>
            </a:r>
          </a:p>
        </p:txBody>
      </p:sp>
    </p:spTree>
    <p:extLst>
      <p:ext uri="{BB962C8B-B14F-4D97-AF65-F5344CB8AC3E}">
        <p14:creationId xmlns:p14="http://schemas.microsoft.com/office/powerpoint/2010/main" val="8237385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a:bodyPr>
          <a:lstStyle/>
          <a:p>
            <a:pPr algn="ctr" eaLnBrk="1" hangingPunct="1"/>
            <a:r>
              <a:rPr lang="en-US" altLang="en-US" sz="2800" b="0" dirty="0" smtClean="0">
                <a:solidFill>
                  <a:srgbClr val="FF0000"/>
                </a:solidFill>
              </a:rPr>
              <a:t>Modified Relay Under test</a:t>
            </a:r>
          </a:p>
        </p:txBody>
      </p:sp>
      <p:pic>
        <p:nvPicPr>
          <p:cNvPr id="15363" name="Picture 2" descr="C:\1-a\1_aa-y14-0701\02-RHIC\Abort-HK\Ross relay test\CIMG367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22938" y="974904"/>
            <a:ext cx="6869549" cy="5151259"/>
          </a:xfrm>
          <a:noFill/>
        </p:spPr>
      </p:pic>
    </p:spTree>
    <p:extLst>
      <p:ext uri="{BB962C8B-B14F-4D97-AF65-F5344CB8AC3E}">
        <p14:creationId xmlns:p14="http://schemas.microsoft.com/office/powerpoint/2010/main" val="387316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6"/>
            <a:ext cx="8328991" cy="1099109"/>
          </a:xfrm>
        </p:spPr>
        <p:txBody>
          <a:bodyPr>
            <a:normAutofit/>
          </a:bodyPr>
          <a:lstStyle/>
          <a:p>
            <a:pPr algn="ctr"/>
            <a:r>
              <a:rPr lang="en-US" sz="2800" b="0" dirty="0" smtClean="0">
                <a:solidFill>
                  <a:srgbClr val="FF0000"/>
                </a:solidFill>
              </a:rPr>
              <a:t>Yellow-Forward Voltage Drop</a:t>
            </a:r>
            <a:br>
              <a:rPr lang="en-US" sz="2800" b="0" dirty="0" smtClean="0">
                <a:solidFill>
                  <a:srgbClr val="FF0000"/>
                </a:solidFill>
              </a:rPr>
            </a:br>
            <a:r>
              <a:rPr lang="en-US" sz="2200" dirty="0" smtClean="0"/>
              <a:t>A good </a:t>
            </a:r>
            <a:r>
              <a:rPr lang="en-US" sz="2000" dirty="0" smtClean="0"/>
              <a:t>diode should reads between 3V to 10V</a:t>
            </a:r>
            <a:br>
              <a:rPr lang="en-US" sz="2000" dirty="0" smtClean="0"/>
            </a:br>
            <a:r>
              <a:rPr lang="en-US" sz="2000" dirty="0" smtClean="0"/>
              <a:t> YI7-D6 reads zero volts.</a:t>
            </a:r>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2387436387"/>
              </p:ext>
            </p:extLst>
          </p:nvPr>
        </p:nvGraphicFramePr>
        <p:xfrm>
          <a:off x="82814" y="1399341"/>
          <a:ext cx="8978373" cy="4937760"/>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p:cNvSpPr>
            <a:spLocks noGrp="1"/>
          </p:cNvSpPr>
          <p:nvPr>
            <p:ph type="sldNum" sz="quarter" idx="12"/>
          </p:nvPr>
        </p:nvSpPr>
        <p:spPr/>
        <p:txBody>
          <a:bodyPr/>
          <a:lstStyle/>
          <a:p>
            <a:fld id="{F5E5818D-E9D3-4031-9001-4E3F012E74DE}" type="slidenum">
              <a:rPr lang="en-US" smtClean="0"/>
              <a:t>54</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00" y="6615675"/>
            <a:ext cx="2222047" cy="228600"/>
          </a:xfrm>
          <a:prstGeom prst="rect">
            <a:avLst/>
          </a:prstGeom>
        </p:spPr>
      </p:pic>
    </p:spTree>
    <p:extLst>
      <p:ext uri="{BB962C8B-B14F-4D97-AF65-F5344CB8AC3E}">
        <p14:creationId xmlns:p14="http://schemas.microsoft.com/office/powerpoint/2010/main" val="36904060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1"/>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F27826D0-4E04-4734-8E1C-747312141ABC}" type="slidenum">
              <a:rPr kumimoji="0" lang="en-US" altLang="en-US" sz="1400" b="0" i="0" u="none" strike="noStrike" kern="1200" cap="none" spc="0" normalizeH="0" baseline="0" noProof="0">
                <a:ln>
                  <a:noFill/>
                </a:ln>
                <a:solidFill>
                  <a:srgbClr val="042B7F"/>
                </a:solidFill>
                <a:effectLst/>
                <a:uLnTx/>
                <a:uFillTx/>
                <a:latin typeface="Arial" panose="020B0604020202020204" pitchFamily="34" charset="0"/>
                <a:ea typeface="MS PGothic" panose="020B0600070205080204" pitchFamily="34" charset="-128"/>
              </a:rPr>
              <a:pPr marL="0" marR="0" lvl="0" indent="0" algn="l" defTabSz="914400" rtl="0" eaLnBrk="1" fontAlgn="auto" latinLnBrk="0" hangingPunct="1">
                <a:lnSpc>
                  <a:spcPct val="100000"/>
                </a:lnSpc>
                <a:spcBef>
                  <a:spcPct val="0"/>
                </a:spcBef>
                <a:spcAft>
                  <a:spcPts val="0"/>
                </a:spcAft>
                <a:buClrTx/>
                <a:buSzTx/>
                <a:buFontTx/>
                <a:buNone/>
                <a:tabLst/>
                <a:defRPr/>
              </a:pPr>
              <a:t>6</a:t>
            </a:fld>
            <a:endParaRPr kumimoji="0" lang="en-US" altLang="en-US" sz="1400" b="0" i="0" u="none" strike="noStrike" kern="1200" cap="none" spc="0" normalizeH="0" baseline="0" noProof="0">
              <a:ln>
                <a:noFill/>
              </a:ln>
              <a:solidFill>
                <a:srgbClr val="042B7F"/>
              </a:solidFill>
              <a:effectLst/>
              <a:uLnTx/>
              <a:uFillTx/>
              <a:latin typeface="Arial" panose="020B0604020202020204" pitchFamily="34" charset="0"/>
              <a:ea typeface="MS PGothic" panose="020B0600070205080204" pitchFamily="34" charset="-128"/>
            </a:endParaRPr>
          </a:p>
        </p:txBody>
      </p:sp>
      <p:sp>
        <p:nvSpPr>
          <p:cNvPr id="29699" name="TextBox 1"/>
          <p:cNvSpPr txBox="1">
            <a:spLocks noChangeArrowheads="1"/>
          </p:cNvSpPr>
          <p:nvPr/>
        </p:nvSpPr>
        <p:spPr bwMode="auto">
          <a:xfrm>
            <a:off x="1333500" y="230524"/>
            <a:ext cx="647700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charset="0"/>
              </a:rPr>
              <a:t>Thyratron </a:t>
            </a:r>
            <a:r>
              <a:rPr kumimoji="0" lang="en-US" altLang="en-US" sz="2800" b="0" i="0" u="none" strike="noStrike" kern="1200" cap="none" spc="0" normalizeH="0" baseline="0" noProof="0" dirty="0" err="1">
                <a:ln>
                  <a:noFill/>
                </a:ln>
                <a:solidFill>
                  <a:srgbClr val="FF0000"/>
                </a:solidFill>
                <a:effectLst/>
                <a:uLnTx/>
                <a:uFillTx/>
                <a:latin typeface="Arial" panose="020B0604020202020204" pitchFamily="34" charset="0"/>
                <a:ea typeface="MS PGothic" panose="020B0600070205080204" pitchFamily="34" charset="-128"/>
                <a:cs typeface="Arial" charset="0"/>
              </a:rPr>
              <a:t>Prefires</a:t>
            </a:r>
            <a:endParaRPr kumimoji="0" lang="en-US" altLang="en-US" sz="2800" b="0" i="0" u="none" strike="noStrike" kern="1200" cap="none" spc="0" normalizeH="0" baseline="0" noProof="0" dirty="0">
              <a:ln>
                <a:noFill/>
              </a:ln>
              <a:solidFill>
                <a:srgbClr val="FF0000"/>
              </a:solidFill>
              <a:effectLst/>
              <a:uLnTx/>
              <a:uFillTx/>
              <a:latin typeface="Arial" panose="020B0604020202020204" pitchFamily="34" charset="0"/>
              <a:ea typeface="MS PGothic" panose="020B0600070205080204" pitchFamily="34" charset="-128"/>
              <a:cs typeface="Arial" charset="0"/>
            </a:endParaRPr>
          </a:p>
        </p:txBody>
      </p:sp>
      <p:sp>
        <p:nvSpPr>
          <p:cNvPr id="2" name="TextBox 1"/>
          <p:cNvSpPr txBox="1"/>
          <p:nvPr/>
        </p:nvSpPr>
        <p:spPr>
          <a:xfrm>
            <a:off x="800100" y="806999"/>
            <a:ext cx="7543800" cy="5940088"/>
          </a:xfrm>
          <a:prstGeom prst="rect">
            <a:avLst/>
          </a:prstGeom>
          <a:noFill/>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41313"/>
                </a:solidFill>
                <a:effectLst/>
                <a:uLnTx/>
                <a:uFillTx/>
                <a:latin typeface="Arial" charset="0"/>
                <a:ea typeface="MS PGothic" charset="0"/>
                <a:cs typeface="MS PGothic" charset="0"/>
              </a:rPr>
              <a:t>The voltage on the abort kickers’ PFNs is ramped up to match the energy of the RHIC beam and is maintained at high voltage </a:t>
            </a:r>
            <a:r>
              <a:rPr kumimoji="0" lang="en-US" sz="2000" b="0" i="0" u="none" strike="noStrike" kern="1200" cap="none" spc="0" normalizeH="0" baseline="0" noProof="0" dirty="0" smtClean="0">
                <a:ln>
                  <a:noFill/>
                </a:ln>
                <a:solidFill>
                  <a:srgbClr val="141313"/>
                </a:solidFill>
                <a:effectLst/>
                <a:uLnTx/>
                <a:uFillTx/>
                <a:latin typeface="Arial" charset="0"/>
                <a:ea typeface="MS PGothic" charset="0"/>
                <a:cs typeface="MS PGothic" charset="0"/>
              </a:rPr>
              <a:t>(27 kV) during </a:t>
            </a:r>
            <a:r>
              <a:rPr kumimoji="0" lang="en-US" sz="2000" b="0" i="0" u="none" strike="noStrike" kern="1200" cap="none" spc="0" normalizeH="0" baseline="0" noProof="0" dirty="0">
                <a:ln>
                  <a:noFill/>
                </a:ln>
                <a:solidFill>
                  <a:srgbClr val="141313"/>
                </a:solidFill>
                <a:effectLst/>
                <a:uLnTx/>
                <a:uFillTx/>
                <a:latin typeface="Arial" charset="0"/>
                <a:ea typeface="MS PGothic" charset="0"/>
                <a:cs typeface="MS PGothic" charset="0"/>
              </a:rPr>
              <a:t>each RHIC </a:t>
            </a:r>
            <a:r>
              <a:rPr kumimoji="0" lang="en-US" sz="2000" b="0" i="0" u="none" strike="noStrike" kern="1200" cap="none" spc="0" normalizeH="0" baseline="0" noProof="0" dirty="0" smtClean="0">
                <a:ln>
                  <a:noFill/>
                </a:ln>
                <a:solidFill>
                  <a:srgbClr val="141313"/>
                </a:solidFill>
                <a:effectLst/>
                <a:uLnTx/>
                <a:uFillTx/>
                <a:latin typeface="Arial" charset="0"/>
                <a:ea typeface="MS PGothic" charset="0"/>
                <a:cs typeface="MS PGothic" charset="0"/>
              </a:rPr>
              <a:t>store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41313"/>
              </a:solidFill>
              <a:effectLst/>
              <a:uLnTx/>
              <a:uFillTx/>
              <a:latin typeface="Arial" charset="0"/>
              <a:ea typeface="MS PGothic" charset="0"/>
              <a:cs typeface="MS PGothic"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141313"/>
                </a:solidFill>
                <a:effectLst/>
                <a:uLnTx/>
                <a:uFillTx/>
                <a:latin typeface="Arial" charset="0"/>
                <a:ea typeface="MS PGothic" charset="0"/>
                <a:cs typeface="MS PGothic" charset="0"/>
              </a:rPr>
              <a:t>A </a:t>
            </a:r>
            <a:r>
              <a:rPr kumimoji="0" lang="en-US" sz="2000" b="0" i="0" u="none" strike="noStrike" kern="1200" cap="none" spc="0" normalizeH="0" baseline="0" noProof="0" dirty="0" err="1">
                <a:ln>
                  <a:noFill/>
                </a:ln>
                <a:solidFill>
                  <a:srgbClr val="141313"/>
                </a:solidFill>
                <a:effectLst/>
                <a:uLnTx/>
                <a:uFillTx/>
                <a:latin typeface="Arial" charset="0"/>
                <a:ea typeface="MS PGothic" charset="0"/>
                <a:cs typeface="MS PGothic" charset="0"/>
              </a:rPr>
              <a:t>prefire</a:t>
            </a:r>
            <a:r>
              <a:rPr kumimoji="0" lang="en-US" sz="2000" b="0" i="0" u="none" strike="noStrike" kern="1200" cap="none" spc="0" normalizeH="0" baseline="0" noProof="0" dirty="0">
                <a:ln>
                  <a:noFill/>
                </a:ln>
                <a:solidFill>
                  <a:srgbClr val="141313"/>
                </a:solidFill>
                <a:effectLst/>
                <a:uLnTx/>
                <a:uFillTx/>
                <a:latin typeface="Arial" charset="0"/>
                <a:ea typeface="MS PGothic" charset="0"/>
                <a:cs typeface="MS PGothic" charset="0"/>
              </a:rPr>
              <a:t> is defined as a Thyratron spontaneously discharging a PFN through an abort kicker magnet </a:t>
            </a:r>
            <a:r>
              <a:rPr kumimoji="0" lang="en-US" sz="2000" b="0" i="0" u="none" strike="noStrike" kern="1200" cap="none" spc="0" normalizeH="0" baseline="0" noProof="0" dirty="0" smtClean="0">
                <a:ln>
                  <a:noFill/>
                </a:ln>
                <a:solidFill>
                  <a:srgbClr val="141313"/>
                </a:solidFill>
                <a:effectLst/>
                <a:uLnTx/>
                <a:uFillTx/>
                <a:latin typeface="Arial" charset="0"/>
                <a:ea typeface="MS PGothic" charset="0"/>
                <a:cs typeface="MS PGothic" charset="0"/>
              </a:rPr>
              <a:t>unintentionally</a:t>
            </a:r>
            <a:r>
              <a:rPr lang="en-US" sz="2000" dirty="0" smtClean="0">
                <a:solidFill>
                  <a:srgbClr val="141313"/>
                </a:solidFill>
                <a:latin typeface="Arial" charset="0"/>
                <a:ea typeface="MS PGothic" charset="0"/>
                <a:cs typeface="MS PGothic" charset="0"/>
              </a:rPr>
              <a:t>.</a:t>
            </a:r>
            <a:endParaRPr kumimoji="0" lang="en-US" sz="2000" b="0" i="0" u="none" strike="noStrike" kern="1200" cap="none" spc="0" normalizeH="0" baseline="0" noProof="0" dirty="0" smtClean="0">
              <a:ln>
                <a:noFill/>
              </a:ln>
              <a:solidFill>
                <a:srgbClr val="141313"/>
              </a:solidFill>
              <a:effectLst/>
              <a:uLnTx/>
              <a:uFillTx/>
              <a:latin typeface="Arial" charset="0"/>
              <a:ea typeface="MS PGothic" charset="0"/>
              <a:cs typeface="MS PGothic" charset="0"/>
            </a:endParaRPr>
          </a:p>
          <a:p>
            <a:pPr marR="0" lvl="0" algn="l" defTabSz="914400" rtl="0" eaLnBrk="1" fontAlgn="base" latinLnBrk="0" hangingPunct="1">
              <a:lnSpc>
                <a:spcPct val="100000"/>
              </a:lnSpc>
              <a:spcBef>
                <a:spcPct val="0"/>
              </a:spcBef>
              <a:spcAft>
                <a:spcPct val="0"/>
              </a:spcAft>
              <a:buClrTx/>
              <a:buSzTx/>
              <a:tabLst/>
              <a:defRPr/>
            </a:pPr>
            <a:endParaRPr kumimoji="0" lang="en-US" sz="2000" b="0" i="0" u="none" strike="noStrike" kern="1200" cap="none" spc="0" normalizeH="0" baseline="0" noProof="0" dirty="0">
              <a:ln>
                <a:noFill/>
              </a:ln>
              <a:solidFill>
                <a:srgbClr val="141313"/>
              </a:solidFill>
              <a:effectLst/>
              <a:uLnTx/>
              <a:uFillTx/>
              <a:latin typeface="Arial" charset="0"/>
              <a:ea typeface="MS PGothic" charset="0"/>
              <a:cs typeface="MS PGothic"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141313"/>
                </a:solidFill>
                <a:effectLst/>
                <a:uLnTx/>
                <a:uFillTx/>
                <a:latin typeface="Arial" charset="0"/>
                <a:ea typeface="MS PGothic" charset="0"/>
                <a:cs typeface="MS PGothic" charset="0"/>
              </a:rPr>
              <a:t>G</a:t>
            </a:r>
            <a:r>
              <a:rPr kumimoji="0" lang="en-US" sz="2000" b="0" i="0" u="none" strike="noStrike" kern="1200" cap="none" spc="0" normalizeH="0" baseline="0" noProof="0" dirty="0" smtClean="0">
                <a:ln>
                  <a:noFill/>
                </a:ln>
                <a:solidFill>
                  <a:srgbClr val="141313"/>
                </a:solidFill>
                <a:effectLst/>
                <a:uLnTx/>
                <a:uFillTx/>
                <a:latin typeface="Arial" charset="0"/>
                <a:ea typeface="MS PGothic" charset="0"/>
                <a:cs typeface="MS PGothic" charset="0"/>
              </a:rPr>
              <a:t>iven </a:t>
            </a:r>
            <a:r>
              <a:rPr kumimoji="0" lang="en-US" sz="2000" b="0" i="0" u="none" strike="noStrike" kern="1200" cap="none" spc="0" normalizeH="0" baseline="0" noProof="0" dirty="0">
                <a:ln>
                  <a:noFill/>
                </a:ln>
                <a:solidFill>
                  <a:srgbClr val="141313"/>
                </a:solidFill>
                <a:effectLst/>
                <a:uLnTx/>
                <a:uFillTx/>
                <a:latin typeface="Arial" charset="0"/>
                <a:ea typeface="MS PGothic" charset="0"/>
                <a:cs typeface="MS PGothic" charset="0"/>
              </a:rPr>
              <a:t>the right conditions even one </a:t>
            </a:r>
            <a:r>
              <a:rPr kumimoji="0" lang="en-US" sz="2000" b="0" i="0" u="none" strike="noStrike" kern="1200" cap="none" spc="0" normalizeH="0" baseline="0" noProof="0" dirty="0" err="1" smtClean="0">
                <a:ln>
                  <a:noFill/>
                </a:ln>
                <a:solidFill>
                  <a:srgbClr val="141313"/>
                </a:solidFill>
                <a:effectLst/>
                <a:uLnTx/>
                <a:uFillTx/>
                <a:latin typeface="Arial" charset="0"/>
                <a:ea typeface="MS PGothic" charset="0"/>
                <a:cs typeface="MS PGothic" charset="0"/>
              </a:rPr>
              <a:t>prefire</a:t>
            </a:r>
            <a:r>
              <a:rPr kumimoji="0" lang="en-US" sz="2000" b="0" i="0" u="none" strike="noStrike" kern="1200" cap="none" spc="0" normalizeH="0" baseline="0" noProof="0" dirty="0" smtClean="0">
                <a:ln>
                  <a:noFill/>
                </a:ln>
                <a:solidFill>
                  <a:srgbClr val="141313"/>
                </a:solidFill>
                <a:effectLst/>
                <a:uLnTx/>
                <a:uFillTx/>
                <a:latin typeface="Arial" charset="0"/>
                <a:ea typeface="MS PGothic" charset="0"/>
                <a:cs typeface="MS PGothic" charset="0"/>
              </a:rPr>
              <a:t> has </a:t>
            </a:r>
            <a:r>
              <a:rPr kumimoji="0" lang="en-US" sz="2000" b="0" i="0" u="none" strike="noStrike" kern="1200" cap="none" spc="0" normalizeH="0" baseline="0" noProof="0" dirty="0">
                <a:ln>
                  <a:noFill/>
                </a:ln>
                <a:solidFill>
                  <a:srgbClr val="141313"/>
                </a:solidFill>
                <a:effectLst/>
                <a:uLnTx/>
                <a:uFillTx/>
                <a:latin typeface="Arial" charset="0"/>
                <a:ea typeface="MS PGothic" charset="0"/>
                <a:cs typeface="MS PGothic" charset="0"/>
              </a:rPr>
              <a:t>the potential to </a:t>
            </a:r>
            <a:r>
              <a:rPr kumimoji="0" lang="en-US" sz="2000" b="0" i="0" u="none" strike="noStrike" kern="1200" cap="none" spc="0" normalizeH="0" baseline="0" noProof="0" dirty="0" smtClean="0">
                <a:ln>
                  <a:noFill/>
                </a:ln>
                <a:solidFill>
                  <a:srgbClr val="141313"/>
                </a:solidFill>
                <a:effectLst/>
                <a:uLnTx/>
                <a:uFillTx/>
                <a:latin typeface="Arial" charset="0"/>
                <a:ea typeface="MS PGothic" charset="0"/>
                <a:cs typeface="MS PGothic" charset="0"/>
              </a:rPr>
              <a:t>cripple a detector or damaging a</a:t>
            </a:r>
            <a:r>
              <a:rPr kumimoji="0" lang="en-US" sz="2000" b="0" i="0" u="none" strike="noStrike" kern="1200" cap="none" spc="0" normalizeH="0" noProof="0" dirty="0" smtClean="0">
                <a:ln>
                  <a:noFill/>
                </a:ln>
                <a:solidFill>
                  <a:srgbClr val="141313"/>
                </a:solidFill>
                <a:effectLst/>
                <a:uLnTx/>
                <a:uFillTx/>
                <a:latin typeface="Arial" charset="0"/>
                <a:ea typeface="MS PGothic" charset="0"/>
                <a:cs typeface="MS PGothic" charset="0"/>
              </a:rPr>
              <a:t> bypass diode</a:t>
            </a:r>
            <a:r>
              <a:rPr kumimoji="0" lang="en-US" sz="2000" b="0" i="0" u="none" strike="noStrike" kern="1200" cap="none" spc="0" normalizeH="0" baseline="0" noProof="0" dirty="0" smtClean="0">
                <a:ln>
                  <a:noFill/>
                </a:ln>
                <a:solidFill>
                  <a:srgbClr val="141313"/>
                </a:solidFill>
                <a:effectLst/>
                <a:uLnTx/>
                <a:uFillTx/>
                <a:latin typeface="Arial" charset="0"/>
                <a:ea typeface="MS PGothic" charset="0"/>
                <a:cs typeface="MS PGothic" charset="0"/>
              </a:rPr>
              <a:t>.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41313"/>
              </a:solidFill>
              <a:effectLst/>
              <a:uLnTx/>
              <a:uFillTx/>
              <a:latin typeface="Arial" charset="0"/>
              <a:ea typeface="MS PGothic" charset="0"/>
              <a:cs typeface="MS PGothic"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141313"/>
                </a:solidFill>
                <a:effectLst/>
                <a:uLnTx/>
                <a:uFillTx/>
                <a:latin typeface="Arial" charset="0"/>
                <a:ea typeface="MS PGothic" charset="0"/>
                <a:cs typeface="MS PGothic" charset="0"/>
              </a:rPr>
              <a:t>There are 5 kicker modules in each ring.   Over a ten year period there have been an average of 8 </a:t>
            </a:r>
            <a:r>
              <a:rPr kumimoji="0" lang="en-US" sz="2000" b="0" i="0" u="none" strike="noStrike" kern="1200" cap="none" spc="0" normalizeH="0" baseline="0" noProof="0" dirty="0" err="1" smtClean="0">
                <a:ln>
                  <a:noFill/>
                </a:ln>
                <a:solidFill>
                  <a:srgbClr val="141313"/>
                </a:solidFill>
                <a:effectLst/>
                <a:uLnTx/>
                <a:uFillTx/>
                <a:latin typeface="Arial" charset="0"/>
                <a:ea typeface="MS PGothic" charset="0"/>
                <a:cs typeface="MS PGothic" charset="0"/>
              </a:rPr>
              <a:t>prefire</a:t>
            </a:r>
            <a:r>
              <a:rPr kumimoji="0" lang="en-US" sz="2000" b="0" i="0" u="none" strike="noStrike" kern="1200" cap="none" spc="0" normalizeH="0" baseline="0" noProof="0" dirty="0" smtClean="0">
                <a:ln>
                  <a:noFill/>
                </a:ln>
                <a:solidFill>
                  <a:srgbClr val="141313"/>
                </a:solidFill>
                <a:effectLst/>
                <a:uLnTx/>
                <a:uFillTx/>
                <a:latin typeface="Arial" charset="0"/>
                <a:ea typeface="MS PGothic" charset="0"/>
                <a:cs typeface="MS PGothic" charset="0"/>
              </a:rPr>
              <a:t> per ring each year</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000" dirty="0">
              <a:solidFill>
                <a:srgbClr val="141313"/>
              </a:solidFill>
              <a:latin typeface="Arial" charset="0"/>
              <a:ea typeface="MS PGothic" charset="0"/>
              <a:cs typeface="MS PGothic"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141313"/>
                </a:solidFill>
                <a:effectLst/>
                <a:uLnTx/>
                <a:uFillTx/>
                <a:latin typeface="Arial" charset="0"/>
                <a:ea typeface="MS PGothic" charset="0"/>
                <a:cs typeface="MS PGothic" charset="0"/>
              </a:rPr>
              <a:t>Even after a great deal of</a:t>
            </a:r>
            <a:r>
              <a:rPr kumimoji="0" lang="en-US" sz="2000" b="0" i="0" u="none" strike="noStrike" kern="1200" cap="none" spc="0" normalizeH="0" noProof="0" dirty="0" smtClean="0">
                <a:ln>
                  <a:noFill/>
                </a:ln>
                <a:solidFill>
                  <a:srgbClr val="141313"/>
                </a:solidFill>
                <a:effectLst/>
                <a:uLnTx/>
                <a:uFillTx/>
                <a:latin typeface="Arial" charset="0"/>
                <a:ea typeface="MS PGothic" charset="0"/>
                <a:cs typeface="MS PGothic" charset="0"/>
              </a:rPr>
              <a:t> effort there were 7 yellow </a:t>
            </a:r>
            <a:r>
              <a:rPr kumimoji="0" lang="en-US" sz="2000" b="0" i="0" u="none" strike="noStrike" kern="1200" cap="none" spc="0" normalizeH="0" noProof="0" dirty="0" err="1" smtClean="0">
                <a:ln>
                  <a:noFill/>
                </a:ln>
                <a:solidFill>
                  <a:srgbClr val="141313"/>
                </a:solidFill>
                <a:effectLst/>
                <a:uLnTx/>
                <a:uFillTx/>
                <a:latin typeface="Arial" charset="0"/>
                <a:ea typeface="MS PGothic" charset="0"/>
                <a:cs typeface="MS PGothic" charset="0"/>
              </a:rPr>
              <a:t>prefires</a:t>
            </a:r>
            <a:r>
              <a:rPr kumimoji="0" lang="en-US" sz="2000" b="0" i="0" u="none" strike="noStrike" kern="1200" cap="none" spc="0" normalizeH="0" noProof="0" dirty="0" smtClean="0">
                <a:ln>
                  <a:noFill/>
                </a:ln>
                <a:solidFill>
                  <a:srgbClr val="141313"/>
                </a:solidFill>
                <a:effectLst/>
                <a:uLnTx/>
                <a:uFillTx/>
                <a:latin typeface="Arial" charset="0"/>
                <a:ea typeface="MS PGothic" charset="0"/>
                <a:cs typeface="MS PGothic" charset="0"/>
              </a:rPr>
              <a:t> and 6 blue </a:t>
            </a:r>
            <a:r>
              <a:rPr kumimoji="0" lang="en-US" sz="2000" b="0" i="0" u="none" strike="noStrike" kern="1200" cap="none" spc="0" normalizeH="0" noProof="0" dirty="0" err="1" smtClean="0">
                <a:ln>
                  <a:noFill/>
                </a:ln>
                <a:solidFill>
                  <a:srgbClr val="141313"/>
                </a:solidFill>
                <a:effectLst/>
                <a:uLnTx/>
                <a:uFillTx/>
                <a:latin typeface="Arial" charset="0"/>
                <a:ea typeface="MS PGothic" charset="0"/>
                <a:cs typeface="MS PGothic" charset="0"/>
              </a:rPr>
              <a:t>prefires</a:t>
            </a:r>
            <a:r>
              <a:rPr kumimoji="0" lang="en-US" sz="2000" b="0" i="0" u="none" strike="noStrike" kern="1200" cap="none" spc="0" normalizeH="0" noProof="0" dirty="0" smtClean="0">
                <a:ln>
                  <a:noFill/>
                </a:ln>
                <a:solidFill>
                  <a:srgbClr val="141313"/>
                </a:solidFill>
                <a:effectLst/>
                <a:uLnTx/>
                <a:uFillTx/>
                <a:latin typeface="Arial" charset="0"/>
                <a:ea typeface="MS PGothic" charset="0"/>
                <a:cs typeface="MS PGothic" charset="0"/>
              </a:rPr>
              <a:t> ( + 4 caused by a bad trigger card) in 2017.</a:t>
            </a:r>
            <a:endParaRPr kumimoji="0" lang="en-US" sz="2000" b="0" i="0" u="none" strike="noStrike" kern="1200" cap="none" spc="0" normalizeH="0" baseline="0" noProof="0" dirty="0" smtClean="0">
              <a:ln>
                <a:noFill/>
              </a:ln>
              <a:solidFill>
                <a:srgbClr val="141313"/>
              </a:solidFill>
              <a:effectLst/>
              <a:uLnTx/>
              <a:uFillTx/>
              <a:latin typeface="Arial" charset="0"/>
              <a:ea typeface="MS PGothic" charset="0"/>
              <a:cs typeface="MS PGothic"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141313"/>
              </a:solidFill>
              <a:effectLst/>
              <a:uLnTx/>
              <a:uFillTx/>
              <a:latin typeface="Arial" charset="0"/>
              <a:ea typeface="MS PGothic" charset="0"/>
              <a:cs typeface="MS PGothic"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141313"/>
                </a:solidFill>
                <a:effectLst/>
                <a:uLnTx/>
                <a:uFillTx/>
                <a:latin typeface="Arial" charset="0"/>
                <a:ea typeface="MS PGothic" charset="0"/>
                <a:cs typeface="MS PGothic" charset="0"/>
              </a:rPr>
              <a:t> </a:t>
            </a:r>
          </a:p>
        </p:txBody>
      </p:sp>
    </p:spTree>
    <p:extLst>
      <p:ext uri="{BB962C8B-B14F-4D97-AF65-F5344CB8AC3E}">
        <p14:creationId xmlns:p14="http://schemas.microsoft.com/office/powerpoint/2010/main" val="14858470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1"/>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fld id="{7E40B99E-3D18-4566-AAF7-4ED8097D8765}" type="slidenum">
              <a:rPr lang="en-US" altLang="en-US" sz="1400">
                <a:solidFill>
                  <a:srgbClr val="042B7F"/>
                </a:solidFill>
              </a:rPr>
              <a:pPr>
                <a:spcBef>
                  <a:spcPct val="0"/>
                </a:spcBef>
                <a:buClrTx/>
                <a:buSzTx/>
                <a:buFontTx/>
                <a:buNone/>
              </a:pPr>
              <a:t>7</a:t>
            </a:fld>
            <a:endParaRPr lang="en-US" altLang="en-US" sz="1400">
              <a:solidFill>
                <a:srgbClr val="042B7F"/>
              </a:solidFill>
            </a:endParaRPr>
          </a:p>
        </p:txBody>
      </p:sp>
      <p:sp>
        <p:nvSpPr>
          <p:cNvPr id="43011" name="TextBox 1"/>
          <p:cNvSpPr txBox="1">
            <a:spLocks noChangeArrowheads="1"/>
          </p:cNvSpPr>
          <p:nvPr/>
        </p:nvSpPr>
        <p:spPr bwMode="auto">
          <a:xfrm>
            <a:off x="1371600" y="365125"/>
            <a:ext cx="647700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sz="2800"/>
              <a:t>Thyratron Prefires</a:t>
            </a:r>
          </a:p>
        </p:txBody>
      </p:sp>
      <p:sp>
        <p:nvSpPr>
          <p:cNvPr id="3" name="TextBox 2"/>
          <p:cNvSpPr txBox="1"/>
          <p:nvPr/>
        </p:nvSpPr>
        <p:spPr>
          <a:xfrm>
            <a:off x="381000" y="887413"/>
            <a:ext cx="8458200" cy="1477328"/>
          </a:xfrm>
          <a:prstGeom prst="rect">
            <a:avLst/>
          </a:prstGeom>
          <a:noFill/>
        </p:spPr>
        <p:txBody>
          <a:bodyPr>
            <a:spAutoFit/>
          </a:bodyPr>
          <a:lstStyle/>
          <a:p>
            <a:pPr algn="ctr">
              <a:defRPr/>
            </a:pPr>
            <a:r>
              <a:rPr lang="en-US" sz="2400" dirty="0"/>
              <a:t>A solution to this problem would be to put another switch in series with the Thyratron whose </a:t>
            </a:r>
            <a:r>
              <a:rPr lang="en-US" sz="2400" dirty="0" err="1"/>
              <a:t>prefiring</a:t>
            </a:r>
            <a:r>
              <a:rPr lang="en-US" sz="2400" dirty="0"/>
              <a:t> </a:t>
            </a:r>
            <a:r>
              <a:rPr lang="en-US" sz="2400" dirty="0" smtClean="0"/>
              <a:t>characteristics is decoupled </a:t>
            </a:r>
            <a:r>
              <a:rPr lang="en-US" sz="2400" dirty="0"/>
              <a:t>from that of the </a:t>
            </a:r>
            <a:r>
              <a:rPr lang="en-US" sz="2400" dirty="0" err="1" smtClean="0"/>
              <a:t>Thyratron</a:t>
            </a:r>
            <a:endParaRPr lang="en-US" sz="2400" dirty="0"/>
          </a:p>
          <a:p>
            <a:pPr>
              <a:defRPr/>
            </a:pPr>
            <a:r>
              <a:rPr lang="en-US" dirty="0"/>
              <a:t> </a:t>
            </a:r>
          </a:p>
        </p:txBody>
      </p:sp>
      <p:pic>
        <p:nvPicPr>
          <p:cNvPr id="430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346" r="20972" b="13107"/>
          <a:stretch/>
        </p:blipFill>
        <p:spPr bwMode="auto">
          <a:xfrm>
            <a:off x="1134643" y="2364741"/>
            <a:ext cx="6846139" cy="33260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09148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1"/>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fld id="{FF7F4F34-242D-4898-AC19-D5C8E4E70B67}" type="slidenum">
              <a:rPr lang="en-US" altLang="en-US" sz="1400">
                <a:solidFill>
                  <a:srgbClr val="042B7F"/>
                </a:solidFill>
              </a:rPr>
              <a:pPr>
                <a:spcBef>
                  <a:spcPct val="0"/>
                </a:spcBef>
                <a:buClrTx/>
                <a:buSzTx/>
                <a:buFontTx/>
                <a:buNone/>
              </a:pPr>
              <a:t>8</a:t>
            </a:fld>
            <a:endParaRPr lang="en-US" altLang="en-US" sz="1400">
              <a:solidFill>
                <a:srgbClr val="042B7F"/>
              </a:solidFill>
            </a:endParaRPr>
          </a:p>
        </p:txBody>
      </p:sp>
      <p:sp>
        <p:nvSpPr>
          <p:cNvPr id="46083" name="TextBox 1"/>
          <p:cNvSpPr txBox="1">
            <a:spLocks noChangeArrowheads="1"/>
          </p:cNvSpPr>
          <p:nvPr/>
        </p:nvSpPr>
        <p:spPr bwMode="auto">
          <a:xfrm>
            <a:off x="1333500" y="228600"/>
            <a:ext cx="647700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rgbClr val="042B7F"/>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42B7F"/>
              </a:buClr>
              <a:buSzPct val="90000"/>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80000"/>
              </a:lnSpc>
              <a:spcBef>
                <a:spcPct val="20000"/>
              </a:spcBef>
              <a:buClr>
                <a:srgbClr val="042B7F"/>
              </a:buClr>
              <a:buSzPct val="90000"/>
              <a:buChar char="-"/>
              <a:defRPr sz="2400">
                <a:solidFill>
                  <a:schemeClr val="tx1"/>
                </a:solidFill>
                <a:latin typeface="Arial" panose="020B0604020202020204" pitchFamily="34" charset="0"/>
                <a:ea typeface="MS PGothic" panose="020B0600070205080204" pitchFamily="34" charset="-128"/>
              </a:defRPr>
            </a:lvl3pPr>
            <a:lvl4pPr marL="16002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4pPr>
            <a:lvl5pPr marL="2057400" indent="-228600">
              <a:lnSpc>
                <a:spcPct val="80000"/>
              </a:lnSpc>
              <a:spcBef>
                <a:spcPct val="20000"/>
              </a:spcBef>
              <a:buClr>
                <a:srgbClr val="042B7F"/>
              </a:buClr>
              <a:buSzPct val="9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lnSpc>
                <a:spcPct val="80000"/>
              </a:lnSpc>
              <a:spcBef>
                <a:spcPct val="20000"/>
              </a:spcBef>
              <a:spcAft>
                <a:spcPct val="0"/>
              </a:spcAft>
              <a:buClr>
                <a:srgbClr val="042B7F"/>
              </a:buClr>
              <a:buSzPct val="9000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en-US" altLang="en-US" sz="2800"/>
              <a:t>Three Proposed Solutions</a:t>
            </a:r>
          </a:p>
        </p:txBody>
      </p:sp>
      <p:sp>
        <p:nvSpPr>
          <p:cNvPr id="3" name="TextBox 2"/>
          <p:cNvSpPr txBox="1"/>
          <p:nvPr/>
        </p:nvSpPr>
        <p:spPr>
          <a:xfrm>
            <a:off x="400050" y="760413"/>
            <a:ext cx="8458200" cy="4708981"/>
          </a:xfrm>
          <a:prstGeom prst="rect">
            <a:avLst/>
          </a:prstGeom>
          <a:noFill/>
        </p:spPr>
        <p:txBody>
          <a:bodyPr>
            <a:spAutoFit/>
          </a:bodyPr>
          <a:lstStyle/>
          <a:p>
            <a:pPr marL="457200" indent="-457200">
              <a:buFont typeface="Arial" panose="020B0604020202020204" pitchFamily="34" charset="0"/>
              <a:buChar char="•"/>
              <a:defRPr/>
            </a:pPr>
            <a:r>
              <a:rPr lang="en-US" sz="2400" dirty="0"/>
              <a:t>Conventional High Voltage Relay in Air</a:t>
            </a:r>
          </a:p>
          <a:p>
            <a:pPr>
              <a:defRPr/>
            </a:pPr>
            <a:endParaRPr lang="en-US" sz="2400" dirty="0" smtClean="0"/>
          </a:p>
          <a:p>
            <a:pPr>
              <a:defRPr/>
            </a:pPr>
            <a:endParaRPr lang="en-US" sz="2400" dirty="0"/>
          </a:p>
          <a:p>
            <a:pPr>
              <a:defRPr/>
            </a:pPr>
            <a:endParaRPr lang="en-US" sz="2400" dirty="0" smtClean="0"/>
          </a:p>
          <a:p>
            <a:pPr>
              <a:defRPr/>
            </a:pPr>
            <a:endParaRPr lang="en-US" sz="1200" dirty="0"/>
          </a:p>
          <a:p>
            <a:pPr marL="457200" indent="-457200">
              <a:buFont typeface="Arial" panose="020B0604020202020204" pitchFamily="34" charset="0"/>
              <a:buChar char="•"/>
              <a:defRPr/>
            </a:pPr>
            <a:r>
              <a:rPr lang="en-US" sz="2400" dirty="0"/>
              <a:t>High Speed Vacuum </a:t>
            </a:r>
            <a:r>
              <a:rPr lang="en-US" sz="2400" dirty="0" smtClean="0"/>
              <a:t>Relay</a:t>
            </a:r>
          </a:p>
          <a:p>
            <a:pPr marL="457200" indent="-457200">
              <a:buFont typeface="Arial" panose="020B0604020202020204" pitchFamily="34" charset="0"/>
              <a:buChar char="•"/>
              <a:defRPr/>
            </a:pPr>
            <a:endParaRPr lang="en-US" sz="2400" dirty="0" smtClean="0"/>
          </a:p>
          <a:p>
            <a:pPr marL="457200" indent="-457200">
              <a:buFont typeface="Arial" panose="020B0604020202020204" pitchFamily="34" charset="0"/>
              <a:buChar char="•"/>
              <a:defRPr/>
            </a:pPr>
            <a:endParaRPr lang="en-US" sz="2400" dirty="0"/>
          </a:p>
          <a:p>
            <a:pPr marL="457200" indent="-457200">
              <a:buFont typeface="Arial" panose="020B0604020202020204" pitchFamily="34" charset="0"/>
              <a:buChar char="•"/>
              <a:defRPr/>
            </a:pPr>
            <a:endParaRPr lang="en-US" sz="2400" dirty="0" smtClean="0"/>
          </a:p>
          <a:p>
            <a:pPr marL="457200" indent="-457200">
              <a:buFont typeface="Arial" panose="020B0604020202020204" pitchFamily="34" charset="0"/>
              <a:buChar char="•"/>
              <a:defRPr/>
            </a:pPr>
            <a:endParaRPr lang="en-US" sz="2400" dirty="0"/>
          </a:p>
          <a:p>
            <a:pPr marL="457200" indent="-457200">
              <a:buFont typeface="Arial" panose="020B0604020202020204" pitchFamily="34" charset="0"/>
              <a:buChar char="•"/>
              <a:defRPr/>
            </a:pPr>
            <a:endParaRPr lang="en-US" sz="2400" dirty="0"/>
          </a:p>
          <a:p>
            <a:pPr marL="457200" indent="-457200">
              <a:buFont typeface="Arial" panose="020B0604020202020204" pitchFamily="34" charset="0"/>
              <a:buChar char="•"/>
              <a:defRPr/>
            </a:pPr>
            <a:r>
              <a:rPr lang="en-US" sz="2400" dirty="0"/>
              <a:t>Solid State Switch </a:t>
            </a:r>
          </a:p>
          <a:p>
            <a:pPr marL="457200" indent="-457200">
              <a:buFont typeface="Arial" panose="020B0604020202020204" pitchFamily="34" charset="0"/>
              <a:buChar char="•"/>
              <a:defRPr/>
            </a:pPr>
            <a:endParaRPr lang="en-US" sz="2400" dirty="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0" y="903951"/>
            <a:ext cx="2095500" cy="2440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1075" y="1939797"/>
            <a:ext cx="1971675" cy="29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5684" y="3344863"/>
            <a:ext cx="1491531" cy="29682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695326" y="1066800"/>
            <a:ext cx="3822340" cy="1354217"/>
          </a:xfrm>
          <a:prstGeom prst="rect">
            <a:avLst/>
          </a:prstGeom>
          <a:noFill/>
        </p:spPr>
        <p:txBody>
          <a:bodyPr wrap="square" rtlCol="0">
            <a:spAutoFit/>
          </a:bodyPr>
          <a:lstStyle/>
          <a:p>
            <a:r>
              <a:rPr lang="en-US" sz="3200" dirty="0" smtClean="0">
                <a:solidFill>
                  <a:srgbClr val="FF0000"/>
                </a:solidFill>
              </a:rPr>
              <a:t>+</a:t>
            </a:r>
            <a:r>
              <a:rPr lang="en-US" dirty="0" smtClean="0">
                <a:solidFill>
                  <a:srgbClr val="FF0000"/>
                </a:solidFill>
              </a:rPr>
              <a:t> Inexpensive, readily available easy to mount, good history in ring</a:t>
            </a:r>
          </a:p>
          <a:p>
            <a:r>
              <a:rPr lang="en-US" sz="3200" dirty="0" smtClean="0">
                <a:solidFill>
                  <a:srgbClr val="FF0000"/>
                </a:solidFill>
              </a:rPr>
              <a:t>-</a:t>
            </a:r>
            <a:r>
              <a:rPr lang="en-US" dirty="0" smtClean="0">
                <a:solidFill>
                  <a:srgbClr val="FF0000"/>
                </a:solidFill>
              </a:rPr>
              <a:t>  40 </a:t>
            </a:r>
            <a:r>
              <a:rPr lang="en-US" dirty="0" err="1" smtClean="0">
                <a:solidFill>
                  <a:srgbClr val="FF0000"/>
                </a:solidFill>
              </a:rPr>
              <a:t>msec</a:t>
            </a:r>
            <a:r>
              <a:rPr lang="en-US" dirty="0" smtClean="0">
                <a:solidFill>
                  <a:srgbClr val="FF0000"/>
                </a:solidFill>
              </a:rPr>
              <a:t> to reliably close</a:t>
            </a:r>
          </a:p>
        </p:txBody>
      </p:sp>
      <p:sp>
        <p:nvSpPr>
          <p:cNvPr id="4" name="TextBox 3"/>
          <p:cNvSpPr txBox="1"/>
          <p:nvPr/>
        </p:nvSpPr>
        <p:spPr>
          <a:xfrm>
            <a:off x="695326" y="2837905"/>
            <a:ext cx="4152900" cy="1908215"/>
          </a:xfrm>
          <a:prstGeom prst="rect">
            <a:avLst/>
          </a:prstGeom>
          <a:noFill/>
        </p:spPr>
        <p:txBody>
          <a:bodyPr wrap="square" rtlCol="0">
            <a:spAutoFit/>
          </a:bodyPr>
          <a:lstStyle/>
          <a:p>
            <a:r>
              <a:rPr lang="en-US" sz="3200" dirty="0">
                <a:solidFill>
                  <a:srgbClr val="FF0000"/>
                </a:solidFill>
              </a:rPr>
              <a:t>+ </a:t>
            </a:r>
            <a:r>
              <a:rPr lang="en-US" dirty="0" smtClean="0">
                <a:solidFill>
                  <a:srgbClr val="FF0000"/>
                </a:solidFill>
              </a:rPr>
              <a:t>5 </a:t>
            </a:r>
            <a:r>
              <a:rPr lang="en-US" dirty="0" err="1" smtClean="0">
                <a:solidFill>
                  <a:srgbClr val="FF0000"/>
                </a:solidFill>
              </a:rPr>
              <a:t>msec</a:t>
            </a:r>
            <a:r>
              <a:rPr lang="en-US" dirty="0" smtClean="0">
                <a:solidFill>
                  <a:srgbClr val="FF0000"/>
                </a:solidFill>
              </a:rPr>
              <a:t> to reliably close?</a:t>
            </a:r>
          </a:p>
          <a:p>
            <a:r>
              <a:rPr lang="en-US" sz="3200" dirty="0" smtClean="0">
                <a:solidFill>
                  <a:srgbClr val="FF0000"/>
                </a:solidFill>
              </a:rPr>
              <a:t>- </a:t>
            </a:r>
            <a:r>
              <a:rPr lang="en-US" dirty="0" smtClean="0">
                <a:solidFill>
                  <a:srgbClr val="FF0000"/>
                </a:solidFill>
              </a:rPr>
              <a:t>Expensive ($17,500 </a:t>
            </a:r>
            <a:r>
              <a:rPr lang="en-US" dirty="0" err="1" smtClean="0">
                <a:solidFill>
                  <a:srgbClr val="FF0000"/>
                </a:solidFill>
              </a:rPr>
              <a:t>ea</a:t>
            </a:r>
            <a:r>
              <a:rPr lang="en-US" dirty="0" smtClean="0">
                <a:solidFill>
                  <a:srgbClr val="FF0000"/>
                </a:solidFill>
              </a:rPr>
              <a:t>), hard to mount, long lead time, radiation resistance of trigger circuit unknown</a:t>
            </a:r>
          </a:p>
          <a:p>
            <a:endParaRPr lang="en-US" dirty="0">
              <a:solidFill>
                <a:srgbClr val="FF0000"/>
              </a:solidFill>
            </a:endParaRPr>
          </a:p>
        </p:txBody>
      </p:sp>
      <p:sp>
        <p:nvSpPr>
          <p:cNvPr id="8" name="Rectangle 7"/>
          <p:cNvSpPr/>
          <p:nvPr/>
        </p:nvSpPr>
        <p:spPr>
          <a:xfrm>
            <a:off x="714376" y="4860796"/>
            <a:ext cx="4924423" cy="1354217"/>
          </a:xfrm>
          <a:prstGeom prst="rect">
            <a:avLst/>
          </a:prstGeom>
        </p:spPr>
        <p:txBody>
          <a:bodyPr wrap="square">
            <a:spAutoFit/>
          </a:bodyPr>
          <a:lstStyle/>
          <a:p>
            <a:r>
              <a:rPr lang="en-US" sz="3200" dirty="0" smtClean="0">
                <a:solidFill>
                  <a:srgbClr val="FF0000"/>
                </a:solidFill>
              </a:rPr>
              <a:t>+</a:t>
            </a:r>
            <a:r>
              <a:rPr lang="en-US" dirty="0" smtClean="0">
                <a:solidFill>
                  <a:srgbClr val="FF0000"/>
                </a:solidFill>
              </a:rPr>
              <a:t>120 </a:t>
            </a:r>
            <a:r>
              <a:rPr lang="en-US" dirty="0" err="1" smtClean="0">
                <a:solidFill>
                  <a:srgbClr val="FF0000"/>
                </a:solidFill>
              </a:rPr>
              <a:t>nsec</a:t>
            </a:r>
            <a:r>
              <a:rPr lang="en-US" dirty="0" smtClean="0">
                <a:solidFill>
                  <a:srgbClr val="FF0000"/>
                </a:solidFill>
              </a:rPr>
              <a:t> to operate</a:t>
            </a:r>
          </a:p>
          <a:p>
            <a:r>
              <a:rPr lang="en-US" sz="3200" dirty="0" smtClean="0">
                <a:solidFill>
                  <a:srgbClr val="FF0000"/>
                </a:solidFill>
              </a:rPr>
              <a:t>- </a:t>
            </a:r>
            <a:r>
              <a:rPr lang="en-US" dirty="0">
                <a:solidFill>
                  <a:srgbClr val="FF0000"/>
                </a:solidFill>
              </a:rPr>
              <a:t>Expensive </a:t>
            </a:r>
            <a:r>
              <a:rPr lang="en-US" dirty="0" smtClean="0">
                <a:solidFill>
                  <a:srgbClr val="FF0000"/>
                </a:solidFill>
              </a:rPr>
              <a:t>($22,800 </a:t>
            </a:r>
            <a:r>
              <a:rPr lang="en-US" dirty="0" err="1">
                <a:solidFill>
                  <a:srgbClr val="FF0000"/>
                </a:solidFill>
              </a:rPr>
              <a:t>ea</a:t>
            </a:r>
            <a:r>
              <a:rPr lang="en-US" dirty="0">
                <a:solidFill>
                  <a:srgbClr val="FF0000"/>
                </a:solidFill>
              </a:rPr>
              <a:t>), hard to mount, long lead time, radiation resistance </a:t>
            </a:r>
            <a:r>
              <a:rPr lang="en-US" dirty="0" smtClean="0">
                <a:solidFill>
                  <a:srgbClr val="FF0000"/>
                </a:solidFill>
              </a:rPr>
              <a:t>unknown</a:t>
            </a:r>
            <a:endParaRPr lang="en-US" dirty="0">
              <a:solidFill>
                <a:srgbClr val="FF0000"/>
              </a:solidFill>
            </a:endParaRPr>
          </a:p>
        </p:txBody>
      </p:sp>
    </p:spTree>
    <p:extLst>
      <p:ext uri="{BB962C8B-B14F-4D97-AF65-F5344CB8AC3E}">
        <p14:creationId xmlns:p14="http://schemas.microsoft.com/office/powerpoint/2010/main" val="41746318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488007" y="559031"/>
            <a:ext cx="6495011" cy="4871258"/>
          </a:xfrm>
          <a:prstGeom prst="rect">
            <a:avLst/>
          </a:prstGeom>
        </p:spPr>
      </p:pic>
      <p:sp>
        <p:nvSpPr>
          <p:cNvPr id="3" name="Right Arrow 2"/>
          <p:cNvSpPr/>
          <p:nvPr/>
        </p:nvSpPr>
        <p:spPr bwMode="auto">
          <a:xfrm rot="10800000">
            <a:off x="5943600" y="1828800"/>
            <a:ext cx="1295400" cy="7620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 name="TextBox 3"/>
          <p:cNvSpPr txBox="1"/>
          <p:nvPr/>
        </p:nvSpPr>
        <p:spPr>
          <a:xfrm>
            <a:off x="6248400" y="2025134"/>
            <a:ext cx="990600" cy="369332"/>
          </a:xfrm>
          <a:prstGeom prst="rect">
            <a:avLst/>
          </a:prstGeom>
          <a:noFill/>
        </p:spPr>
        <p:txBody>
          <a:bodyPr wrap="square" rtlCol="0" anchor="ctr">
            <a:spAutoFit/>
          </a:bodyPr>
          <a:lstStyle/>
          <a:p>
            <a:pPr algn="ctr"/>
            <a:r>
              <a:rPr lang="en-US" dirty="0" smtClean="0">
                <a:solidFill>
                  <a:schemeClr val="bg1"/>
                </a:solidFill>
              </a:rPr>
              <a:t>Relay</a:t>
            </a:r>
          </a:p>
        </p:txBody>
      </p:sp>
    </p:spTree>
    <p:extLst>
      <p:ext uri="{BB962C8B-B14F-4D97-AF65-F5344CB8AC3E}">
        <p14:creationId xmlns:p14="http://schemas.microsoft.com/office/powerpoint/2010/main" val="19683724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RHIC Retreat Template - March 27 2017 v3" id="{BF0C857E-5631-488D-80CD-96C5AE431445}" vid="{EA1CC608-532C-4B27-8C3D-28F586EACB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eRHIC Retreat Template - March 27 2017 v3</Template>
  <TotalTime>5343</TotalTime>
  <Words>2752</Words>
  <Application>Microsoft Office PowerPoint</Application>
  <PresentationFormat>On-screen Show (4:3)</PresentationFormat>
  <Paragraphs>356</Paragraphs>
  <Slides>54</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3" baseType="lpstr">
      <vt:lpstr>MS PGothic</vt:lpstr>
      <vt:lpstr>MS PGothic</vt:lpstr>
      <vt:lpstr>Arial</vt:lpstr>
      <vt:lpstr>Arial Black</vt:lpstr>
      <vt:lpstr>Calibri</vt:lpstr>
      <vt:lpstr>Times New Roman</vt:lpstr>
      <vt:lpstr>Wingdings</vt:lpstr>
      <vt:lpstr>Office Theme</vt:lpstr>
      <vt:lpstr>Microsoft Excel Chart</vt:lpstr>
      <vt:lpstr>RHIC Abort Kicker Relays and QP Diode Damage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Modified Ross Relay Test</vt:lpstr>
      <vt:lpstr>PowerPoint Presentation</vt:lpstr>
      <vt:lpstr>PowerPoint Presentation</vt:lpstr>
      <vt:lpstr>PowerPoint Presentation</vt:lpstr>
      <vt:lpstr>PowerPoint Presentation</vt:lpstr>
      <vt:lpstr>Plan Going Forward</vt:lpstr>
      <vt:lpstr>How to Obtain 5 msec Closing Time</vt:lpstr>
      <vt:lpstr>Modified Relay closing time test waveforms PFN voltage = 350V </vt:lpstr>
      <vt:lpstr>E40 ROSS Relay Closing Time Test</vt:lpstr>
      <vt:lpstr>Present Status</vt:lpstr>
      <vt:lpstr>PowerPoint Presentation</vt:lpstr>
      <vt:lpstr>PowerPoint Presentation</vt:lpstr>
      <vt:lpstr>Superconducting Protection Diodes </vt:lpstr>
      <vt:lpstr>What Happens if a Diode Fails</vt:lpstr>
      <vt:lpstr>What Happens if a Diode Fails</vt:lpstr>
      <vt:lpstr>Diode Failure History</vt:lpstr>
      <vt:lpstr>How do we tell if a Diode is Partially shorted</vt:lpstr>
      <vt:lpstr>Diode Failure History (2016)</vt:lpstr>
      <vt:lpstr>PowerPoint Presentation</vt:lpstr>
      <vt:lpstr>PowerPoint Presentation</vt:lpstr>
      <vt:lpstr>Comparing B10D19 to Y7D6 VT’s beam induced quenches that caused diodes Failure</vt:lpstr>
      <vt:lpstr>Tests Made in the Ring</vt:lpstr>
      <vt:lpstr>PowerPoint Presentation</vt:lpstr>
      <vt:lpstr>PowerPoint Presentation</vt:lpstr>
      <vt:lpstr>Observations of Yi7-Th7</vt:lpstr>
      <vt:lpstr>yi7-th7 check after each ramp</vt:lpstr>
      <vt:lpstr>Diode with Reduced Forward Voltage Drop B10 D9</vt:lpstr>
      <vt:lpstr>Blue-Forward Voltage Drop BO10-D9 only reads 2V</vt:lpstr>
      <vt:lpstr>Typical Cryogenic Diode </vt:lpstr>
      <vt:lpstr>Facts about Diode B10 D9</vt:lpstr>
      <vt:lpstr>PowerPoint Presentation</vt:lpstr>
      <vt:lpstr>PowerPoint Presentation</vt:lpstr>
      <vt:lpstr>PowerPoint Presentation</vt:lpstr>
      <vt:lpstr>PowerPoint Presentation</vt:lpstr>
      <vt:lpstr>Inductances</vt:lpstr>
      <vt:lpstr>PowerPoint Presentation</vt:lpstr>
      <vt:lpstr>PowerPoint Presentation</vt:lpstr>
      <vt:lpstr>PowerPoint Presentation</vt:lpstr>
      <vt:lpstr>PowerPoint Presentation</vt:lpstr>
      <vt:lpstr>Failed Diode at Sector 10 </vt:lpstr>
      <vt:lpstr>Local Measurements to Determine B10 D19 Sat 3/19/16</vt:lpstr>
      <vt:lpstr>PowerPoint Presentation</vt:lpstr>
      <vt:lpstr>Local Measurements to Determine Y7D6 diode bad – Al ramping YDmain</vt:lpstr>
      <vt:lpstr>Modified Relay Under test</vt:lpstr>
      <vt:lpstr>Yellow-Forward Voltage Drop A good diode should reads between 3V to 10V  YI7-D6 reads zero volts.</vt:lpstr>
    </vt:vector>
  </TitlesOfParts>
  <Manager/>
  <Company>BNL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Electron Ion Collider (EIC) Workshop</dc:title>
  <dc:subject/>
  <dc:creator>Hatton, Diane</dc:creator>
  <cp:keywords/>
  <dc:description/>
  <cp:lastModifiedBy>Sandberg, Jon N</cp:lastModifiedBy>
  <cp:revision>160</cp:revision>
  <cp:lastPrinted>2017-08-07T15:43:13Z</cp:lastPrinted>
  <dcterms:created xsi:type="dcterms:W3CDTF">2017-02-27T17:51:42Z</dcterms:created>
  <dcterms:modified xsi:type="dcterms:W3CDTF">2017-08-07T18:50:26Z</dcterms:modified>
  <cp:category/>
</cp:coreProperties>
</file>