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68" r:id="rId3"/>
    <p:sldId id="567" r:id="rId4"/>
    <p:sldId id="614" r:id="rId5"/>
    <p:sldId id="596" r:id="rId6"/>
    <p:sldId id="580" r:id="rId7"/>
    <p:sldId id="563" r:id="rId8"/>
    <p:sldId id="623" r:id="rId9"/>
    <p:sldId id="597" r:id="rId10"/>
    <p:sldId id="598" r:id="rId11"/>
    <p:sldId id="587" r:id="rId12"/>
    <p:sldId id="626" r:id="rId13"/>
    <p:sldId id="625" r:id="rId14"/>
    <p:sldId id="608" r:id="rId15"/>
    <p:sldId id="612" r:id="rId16"/>
    <p:sldId id="630" r:id="rId17"/>
    <p:sldId id="631" r:id="rId18"/>
    <p:sldId id="611" r:id="rId19"/>
    <p:sldId id="600" r:id="rId20"/>
    <p:sldId id="615" r:id="rId21"/>
    <p:sldId id="617" r:id="rId22"/>
    <p:sldId id="616" r:id="rId23"/>
    <p:sldId id="622" r:id="rId24"/>
    <p:sldId id="601" r:id="rId25"/>
    <p:sldId id="602" r:id="rId26"/>
    <p:sldId id="603" r:id="rId27"/>
    <p:sldId id="606" r:id="rId28"/>
    <p:sldId id="627" r:id="rId29"/>
    <p:sldId id="629" r:id="rId30"/>
    <p:sldId id="628" r:id="rId31"/>
    <p:sldId id="624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E7F6EF"/>
    <a:srgbClr val="FFFFCC"/>
    <a:srgbClr val="66FFFF"/>
    <a:srgbClr val="FAE4F3"/>
    <a:srgbClr val="FFCCFF"/>
    <a:srgbClr val="FF99CC"/>
    <a:srgbClr val="FFFF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60" autoAdjust="0"/>
  </p:normalViewPr>
  <p:slideViewPr>
    <p:cSldViewPr>
      <p:cViewPr varScale="1">
        <p:scale>
          <a:sx n="64" d="100"/>
          <a:sy n="64" d="100"/>
        </p:scale>
        <p:origin x="88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10"/>
    </p:cViewPr>
  </p:sorterViewPr>
  <p:notesViewPr>
    <p:cSldViewPr>
      <p:cViewPr varScale="1">
        <p:scale>
          <a:sx n="51" d="100"/>
          <a:sy n="51" d="100"/>
        </p:scale>
        <p:origin x="2107" y="6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6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5" y="0"/>
            <a:ext cx="3037415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78"/>
            <a:ext cx="3037416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5" y="8831978"/>
            <a:ext cx="3037415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5DDB346-2623-45D8-A394-B794F087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93" y="0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835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93" y="8855835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F6395BA-663C-4B71-B638-3F05FA46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0A16A3-18D0-46E1-8055-895B790F889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76" y="4427917"/>
            <a:ext cx="5193360" cy="4198887"/>
          </a:xfrm>
          <a:prstGeom prst="rect">
            <a:avLst/>
          </a:prstGeom>
          <a:noFill/>
        </p:spPr>
        <p:txBody>
          <a:bodyPr lIns="91623" tIns="45811" rIns="91623" bIns="45811"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9" y="4406902"/>
            <a:ext cx="5594350" cy="4176713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9" y="4406902"/>
            <a:ext cx="5594350" cy="4176713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06902"/>
            <a:ext cx="5594350" cy="4176712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A3CF4D-AFE2-47B8-A64F-B139D5B09131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153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066799"/>
            <a:ext cx="5526088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370512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AB04-DBB2-40EC-A220-BB0728B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FD0E-C321-43AF-BE24-E4C76F20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43000"/>
            <a:ext cx="21336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248400" cy="4724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291F-0A73-4FBD-AC84-6FEB2985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F52A-0F33-4726-BBA8-EDAA874E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1AE3-1B90-4EEC-BED3-D687FCF0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13"/>
            <a:ext cx="28543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r>
              <a:rPr lang="en-US" sz="2000">
                <a:solidFill>
                  <a:srgbClr val="F6E814"/>
                </a:solidFill>
                <a:latin typeface="Helvetica" pitchFamily="-84" charset="0"/>
              </a:rPr>
              <a:t>BNL Internal AIP Review</a:t>
            </a:r>
          </a:p>
          <a:p>
            <a:pPr marL="57150">
              <a:defRPr/>
            </a:pPr>
            <a:r>
              <a:rPr lang="en-US" sz="2000">
                <a:solidFill>
                  <a:srgbClr val="F6E814"/>
                </a:solidFill>
                <a:latin typeface="Helvetica" pitchFamily="-84" charset="0"/>
              </a:rPr>
              <a:t>17—18 December 2013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228600" y="457200"/>
            <a:ext cx="7678738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>
              <a:defRPr/>
            </a:pPr>
            <a:r>
              <a:rPr sz="3200" b="0" smtClean="0">
                <a:solidFill>
                  <a:srgbClr val="F6E814"/>
                </a:solidFill>
              </a:rPr>
              <a:t>Collider-Accelerator Department</a:t>
            </a:r>
            <a:endParaRPr sz="3200" b="0">
              <a:solidFill>
                <a:srgbClr val="F6E814"/>
              </a:solidFill>
            </a:endParaRPr>
          </a:p>
        </p:txBody>
      </p:sp>
      <p:pic>
        <p:nvPicPr>
          <p:cNvPr id="8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8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>
              <a:defRPr/>
            </a:pPr>
            <a:r>
              <a:rPr sz="3200" b="0" smtClean="0">
                <a:solidFill>
                  <a:srgbClr val="F6E814"/>
                </a:solidFill>
              </a:rPr>
              <a:t>Collider-Accelerator Department</a:t>
            </a:r>
            <a:endParaRPr sz="3200" b="0">
              <a:solidFill>
                <a:srgbClr val="F6E81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BBE02C2-9E18-4F30-9ED8-3FB20D550D2C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6E5CEAB-099E-49FE-9570-D194C312F24F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13"/>
            <a:ext cx="20527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r>
              <a:rPr lang="en-US" sz="2000" dirty="0" smtClean="0">
                <a:solidFill>
                  <a:srgbClr val="F6E814"/>
                </a:solidFill>
                <a:latin typeface="Helvetica" pitchFamily="-84" charset="0"/>
              </a:rPr>
              <a:t>RHIC</a:t>
            </a:r>
            <a:r>
              <a:rPr lang="en-US" sz="2000" baseline="0" dirty="0" smtClean="0">
                <a:solidFill>
                  <a:srgbClr val="F6E814"/>
                </a:solidFill>
                <a:latin typeface="Helvetica" pitchFamily="-84" charset="0"/>
              </a:rPr>
              <a:t> Retreat</a:t>
            </a:r>
            <a:endParaRPr lang="en-US" sz="2000" dirty="0">
              <a:solidFill>
                <a:srgbClr val="F6E814"/>
              </a:solidFill>
              <a:latin typeface="Helvetica" pitchFamily="-84" charset="0"/>
            </a:endParaRPr>
          </a:p>
          <a:p>
            <a:pPr marL="57150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</a:rPr>
              <a:t> </a:t>
            </a:r>
            <a:r>
              <a:rPr lang="en-US" sz="2000" dirty="0" smtClean="0">
                <a:solidFill>
                  <a:srgbClr val="F6E814"/>
                </a:solidFill>
                <a:latin typeface="Helvetica" pitchFamily="-84" charset="0"/>
              </a:rPr>
              <a:t>8-9 August 2017</a:t>
            </a:r>
            <a:endParaRPr lang="en-US" sz="2000" dirty="0">
              <a:solidFill>
                <a:srgbClr val="F6E814"/>
              </a:solidFill>
              <a:latin typeface="Helvetic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73BA-5F4A-4897-82CE-8BE6C28B7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08F5-4B2B-4D11-8635-9C9B5F44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A42A-0996-452D-9E1C-16B25215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46E0-9C44-4CA5-B957-698DB2930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667-9798-4FFF-B8B8-BD082D04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62EE-6F15-485B-B150-991B8C80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C254-CB5D-47C1-B3B3-2E4DFD2C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8109-2648-48B9-9821-1F200076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6F68-5B82-437C-8E80-8980716A1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</a:t>
            </a:r>
          </a:p>
          <a:p>
            <a:pPr lvl="4"/>
            <a:r>
              <a:rPr lang="en-US" altLang="en-US" smtClean="0"/>
              <a:t>Fifth</a:t>
            </a:r>
          </a:p>
          <a:p>
            <a:pPr lvl="4"/>
            <a:endParaRPr lang="en-US" altLang="en-US" smtClean="0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672263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75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 smtClean="0"/>
              <a:t>August</a:t>
            </a:r>
            <a:r>
              <a:rPr lang="en-US" sz="600" b="1" i="1" baseline="0" dirty="0" smtClean="0"/>
              <a:t> 2017</a:t>
            </a:r>
            <a:endParaRPr lang="en-US" sz="600" b="1" i="1" dirty="0" smtClean="0"/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Screen Shot 2013-08-01 at 9.54.44 AM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447800" y="6019800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SC-Banner-CMYK-whitethumb[1]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477000" y="6096000"/>
            <a:ext cx="1390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91" r:id="rId2"/>
    <p:sldLayoutId id="2147484592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  <p:sldLayoutId id="2147484588" r:id="rId14"/>
    <p:sldLayoutId id="214748460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96838"/>
            <a:ext cx="8458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7E83231-81A9-421F-B96A-7BAC0D896679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5" name="Text Box 2474"/>
          <p:cNvSpPr txBox="1">
            <a:spLocks noChangeArrowheads="1"/>
          </p:cNvSpPr>
          <p:nvPr userDrawn="1"/>
        </p:nvSpPr>
        <p:spPr bwMode="auto">
          <a:xfrm>
            <a:off x="7315200" y="6416675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smtClean="0"/>
              <a:t>September 12-13, 2013</a:t>
            </a:r>
          </a:p>
        </p:txBody>
      </p:sp>
      <p:grpSp>
        <p:nvGrpSpPr>
          <p:cNvPr id="4102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2059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1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5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6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7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5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6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7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8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0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1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2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3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4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103" name="Picture 2513" descr="BNL Logo_Small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60960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" descr="Screen Shot 2013-08-01 at 9.39.48 AM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31750"/>
            <a:ext cx="87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Screen Shot 2013-08-01 at 9.54.44 A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6019800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SC-Banner-CMYK-whitethumb[1]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6172200"/>
            <a:ext cx="1390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89" r:id="rId4"/>
    <p:sldLayoutId id="2147484590" r:id="rId5"/>
    <p:sldLayoutId id="2147484597" r:id="rId6"/>
    <p:sldLayoutId id="2147484598" r:id="rId7"/>
    <p:sldLayoutId id="2147484599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4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5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cid:image001.jpg@01D24EF6.4F69F0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  <a:t>Low Energy RHIC electron Cooling</a:t>
            </a:r>
            <a:br>
              <a:rPr lang="en-US" dirty="0" smtClean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  <a:t>LEReC</a:t>
            </a:r>
            <a:r>
              <a:rPr lang="en-US" dirty="0" smtClean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33600" y="3200400"/>
            <a:ext cx="7010400" cy="57150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cs typeface="Helvetica" pitchFamily="-84" charset="0"/>
              </a:rPr>
              <a:t>       Alexei Fedotov</a:t>
            </a:r>
          </a:p>
          <a:p>
            <a:pPr eaLnBrk="1" hangingPunct="1"/>
            <a:r>
              <a:rPr lang="en-US" altLang="en-US" sz="2600" b="1" dirty="0">
                <a:cs typeface="Helvetica" pitchFamily="-84" charset="0"/>
              </a:rPr>
              <a:t>o</a:t>
            </a:r>
            <a:r>
              <a:rPr lang="en-US" altLang="en-US" sz="2600" b="1" dirty="0" smtClean="0">
                <a:cs typeface="Helvetica" pitchFamily="-84" charset="0"/>
              </a:rPr>
              <a:t>n behalf of </a:t>
            </a:r>
            <a:r>
              <a:rPr lang="en-US" altLang="en-US" sz="2600" b="1" dirty="0" err="1" smtClean="0">
                <a:cs typeface="Helvetica" pitchFamily="-84" charset="0"/>
              </a:rPr>
              <a:t>LEReC</a:t>
            </a:r>
            <a:r>
              <a:rPr lang="en-US" altLang="en-US" sz="2600" b="1" dirty="0" smtClean="0">
                <a:cs typeface="Helvetica" pitchFamily="-84" charset="0"/>
              </a:rPr>
              <a:t> team  </a:t>
            </a:r>
          </a:p>
        </p:txBody>
      </p:sp>
      <p:sp>
        <p:nvSpPr>
          <p:cNvPr id="1434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324100"/>
            <a:ext cx="8458200" cy="685800"/>
          </a:xfrm>
        </p:spPr>
        <p:txBody>
          <a:bodyPr/>
          <a:lstStyle/>
          <a:p>
            <a:r>
              <a:rPr lang="en-US" altLang="en-US" dirty="0" smtClean="0">
                <a:cs typeface="Helvetica" pitchFamily="-84" charset="0"/>
              </a:rPr>
              <a:t>Commissioning progress and future </a:t>
            </a:r>
            <a:r>
              <a:rPr lang="en-US" altLang="en-US" dirty="0">
                <a:cs typeface="Helvetica" pitchFamily="-84" charset="0"/>
              </a:rPr>
              <a:t>p</a:t>
            </a:r>
            <a:r>
              <a:rPr lang="en-US" altLang="en-US" dirty="0" smtClean="0">
                <a:cs typeface="Helvetica" pitchFamily="-84" charset="0"/>
              </a:rPr>
              <a:t>lans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229600" y="6205538"/>
            <a:ext cx="609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 sz="600">
              <a:solidFill>
                <a:schemeClr val="bg2"/>
              </a:solidFill>
              <a:latin typeface="Helvetic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98"/>
            <a:ext cx="8991600" cy="914400"/>
          </a:xfrm>
        </p:spPr>
        <p:txBody>
          <a:bodyPr>
            <a:normAutofit/>
          </a:bodyPr>
          <a:lstStyle/>
          <a:p>
            <a:r>
              <a:rPr lang="en-US" sz="2400" dirty="0" err="1"/>
              <a:t>LEReC</a:t>
            </a:r>
            <a:r>
              <a:rPr lang="en-US" sz="2400" dirty="0"/>
              <a:t> Gun test is the first stage of </a:t>
            </a:r>
            <a:r>
              <a:rPr lang="en-US" sz="2400" dirty="0" err="1"/>
              <a:t>LEReC</a:t>
            </a:r>
            <a:r>
              <a:rPr lang="en-US" sz="2400" dirty="0"/>
              <a:t> configuration.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The goal </a:t>
            </a:r>
            <a:r>
              <a:rPr lang="en-US" sz="1800" dirty="0" smtClean="0">
                <a:solidFill>
                  <a:srgbClr val="FF0000"/>
                </a:solidFill>
              </a:rPr>
              <a:t>: test </a:t>
            </a:r>
            <a:r>
              <a:rPr lang="en-US" sz="1800" dirty="0">
                <a:solidFill>
                  <a:srgbClr val="FF0000"/>
                </a:solidFill>
              </a:rPr>
              <a:t>critical </a:t>
            </a:r>
            <a:r>
              <a:rPr lang="en-US" sz="1800" dirty="0" err="1">
                <a:solidFill>
                  <a:srgbClr val="FF0000"/>
                </a:solidFill>
              </a:rPr>
              <a:t>LEReC</a:t>
            </a:r>
            <a:r>
              <a:rPr lang="en-US" sz="1800" dirty="0">
                <a:solidFill>
                  <a:srgbClr val="FF0000"/>
                </a:solidFill>
              </a:rPr>
              <a:t> equipment in close to operation condition.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Components </a:t>
            </a:r>
            <a:r>
              <a:rPr lang="en-US" sz="1800" dirty="0"/>
              <a:t>tested: </a:t>
            </a: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Laser beam delivery system (laser, laser shaping, laser transport, laser pulse </a:t>
            </a:r>
            <a:r>
              <a:rPr lang="en-US" sz="1800" dirty="0" smtClean="0">
                <a:solidFill>
                  <a:srgbClr val="00863D"/>
                </a:solidFill>
              </a:rPr>
              <a:t>stability, etc.)</a:t>
            </a:r>
            <a:endParaRPr lang="en-US" sz="1800" dirty="0">
              <a:solidFill>
                <a:srgbClr val="00863D"/>
              </a:solidFill>
            </a:endParaRP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Vacuum components with </a:t>
            </a:r>
            <a:r>
              <a:rPr lang="en-US" sz="1800" dirty="0" smtClean="0">
                <a:solidFill>
                  <a:srgbClr val="00863D"/>
                </a:solidFill>
              </a:rPr>
              <a:t>controls </a:t>
            </a:r>
            <a:endParaRPr lang="en-US" sz="1800" dirty="0">
              <a:solidFill>
                <a:srgbClr val="00863D"/>
              </a:solidFill>
            </a:endParaRP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Cathode </a:t>
            </a:r>
            <a:r>
              <a:rPr lang="en-US" sz="1800" dirty="0" smtClean="0">
                <a:solidFill>
                  <a:srgbClr val="00863D"/>
                </a:solidFill>
              </a:rPr>
              <a:t>delivery and manipulation systems </a:t>
            </a:r>
            <a:endParaRPr lang="en-US" sz="1800" dirty="0">
              <a:solidFill>
                <a:srgbClr val="00863D"/>
              </a:solidFill>
            </a:endParaRP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DC gun characterization (</a:t>
            </a:r>
            <a:r>
              <a:rPr lang="en-US" sz="1800" dirty="0" smtClean="0">
                <a:solidFill>
                  <a:srgbClr val="00863D"/>
                </a:solidFill>
              </a:rPr>
              <a:t>stability, ripple, </a:t>
            </a:r>
            <a:r>
              <a:rPr lang="en-US" sz="1800" dirty="0">
                <a:solidFill>
                  <a:srgbClr val="00863D"/>
                </a:solidFill>
              </a:rPr>
              <a:t>maximum operation </a:t>
            </a:r>
            <a:r>
              <a:rPr lang="en-US" sz="1800" dirty="0" smtClean="0">
                <a:solidFill>
                  <a:srgbClr val="00863D"/>
                </a:solidFill>
              </a:rPr>
              <a:t>voltage)</a:t>
            </a:r>
            <a:endParaRPr lang="en-US" sz="1800" dirty="0">
              <a:solidFill>
                <a:srgbClr val="00863D"/>
              </a:solidFill>
            </a:endParaRP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Magnets, power </a:t>
            </a:r>
            <a:r>
              <a:rPr lang="en-US" sz="1800" dirty="0" smtClean="0">
                <a:solidFill>
                  <a:srgbClr val="00863D"/>
                </a:solidFill>
              </a:rPr>
              <a:t>supplies.</a:t>
            </a:r>
            <a:endParaRPr lang="en-US" sz="1800" dirty="0">
              <a:solidFill>
                <a:srgbClr val="00863D"/>
              </a:solidFill>
            </a:endParaRPr>
          </a:p>
          <a:p>
            <a:pPr lvl="0"/>
            <a:r>
              <a:rPr lang="en-US" sz="1800" dirty="0" smtClean="0">
                <a:solidFill>
                  <a:srgbClr val="00863D"/>
                </a:solidFill>
              </a:rPr>
              <a:t>Beam </a:t>
            </a:r>
            <a:r>
              <a:rPr lang="en-US" sz="1800" dirty="0">
                <a:solidFill>
                  <a:srgbClr val="00863D"/>
                </a:solidFill>
              </a:rPr>
              <a:t>instrumentation: charge and current measurements, beam position </a:t>
            </a:r>
            <a:r>
              <a:rPr lang="en-US" sz="1800" dirty="0" smtClean="0">
                <a:solidFill>
                  <a:srgbClr val="00863D"/>
                </a:solidFill>
              </a:rPr>
              <a:t>measurements, beam </a:t>
            </a:r>
            <a:r>
              <a:rPr lang="en-US" sz="1800" dirty="0">
                <a:solidFill>
                  <a:srgbClr val="00863D"/>
                </a:solidFill>
              </a:rPr>
              <a:t>loss monitor </a:t>
            </a:r>
            <a:r>
              <a:rPr lang="en-US" sz="1800" dirty="0" smtClean="0">
                <a:solidFill>
                  <a:srgbClr val="00863D"/>
                </a:solidFill>
              </a:rPr>
              <a:t>detectors, </a:t>
            </a:r>
            <a:r>
              <a:rPr lang="en-US" sz="1800" dirty="0">
                <a:solidFill>
                  <a:srgbClr val="00863D"/>
                </a:solidFill>
              </a:rPr>
              <a:t>beam profile and </a:t>
            </a:r>
            <a:r>
              <a:rPr lang="en-US" sz="1800" dirty="0" smtClean="0">
                <a:solidFill>
                  <a:srgbClr val="00863D"/>
                </a:solidFill>
              </a:rPr>
              <a:t>loss </a:t>
            </a:r>
            <a:r>
              <a:rPr lang="en-US" sz="1800" dirty="0">
                <a:solidFill>
                  <a:srgbClr val="00863D"/>
                </a:solidFill>
              </a:rPr>
              <a:t>measurements</a:t>
            </a:r>
          </a:p>
          <a:p>
            <a:pPr lvl="0"/>
            <a:r>
              <a:rPr lang="en-US" sz="1800" dirty="0">
                <a:solidFill>
                  <a:srgbClr val="00863D"/>
                </a:solidFill>
              </a:rPr>
              <a:t>Control system (timing system, machine protection system, </a:t>
            </a:r>
            <a:r>
              <a:rPr lang="en-US" sz="1800" dirty="0" smtClean="0">
                <a:solidFill>
                  <a:srgbClr val="00863D"/>
                </a:solidFill>
              </a:rPr>
              <a:t>laser controls, </a:t>
            </a:r>
            <a:r>
              <a:rPr lang="en-US" sz="1800" dirty="0">
                <a:solidFill>
                  <a:srgbClr val="00863D"/>
                </a:solidFill>
              </a:rPr>
              <a:t>gun power supply, magnets power supplies, beam instrumentation)</a:t>
            </a:r>
          </a:p>
          <a:p>
            <a:pPr lvl="0"/>
            <a:r>
              <a:rPr lang="en-US" sz="1800" dirty="0"/>
              <a:t>High average power beam extraction </a:t>
            </a:r>
            <a:r>
              <a:rPr lang="en-US" sz="1800" dirty="0" smtClean="0"/>
              <a:t>and beam dump </a:t>
            </a:r>
            <a:r>
              <a:rPr lang="en-US" sz="1800" dirty="0"/>
              <a:t>system</a:t>
            </a:r>
            <a:r>
              <a:rPr lang="en-US" sz="1800" dirty="0" smtClean="0"/>
              <a:t>.</a:t>
            </a:r>
          </a:p>
          <a:p>
            <a:pPr lvl="0"/>
            <a:r>
              <a:rPr lang="en-US" sz="1800" dirty="0" smtClean="0"/>
              <a:t>Start exploring high current operation issues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18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648200" cy="4438650"/>
          </a:xfrm>
        </p:spPr>
        <p:txBody>
          <a:bodyPr>
            <a:normAutofit/>
          </a:bodyPr>
          <a:lstStyle/>
          <a:p>
            <a:endParaRPr lang="en-US" altLang="en-US" dirty="0" smtClean="0">
              <a:cs typeface="Helvetica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900" b="1" dirty="0" smtClean="0">
                <a:solidFill>
                  <a:srgbClr val="00863D"/>
                </a:solidFill>
                <a:cs typeface="Helvetica" charset="0"/>
              </a:rPr>
              <a:t> </a:t>
            </a:r>
            <a:r>
              <a:rPr lang="en-US" altLang="en-US" sz="1800" b="1" dirty="0">
                <a:solidFill>
                  <a:srgbClr val="00863D"/>
                </a:solidFill>
                <a:cs typeface="Helvetica" charset="0"/>
              </a:rPr>
              <a:t>HV DC photocathode electron  gun</a:t>
            </a:r>
            <a:endParaRPr lang="en-US" altLang="en-US" sz="1800" b="1" dirty="0" smtClean="0">
              <a:solidFill>
                <a:srgbClr val="00863D"/>
              </a:solidFill>
              <a:cs typeface="Helvetica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863D"/>
                </a:solidFill>
                <a:cs typeface="Helvetica" charset="0"/>
              </a:rPr>
              <a:t> High-power fiber laser system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863D"/>
                </a:solidFill>
                <a:cs typeface="Helvetica" charset="0"/>
              </a:rPr>
              <a:t> Cathode production deposition and </a:t>
            </a:r>
          </a:p>
          <a:p>
            <a:r>
              <a:rPr lang="en-US" altLang="en-US" sz="1800" b="1" dirty="0" smtClean="0">
                <a:solidFill>
                  <a:srgbClr val="00863D"/>
                </a:solidFill>
                <a:cs typeface="Helvetica" charset="0"/>
              </a:rPr>
              <a:t>  delivery systems:</a:t>
            </a:r>
          </a:p>
          <a:p>
            <a:r>
              <a:rPr lang="en-US" altLang="en-US" sz="1800" b="1" dirty="0">
                <a:solidFill>
                  <a:srgbClr val="00863D"/>
                </a:solidFill>
                <a:cs typeface="Helvetica" charset="0"/>
              </a:rPr>
              <a:t> </a:t>
            </a:r>
            <a:r>
              <a:rPr lang="en-US" altLang="en-US" sz="1800" b="1" dirty="0" smtClean="0">
                <a:solidFill>
                  <a:srgbClr val="00863D"/>
                </a:solidFill>
                <a:cs typeface="Helvetica" charset="0"/>
              </a:rPr>
              <a:t>- single cathode suitcase and </a:t>
            </a:r>
          </a:p>
          <a:p>
            <a:r>
              <a:rPr lang="en-US" altLang="en-US" sz="1800" b="1" dirty="0">
                <a:solidFill>
                  <a:srgbClr val="00863D"/>
                </a:solidFill>
                <a:cs typeface="Helvetica" charset="0"/>
              </a:rPr>
              <a:t> </a:t>
            </a:r>
            <a:r>
              <a:rPr lang="en-US" altLang="en-US" sz="1800" b="1" dirty="0" smtClean="0">
                <a:solidFill>
                  <a:srgbClr val="00863D"/>
                </a:solidFill>
                <a:cs typeface="Helvetica" charset="0"/>
              </a:rPr>
              <a:t>   manipulation system</a:t>
            </a:r>
            <a:endParaRPr lang="en-US" altLang="en-US" sz="1600" dirty="0" smtClean="0">
              <a:solidFill>
                <a:srgbClr val="FF0000"/>
              </a:solidFill>
              <a:cs typeface="Helvetica" charset="0"/>
            </a:endParaRPr>
          </a:p>
          <a:p>
            <a:r>
              <a:rPr lang="en-US" altLang="en-US" sz="1600" dirty="0">
                <a:solidFill>
                  <a:srgbClr val="FF0000"/>
                </a:solidFill>
                <a:cs typeface="Helvetica" charset="0"/>
              </a:rPr>
              <a:t> </a:t>
            </a:r>
            <a:r>
              <a:rPr lang="en-US" altLang="en-US" sz="1600" dirty="0" smtClean="0">
                <a:cs typeface="Helvetica" charset="0"/>
              </a:rPr>
              <a:t>- multi-cathode (up to 12 cathodes) vacuum </a:t>
            </a:r>
          </a:p>
          <a:p>
            <a:r>
              <a:rPr lang="en-US" altLang="en-US" sz="1600" dirty="0" smtClean="0">
                <a:cs typeface="Helvetica" charset="0"/>
              </a:rPr>
              <a:t>   </a:t>
            </a:r>
            <a:r>
              <a:rPr lang="en-US" altLang="en-US" sz="1600" dirty="0" err="1" smtClean="0">
                <a:cs typeface="Helvetica" charset="0"/>
              </a:rPr>
              <a:t>suitecase</a:t>
            </a:r>
            <a:endParaRPr lang="en-US" altLang="en-US" sz="1600" dirty="0" smtClean="0">
              <a:cs typeface="Helvetica" charset="0"/>
            </a:endParaRPr>
          </a:p>
          <a:p>
            <a:r>
              <a:rPr lang="en-US" altLang="en-US" dirty="0" smtClean="0">
                <a:cs typeface="Helvetica" charset="0"/>
              </a:rPr>
              <a:t> </a:t>
            </a:r>
            <a:endParaRPr lang="en-US" altLang="en-US" dirty="0">
              <a:cs typeface="Helvetica" charset="0"/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altLang="en-US" dirty="0" smtClean="0">
              <a:cs typeface="Helvetica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381000" y="15875"/>
            <a:ext cx="8229600" cy="563563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LEReC</a:t>
            </a:r>
            <a:r>
              <a:rPr lang="en-US" altLang="en-US" dirty="0" smtClean="0"/>
              <a:t> Gun Test (2017) Critical Technical Systems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14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C00D8E-FEEE-4796-B69F-319490750670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9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92" y="914400"/>
            <a:ext cx="47456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altLang="zh-CN" sz="3200" dirty="0" smtClean="0">
                <a:cs typeface="Arial" charset="0"/>
              </a:rPr>
              <a:t>Gun c</a:t>
            </a:r>
            <a:r>
              <a:rPr lang="en-US" altLang="zh-CN" sz="3200" b="1" kern="0" dirty="0" smtClean="0">
                <a:solidFill>
                  <a:schemeClr val="tx2"/>
                </a:solidFill>
                <a:cs typeface="Arial" charset="0"/>
              </a:rPr>
              <a:t>onditioning </a:t>
            </a:r>
            <a:r>
              <a:rPr lang="en-US" altLang="zh-CN" sz="3200" b="1" kern="0" dirty="0">
                <a:solidFill>
                  <a:schemeClr val="tx2"/>
                </a:solidFill>
                <a:cs typeface="Arial" charset="0"/>
              </a:rPr>
              <a:t>at BNL</a:t>
            </a:r>
            <a:endParaRPr lang="en-US" sz="3200" b="1" kern="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4" name="Picture 3" descr="C:\Users\xgu\Documents\MATLAB\Gun CD 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954"/>
            <a:ext cx="9144000" cy="44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534400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DC gun has been tested up to 430kV at Cornell (Oct 2016)</a:t>
            </a:r>
          </a:p>
          <a:p>
            <a:r>
              <a:rPr lang="en-US" sz="1800" dirty="0" smtClean="0"/>
              <a:t>DC gun HV conditioning starts at BNL Nov. 28, 2016</a:t>
            </a:r>
          </a:p>
          <a:p>
            <a:r>
              <a:rPr lang="en-US" sz="1800" dirty="0"/>
              <a:t>DC gun reached 456kV </a:t>
            </a:r>
            <a:r>
              <a:rPr lang="en-US" sz="1800" dirty="0" smtClean="0"/>
              <a:t>by Dec </a:t>
            </a:r>
            <a:r>
              <a:rPr lang="en-US" sz="1800" dirty="0"/>
              <a:t>7, </a:t>
            </a:r>
            <a:r>
              <a:rPr lang="en-US" sz="1800" dirty="0" smtClean="0"/>
              <a:t>2016; Stable at 450kV.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03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18205"/>
            <a:ext cx="5867400" cy="391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First photocurrent  (DC) observed (April 18, 2017)</a:t>
            </a:r>
            <a:endParaRPr lang="en-US" dirty="0"/>
          </a:p>
        </p:txBody>
      </p:sp>
      <p:pic>
        <p:nvPicPr>
          <p:cNvPr id="4" name="Picture 2" descr="http://elog.pbn.bnl.gov:8080/api/attachment/image/static/58fa5234000f4d96_Fri_Apr_21_14:40:51_2017.2290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11378" r="7311" b="22640"/>
          <a:stretch/>
        </p:blipFill>
        <p:spPr bwMode="auto">
          <a:xfrm>
            <a:off x="5831456" y="533400"/>
            <a:ext cx="2895345" cy="2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33399"/>
            <a:ext cx="1862789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304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cathode visible light image before installation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40817" y="2895600"/>
            <a:ext cx="33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Photocurrent image result of LED (beam profile monitor)  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26670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elog.pbn.bnl.gov:8080/api/attachment/image/static/5901f89c000f653a_Thu_Apr_27_09:56:43_2017.866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15977" r="17460" b="-2504"/>
          <a:stretch/>
        </p:blipFill>
        <p:spPr bwMode="auto">
          <a:xfrm rot="16200000" flipH="1">
            <a:off x="3167147" y="341813"/>
            <a:ext cx="1975265" cy="23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00" y="2438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Cathode camera image with LED lamp 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49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07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err="1" smtClean="0"/>
              <a:t>LEReC</a:t>
            </a:r>
            <a:r>
              <a:rPr lang="en-US" sz="2400" dirty="0" smtClean="0"/>
              <a:t> beam structure in cooling section </a:t>
            </a:r>
            <a:br>
              <a:rPr lang="en-US" sz="2400" dirty="0" smtClean="0"/>
            </a:br>
            <a:r>
              <a:rPr lang="en-US" sz="2400" dirty="0" smtClean="0"/>
              <a:t>Example for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= 4.1 (E</a:t>
            </a:r>
            <a:r>
              <a:rPr lang="en-US" sz="2400" baseline="-25000" dirty="0" smtClean="0"/>
              <a:t>ke</a:t>
            </a:r>
            <a:r>
              <a:rPr lang="en-US" sz="2400" dirty="0" smtClean="0"/>
              <a:t>=1.6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439" y="2335215"/>
            <a:ext cx="4144962" cy="3681506"/>
          </a:xfrm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885" y="2252664"/>
            <a:ext cx="5005778" cy="37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9788" y="838200"/>
            <a:ext cx="1954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371600" y="4038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580355" y="3479828"/>
            <a:ext cx="81121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/>
              <a:t>110 </a:t>
            </a:r>
            <a:r>
              <a:rPr lang="en-US" altLang="en-US" sz="1400" dirty="0" err="1"/>
              <a:t>nsec</a:t>
            </a:r>
            <a:r>
              <a:rPr lang="en-US" altLang="en-US" sz="1400" dirty="0"/>
              <a:t>,</a:t>
            </a:r>
          </a:p>
          <a:p>
            <a:endParaRPr lang="en-US" altLang="en-US" sz="1400" dirty="0"/>
          </a:p>
          <a:p>
            <a:r>
              <a:rPr lang="en-US" altLang="en-US" sz="1400" dirty="0"/>
              <a:t>f=9.1 MHz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35147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dirty="0" smtClean="0">
                <a:solidFill>
                  <a:srgbClr val="FF0000"/>
                </a:solidFill>
              </a:rPr>
              <a:t>Ions structure:</a:t>
            </a:r>
          </a:p>
          <a:p>
            <a:r>
              <a:rPr lang="en-US" altLang="en-US" sz="1600" dirty="0" smtClean="0">
                <a:solidFill>
                  <a:srgbClr val="FF0000"/>
                </a:solidFill>
              </a:rPr>
              <a:t>120 bunches </a:t>
            </a:r>
          </a:p>
          <a:p>
            <a:r>
              <a:rPr lang="en-US" altLang="en-US" sz="1600" dirty="0" err="1" smtClean="0">
                <a:solidFill>
                  <a:srgbClr val="FF0000"/>
                </a:solidFill>
              </a:rPr>
              <a:t>f_rep</a:t>
            </a:r>
            <a:r>
              <a:rPr lang="en-US" altLang="en-US" sz="1600" dirty="0" smtClean="0">
                <a:solidFill>
                  <a:srgbClr val="FF0000"/>
                </a:solidFill>
              </a:rPr>
              <a:t>=120x75.8347 kHz=9.1 MHz</a:t>
            </a:r>
          </a:p>
          <a:p>
            <a:r>
              <a:rPr lang="en-US" altLang="en-US" sz="1600" dirty="0" err="1" smtClean="0">
                <a:solidFill>
                  <a:srgbClr val="FF0000"/>
                </a:solidFill>
              </a:rPr>
              <a:t>N_ion</a:t>
            </a:r>
            <a:r>
              <a:rPr lang="en-US" altLang="en-US" sz="1600" dirty="0" smtClean="0">
                <a:solidFill>
                  <a:srgbClr val="FF0000"/>
                </a:solidFill>
              </a:rPr>
              <a:t>=5e8,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I_peak</a:t>
            </a:r>
            <a:r>
              <a:rPr lang="en-US" altLang="en-US" sz="1600" dirty="0" smtClean="0">
                <a:solidFill>
                  <a:srgbClr val="FF0000"/>
                </a:solidFill>
              </a:rPr>
              <a:t>=0.24 A</a:t>
            </a:r>
          </a:p>
          <a:p>
            <a:r>
              <a:rPr lang="en-US" altLang="en-US" sz="1600" dirty="0" err="1" smtClean="0">
                <a:solidFill>
                  <a:srgbClr val="FF0000"/>
                </a:solidFill>
              </a:rPr>
              <a:t>Rms</a:t>
            </a:r>
            <a:r>
              <a:rPr lang="en-US" altLang="en-US" sz="1600" dirty="0" smtClean="0">
                <a:solidFill>
                  <a:srgbClr val="FF0000"/>
                </a:solidFill>
              </a:rPr>
              <a:t> length=3.2 m</a:t>
            </a:r>
          </a:p>
          <a:p>
            <a:endParaRPr lang="en-US" alt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24800" y="1524000"/>
            <a:ext cx="6381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696200" y="1066800"/>
            <a:ext cx="118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  1.42 nsec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31242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415087" y="3185936"/>
            <a:ext cx="10382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/>
              <a:t>30 electron </a:t>
            </a:r>
            <a:r>
              <a:rPr lang="en-US" altLang="en-US" sz="1200" dirty="0" smtClean="0"/>
              <a:t>bunches per ion bunch</a:t>
            </a:r>
            <a:endParaRPr lang="en-US" altLang="en-US" sz="1200" dirty="0"/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3581400" y="990600"/>
            <a:ext cx="3005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0344E5"/>
                </a:solidFill>
              </a:rPr>
              <a:t>Electrons:</a:t>
            </a:r>
          </a:p>
          <a:p>
            <a:r>
              <a:rPr lang="en-US" altLang="en-US" sz="1800" dirty="0" err="1" smtClean="0">
                <a:solidFill>
                  <a:srgbClr val="0344E5"/>
                </a:solidFill>
              </a:rPr>
              <a:t>f_SRF</a:t>
            </a:r>
            <a:r>
              <a:rPr lang="en-US" altLang="en-US" sz="1800" dirty="0" smtClean="0">
                <a:solidFill>
                  <a:srgbClr val="0344E5"/>
                </a:solidFill>
              </a:rPr>
              <a:t>=703.5 MHz</a:t>
            </a:r>
            <a:endParaRPr lang="en-US" altLang="en-US" sz="1800" dirty="0">
              <a:solidFill>
                <a:srgbClr val="0344E5"/>
              </a:solidFill>
            </a:endParaRPr>
          </a:p>
          <a:p>
            <a:r>
              <a:rPr lang="en-US" altLang="en-US" sz="1800" dirty="0" err="1" smtClean="0">
                <a:solidFill>
                  <a:srgbClr val="0344E5"/>
                </a:solidFill>
              </a:rPr>
              <a:t>Q_e</a:t>
            </a:r>
            <a:r>
              <a:rPr lang="en-US" altLang="en-US" sz="1800" dirty="0" smtClean="0">
                <a:solidFill>
                  <a:srgbClr val="0344E5"/>
                </a:solidFill>
              </a:rPr>
              <a:t>=100 </a:t>
            </a:r>
            <a:r>
              <a:rPr lang="en-US" altLang="en-US" sz="1800" dirty="0" err="1" smtClean="0">
                <a:solidFill>
                  <a:srgbClr val="0344E5"/>
                </a:solidFill>
              </a:rPr>
              <a:t>pC</a:t>
            </a:r>
            <a:r>
              <a:rPr lang="en-US" altLang="en-US" sz="1800" dirty="0" smtClean="0">
                <a:solidFill>
                  <a:srgbClr val="0344E5"/>
                </a:solidFill>
              </a:rPr>
              <a:t>, </a:t>
            </a:r>
            <a:r>
              <a:rPr lang="en-US" altLang="en-US" sz="1800" dirty="0" err="1">
                <a:solidFill>
                  <a:srgbClr val="0344E5"/>
                </a:solidFill>
              </a:rPr>
              <a:t>I_peak</a:t>
            </a:r>
            <a:r>
              <a:rPr lang="en-US" altLang="en-US" sz="1800" dirty="0">
                <a:solidFill>
                  <a:srgbClr val="0344E5"/>
                </a:solidFill>
              </a:rPr>
              <a:t>=0.4 A</a:t>
            </a:r>
          </a:p>
          <a:p>
            <a:r>
              <a:rPr lang="en-US" altLang="en-US" sz="1800" dirty="0" err="1" smtClean="0">
                <a:solidFill>
                  <a:srgbClr val="0344E5"/>
                </a:solidFill>
              </a:rPr>
              <a:t>Rms</a:t>
            </a:r>
            <a:r>
              <a:rPr lang="en-US" altLang="en-US" sz="1800" dirty="0" smtClean="0">
                <a:solidFill>
                  <a:srgbClr val="0344E5"/>
                </a:solidFill>
              </a:rPr>
              <a:t> length=3 cm</a:t>
            </a:r>
            <a:endParaRPr lang="en-US" altLang="en-US" sz="1800" dirty="0">
              <a:solidFill>
                <a:srgbClr val="0344E5"/>
              </a:solidFill>
            </a:endParaRP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0" y="2276475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9 MHz RHIC RF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24750" y="2584450"/>
            <a:ext cx="400050" cy="311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4436" y="455087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Ion bunch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48768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1" y="4876800"/>
            <a:ext cx="1752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1" y="288203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Electron macro-bunch</a:t>
            </a:r>
            <a:endParaRPr lang="en-US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19674" y="3209406"/>
            <a:ext cx="1042637" cy="443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05201" y="3209406"/>
            <a:ext cx="1506602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Arial" charset="0"/>
              </a:rPr>
              <a:t>Pulsed beam operation </a:t>
            </a:r>
            <a:r>
              <a:rPr lang="en-US" sz="2800" dirty="0" smtClean="0">
                <a:cs typeface="Arial" charset="0"/>
              </a:rPr>
              <a:t>(June 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" y="790575"/>
            <a:ext cx="9022250" cy="5303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1668895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9 MHz laser pulses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2679256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Faraday Cup signal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195840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4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laser </a:t>
            </a:r>
            <a:r>
              <a:rPr lang="en-US" sz="2000" dirty="0" smtClean="0">
                <a:solidFill>
                  <a:srgbClr val="FFFFFF"/>
                </a:solidFill>
              </a:rPr>
              <a:t>pulses at 1Hz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34743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Charge per MB 4</a:t>
            </a:r>
            <a:r>
              <a:rPr lang="en-US" sz="1800" dirty="0" smtClean="0">
                <a:solidFill>
                  <a:srgbClr val="FFFFFF"/>
                </a:solidFill>
              </a:rPr>
              <a:t>nC  (30 electron bunches),  bunch charge 130 </a:t>
            </a:r>
            <a:r>
              <a:rPr lang="en-US" sz="1800" dirty="0" err="1">
                <a:solidFill>
                  <a:srgbClr val="FFFFFF"/>
                </a:solidFill>
              </a:rPr>
              <a:t>pC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CW operation (August 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7"/>
            <a:ext cx="9108344" cy="6286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3962400"/>
            <a:ext cx="1829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   gap in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laser pulses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3230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Gun and Dump FCT signal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4" y="5050299"/>
            <a:ext cx="1981200" cy="1862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4" y="3461859"/>
            <a:ext cx="2070100" cy="1953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57756" cy="76133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LEReC</a:t>
            </a:r>
            <a:r>
              <a:rPr lang="en-US" sz="2400" dirty="0" smtClean="0"/>
              <a:t> Cathodes operations summary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10934"/>
              </p:ext>
            </p:extLst>
          </p:nvPr>
        </p:nvGraphicFramePr>
        <p:xfrm>
          <a:off x="0" y="708984"/>
          <a:ext cx="7810501" cy="268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9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47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Inserted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Charge</a:t>
                      </a:r>
                    </a:p>
                    <a:p>
                      <a:r>
                        <a:rPr lang="en-US" sz="1600" dirty="0" smtClean="0"/>
                        <a:t>maximum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 QE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Gun QE </a:t>
                      </a:r>
                    </a:p>
                    <a:p>
                      <a:r>
                        <a:rPr lang="en-US" sz="1600" dirty="0" smtClean="0"/>
                        <a:t>initial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Cath#1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NaKSb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Apr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 </a:t>
                      </a:r>
                      <a:r>
                        <a:rPr lang="en-US" sz="1600" dirty="0" err="1" smtClean="0"/>
                        <a:t>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Cath#2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NaKSb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</a:t>
                      </a:r>
                      <a:r>
                        <a:rPr lang="en-US" sz="1600" baseline="0" dirty="0" smtClean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30-40 </a:t>
                      </a:r>
                      <a:r>
                        <a:rPr lang="en-US" sz="1600" dirty="0" err="1" smtClean="0"/>
                        <a:t>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Cath#3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NaKSb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Cath#4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CsKSb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 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5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48914" y="545949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290" y="5120294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QE scan in BPM sum signal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 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4500" y="545500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QE=1.2%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48300" y="412604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QE=0.3%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6743700" y="4279932"/>
            <a:ext cx="1066800" cy="7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6172200" y="5762780"/>
            <a:ext cx="1371600" cy="18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" y="3989826"/>
            <a:ext cx="5308090" cy="2860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634" y="393728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Cath#4: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52" y="131226"/>
            <a:ext cx="8229600" cy="822960"/>
          </a:xfrm>
        </p:spPr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DC Gun tests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559639"/>
            <a:ext cx="9017000" cy="58403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000" dirty="0" smtClean="0">
              <a:solidFill>
                <a:srgbClr val="008000"/>
              </a:solidFill>
            </a:endParaRP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December 2016: </a:t>
            </a:r>
            <a:r>
              <a:rPr lang="en-US" dirty="0" smtClean="0">
                <a:solidFill>
                  <a:srgbClr val="00863D"/>
                </a:solidFill>
              </a:rPr>
              <a:t>DC </a:t>
            </a:r>
            <a:r>
              <a:rPr lang="en-US" dirty="0">
                <a:solidFill>
                  <a:srgbClr val="00863D"/>
                </a:solidFill>
              </a:rPr>
              <a:t>Gun was conditioned to 455kV with stable operation at </a:t>
            </a:r>
            <a:r>
              <a:rPr lang="en-US" dirty="0" smtClean="0">
                <a:solidFill>
                  <a:srgbClr val="00863D"/>
                </a:solidFill>
              </a:rPr>
              <a:t>400kV, </a:t>
            </a:r>
            <a:r>
              <a:rPr lang="en-US" dirty="0">
                <a:solidFill>
                  <a:srgbClr val="00863D"/>
                </a:solidFill>
              </a:rPr>
              <a:t>which </a:t>
            </a:r>
            <a:r>
              <a:rPr lang="en-US" dirty="0" smtClean="0">
                <a:solidFill>
                  <a:srgbClr val="00863D"/>
                </a:solidFill>
              </a:rPr>
              <a:t>is design </a:t>
            </a:r>
            <a:r>
              <a:rPr lang="en-US" dirty="0">
                <a:solidFill>
                  <a:srgbClr val="00863D"/>
                </a:solidFill>
              </a:rPr>
              <a:t>goal</a:t>
            </a:r>
            <a:r>
              <a:rPr lang="en-US" dirty="0" smtClean="0">
                <a:solidFill>
                  <a:srgbClr val="00863D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April 18, 2017: </a:t>
            </a:r>
            <a:r>
              <a:rPr lang="en-US" dirty="0" smtClean="0">
                <a:solidFill>
                  <a:srgbClr val="00863D"/>
                </a:solidFill>
              </a:rPr>
              <a:t>first electron beam (DC)</a:t>
            </a: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May 5: </a:t>
            </a:r>
            <a:r>
              <a:rPr lang="en-US" dirty="0" smtClean="0">
                <a:solidFill>
                  <a:srgbClr val="00863D"/>
                </a:solidFill>
              </a:rPr>
              <a:t>First pulsed electron beam using high-power green laser; beam propagated all the way to the beam dump</a:t>
            </a: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June 16: </a:t>
            </a:r>
            <a:r>
              <a:rPr lang="en-US" dirty="0" smtClean="0">
                <a:solidFill>
                  <a:srgbClr val="00863D"/>
                </a:solidFill>
              </a:rPr>
              <a:t>Delivered cathode with design QE value (&gt;1%) inside the gun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June 16: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emonstrated </a:t>
            </a:r>
            <a:r>
              <a:rPr lang="en-US" dirty="0" err="1" smtClean="0">
                <a:solidFill>
                  <a:srgbClr val="FF0000"/>
                </a:solidFill>
              </a:rPr>
              <a:t>LEReC</a:t>
            </a:r>
            <a:r>
              <a:rPr lang="en-US" dirty="0" smtClean="0">
                <a:solidFill>
                  <a:srgbClr val="FF0000"/>
                </a:solidFill>
              </a:rPr>
              <a:t> design electron bunch charge (3.5-4nC per macro-bunch, 130pC/laser pulse)</a:t>
            </a: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August 1: </a:t>
            </a:r>
            <a:r>
              <a:rPr lang="en-US" dirty="0" smtClean="0">
                <a:solidFill>
                  <a:srgbClr val="00863D"/>
                </a:solidFill>
              </a:rPr>
              <a:t>First CW operation (at 9MHz)</a:t>
            </a:r>
          </a:p>
          <a:p>
            <a:pPr lvl="0"/>
            <a:r>
              <a:rPr lang="en-US" b="1" dirty="0" smtClean="0">
                <a:solidFill>
                  <a:srgbClr val="00863D"/>
                </a:solidFill>
              </a:rPr>
              <a:t>August 1: </a:t>
            </a:r>
            <a:r>
              <a:rPr lang="en-US" dirty="0" smtClean="0">
                <a:solidFill>
                  <a:srgbClr val="00863D"/>
                </a:solidFill>
              </a:rPr>
              <a:t>Achieved 1mA CW current</a:t>
            </a:r>
          </a:p>
          <a:p>
            <a:pPr lvl="0"/>
            <a:endParaRPr lang="en-US" sz="34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4961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52" y="131226"/>
            <a:ext cx="8229600" cy="822960"/>
          </a:xfrm>
        </p:spPr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DC Gun beam tests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552231"/>
            <a:ext cx="9017000" cy="5840314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DC gun tests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(April-August, 2017):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gun routinely operated at nominal voltage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400kV with processing resistor (presently requires some re-conditioning)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Operated with running resistor which allows CW operation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of 10W green power on the cathode was provided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routinely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in pulsed mode.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instrumentation commissioned and calibrated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BPMs,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Faraday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Cups, ICT,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DCCT, FCTs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BLMs, Capacitor Pick Up)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MPS commissioned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cathodes were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beam operations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DC tests were successfully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testing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LEReC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equipment in close to operation condition, commissioning of Instrumentation and MPS systems.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6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DC gun tests:</a:t>
            </a:r>
          </a:p>
          <a:p>
            <a:pPr marL="0" indent="0">
              <a:buNone/>
            </a:pPr>
            <a:r>
              <a:rPr lang="en-US" dirty="0" smtClean="0"/>
              <a:t>     Successes &amp; Issues</a:t>
            </a:r>
          </a:p>
          <a:p>
            <a:r>
              <a:rPr lang="en-US" dirty="0" smtClean="0"/>
              <a:t>Commissioning of other systems</a:t>
            </a:r>
          </a:p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0" y="6400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52" y="131226"/>
            <a:ext cx="8229600" cy="822960"/>
          </a:xfrm>
        </p:spPr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DC Gun beam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00187"/>
            <a:ext cx="9017000" cy="58403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dirty="0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Gun beam tests AP shift leaders:</a:t>
            </a:r>
          </a:p>
          <a:p>
            <a:pPr marL="0" lvl="0" indent="0">
              <a:buNone/>
            </a:pPr>
            <a:r>
              <a:rPr lang="en-US" sz="1600" u="sng" dirty="0" smtClean="0"/>
              <a:t>D. Kayran</a:t>
            </a:r>
            <a:r>
              <a:rPr lang="en-US" sz="1600" dirty="0"/>
              <a:t>, </a:t>
            </a:r>
            <a:r>
              <a:rPr lang="en-US" sz="1600" dirty="0" smtClean="0"/>
              <a:t>A. Fedotov,  X. Gu, J. </a:t>
            </a:r>
            <a:r>
              <a:rPr lang="en-US" sz="1600" dirty="0" err="1" smtClean="0"/>
              <a:t>Kewisch</a:t>
            </a:r>
            <a:r>
              <a:rPr lang="en-US" sz="1600" dirty="0" smtClean="0"/>
              <a:t>, C. Liu, V. </a:t>
            </a:r>
            <a:r>
              <a:rPr lang="en-US" sz="1600" dirty="0" err="1" smtClean="0"/>
              <a:t>Ptitsyn</a:t>
            </a:r>
            <a:r>
              <a:rPr lang="en-US" sz="1600" dirty="0" smtClean="0"/>
              <a:t>, S. </a:t>
            </a:r>
            <a:r>
              <a:rPr lang="en-US" sz="1600" dirty="0" err="1" smtClean="0"/>
              <a:t>Seletskiy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0" lvl="0" indent="0">
              <a:buNone/>
            </a:pPr>
            <a:r>
              <a:rPr lang="en-US" sz="1600" dirty="0" err="1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LEReC</a:t>
            </a:r>
            <a:r>
              <a:rPr lang="en-US" sz="1600" dirty="0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laser:</a:t>
            </a:r>
          </a:p>
          <a:p>
            <a:pPr marL="0" lv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Z. Zhao, P. Inacker, M. Minty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 support, especially during RHIC summer shutdown:</a:t>
            </a:r>
          </a:p>
          <a:p>
            <a:pPr marL="0" lv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P. Adams, A. Burkhart, H. Lovelace, B. Martin</a:t>
            </a:r>
          </a:p>
          <a:p>
            <a:pPr marL="0" lvl="0" indent="0">
              <a:buNone/>
            </a:pP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commissioning of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LEReC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injector became possible as a result of hard work and help of people from various groups!</a:t>
            </a:r>
          </a:p>
          <a:p>
            <a:pPr marL="0" lvl="0" indent="0" algn="just"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Z.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Altinbas,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Beavis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S.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Bellavia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D. Bruno, K. Brown, M. Costanzo, A.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Curcio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C.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Degen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L.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DeSanto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J.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Drozd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W. Fischer, J.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Fite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C. Foltz,  D.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Gassner,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Halinski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K.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Hamdi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L.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Hammons,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Hulsart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J.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Jamilkowski,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Jao,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P.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Kankiya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D. Lehn,  E.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Lessard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C-J.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Liaw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 G.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Mahler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M.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Mapes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K.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Mernick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C.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Mi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T. Miller, S.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Nayak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 P.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Oddo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M.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Paniccia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W.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Pekrul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D. Phillips, T.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Rao,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Samms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J. Sandberg, C.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Schultheiss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T.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Shrey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L. Smart, Z. Sorrell, C.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Theisen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P.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Thieberger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 J.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Tuozzolo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D.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Vonlintig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J. Walsh, E.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Wang,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D. Weiss and many others </a:t>
            </a:r>
          </a:p>
          <a:p>
            <a:pPr marL="0" lvl="0" indent="0" algn="just"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46251" y="5410200"/>
            <a:ext cx="1598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43840" y="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Issues/Concerns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480255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became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slow once the RHIC tunnel was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closed: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-February 14: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gun test beamline (Gun to beam dump) vacuum closed. 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-March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baking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cathode and gun-to-booster sections completed 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-March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v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alves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upstream and downstream of the Gun opened for the first time. </a:t>
            </a: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commissioning, the DC Gun Power Supply inverters had problems.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inverters were successfully repaired by the C-AD Power Supply group, which allowed for successful commissioning of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March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29: PS spare inverter was installed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-April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PS tests completed. Gun is ready for beam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Readiness of various systems during DC gun commissioning was delayed due to availability of resources: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-April 12: Suitcase with active cathode was moved to the Gun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-April 17: Active cathode was moved inside the Gun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-May 5: First pulsed electron beam. Delays caused by required resources to support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F54D56-AEE0-4429-8D2D-68EE03108BA0}" type="slidenum">
              <a:rPr lang="en-US" altLang="en-US" sz="900"/>
              <a:pPr eaLnBrk="1" hangingPunct="1"/>
              <a:t>21</a:t>
            </a:fld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2275194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43840" y="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Issues/Concerns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3805" y="533400"/>
            <a:ext cx="8636390" cy="44802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and readiness of various systems took significantly more time than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anticipated. Many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are complex and unique. Finding problems and understanding how to fix them results in time during commissioning (days vs actual shift time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First 18 shifts were spread over 6 weeks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 of DC gun tests, many issues were identified and already addressed. However, many will still need to be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addressed, including 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Stability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laser power (requires better temperature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control)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Reliable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routine delivery of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cathodes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gun without QE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Interference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beam instrumentation with noise from 704MHz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HV PS voltage regulations; etc.</a:t>
            </a:r>
          </a:p>
          <a:p>
            <a:pPr lvl="0">
              <a:buFontTx/>
              <a:buChar char="-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commission full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accelerator and achieve parameters and stability required for cooling will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dedicated resources from various C-AD groups with highest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in 2018. </a:t>
            </a:r>
          </a:p>
          <a:p>
            <a:pPr marL="0" lvl="0" indent="0">
              <a:buNone/>
            </a:pPr>
            <a:r>
              <a:rPr lang="en-GB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many critical systems to be commissioned we cannot </a:t>
            </a:r>
            <a:r>
              <a:rPr lang="en-GB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</a:t>
            </a:r>
            <a:r>
              <a:rPr lang="en-GB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delays as in 2017.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F54D56-AEE0-4429-8D2D-68EE03108BA0}" type="slidenum">
              <a:rPr lang="en-US" altLang="en-US" sz="900"/>
              <a:pPr eaLnBrk="1" hangingPunct="1"/>
              <a:t>22</a:t>
            </a:fld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2191447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 GHz warm RF cavity</a:t>
            </a:r>
            <a:br>
              <a:rPr lang="en-US" dirty="0" smtClean="0"/>
            </a:br>
            <a:r>
              <a:rPr lang="en-US" dirty="0" smtClean="0"/>
              <a:t>(installed and tested at high power)</a:t>
            </a:r>
            <a:endParaRPr lang="en-US" dirty="0"/>
          </a:p>
        </p:txBody>
      </p:sp>
      <p:pic>
        <p:nvPicPr>
          <p:cNvPr id="4" name="Picture 3" descr="C:\Users\fedotov\Documents\Ecool\Low Energy RHIC\RHIC RF cooler\design\Pictures\2.1 GHz cavity\20170303_101928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32455"/>
            <a:ext cx="2667001" cy="449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fedotov\Documents\Ecool\Low Energy RHIC\RHIC RF cooler\design\Pictures\2.1 GHz cavity\20170503_103222_resize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54093"/>
            <a:ext cx="2743200" cy="449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02514" y="914400"/>
            <a:ext cx="756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cavity successfully achieved 220 kV in CW mode (design value 250kV; limited by amplifier which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being repaired, due back in October)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54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704 MHz warm RF cavity</a:t>
            </a:r>
            <a:br>
              <a:rPr lang="en-US" dirty="0" smtClean="0"/>
            </a:br>
            <a:r>
              <a:rPr lang="en-US" dirty="0" smtClean="0"/>
              <a:t>(installed and tested at high power)</a:t>
            </a:r>
            <a:endParaRPr lang="en-US" dirty="0"/>
          </a:p>
        </p:txBody>
      </p:sp>
      <p:pic>
        <p:nvPicPr>
          <p:cNvPr id="4" name="Picture 3" descr="C:\Users\fedotov\Desktop\imag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3207"/>
            <a:ext cx="3687593" cy="440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fedotov\Desktop\image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08" y="1713206"/>
            <a:ext cx="3874882" cy="44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26974" y="1151733"/>
            <a:ext cx="741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Tested to 250kV (design value 400kV, will need 250kV for operation; limited by cavity cooling which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presently being repaired by the company)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LEReC</a:t>
            </a:r>
            <a:r>
              <a:rPr lang="en-US" dirty="0" smtClean="0"/>
              <a:t> SRF booster cavity</a:t>
            </a:r>
            <a:endParaRPr lang="en-US" dirty="0"/>
          </a:p>
        </p:txBody>
      </p:sp>
      <p:pic>
        <p:nvPicPr>
          <p:cNvPr id="4" name="Picture 3" descr="C:\Users\fedotov\Documents\Ecool\Low Energy RHIC\RHIC RF cooler\design\Installation\SRF\20170303_103017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120"/>
            <a:ext cx="4436828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ksmith\Pictures\IMG_27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6024" y="1743325"/>
            <a:ext cx="5522178" cy="47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344" y="4019788"/>
            <a:ext cx="381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Cavity string assembly in clean room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954157"/>
            <a:ext cx="250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Cavity inside cryostat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898" y="1018968"/>
            <a:ext cx="42082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SRF </a:t>
            </a:r>
            <a:r>
              <a:rPr lang="en-US" sz="1600" b="1" dirty="0"/>
              <a:t>Booster cavity assembled and RF tests </a:t>
            </a:r>
            <a:r>
              <a:rPr lang="en-US" sz="1600" b="1" dirty="0" smtClean="0"/>
              <a:t>started in June:</a:t>
            </a:r>
          </a:p>
          <a:p>
            <a:pPr lvl="0"/>
            <a:endParaRPr lang="en-US" sz="1200" dirty="0"/>
          </a:p>
          <a:p>
            <a:r>
              <a:rPr lang="en-US" sz="1400" dirty="0"/>
              <a:t>- The general behavior of the cavity has been excellent.</a:t>
            </a:r>
          </a:p>
          <a:p>
            <a:r>
              <a:rPr lang="en-US" sz="1400" dirty="0"/>
              <a:t>- Based on the FPC </a:t>
            </a:r>
            <a:r>
              <a:rPr lang="en-US" sz="1400" dirty="0" err="1"/>
              <a:t>Qext</a:t>
            </a:r>
            <a:r>
              <a:rPr lang="en-US" sz="1400" dirty="0"/>
              <a:t> calibration and forward power achieved CW voltage is 2.2MV (maximum required for </a:t>
            </a:r>
            <a:r>
              <a:rPr lang="en-US" sz="1400" dirty="0" err="1"/>
              <a:t>LEReC</a:t>
            </a:r>
            <a:r>
              <a:rPr lang="en-US" sz="1400" dirty="0"/>
              <a:t>). Note that voltage calibration is at best accurate to +/-10% at this point. </a:t>
            </a:r>
          </a:p>
          <a:p>
            <a:r>
              <a:rPr lang="en-US" sz="1400" dirty="0" smtClean="0"/>
              <a:t>- Once </a:t>
            </a:r>
            <a:r>
              <a:rPr lang="en-US" sz="1400" dirty="0"/>
              <a:t>the downstream HOM damper insert is ready (August), </a:t>
            </a:r>
            <a:r>
              <a:rPr lang="en-US" sz="1400" dirty="0" smtClean="0"/>
              <a:t>additional </a:t>
            </a:r>
            <a:r>
              <a:rPr lang="en-US" sz="1400" dirty="0"/>
              <a:t>cavity </a:t>
            </a:r>
            <a:r>
              <a:rPr lang="en-US" sz="1400" dirty="0" smtClean="0"/>
              <a:t>tests will be performed to </a:t>
            </a:r>
            <a:r>
              <a:rPr lang="en-US" sz="1400" dirty="0"/>
              <a:t>verify no degradation </a:t>
            </a:r>
            <a:r>
              <a:rPr lang="en-US" sz="1400" dirty="0" smtClean="0"/>
              <a:t>of </a:t>
            </a:r>
            <a:r>
              <a:rPr lang="en-US" sz="1400" dirty="0"/>
              <a:t>RF </a:t>
            </a:r>
            <a:r>
              <a:rPr lang="en-US" sz="1400" dirty="0" smtClean="0"/>
              <a:t>performance</a:t>
            </a:r>
            <a:r>
              <a:rPr lang="en-US" sz="1400" dirty="0"/>
              <a:t> </a:t>
            </a:r>
            <a:r>
              <a:rPr lang="en-US" sz="1400" dirty="0" smtClean="0"/>
              <a:t>(September).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318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5527895"/>
          </a:xfrm>
        </p:spPr>
        <p:txBody>
          <a:bodyPr>
            <a:normAutofit/>
          </a:bodyPr>
          <a:lstStyle/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May 2015:                    Project approved by DOE for construction     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January 2016:              Cooling section magnets installed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April 2016:                   Laser assembled, commissioning started                                       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September 2016:          DC gun assembled at Cornell 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October 2016:              DC gun delivered to BNL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November 2016:          Approval from DOE for DC Gun Tests received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December 2016:           DC gun successfully conditioned in RHIC IR2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February 2017:            </a:t>
            </a:r>
            <a:r>
              <a:rPr lang="en-US" altLang="en-US" sz="1700" b="1" dirty="0">
                <a:solidFill>
                  <a:srgbClr val="008000"/>
                </a:solidFill>
                <a:cs typeface="Helvetica" pitchFamily="-84" charset="0"/>
              </a:rPr>
              <a:t>D</a:t>
            </a: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C Gun </a:t>
            </a:r>
            <a:r>
              <a:rPr lang="en-US" altLang="en-US" sz="1700" b="1" dirty="0">
                <a:solidFill>
                  <a:srgbClr val="008000"/>
                </a:solidFill>
                <a:cs typeface="Helvetica" pitchFamily="-84" charset="0"/>
              </a:rPr>
              <a:t>T</a:t>
            </a: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est beamline and laser transport installed in RHIC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solidFill>
                  <a:srgbClr val="008000"/>
                </a:solidFill>
                <a:cs typeface="Helvetica" pitchFamily="-84" charset="0"/>
              </a:rPr>
              <a:t>April 2017:                   DC gun tests/commissioning with beam started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cs typeface="Helvetica" pitchFamily="-84" charset="0"/>
              </a:rPr>
              <a:t>July-Dec. 2017:            </a:t>
            </a:r>
            <a:r>
              <a:rPr lang="en-US" altLang="en-US" sz="1700" dirty="0">
                <a:cs typeface="Helvetica" pitchFamily="-84" charset="0"/>
              </a:rPr>
              <a:t>I</a:t>
            </a:r>
            <a:r>
              <a:rPr lang="en-US" altLang="en-US" sz="1700" dirty="0" smtClean="0">
                <a:cs typeface="Helvetica" pitchFamily="-84" charset="0"/>
              </a:rPr>
              <a:t>nstall all remaining components including SRF and cryogenic, RF cavities, high-power beam dump,  diagnostics, transport, extraction beam line, etc.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cs typeface="Helvetica" pitchFamily="-84" charset="0"/>
              </a:rPr>
              <a:t>Dec.’17-Feb. 2018</a:t>
            </a:r>
            <a:r>
              <a:rPr lang="en-US" altLang="en-US" sz="1700" dirty="0" smtClean="0">
                <a:cs typeface="Helvetica" pitchFamily="-84" charset="0"/>
              </a:rPr>
              <a:t>:       Systems commissioning (RF, SRF, cryogenics, etc.)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cs typeface="Helvetica" pitchFamily="-84" charset="0"/>
              </a:rPr>
              <a:t>Feb. -March  2018:      </a:t>
            </a:r>
            <a:r>
              <a:rPr lang="en-US" altLang="en-US" sz="1700" dirty="0" smtClean="0">
                <a:cs typeface="Helvetica" pitchFamily="-84" charset="0"/>
              </a:rPr>
              <a:t>Start commissioning of full </a:t>
            </a:r>
            <a:r>
              <a:rPr lang="en-US" altLang="en-US" sz="1700" dirty="0" err="1" smtClean="0">
                <a:cs typeface="Helvetica" pitchFamily="-84" charset="0"/>
              </a:rPr>
              <a:t>LEReC</a:t>
            </a:r>
            <a:r>
              <a:rPr lang="en-US" altLang="en-US" sz="1700" dirty="0" smtClean="0">
                <a:cs typeface="Helvetica" pitchFamily="-84" charset="0"/>
              </a:rPr>
              <a:t> accelerator  with e-beam </a:t>
            </a:r>
          </a:p>
          <a:p>
            <a:pPr marL="2286000" indent="-2286000">
              <a:spcBef>
                <a:spcPts val="600"/>
              </a:spcBef>
              <a:defRPr/>
            </a:pPr>
            <a:r>
              <a:rPr lang="en-US" altLang="en-US" sz="1700" b="1" dirty="0" smtClean="0">
                <a:cs typeface="Helvetica" pitchFamily="-84" charset="0"/>
              </a:rPr>
              <a:t>September  2018:         </a:t>
            </a:r>
            <a:r>
              <a:rPr lang="en-US" altLang="en-US" sz="1700" dirty="0" smtClean="0">
                <a:cs typeface="Helvetica" pitchFamily="-84" charset="0"/>
              </a:rPr>
              <a:t>Early project finish date (electron beam parameters needed to start   commissioning of cooling process demonstrated). Commissioning of cooling with Au ion beams  during RHIC Run-19 (2019).</a:t>
            </a:r>
          </a:p>
          <a:p>
            <a:pPr marL="2286000" indent="-2286000">
              <a:spcBef>
                <a:spcPts val="600"/>
              </a:spcBef>
              <a:defRPr/>
            </a:pPr>
            <a:endParaRPr lang="en-US" altLang="en-US" sz="2100" b="1" dirty="0" smtClean="0">
              <a:cs typeface="Helvetica" pitchFamily="-84" charset="0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381000" y="10795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LEReC</a:t>
            </a: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Calibri" pitchFamily="34" charset="0"/>
              </a:rPr>
              <a:t>project timeline </a:t>
            </a: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54864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9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2017: DC Gun conditioning resumes</a:t>
            </a:r>
          </a:p>
          <a:p>
            <a:r>
              <a:rPr lang="en-US" dirty="0" smtClean="0"/>
              <a:t>December 2017: Conditioning/testing of RF cavities starts</a:t>
            </a:r>
          </a:p>
          <a:p>
            <a:r>
              <a:rPr lang="en-US" dirty="0" smtClean="0"/>
              <a:t>December 18, 2017: </a:t>
            </a:r>
            <a:r>
              <a:rPr lang="en-US" dirty="0" err="1" smtClean="0"/>
              <a:t>LEReC</a:t>
            </a:r>
            <a:r>
              <a:rPr lang="en-US" dirty="0" smtClean="0"/>
              <a:t> installation complete</a:t>
            </a:r>
          </a:p>
          <a:p>
            <a:r>
              <a:rPr lang="en-US" dirty="0" smtClean="0"/>
              <a:t>December 18, 2017: IRR Review</a:t>
            </a:r>
          </a:p>
          <a:p>
            <a:r>
              <a:rPr lang="en-US" dirty="0" smtClean="0"/>
              <a:t>January 2018: DC Gun tests with beam resume</a:t>
            </a:r>
          </a:p>
          <a:p>
            <a:r>
              <a:rPr lang="en-US" dirty="0" smtClean="0"/>
              <a:t>January 10, 2018: SRF booster cavity at 2K</a:t>
            </a:r>
          </a:p>
          <a:p>
            <a:r>
              <a:rPr lang="en-US" dirty="0" smtClean="0"/>
              <a:t>January 11, 2018: SRF booster RF conditioning starts</a:t>
            </a:r>
          </a:p>
          <a:p>
            <a:r>
              <a:rPr lang="en-US" dirty="0" smtClean="0"/>
              <a:t>January 15-17, 2018: ARR review</a:t>
            </a:r>
          </a:p>
          <a:p>
            <a:r>
              <a:rPr lang="en-US" dirty="0" smtClean="0"/>
              <a:t>February 2018: ARR approved</a:t>
            </a:r>
          </a:p>
          <a:p>
            <a:r>
              <a:rPr lang="en-US" dirty="0" smtClean="0"/>
              <a:t>February 2018: start of full </a:t>
            </a:r>
            <a:r>
              <a:rPr lang="en-US" dirty="0" err="1" smtClean="0"/>
              <a:t>LEReC</a:t>
            </a:r>
            <a:r>
              <a:rPr lang="en-US" dirty="0" smtClean="0"/>
              <a:t> commissioning with beam as soon as DOE approval received (expected mid February)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Commissioning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Commission full </a:t>
            </a:r>
            <a:r>
              <a:rPr lang="en-US" dirty="0" err="1" smtClean="0"/>
              <a:t>LEReC</a:t>
            </a:r>
            <a:r>
              <a:rPr lang="en-US" dirty="0" smtClean="0"/>
              <a:t> accelerator which includes 5 RF cavities (one SRF), RF diagnostics beam line, spectrometer magnet, high-power beam dump, numerous instrumentation devices and feedback systems.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Achieve all project Key Performance Parameters (KPP),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which require achieving stable high-current operation of </a:t>
            </a:r>
            <a:r>
              <a:rPr lang="en-US" dirty="0" err="1" smtClean="0"/>
              <a:t>LEReC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accelerator with electron beam parameters suitable for cooling.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ommissioning of cooling process of Au ions is a goal for RHIC Run-19.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planning for 2018</a:t>
            </a:r>
            <a:br>
              <a:rPr lang="en-US" dirty="0" smtClean="0"/>
            </a:br>
            <a:r>
              <a:rPr lang="en-US" dirty="0" smtClean="0"/>
              <a:t>(detailed plan is being developed)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2017 (started in late April) commissioning was done mostly with a single shift per day. Sometimes extended 12-hour shift based on availability of support from various groups. No running on weekends.</a:t>
            </a:r>
          </a:p>
          <a:p>
            <a:r>
              <a:rPr lang="en-US" dirty="0" smtClean="0"/>
              <a:t>In July-August we ran mostly evening shifts 5-11pm.</a:t>
            </a:r>
          </a:p>
          <a:p>
            <a:r>
              <a:rPr lang="en-US" dirty="0" smtClean="0"/>
              <a:t>Starting March 2018, we expect to transition very quickly to full two shifts per day operation including weekends, provided experts from various groups are available (with 3 shifts per day when practical).</a:t>
            </a:r>
          </a:p>
          <a:p>
            <a:r>
              <a:rPr lang="en-US" dirty="0" smtClean="0"/>
              <a:t>When RHIC is not running we will most likely require similar </a:t>
            </a:r>
            <a:r>
              <a:rPr lang="en-US" dirty="0" smtClean="0"/>
              <a:t>support. </a:t>
            </a:r>
            <a:r>
              <a:rPr lang="en-US" dirty="0" smtClean="0"/>
              <a:t>Commissioning is expected to continue through the summer.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1" y="45720"/>
            <a:ext cx="8778239" cy="8229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LEReC</a:t>
            </a:r>
            <a:r>
              <a:rPr lang="en-US" sz="2000" dirty="0" smtClean="0"/>
              <a:t> accelerator (100 meters of beamlines with the DC Gun,  5 RF systems, many magnets and instrumentation devices)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1344542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4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4800" y="3429000"/>
            <a:ext cx="2667000" cy="533400"/>
          </a:xfrm>
          <a:prstGeom prst="ellipse">
            <a:avLst/>
          </a:prstGeom>
          <a:solidFill>
            <a:srgbClr val="00CC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4"/>
          </p:cNvCxnSpPr>
          <p:nvPr/>
        </p:nvCxnSpPr>
        <p:spPr>
          <a:xfrm flipH="1" flipV="1">
            <a:off x="1638300" y="3962400"/>
            <a:ext cx="114300" cy="1279556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525311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63D"/>
                </a:solidFill>
              </a:rPr>
              <a:t>Installed January 2016</a:t>
            </a:r>
            <a:endParaRPr lang="en-US" sz="2000" b="1" dirty="0">
              <a:solidFill>
                <a:srgbClr val="00863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0760" y="2209800"/>
            <a:ext cx="3063240" cy="1219200"/>
          </a:xfrm>
          <a:prstGeom prst="ellipse">
            <a:avLst/>
          </a:prstGeom>
          <a:solidFill>
            <a:srgbClr val="00CC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17635" y="1636931"/>
            <a:ext cx="397565" cy="572869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990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</a:rPr>
              <a:t>Injector section installed 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January 2017 (without SRF)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55626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Remaining components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w</a:t>
            </a:r>
            <a:r>
              <a:rPr lang="en-US" sz="1600" b="1" dirty="0" smtClean="0">
                <a:solidFill>
                  <a:srgbClr val="FF0000"/>
                </a:solidFill>
              </a:rPr>
              <a:t>ill be installed in 2017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654552" y="4248150"/>
            <a:ext cx="679448" cy="1238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05400" y="3352800"/>
            <a:ext cx="3048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86400" y="3505200"/>
            <a:ext cx="266700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0"/>
          </p:cNvCxnSpPr>
          <p:nvPr/>
        </p:nvCxnSpPr>
        <p:spPr>
          <a:xfrm flipH="1" flipV="1">
            <a:off x="3505200" y="4114800"/>
            <a:ext cx="18288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52" y="131226"/>
            <a:ext cx="8229600" cy="82296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513398"/>
            <a:ext cx="8839200" cy="59436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 tests and initial commissioning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great success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project!</a:t>
            </a: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greatly benefits from help and expertise of many people:</a:t>
            </a:r>
          </a:p>
          <a:p>
            <a:pPr marL="0" lvl="0" indent="0" algn="just">
              <a:buNone/>
            </a:pPr>
            <a:endParaRPr lang="en-US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Altinbas,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Beavis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Bellavia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Blaskiewicz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Brennan, D. Bruno, K. Brown, C. Brutus, M. Costanzo, A.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Curcio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DeSanto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Drozd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Fedotov, W. Fischer, J. </a:t>
            </a:r>
            <a:r>
              <a:rPr lang="en-US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Fite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Foltz, D.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Gassner,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Halinski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Hamdi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Hammons,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Hock, R.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Hulsart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Inacker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Jamilkowski,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Jao,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Kewisch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Kankiya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Kayran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Lehn,  E.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Lessard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C-J.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Liaw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Liu, G.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Mahler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Maier, M.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Mapes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McIntyre, K.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Mernick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Mirabella, R.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Michnoff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T. Miller, M. Minty, C. Montag, S.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Nayak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Oddo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Paniccia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Pekrul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Phillips,  I.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Pinayev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Ptitsyn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Samms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Sandberg, C.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Schultheiss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Seberg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Seletskiy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Shrey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Smart, K. Smith, Z. Sorrell, R. Than, C.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Theisen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Thieberger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J.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Tuozzolo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VanWormer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Vonlintig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Walsh, E.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Weiss, K. Williams, B. Xiao, T. Xin, W. Xu, A. </a:t>
            </a:r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Zaltsman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Zhao and many more </a:t>
            </a:r>
          </a:p>
          <a:p>
            <a:pPr marL="0" indent="0" algn="just">
              <a:buNone/>
            </a:pPr>
            <a:endParaRPr lang="en-US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numerous help from many others from various groups of the Collider-Accelerator and other Departments of the BNL. As well as FNAL, ANL, JLAB and Cornell University.</a:t>
            </a:r>
          </a:p>
          <a:p>
            <a:pPr marL="0" lvl="0" indent="0" algn="just">
              <a:buNone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4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324600" cy="2743200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cs typeface="Helvetica" charset="0"/>
              </a:rPr>
              <a:t>1. DC photocathode electron gun and HV PS.</a:t>
            </a:r>
          </a:p>
          <a:p>
            <a:r>
              <a:rPr lang="en-US" altLang="en-US" sz="2000" dirty="0" smtClean="0">
                <a:cs typeface="Helvetica" charset="0"/>
              </a:rPr>
              <a:t>2. High-power fiber laser system and transport</a:t>
            </a:r>
          </a:p>
          <a:p>
            <a:r>
              <a:rPr lang="en-US" altLang="en-US" sz="2000" dirty="0" smtClean="0">
                <a:cs typeface="Helvetica" charset="0"/>
              </a:rPr>
              <a:t>3. Cathode production deposition and delivery systems</a:t>
            </a:r>
          </a:p>
          <a:p>
            <a:r>
              <a:rPr lang="en-US" altLang="en-US" sz="2000" dirty="0" smtClean="0">
                <a:cs typeface="Helvetica" charset="0"/>
              </a:rPr>
              <a:t>4. SRF Booster cavity</a:t>
            </a:r>
          </a:p>
          <a:p>
            <a:r>
              <a:rPr lang="en-US" altLang="en-US" sz="2000" dirty="0" smtClean="0">
                <a:cs typeface="Helvetica" charset="0"/>
              </a:rPr>
              <a:t>5. 2.1 GHz and 704 MHz warm RF cavities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" y="99002"/>
            <a:ext cx="6281530" cy="563563"/>
          </a:xfrm>
        </p:spPr>
        <p:txBody>
          <a:bodyPr>
            <a:normAutofit/>
          </a:bodyPr>
          <a:lstStyle/>
          <a:p>
            <a:r>
              <a:rPr lang="en-US" altLang="en-US" sz="2400" dirty="0" err="1" smtClean="0"/>
              <a:t>LEReC</a:t>
            </a:r>
            <a:r>
              <a:rPr lang="en-US" altLang="en-US" sz="2400" dirty="0" smtClean="0"/>
              <a:t> Critical Technical Systems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14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C00D8E-FEEE-4796-B69F-319490750670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90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503" y="26203"/>
            <a:ext cx="2895600" cy="34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0793"/>
            <a:ext cx="4356980" cy="20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96" y="3473910"/>
            <a:ext cx="2540207" cy="338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994670"/>
            <a:ext cx="3911896" cy="1905000"/>
          </a:xfrm>
          <a:prstGeom prst="rect">
            <a:avLst/>
          </a:prstGeom>
        </p:spPr>
      </p:pic>
      <p:pic>
        <p:nvPicPr>
          <p:cNvPr id="9" name="Picture 2" descr="C:\Users\fedotov\Documents\A LEReC\design\RF\Warm cavities\2.1 GHz\IMG_5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523" y="4902046"/>
            <a:ext cx="2548819" cy="199762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620" r="21422"/>
          <a:stretch/>
        </p:blipFill>
        <p:spPr>
          <a:xfrm>
            <a:off x="119891" y="4909592"/>
            <a:ext cx="984632" cy="1931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6667" r="8788" b="13333"/>
          <a:stretch/>
        </p:blipFill>
        <p:spPr>
          <a:xfrm>
            <a:off x="4296804" y="3443233"/>
            <a:ext cx="2269266" cy="1458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3692" y="5038010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9160" y="4396302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00" y="4314272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3960" y="2797637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81157" y="6410111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1943" y="6390630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685800" y="1963994"/>
            <a:ext cx="9838192" cy="3133182"/>
            <a:chOff x="-685800" y="1963994"/>
            <a:chExt cx="9838192" cy="3133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963994"/>
              <a:ext cx="9152392" cy="3133182"/>
              <a:chOff x="0" y="1963994"/>
              <a:chExt cx="9152392" cy="3133182"/>
            </a:xfrm>
          </p:grpSpPr>
          <p:grpSp>
            <p:nvGrpSpPr>
              <p:cNvPr id="6" name="Group 1"/>
              <p:cNvGrpSpPr/>
              <p:nvPr/>
            </p:nvGrpSpPr>
            <p:grpSpPr>
              <a:xfrm>
                <a:off x="0" y="1963994"/>
                <a:ext cx="9152392" cy="3133182"/>
                <a:chOff x="0" y="1963994"/>
                <a:chExt cx="9152392" cy="313318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1"/>
                <a:stretch/>
              </p:blipFill>
              <p:spPr>
                <a:xfrm>
                  <a:off x="0" y="1963994"/>
                  <a:ext cx="9152392" cy="2752027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01364" y="1981086"/>
                  <a:ext cx="2003048" cy="3116090"/>
                </a:xfrm>
                <a:prstGeom prst="rect">
                  <a:avLst/>
                </a:prstGeom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3777370" y="3477288"/>
                <a:ext cx="531314" cy="386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85800" y="3947316"/>
              <a:ext cx="1935774" cy="204930"/>
            </a:xfrm>
            <a:prstGeom prst="rect">
              <a:avLst/>
            </a:prstGeom>
          </p:spPr>
        </p:pic>
      </p:grpSp>
      <p:sp>
        <p:nvSpPr>
          <p:cNvPr id="53" name="Title 1"/>
          <p:cNvSpPr txBox="1">
            <a:spLocks/>
          </p:cNvSpPr>
          <p:nvPr/>
        </p:nvSpPr>
        <p:spPr bwMode="auto">
          <a:xfrm>
            <a:off x="9154" y="76200"/>
            <a:ext cx="829664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2800" kern="0" dirty="0" smtClean="0">
                <a:cs typeface="Arial" charset="0"/>
              </a:rPr>
              <a:t>LEReC Injection section (zoom in), 2018</a:t>
            </a:r>
          </a:p>
        </p:txBody>
      </p:sp>
      <p:sp>
        <p:nvSpPr>
          <p:cNvPr id="49" name="TextBox 48"/>
          <p:cNvSpPr txBox="1"/>
          <p:nvPr/>
        </p:nvSpPr>
        <p:spPr>
          <a:xfrm rot="18875344">
            <a:off x="194652" y="1921888"/>
            <a:ext cx="150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Beam Dump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 rot="17724079">
            <a:off x="385220" y="4644674"/>
            <a:ext cx="144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45°dipole (</a:t>
            </a:r>
            <a:r>
              <a:rPr lang="en-US" sz="1200" b="1" dirty="0" err="1" smtClean="0"/>
              <a:t>CeC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 rot="17626449">
            <a:off x="695508" y="4003247"/>
            <a:ext cx="243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Profile Monitor 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451123" y="4715541"/>
            <a:ext cx="1093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DC </a:t>
            </a:r>
            <a:r>
              <a:rPr lang="en-US" sz="1200" b="1" dirty="0"/>
              <a:t>e</a:t>
            </a:r>
            <a:r>
              <a:rPr lang="en-US" sz="1200" b="1" baseline="30000" dirty="0"/>
              <a:t>-</a:t>
            </a:r>
            <a:r>
              <a:rPr lang="en-US" sz="1200" b="1" dirty="0" smtClean="0"/>
              <a:t> Gun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 rot="17681621">
            <a:off x="1350965" y="4406294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Solenoid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 rot="18753379">
            <a:off x="493831" y="2066882"/>
            <a:ext cx="2032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Halo Monitors 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 rot="17675270">
            <a:off x="2947048" y="2935619"/>
            <a:ext cx="160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Emittance Slit</a:t>
            </a:r>
            <a:endParaRPr lang="en-US" sz="1200" b="1" dirty="0"/>
          </a:p>
        </p:txBody>
      </p:sp>
      <p:sp>
        <p:nvSpPr>
          <p:cNvPr id="100" name="TextBox 99"/>
          <p:cNvSpPr txBox="1"/>
          <p:nvPr/>
        </p:nvSpPr>
        <p:spPr>
          <a:xfrm rot="17675270">
            <a:off x="2335466" y="3148713"/>
            <a:ext cx="160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DCCT &amp; ICT</a:t>
            </a:r>
            <a:endParaRPr lang="en-US" sz="1200" b="1" dirty="0"/>
          </a:p>
        </p:txBody>
      </p:sp>
      <p:sp>
        <p:nvSpPr>
          <p:cNvPr id="102" name="TextBox 101"/>
          <p:cNvSpPr txBox="1"/>
          <p:nvPr/>
        </p:nvSpPr>
        <p:spPr>
          <a:xfrm rot="17553112">
            <a:off x="2974395" y="4410563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Solenoid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 rot="17681621">
            <a:off x="3908893" y="2992975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2.1 GHz Cavity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 rot="17681621">
            <a:off x="7442869" y="2551381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Cathode Suitcase</a:t>
            </a:r>
            <a:endParaRPr lang="en-US" sz="1200" b="1" dirty="0"/>
          </a:p>
        </p:txBody>
      </p:sp>
      <p:sp>
        <p:nvSpPr>
          <p:cNvPr id="105" name="TextBox 104"/>
          <p:cNvSpPr txBox="1"/>
          <p:nvPr/>
        </p:nvSpPr>
        <p:spPr>
          <a:xfrm rot="18687134">
            <a:off x="1006542" y="2856592"/>
            <a:ext cx="2249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Quadrupole</a:t>
            </a:r>
            <a:endParaRPr lang="en-US" sz="1200" b="1" dirty="0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010619" y="3804249"/>
            <a:ext cx="44596" cy="16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 rot="18725574">
            <a:off x="664628" y="2739325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 rot="17681621">
            <a:off x="7646069" y="4387785"/>
            <a:ext cx="89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Cathode Insertion</a:t>
            </a:r>
          </a:p>
        </p:txBody>
      </p:sp>
      <p:sp>
        <p:nvSpPr>
          <p:cNvPr id="23" name="TextBox 22"/>
          <p:cNvSpPr txBox="1"/>
          <p:nvPr/>
        </p:nvSpPr>
        <p:spPr>
          <a:xfrm rot="18705550">
            <a:off x="633477" y="2308762"/>
            <a:ext cx="195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Profile Monitor (ERL LE)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 rot="17306711">
            <a:off x="1562888" y="3085926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H/V Corrector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 rot="17535289">
            <a:off x="2750759" y="4235354"/>
            <a:ext cx="173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H/V Corrector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 rot="18743925">
            <a:off x="741967" y="2571326"/>
            <a:ext cx="2249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Quadrupole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 rot="17681621">
            <a:off x="4073919" y="3201509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 rot="17681621">
            <a:off x="2050007" y="3167628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 rot="17681621">
            <a:off x="3044417" y="3169933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 rot="18900000">
            <a:off x="1078609" y="2411761"/>
            <a:ext cx="58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FCT</a:t>
            </a:r>
          </a:p>
        </p:txBody>
      </p:sp>
      <p:cxnSp>
        <p:nvCxnSpPr>
          <p:cNvPr id="10" name="Straight Arrow Connector 9"/>
          <p:cNvCxnSpPr>
            <a:stCxn id="38" idx="1"/>
          </p:cNvCxnSpPr>
          <p:nvPr/>
        </p:nvCxnSpPr>
        <p:spPr>
          <a:xfrm flipH="1">
            <a:off x="826566" y="2758113"/>
            <a:ext cx="338138" cy="424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5257800" y="2819400"/>
            <a:ext cx="685800" cy="2286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228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e-beam direction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23741" y="5098972"/>
            <a:ext cx="1448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704 SRF </a:t>
            </a:r>
            <a:r>
              <a:rPr lang="en-US" sz="1200" b="1" dirty="0" smtClean="0">
                <a:solidFill>
                  <a:srgbClr val="FF0000"/>
                </a:solidFill>
              </a:rPr>
              <a:t>Cavity</a:t>
            </a:r>
          </a:p>
        </p:txBody>
      </p:sp>
      <p:sp>
        <p:nvSpPr>
          <p:cNvPr id="51" name="TextBox 50"/>
          <p:cNvSpPr txBox="1"/>
          <p:nvPr/>
        </p:nvSpPr>
        <p:spPr>
          <a:xfrm rot="17689319">
            <a:off x="-554598" y="4824848"/>
            <a:ext cx="181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Transport Solenoid</a:t>
            </a:r>
            <a:endParaRPr lang="en-US" sz="12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371600" y="5638800"/>
            <a:ext cx="5410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33800" y="5105400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012" y="2187548"/>
            <a:ext cx="1873480" cy="2822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963994"/>
            <a:ext cx="9152392" cy="2752027"/>
          </a:xfrm>
          <a:prstGeom prst="rect">
            <a:avLst/>
          </a:prstGeom>
        </p:spPr>
      </p:pic>
      <p:sp>
        <p:nvSpPr>
          <p:cNvPr id="53" name="Title 1"/>
          <p:cNvSpPr txBox="1">
            <a:spLocks/>
          </p:cNvSpPr>
          <p:nvPr/>
        </p:nvSpPr>
        <p:spPr bwMode="auto">
          <a:xfrm>
            <a:off x="93425" y="0"/>
            <a:ext cx="912559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altLang="en-US" sz="2800" kern="0" dirty="0">
                <a:cs typeface="Arial" charset="0"/>
              </a:rPr>
              <a:t>G</a:t>
            </a:r>
            <a:r>
              <a:rPr lang="en-US" altLang="en-US" sz="2800" kern="0" dirty="0" smtClean="0">
                <a:cs typeface="Arial" charset="0"/>
              </a:rPr>
              <a:t>un </a:t>
            </a:r>
            <a:r>
              <a:rPr lang="en-US" altLang="en-US" sz="2800" kern="0" dirty="0">
                <a:cs typeface="Arial" charset="0"/>
              </a:rPr>
              <a:t>T</a:t>
            </a:r>
            <a:r>
              <a:rPr lang="en-US" altLang="en-US" sz="2800" kern="0" dirty="0" smtClean="0">
                <a:cs typeface="Arial" charset="0"/>
              </a:rPr>
              <a:t>est setup 2017</a:t>
            </a:r>
          </a:p>
        </p:txBody>
      </p:sp>
      <p:sp>
        <p:nvSpPr>
          <p:cNvPr id="49" name="TextBox 48"/>
          <p:cNvSpPr txBox="1"/>
          <p:nvPr/>
        </p:nvSpPr>
        <p:spPr>
          <a:xfrm rot="18875344">
            <a:off x="194652" y="1921888"/>
            <a:ext cx="150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Beam Dump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 rot="17724079">
            <a:off x="385220" y="4644674"/>
            <a:ext cx="144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45°dipole (</a:t>
            </a:r>
            <a:r>
              <a:rPr lang="en-US" sz="1200" b="1" dirty="0" err="1" smtClean="0"/>
              <a:t>CeC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 rot="17626449">
            <a:off x="619308" y="4079447"/>
            <a:ext cx="243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Profile Monitor (</a:t>
            </a:r>
            <a:endParaRPr lang="en-US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526118" y="3116134"/>
            <a:ext cx="80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No SRF Cavity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51123" y="4715541"/>
            <a:ext cx="1093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DC </a:t>
            </a:r>
            <a:r>
              <a:rPr lang="en-US" sz="1200" b="1" dirty="0"/>
              <a:t>e</a:t>
            </a:r>
            <a:r>
              <a:rPr lang="en-US" sz="1200" b="1" baseline="30000" dirty="0"/>
              <a:t>-</a:t>
            </a:r>
            <a:r>
              <a:rPr lang="en-US" sz="1200" b="1" dirty="0" smtClean="0"/>
              <a:t> Gun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 rot="17681621">
            <a:off x="1350965" y="4406294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Solenoid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 rot="18753379">
            <a:off x="493831" y="2066882"/>
            <a:ext cx="2032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Halo Monitors 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 rot="17675270">
            <a:off x="2947048" y="2935619"/>
            <a:ext cx="160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Emittance Slit</a:t>
            </a:r>
            <a:endParaRPr lang="en-US" sz="1200" b="1" dirty="0"/>
          </a:p>
        </p:txBody>
      </p:sp>
      <p:sp>
        <p:nvSpPr>
          <p:cNvPr id="100" name="TextBox 99"/>
          <p:cNvSpPr txBox="1"/>
          <p:nvPr/>
        </p:nvSpPr>
        <p:spPr>
          <a:xfrm rot="17675270">
            <a:off x="2335466" y="3148713"/>
            <a:ext cx="160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DCCT &amp; ICT</a:t>
            </a:r>
            <a:endParaRPr 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94134" y="3969568"/>
            <a:ext cx="113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Faraday Cup</a:t>
            </a:r>
            <a:endParaRPr lang="en-US" sz="1200" b="1" dirty="0"/>
          </a:p>
        </p:txBody>
      </p:sp>
      <p:sp>
        <p:nvSpPr>
          <p:cNvPr id="102" name="TextBox 101"/>
          <p:cNvSpPr txBox="1"/>
          <p:nvPr/>
        </p:nvSpPr>
        <p:spPr>
          <a:xfrm rot="17553112">
            <a:off x="2974395" y="4410563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Solenoid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 rot="17681621">
            <a:off x="3715690" y="2549753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2.1 GHz Cavity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 rot="17681621">
            <a:off x="7442869" y="2551381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Cathode Suitcase</a:t>
            </a:r>
            <a:endParaRPr lang="en-US" sz="1200" b="1" dirty="0"/>
          </a:p>
        </p:txBody>
      </p:sp>
      <p:sp>
        <p:nvSpPr>
          <p:cNvPr id="105" name="TextBox 104"/>
          <p:cNvSpPr txBox="1"/>
          <p:nvPr/>
        </p:nvSpPr>
        <p:spPr>
          <a:xfrm rot="18687134">
            <a:off x="1006542" y="2856592"/>
            <a:ext cx="2249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Quadrupole</a:t>
            </a:r>
            <a:endParaRPr lang="en-US" sz="1200" b="1" dirty="0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010619" y="3804249"/>
            <a:ext cx="44596" cy="16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 rot="18725574">
            <a:off x="664628" y="2739325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 rot="17681621">
            <a:off x="7646069" y="4387785"/>
            <a:ext cx="89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Cathode Insertion</a:t>
            </a:r>
          </a:p>
        </p:txBody>
      </p:sp>
      <p:sp>
        <p:nvSpPr>
          <p:cNvPr id="23" name="TextBox 22"/>
          <p:cNvSpPr txBox="1"/>
          <p:nvPr/>
        </p:nvSpPr>
        <p:spPr>
          <a:xfrm rot="18705550">
            <a:off x="633477" y="2308762"/>
            <a:ext cx="195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Profile Monitor (ERL LE)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 rot="17681621">
            <a:off x="4601595" y="2787075"/>
            <a:ext cx="2260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Solenoid (temporary)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 rot="17681621">
            <a:off x="5035316" y="4565962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 (</a:t>
            </a:r>
            <a:r>
              <a:rPr lang="en-US" sz="1200" b="1" dirty="0"/>
              <a:t>temporary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 rot="17306711">
            <a:off x="1562888" y="3085926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H/V Corrector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 rot="17681621">
            <a:off x="4369944" y="4440628"/>
            <a:ext cx="126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H/V Corrector (temporary)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 rot="17535289">
            <a:off x="2750759" y="4235354"/>
            <a:ext cx="173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H/V Corrector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 rot="18743925">
            <a:off x="741967" y="2571326"/>
            <a:ext cx="2249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ERL Quadrupole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 rot="17681621">
            <a:off x="5021253" y="3123478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12161" y="1074966"/>
            <a:ext cx="3183252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2.1 GHz warm cavity:</a:t>
            </a:r>
          </a:p>
          <a:p>
            <a:r>
              <a:rPr lang="en-US" sz="1200" b="1" dirty="0" smtClean="0"/>
              <a:t>The cavity was installed outside of beamline to decouple its commissioning from the DC gun commissioning.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 rot="17681621">
            <a:off x="4073919" y="3201509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 rot="17681621">
            <a:off x="2050007" y="3167628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 rot="17681621">
            <a:off x="3044417" y="3169933"/>
            <a:ext cx="1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 rot="17681621">
            <a:off x="4689884" y="4613826"/>
            <a:ext cx="14419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FCT (temporary position)</a:t>
            </a:r>
          </a:p>
        </p:txBody>
      </p:sp>
      <p:sp>
        <p:nvSpPr>
          <p:cNvPr id="38" name="TextBox 37"/>
          <p:cNvSpPr txBox="1"/>
          <p:nvPr/>
        </p:nvSpPr>
        <p:spPr>
          <a:xfrm rot="18900000">
            <a:off x="1061856" y="2372690"/>
            <a:ext cx="69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FCT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08684" y="1900845"/>
            <a:ext cx="695080" cy="157320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8" idx="1"/>
          </p:cNvCxnSpPr>
          <p:nvPr/>
        </p:nvCxnSpPr>
        <p:spPr>
          <a:xfrm flipH="1">
            <a:off x="826567" y="2757142"/>
            <a:ext cx="337166" cy="425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4571998" y="3352800"/>
            <a:ext cx="685801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819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e-beam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direction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57200"/>
            <a:ext cx="5815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kern="0" dirty="0" smtClean="0">
                <a:solidFill>
                  <a:prstClr val="black"/>
                </a:solidFill>
                <a:cs typeface="Arial" charset="0"/>
              </a:rPr>
              <a:t>(no </a:t>
            </a:r>
            <a:r>
              <a:rPr lang="en-US" altLang="en-US" sz="2000" kern="0" dirty="0">
                <a:solidFill>
                  <a:prstClr val="black"/>
                </a:solidFill>
                <a:cs typeface="Arial" charset="0"/>
              </a:rPr>
              <a:t>RF components in beam </a:t>
            </a:r>
            <a:r>
              <a:rPr lang="en-US" altLang="en-US" sz="2000" kern="0" dirty="0" smtClean="0">
                <a:solidFill>
                  <a:prstClr val="black"/>
                </a:solidFill>
                <a:cs typeface="Arial" charset="0"/>
              </a:rPr>
              <a:t>line)</a:t>
            </a:r>
            <a:endParaRPr lang="en-US" altLang="en-US" sz="2000" kern="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371600" y="5638800"/>
            <a:ext cx="5410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000" y="5181600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8268"/>
          <a:stretch/>
        </p:blipFill>
        <p:spPr>
          <a:xfrm>
            <a:off x="0" y="-19503"/>
            <a:ext cx="9144000" cy="687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9304" y="351707"/>
            <a:ext cx="483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3D </a:t>
            </a:r>
            <a:r>
              <a:rPr lang="en-US" sz="2400" dirty="0" err="1" smtClean="0"/>
              <a:t>LEReC</a:t>
            </a:r>
            <a:r>
              <a:rPr lang="en-US" sz="2400" dirty="0" smtClean="0"/>
              <a:t> layout in RHIC tunnel at IR2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399" y="92310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Cooling sections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0919" y="1828800"/>
            <a:ext cx="2724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Injection Section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(Gun Test beamline)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07" y="432215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15200" y="2524135"/>
            <a:ext cx="381664" cy="1483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90932" y="1371600"/>
            <a:ext cx="985868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6930" y="4714928"/>
            <a:ext cx="371181" cy="4534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-169878" y="914400"/>
            <a:ext cx="4665678" cy="2985569"/>
          </a:xfrm>
        </p:spPr>
        <p:txBody>
          <a:bodyPr>
            <a:normAutofit/>
          </a:bodyPr>
          <a:lstStyle/>
          <a:p>
            <a:endParaRPr lang="en-US" altLang="en-US" sz="1600" dirty="0" smtClean="0">
              <a:cs typeface="Helvetica" charset="0"/>
            </a:endParaRPr>
          </a:p>
          <a:p>
            <a:r>
              <a:rPr lang="en-US" altLang="en-US" dirty="0" smtClean="0">
                <a:cs typeface="Helvetica" charset="0"/>
              </a:rPr>
              <a:t> 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80664" y="1327487"/>
            <a:ext cx="4164594" cy="563563"/>
          </a:xfrm>
        </p:spPr>
        <p:txBody>
          <a:bodyPr>
            <a:normAutofit fontScale="90000"/>
          </a:bodyPr>
          <a:lstStyle/>
          <a:p>
            <a:r>
              <a:rPr lang="en-US" altLang="en-US" sz="2400" dirty="0" err="1" smtClean="0"/>
              <a:t>LEReC</a:t>
            </a:r>
            <a:r>
              <a:rPr lang="en-US" altLang="en-US" sz="2400" dirty="0" smtClean="0"/>
              <a:t> Gun Test beamline under construction (2016)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14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C00D8E-FEEE-4796-B69F-319490750670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900" smtClean="0"/>
          </a:p>
        </p:txBody>
      </p:sp>
      <p:pic>
        <p:nvPicPr>
          <p:cNvPr id="6" name="Picture 5" descr="cid:image001.jpg@01D24EF6.4F69F0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" y="3431263"/>
            <a:ext cx="6482281" cy="342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edotov\Documents\Ecool\Low Energy RHIC\RHIC RF cooler\design\Installation\DC gun\20161221_1159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5245100" cy="343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97" y="3431263"/>
            <a:ext cx="2489703" cy="34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-123825"/>
            <a:ext cx="8800549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LEReC</a:t>
            </a:r>
            <a:r>
              <a:rPr lang="en-US" dirty="0" smtClean="0"/>
              <a:t> DC Gun test beamline (installed in RHIC IR2)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fedotov\Documents\Ecool\Low Energy RHIC\RHIC RF cooler\design\Installation\DC gun beamline\20170214_1506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4" y="1358900"/>
            <a:ext cx="4583045" cy="242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edotov\Documents\Ecool\Low Energy RHIC\RHIC RF cooler\design\Pictures\DC gun beamline\20170306_104109_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731"/>
            <a:ext cx="4522304" cy="271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edotov\Documents\aLEReC\design\Pictures\DC gun beamline\20170308_102111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4089400"/>
            <a:ext cx="4651022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edotov\Documents\aLEReC\design\Pictures\Cathodes\IMG_20170207_102526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320"/>
            <a:ext cx="4454326" cy="25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276" y="94509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Cathode insertion system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96240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Gun transport section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96294" y="3787361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Transport beamline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350598" y="37200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Extraction line and beam dump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5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ernal AIP review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12487</TotalTime>
  <Words>2416</Words>
  <Application>Microsoft Office PowerPoint</Application>
  <PresentationFormat>On-screen Show (4:3)</PresentationFormat>
  <Paragraphs>350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Aparajita</vt:lpstr>
      <vt:lpstr>Arial</vt:lpstr>
      <vt:lpstr>Britannic Bold</vt:lpstr>
      <vt:lpstr>Calibri</vt:lpstr>
      <vt:lpstr>Felix Titling</vt:lpstr>
      <vt:lpstr>Helvetica</vt:lpstr>
      <vt:lpstr>Symbol</vt:lpstr>
      <vt:lpstr>Times New Roman</vt:lpstr>
      <vt:lpstr>Wingdings</vt:lpstr>
      <vt:lpstr>SNS-review-TEMPLATE</vt:lpstr>
      <vt:lpstr>1_Internal AIP review</vt:lpstr>
      <vt:lpstr>Low Energy RHIC electron Cooling (LEReC)  </vt:lpstr>
      <vt:lpstr>Outline</vt:lpstr>
      <vt:lpstr>LEReC accelerator (100 meters of beamlines with the DC Gun,  5 RF systems, many magnets and instrumentation devices)</vt:lpstr>
      <vt:lpstr>LEReC Critical Technical Systems</vt:lpstr>
      <vt:lpstr>PowerPoint Presentation</vt:lpstr>
      <vt:lpstr>PowerPoint Presentation</vt:lpstr>
      <vt:lpstr>PowerPoint Presentation</vt:lpstr>
      <vt:lpstr>LEReC Gun Test beamline under construction (2016)</vt:lpstr>
      <vt:lpstr>LEReC DC Gun test beamline (installed in RHIC IR2)</vt:lpstr>
      <vt:lpstr>LEReC Gun test is the first stage of LEReC configuration. </vt:lpstr>
      <vt:lpstr>LEReC Gun Test (2017) Critical Technical Systems</vt:lpstr>
      <vt:lpstr>Gun conditioning at BNL</vt:lpstr>
      <vt:lpstr>First photocurrent  (DC) observed (April 18, 2017)</vt:lpstr>
      <vt:lpstr>LEReC beam structure in cooling section  Example for g= 4.1 (Eke=1.6 MeV)</vt:lpstr>
      <vt:lpstr>Pulsed beam operation (June 16)</vt:lpstr>
      <vt:lpstr>First CW operation (August 1)</vt:lpstr>
      <vt:lpstr>LEReC Cathodes operations summary </vt:lpstr>
      <vt:lpstr>LEReC DC Gun tests Highlights</vt:lpstr>
      <vt:lpstr>LEReC DC Gun beam tests summary</vt:lpstr>
      <vt:lpstr>LEReC DC Gun beam tests </vt:lpstr>
      <vt:lpstr> Issues/Concerns</vt:lpstr>
      <vt:lpstr> Issues/Concerns</vt:lpstr>
      <vt:lpstr>2.1 GHz warm RF cavity (installed and tested at high power)</vt:lpstr>
      <vt:lpstr>704 MHz warm RF cavity (installed and tested at high power)</vt:lpstr>
      <vt:lpstr>LEReC SRF booster cavity</vt:lpstr>
      <vt:lpstr>PowerPoint Presentation</vt:lpstr>
      <vt:lpstr>Near term schedule</vt:lpstr>
      <vt:lpstr>2018 Commissioning goals </vt:lpstr>
      <vt:lpstr>Commissioning planning for 2018 (detailed plan is being developed)</vt:lpstr>
      <vt:lpstr>Summary</vt:lpstr>
    </vt:vector>
  </TitlesOfParts>
  <Company>SNS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Mirabella, Kerry A</dc:creator>
  <cp:lastModifiedBy>Fedotov, Alexei</cp:lastModifiedBy>
  <cp:revision>661</cp:revision>
  <cp:lastPrinted>2015-10-26T19:27:55Z</cp:lastPrinted>
  <dcterms:created xsi:type="dcterms:W3CDTF">2000-02-17T14:31:25Z</dcterms:created>
  <dcterms:modified xsi:type="dcterms:W3CDTF">2017-08-08T01:23:42Z</dcterms:modified>
</cp:coreProperties>
</file>