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66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>
        <p:scale>
          <a:sx n="100" d="100"/>
          <a:sy n="100" d="100"/>
        </p:scale>
        <p:origin x="-802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polizzo\Desktop\Thermal_Test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tan</a:t>
            </a:r>
            <a:r>
              <a:rPr lang="el-GR" dirty="0"/>
              <a:t>δ</a:t>
            </a:r>
            <a:r>
              <a:rPr lang="en-US" dirty="0"/>
              <a:t> VS </a:t>
            </a:r>
            <a:r>
              <a:rPr lang="en-US" dirty="0" smtClean="0"/>
              <a:t>Temperature</a:t>
            </a:r>
            <a:endParaRPr lang="en-US" dirty="0"/>
          </a:p>
        </c:rich>
      </c:tx>
      <c:layout>
        <c:manualLayout>
          <c:xMode val="edge"/>
          <c:yMode val="edge"/>
          <c:x val="0.37800449985510598"/>
          <c:y val="3.500580349265831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6645018982002249E-2"/>
          <c:y val="3.0776390187630547E-2"/>
          <c:w val="0.92585134019372894"/>
          <c:h val="0.92881635513221783"/>
        </c:manualLayout>
      </c:layout>
      <c:scatterChart>
        <c:scatterStyle val="smoothMarker"/>
        <c:varyColors val="0"/>
        <c:ser>
          <c:idx val="1"/>
          <c:order val="0"/>
          <c:tx>
            <c:strRef>
              <c:f>Compare!$O$8</c:f>
              <c:strCache>
                <c:ptCount val="1"/>
                <c:pt idx="0">
                  <c:v>RF860 Sample 1</c:v>
                </c:pt>
              </c:strCache>
            </c:strRef>
          </c:tx>
          <c:marker>
            <c:symbol val="none"/>
          </c:marker>
          <c:xVal>
            <c:numRef>
              <c:f>Compare!$O$10:$O$45</c:f>
              <c:numCache>
                <c:formatCode>General</c:formatCode>
                <c:ptCount val="36"/>
                <c:pt idx="0">
                  <c:v>351</c:v>
                </c:pt>
                <c:pt idx="1">
                  <c:v>344</c:v>
                </c:pt>
                <c:pt idx="2">
                  <c:v>319</c:v>
                </c:pt>
                <c:pt idx="3">
                  <c:v>315</c:v>
                </c:pt>
                <c:pt idx="4">
                  <c:v>308</c:v>
                </c:pt>
                <c:pt idx="5">
                  <c:v>301</c:v>
                </c:pt>
                <c:pt idx="6">
                  <c:v>299</c:v>
                </c:pt>
                <c:pt idx="7">
                  <c:v>292</c:v>
                </c:pt>
                <c:pt idx="8">
                  <c:v>284</c:v>
                </c:pt>
                <c:pt idx="9">
                  <c:v>279</c:v>
                </c:pt>
                <c:pt idx="10">
                  <c:v>273</c:v>
                </c:pt>
                <c:pt idx="11">
                  <c:v>264</c:v>
                </c:pt>
                <c:pt idx="12">
                  <c:v>257</c:v>
                </c:pt>
                <c:pt idx="13">
                  <c:v>248</c:v>
                </c:pt>
                <c:pt idx="14">
                  <c:v>238</c:v>
                </c:pt>
                <c:pt idx="15">
                  <c:v>227</c:v>
                </c:pt>
                <c:pt idx="16">
                  <c:v>218</c:v>
                </c:pt>
                <c:pt idx="17">
                  <c:v>208</c:v>
                </c:pt>
                <c:pt idx="18">
                  <c:v>198</c:v>
                </c:pt>
                <c:pt idx="19">
                  <c:v>189</c:v>
                </c:pt>
                <c:pt idx="20">
                  <c:v>180</c:v>
                </c:pt>
                <c:pt idx="21">
                  <c:v>169</c:v>
                </c:pt>
                <c:pt idx="22">
                  <c:v>160</c:v>
                </c:pt>
                <c:pt idx="23">
                  <c:v>149</c:v>
                </c:pt>
                <c:pt idx="24">
                  <c:v>139</c:v>
                </c:pt>
                <c:pt idx="25">
                  <c:v>128</c:v>
                </c:pt>
                <c:pt idx="26">
                  <c:v>119</c:v>
                </c:pt>
                <c:pt idx="27">
                  <c:v>108</c:v>
                </c:pt>
                <c:pt idx="28">
                  <c:v>98.6</c:v>
                </c:pt>
                <c:pt idx="29">
                  <c:v>87.7</c:v>
                </c:pt>
                <c:pt idx="30">
                  <c:v>77.599999999999994</c:v>
                </c:pt>
                <c:pt idx="31">
                  <c:v>68</c:v>
                </c:pt>
                <c:pt idx="32">
                  <c:v>58.6</c:v>
                </c:pt>
                <c:pt idx="33">
                  <c:v>48.8</c:v>
                </c:pt>
                <c:pt idx="34">
                  <c:v>38.299999999999997</c:v>
                </c:pt>
              </c:numCache>
            </c:numRef>
          </c:xVal>
          <c:yVal>
            <c:numRef>
              <c:f>Compare!$T$10:$T$45</c:f>
              <c:numCache>
                <c:formatCode>General</c:formatCode>
                <c:ptCount val="36"/>
                <c:pt idx="0">
                  <c:v>1.0741360402873796E-3</c:v>
                </c:pt>
                <c:pt idx="1">
                  <c:v>9.6248187772281506E-4</c:v>
                </c:pt>
                <c:pt idx="2">
                  <c:v>8.6731192320994399E-4</c:v>
                </c:pt>
                <c:pt idx="3">
                  <c:v>8.5688847784031526E-4</c:v>
                </c:pt>
                <c:pt idx="4">
                  <c:v>8.5181779974130697E-4</c:v>
                </c:pt>
                <c:pt idx="5">
                  <c:v>8.2697737709818298E-4</c:v>
                </c:pt>
                <c:pt idx="6">
                  <c:v>8.2298320176038271E-4</c:v>
                </c:pt>
                <c:pt idx="7">
                  <c:v>7.846351975796073E-4</c:v>
                </c:pt>
                <c:pt idx="8">
                  <c:v>7.7033303842326023E-4</c:v>
                </c:pt>
                <c:pt idx="9">
                  <c:v>7.4722763536774718E-4</c:v>
                </c:pt>
                <c:pt idx="10">
                  <c:v>7.1898590060850542E-4</c:v>
                </c:pt>
                <c:pt idx="11">
                  <c:v>7.0412313716002907E-4</c:v>
                </c:pt>
                <c:pt idx="12">
                  <c:v>6.8061782727231934E-4</c:v>
                </c:pt>
                <c:pt idx="13">
                  <c:v>6.6605073785840096E-4</c:v>
                </c:pt>
                <c:pt idx="14">
                  <c:v>6.4662191831850653E-4</c:v>
                </c:pt>
                <c:pt idx="15">
                  <c:v>6.1973120944285075E-4</c:v>
                </c:pt>
                <c:pt idx="16">
                  <c:v>6.0532817695584183E-4</c:v>
                </c:pt>
                <c:pt idx="17">
                  <c:v>6.0223513532055436E-4</c:v>
                </c:pt>
                <c:pt idx="18">
                  <c:v>5.7551360726609542E-4</c:v>
                </c:pt>
                <c:pt idx="19">
                  <c:v>5.4918194709228463E-4</c:v>
                </c:pt>
                <c:pt idx="20">
                  <c:v>5.2641273175658119E-4</c:v>
                </c:pt>
                <c:pt idx="21">
                  <c:v>5.3326413575754169E-4</c:v>
                </c:pt>
                <c:pt idx="22">
                  <c:v>5.0617061613455658E-4</c:v>
                </c:pt>
                <c:pt idx="23">
                  <c:v>5.1107010557527256E-4</c:v>
                </c:pt>
                <c:pt idx="24">
                  <c:v>4.989767954264177E-4</c:v>
                </c:pt>
                <c:pt idx="25">
                  <c:v>4.7173995753273988E-4</c:v>
                </c:pt>
                <c:pt idx="26">
                  <c:v>4.7811522584546168E-4</c:v>
                </c:pt>
                <c:pt idx="27">
                  <c:v>4.5401190247575194E-4</c:v>
                </c:pt>
                <c:pt idx="28">
                  <c:v>4.4583562469402774E-4</c:v>
                </c:pt>
                <c:pt idx="29">
                  <c:v>4.5533177308024523E-4</c:v>
                </c:pt>
                <c:pt idx="30">
                  <c:v>4.5220683986184221E-4</c:v>
                </c:pt>
                <c:pt idx="31">
                  <c:v>4.3456522978194064E-4</c:v>
                </c:pt>
                <c:pt idx="32">
                  <c:v>4.2407490027622014E-4</c:v>
                </c:pt>
                <c:pt idx="33">
                  <c:v>4.3147798552239187E-4</c:v>
                </c:pt>
                <c:pt idx="34">
                  <c:v>4.2846986845254063E-4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983D-40B2-A93C-4C8A422914AE}"/>
            </c:ext>
          </c:extLst>
        </c:ser>
        <c:ser>
          <c:idx val="4"/>
          <c:order val="1"/>
          <c:tx>
            <c:strRef>
              <c:f>Compare!$AC$8</c:f>
              <c:strCache>
                <c:ptCount val="1"/>
                <c:pt idx="0">
                  <c:v>RF1080 Sample 1</c:v>
                </c:pt>
              </c:strCache>
            </c:strRef>
          </c:tx>
          <c:marker>
            <c:symbol val="none"/>
          </c:marker>
          <c:trendline>
            <c:trendlineType val="poly"/>
            <c:order val="2"/>
            <c:dispRSqr val="0"/>
            <c:dispEq val="0"/>
          </c:trendline>
          <c:xVal>
            <c:numRef>
              <c:f>Compare!$AC$10:$AC$59</c:f>
              <c:numCache>
                <c:formatCode>General</c:formatCode>
                <c:ptCount val="50"/>
                <c:pt idx="0">
                  <c:v>363</c:v>
                </c:pt>
                <c:pt idx="1">
                  <c:v>361</c:v>
                </c:pt>
                <c:pt idx="2">
                  <c:v>356</c:v>
                </c:pt>
                <c:pt idx="3">
                  <c:v>352</c:v>
                </c:pt>
                <c:pt idx="4">
                  <c:v>347</c:v>
                </c:pt>
                <c:pt idx="5">
                  <c:v>341</c:v>
                </c:pt>
                <c:pt idx="6">
                  <c:v>337</c:v>
                </c:pt>
                <c:pt idx="7">
                  <c:v>333</c:v>
                </c:pt>
                <c:pt idx="8">
                  <c:v>328</c:v>
                </c:pt>
                <c:pt idx="9">
                  <c:v>324</c:v>
                </c:pt>
                <c:pt idx="10">
                  <c:v>315</c:v>
                </c:pt>
                <c:pt idx="11">
                  <c:v>310</c:v>
                </c:pt>
                <c:pt idx="12">
                  <c:v>305</c:v>
                </c:pt>
                <c:pt idx="13">
                  <c:v>299</c:v>
                </c:pt>
                <c:pt idx="14">
                  <c:v>293</c:v>
                </c:pt>
                <c:pt idx="15">
                  <c:v>289</c:v>
                </c:pt>
                <c:pt idx="16">
                  <c:v>285</c:v>
                </c:pt>
                <c:pt idx="17">
                  <c:v>280</c:v>
                </c:pt>
                <c:pt idx="18">
                  <c:v>274</c:v>
                </c:pt>
                <c:pt idx="19">
                  <c:v>268</c:v>
                </c:pt>
                <c:pt idx="20">
                  <c:v>264</c:v>
                </c:pt>
                <c:pt idx="21">
                  <c:v>258</c:v>
                </c:pt>
                <c:pt idx="22">
                  <c:v>252</c:v>
                </c:pt>
                <c:pt idx="23">
                  <c:v>247</c:v>
                </c:pt>
                <c:pt idx="24">
                  <c:v>243</c:v>
                </c:pt>
                <c:pt idx="25">
                  <c:v>238</c:v>
                </c:pt>
                <c:pt idx="26">
                  <c:v>233</c:v>
                </c:pt>
                <c:pt idx="27">
                  <c:v>228</c:v>
                </c:pt>
                <c:pt idx="28">
                  <c:v>223</c:v>
                </c:pt>
                <c:pt idx="29">
                  <c:v>218</c:v>
                </c:pt>
                <c:pt idx="30">
                  <c:v>213</c:v>
                </c:pt>
                <c:pt idx="31">
                  <c:v>208</c:v>
                </c:pt>
                <c:pt idx="32">
                  <c:v>201</c:v>
                </c:pt>
                <c:pt idx="33">
                  <c:v>190</c:v>
                </c:pt>
                <c:pt idx="34">
                  <c:v>180</c:v>
                </c:pt>
                <c:pt idx="35">
                  <c:v>170</c:v>
                </c:pt>
                <c:pt idx="36">
                  <c:v>160</c:v>
                </c:pt>
                <c:pt idx="37">
                  <c:v>150</c:v>
                </c:pt>
                <c:pt idx="38">
                  <c:v>140</c:v>
                </c:pt>
                <c:pt idx="39">
                  <c:v>130</c:v>
                </c:pt>
                <c:pt idx="40">
                  <c:v>120</c:v>
                </c:pt>
                <c:pt idx="41">
                  <c:v>110</c:v>
                </c:pt>
                <c:pt idx="42">
                  <c:v>100</c:v>
                </c:pt>
                <c:pt idx="43">
                  <c:v>90</c:v>
                </c:pt>
                <c:pt idx="44">
                  <c:v>70</c:v>
                </c:pt>
                <c:pt idx="45">
                  <c:v>60</c:v>
                </c:pt>
                <c:pt idx="46">
                  <c:v>50</c:v>
                </c:pt>
                <c:pt idx="47">
                  <c:v>40</c:v>
                </c:pt>
                <c:pt idx="48">
                  <c:v>35</c:v>
                </c:pt>
                <c:pt idx="49">
                  <c:v>30</c:v>
                </c:pt>
              </c:numCache>
            </c:numRef>
          </c:xVal>
          <c:yVal>
            <c:numRef>
              <c:f>Compare!$AH$10:$AH$59</c:f>
              <c:numCache>
                <c:formatCode>General</c:formatCode>
                <c:ptCount val="50"/>
                <c:pt idx="0">
                  <c:v>2.5415979224999862E-3</c:v>
                </c:pt>
                <c:pt idx="1">
                  <c:v>2.4879922863661978E-3</c:v>
                </c:pt>
                <c:pt idx="2">
                  <c:v>2.4435834940011946E-3</c:v>
                </c:pt>
                <c:pt idx="3">
                  <c:v>2.3504262810352138E-3</c:v>
                </c:pt>
                <c:pt idx="4">
                  <c:v>2.2893417366036534E-3</c:v>
                </c:pt>
                <c:pt idx="5">
                  <c:v>2.190338586969074E-3</c:v>
                </c:pt>
                <c:pt idx="6">
                  <c:v>2.123303175975479E-3</c:v>
                </c:pt>
                <c:pt idx="7">
                  <c:v>2.0574318303440064E-3</c:v>
                </c:pt>
                <c:pt idx="8">
                  <c:v>2.0184148292861355E-3</c:v>
                </c:pt>
                <c:pt idx="9">
                  <c:v>1.8896738332195406E-3</c:v>
                </c:pt>
                <c:pt idx="10">
                  <c:v>1.8529362873755226E-3</c:v>
                </c:pt>
                <c:pt idx="11">
                  <c:v>1.7875002574298145E-3</c:v>
                </c:pt>
                <c:pt idx="12">
                  <c:v>1.760507999399504E-3</c:v>
                </c:pt>
                <c:pt idx="13">
                  <c:v>1.6885908430960407E-3</c:v>
                </c:pt>
                <c:pt idx="14">
                  <c:v>1.6042771222066271E-3</c:v>
                </c:pt>
                <c:pt idx="15">
                  <c:v>1.5852631886017229E-3</c:v>
                </c:pt>
                <c:pt idx="16">
                  <c:v>1.5189133264654428E-3</c:v>
                </c:pt>
                <c:pt idx="17">
                  <c:v>1.4875876815542122E-3</c:v>
                </c:pt>
                <c:pt idx="18">
                  <c:v>1.4974532389625699E-3</c:v>
                </c:pt>
                <c:pt idx="19">
                  <c:v>1.4457674605370405E-3</c:v>
                </c:pt>
                <c:pt idx="20">
                  <c:v>1.3533796631404109E-3</c:v>
                </c:pt>
                <c:pt idx="21">
                  <c:v>1.2936338724651669E-3</c:v>
                </c:pt>
                <c:pt idx="22">
                  <c:v>1.2389055409352955E-3</c:v>
                </c:pt>
                <c:pt idx="23">
                  <c:v>1.1987011700908608E-3</c:v>
                </c:pt>
                <c:pt idx="24">
                  <c:v>1.1648284735121929E-3</c:v>
                </c:pt>
                <c:pt idx="25">
                  <c:v>1.1548557820795476E-3</c:v>
                </c:pt>
                <c:pt idx="26">
                  <c:v>1.1046687674149732E-3</c:v>
                </c:pt>
                <c:pt idx="27">
                  <c:v>1.0885280238936465E-3</c:v>
                </c:pt>
                <c:pt idx="28">
                  <c:v>1.0460232911931645E-3</c:v>
                </c:pt>
                <c:pt idx="29">
                  <c:v>1.0090128283137547E-3</c:v>
                </c:pt>
                <c:pt idx="30">
                  <c:v>9.7879944144400009E-4</c:v>
                </c:pt>
                <c:pt idx="31">
                  <c:v>9.4979248348098537E-4</c:v>
                </c:pt>
                <c:pt idx="32">
                  <c:v>9.204096674327618E-4</c:v>
                </c:pt>
                <c:pt idx="33">
                  <c:v>8.4107366673668682E-4</c:v>
                </c:pt>
                <c:pt idx="34">
                  <c:v>8.1000849506552306E-4</c:v>
                </c:pt>
                <c:pt idx="35">
                  <c:v>7.632365023356526E-4</c:v>
                </c:pt>
                <c:pt idx="36">
                  <c:v>7.3468810073260254E-4</c:v>
                </c:pt>
                <c:pt idx="37">
                  <c:v>6.9266758383801504E-4</c:v>
                </c:pt>
                <c:pt idx="38">
                  <c:v>6.9316950430234109E-4</c:v>
                </c:pt>
                <c:pt idx="39">
                  <c:v>6.5334383404556636E-4</c:v>
                </c:pt>
                <c:pt idx="40">
                  <c:v>6.273284726881303E-4</c:v>
                </c:pt>
                <c:pt idx="41">
                  <c:v>6.1432233872789387E-4</c:v>
                </c:pt>
                <c:pt idx="42">
                  <c:v>5.626252439741758E-4</c:v>
                </c:pt>
                <c:pt idx="43">
                  <c:v>5.2434984705187354E-4</c:v>
                </c:pt>
                <c:pt idx="44">
                  <c:v>4.9751033256071199E-4</c:v>
                </c:pt>
                <c:pt idx="45">
                  <c:v>5.251844411425713E-4</c:v>
                </c:pt>
                <c:pt idx="46">
                  <c:v>4.982500648008731E-4</c:v>
                </c:pt>
                <c:pt idx="47">
                  <c:v>4.9038544667863579E-4</c:v>
                </c:pt>
                <c:pt idx="48">
                  <c:v>4.7096363397644455E-4</c:v>
                </c:pt>
                <c:pt idx="49">
                  <c:v>4.7807204967969727E-4</c:v>
                </c:pt>
              </c:numCache>
            </c:numRef>
          </c:yVal>
          <c:smooth val="1"/>
        </c:ser>
        <c:ser>
          <c:idx val="7"/>
          <c:order val="2"/>
          <c:tx>
            <c:strRef>
              <c:f>Compare!$AX$8</c:f>
              <c:strCache>
                <c:ptCount val="1"/>
                <c:pt idx="0">
                  <c:v>Cap Inner Sample Test2</c:v>
                </c:pt>
              </c:strCache>
            </c:strRef>
          </c:tx>
          <c:spPr>
            <a:ln>
              <a:solidFill>
                <a:schemeClr val="bg2">
                  <a:lumMod val="25000"/>
                </a:schemeClr>
              </a:solidFill>
            </a:ln>
          </c:spPr>
          <c:marker>
            <c:symbol val="none"/>
          </c:marker>
          <c:xVal>
            <c:numRef>
              <c:f>Compare!$AX$10:$AX$62</c:f>
              <c:numCache>
                <c:formatCode>General</c:formatCode>
                <c:ptCount val="53"/>
                <c:pt idx="13">
                  <c:v>303</c:v>
                </c:pt>
                <c:pt idx="14">
                  <c:v>297</c:v>
                </c:pt>
                <c:pt idx="15">
                  <c:v>294</c:v>
                </c:pt>
                <c:pt idx="16">
                  <c:v>286</c:v>
                </c:pt>
                <c:pt idx="17">
                  <c:v>277</c:v>
                </c:pt>
                <c:pt idx="18">
                  <c:v>274</c:v>
                </c:pt>
                <c:pt idx="19">
                  <c:v>265</c:v>
                </c:pt>
                <c:pt idx="20">
                  <c:v>259</c:v>
                </c:pt>
                <c:pt idx="21">
                  <c:v>248</c:v>
                </c:pt>
                <c:pt idx="22">
                  <c:v>242</c:v>
                </c:pt>
                <c:pt idx="23">
                  <c:v>236</c:v>
                </c:pt>
                <c:pt idx="24">
                  <c:v>230</c:v>
                </c:pt>
                <c:pt idx="25">
                  <c:v>224</c:v>
                </c:pt>
                <c:pt idx="26">
                  <c:v>216</c:v>
                </c:pt>
                <c:pt idx="27">
                  <c:v>210</c:v>
                </c:pt>
                <c:pt idx="28">
                  <c:v>204</c:v>
                </c:pt>
                <c:pt idx="29">
                  <c:v>198</c:v>
                </c:pt>
                <c:pt idx="30">
                  <c:v>193</c:v>
                </c:pt>
                <c:pt idx="31">
                  <c:v>183</c:v>
                </c:pt>
                <c:pt idx="32">
                  <c:v>173</c:v>
                </c:pt>
                <c:pt idx="33">
                  <c:v>161</c:v>
                </c:pt>
                <c:pt idx="34">
                  <c:v>155</c:v>
                </c:pt>
                <c:pt idx="35">
                  <c:v>149</c:v>
                </c:pt>
                <c:pt idx="36">
                  <c:v>141</c:v>
                </c:pt>
                <c:pt idx="37">
                  <c:v>135</c:v>
                </c:pt>
                <c:pt idx="38">
                  <c:v>127</c:v>
                </c:pt>
                <c:pt idx="39">
                  <c:v>123</c:v>
                </c:pt>
                <c:pt idx="40">
                  <c:v>116</c:v>
                </c:pt>
                <c:pt idx="41">
                  <c:v>109</c:v>
                </c:pt>
                <c:pt idx="42">
                  <c:v>102</c:v>
                </c:pt>
                <c:pt idx="43">
                  <c:v>95.5</c:v>
                </c:pt>
                <c:pt idx="44">
                  <c:v>88.7</c:v>
                </c:pt>
                <c:pt idx="45">
                  <c:v>79.3</c:v>
                </c:pt>
                <c:pt idx="46">
                  <c:v>75.099999999999994</c:v>
                </c:pt>
                <c:pt idx="47">
                  <c:v>68.7</c:v>
                </c:pt>
                <c:pt idx="48">
                  <c:v>61.1</c:v>
                </c:pt>
                <c:pt idx="49">
                  <c:v>51.4</c:v>
                </c:pt>
                <c:pt idx="50">
                  <c:v>44.8</c:v>
                </c:pt>
                <c:pt idx="51">
                  <c:v>38.299999999999997</c:v>
                </c:pt>
                <c:pt idx="52">
                  <c:v>32.1</c:v>
                </c:pt>
              </c:numCache>
            </c:numRef>
          </c:xVal>
          <c:yVal>
            <c:numRef>
              <c:f>Compare!$BC$10:$BC$62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1.77542564574781E-3</c:v>
                </c:pt>
                <c:pt idx="14">
                  <c:v>1.6529244109660577E-3</c:v>
                </c:pt>
                <c:pt idx="15">
                  <c:v>1.6225540042403193E-3</c:v>
                </c:pt>
                <c:pt idx="16">
                  <c:v>1.4968951166236665E-3</c:v>
                </c:pt>
                <c:pt idx="17">
                  <c:v>1.4539903635510307E-3</c:v>
                </c:pt>
                <c:pt idx="18">
                  <c:v>1.3684042087549265E-3</c:v>
                </c:pt>
                <c:pt idx="19">
                  <c:v>1.3137143028206411E-3</c:v>
                </c:pt>
                <c:pt idx="20">
                  <c:v>1.2328613438693527E-3</c:v>
                </c:pt>
                <c:pt idx="21">
                  <c:v>1.1702353730860138E-3</c:v>
                </c:pt>
                <c:pt idx="22">
                  <c:v>1.136212610326783E-3</c:v>
                </c:pt>
                <c:pt idx="23">
                  <c:v>1.0589951699068374E-3</c:v>
                </c:pt>
                <c:pt idx="24">
                  <c:v>1.03219724158908E-3</c:v>
                </c:pt>
                <c:pt idx="25">
                  <c:v>9.6874760760077758E-4</c:v>
                </c:pt>
                <c:pt idx="26">
                  <c:v>9.4451513159854927E-4</c:v>
                </c:pt>
                <c:pt idx="27">
                  <c:v>9.2969240223849054E-4</c:v>
                </c:pt>
                <c:pt idx="28">
                  <c:v>8.8763268655698765E-4</c:v>
                </c:pt>
                <c:pt idx="29">
                  <c:v>8.5646465778063652E-4</c:v>
                </c:pt>
                <c:pt idx="30">
                  <c:v>8.1657030345387203E-4</c:v>
                </c:pt>
                <c:pt idx="31">
                  <c:v>7.6507395465411315E-4</c:v>
                </c:pt>
                <c:pt idx="32">
                  <c:v>7.3802890850091615E-4</c:v>
                </c:pt>
                <c:pt idx="33">
                  <c:v>7.0137528072053196E-4</c:v>
                </c:pt>
                <c:pt idx="34">
                  <c:v>6.9720042137879485E-4</c:v>
                </c:pt>
                <c:pt idx="35">
                  <c:v>6.6785756544438728E-4</c:v>
                </c:pt>
                <c:pt idx="36">
                  <c:v>6.3921691261810203E-4</c:v>
                </c:pt>
                <c:pt idx="37">
                  <c:v>6.0907963613549747E-4</c:v>
                </c:pt>
                <c:pt idx="38">
                  <c:v>6.0556777847889311E-4</c:v>
                </c:pt>
                <c:pt idx="39">
                  <c:v>6.0359538384036169E-4</c:v>
                </c:pt>
                <c:pt idx="40">
                  <c:v>5.4622714945015683E-4</c:v>
                </c:pt>
                <c:pt idx="41">
                  <c:v>5.7887954831672289E-4</c:v>
                </c:pt>
                <c:pt idx="42">
                  <c:v>5.5666596781182235E-4</c:v>
                </c:pt>
                <c:pt idx="43">
                  <c:v>5.5632264772160155E-4</c:v>
                </c:pt>
                <c:pt idx="44">
                  <c:v>5.3883704602182764E-4</c:v>
                </c:pt>
                <c:pt idx="45">
                  <c:v>5.2060184852073966E-4</c:v>
                </c:pt>
                <c:pt idx="46">
                  <c:v>5.1746314220734596E-4</c:v>
                </c:pt>
                <c:pt idx="47">
                  <c:v>5.0440225029953678E-4</c:v>
                </c:pt>
                <c:pt idx="48">
                  <c:v>5.0135804241314746E-4</c:v>
                </c:pt>
                <c:pt idx="49">
                  <c:v>4.8120015591339075E-4</c:v>
                </c:pt>
                <c:pt idx="50">
                  <c:v>4.816712587714134E-4</c:v>
                </c:pt>
                <c:pt idx="51">
                  <c:v>4.686159518521665E-4</c:v>
                </c:pt>
                <c:pt idx="52">
                  <c:v>4.6186302499443352E-4</c:v>
                </c:pt>
              </c:numCache>
            </c:numRef>
          </c:yVal>
          <c:smooth val="1"/>
        </c:ser>
        <c:ser>
          <c:idx val="0"/>
          <c:order val="3"/>
          <c:tx>
            <c:v>PFC_Sample2_NoGap_(AL995)</c:v>
          </c:tx>
          <c:marker>
            <c:symbol val="none"/>
          </c:marker>
          <c:xVal>
            <c:numRef>
              <c:f>Compare!$EM$10:$EM$40</c:f>
              <c:numCache>
                <c:formatCode>General</c:formatCode>
                <c:ptCount val="31"/>
                <c:pt idx="0">
                  <c:v>324</c:v>
                </c:pt>
                <c:pt idx="1">
                  <c:v>314</c:v>
                </c:pt>
                <c:pt idx="2">
                  <c:v>308</c:v>
                </c:pt>
                <c:pt idx="3">
                  <c:v>303</c:v>
                </c:pt>
                <c:pt idx="4">
                  <c:v>292</c:v>
                </c:pt>
                <c:pt idx="5">
                  <c:v>287</c:v>
                </c:pt>
                <c:pt idx="6">
                  <c:v>268</c:v>
                </c:pt>
                <c:pt idx="7">
                  <c:v>253</c:v>
                </c:pt>
                <c:pt idx="8">
                  <c:v>242</c:v>
                </c:pt>
                <c:pt idx="9">
                  <c:v>234</c:v>
                </c:pt>
                <c:pt idx="10">
                  <c:v>227</c:v>
                </c:pt>
                <c:pt idx="11">
                  <c:v>220</c:v>
                </c:pt>
                <c:pt idx="12">
                  <c:v>211</c:v>
                </c:pt>
                <c:pt idx="13">
                  <c:v>202</c:v>
                </c:pt>
                <c:pt idx="14">
                  <c:v>194</c:v>
                </c:pt>
                <c:pt idx="15">
                  <c:v>181</c:v>
                </c:pt>
                <c:pt idx="16">
                  <c:v>174</c:v>
                </c:pt>
                <c:pt idx="17">
                  <c:v>165</c:v>
                </c:pt>
                <c:pt idx="18">
                  <c:v>154</c:v>
                </c:pt>
                <c:pt idx="19">
                  <c:v>145</c:v>
                </c:pt>
                <c:pt idx="20">
                  <c:v>136</c:v>
                </c:pt>
                <c:pt idx="21">
                  <c:v>123</c:v>
                </c:pt>
                <c:pt idx="22">
                  <c:v>115</c:v>
                </c:pt>
                <c:pt idx="23">
                  <c:v>104</c:v>
                </c:pt>
                <c:pt idx="24">
                  <c:v>95</c:v>
                </c:pt>
                <c:pt idx="25">
                  <c:v>86</c:v>
                </c:pt>
                <c:pt idx="26">
                  <c:v>75</c:v>
                </c:pt>
                <c:pt idx="27">
                  <c:v>65</c:v>
                </c:pt>
                <c:pt idx="28">
                  <c:v>55</c:v>
                </c:pt>
                <c:pt idx="29">
                  <c:v>45</c:v>
                </c:pt>
                <c:pt idx="30">
                  <c:v>39</c:v>
                </c:pt>
              </c:numCache>
            </c:numRef>
          </c:xVal>
          <c:yVal>
            <c:numRef>
              <c:f>Compare!$ER$10:$ER$40</c:f>
              <c:numCache>
                <c:formatCode>General</c:formatCode>
                <c:ptCount val="31"/>
                <c:pt idx="0">
                  <c:v>1.4459827698155104E-4</c:v>
                </c:pt>
                <c:pt idx="1">
                  <c:v>1.4445933379404348E-4</c:v>
                </c:pt>
                <c:pt idx="2">
                  <c:v>1.8019305354765867E-4</c:v>
                </c:pt>
                <c:pt idx="3">
                  <c:v>1.8037837827880105E-4</c:v>
                </c:pt>
                <c:pt idx="4">
                  <c:v>1.9389758266878389E-4</c:v>
                </c:pt>
                <c:pt idx="5">
                  <c:v>1.5535896243011678E-4</c:v>
                </c:pt>
                <c:pt idx="6">
                  <c:v>1.4531787494660668E-4</c:v>
                </c:pt>
                <c:pt idx="7">
                  <c:v>2.1859134369444361E-4</c:v>
                </c:pt>
                <c:pt idx="8">
                  <c:v>1.922222654654716E-4</c:v>
                </c:pt>
                <c:pt idx="9">
                  <c:v>1.8699423261157579E-4</c:v>
                </c:pt>
                <c:pt idx="10">
                  <c:v>1.6260453600921748E-4</c:v>
                </c:pt>
                <c:pt idx="11">
                  <c:v>1.4213993183077593E-4</c:v>
                </c:pt>
                <c:pt idx="12">
                  <c:v>1.7455251553952057E-4</c:v>
                </c:pt>
                <c:pt idx="13">
                  <c:v>1.6919556570667041E-4</c:v>
                </c:pt>
                <c:pt idx="14">
                  <c:v>1.6580692260900501E-4</c:v>
                </c:pt>
                <c:pt idx="15">
                  <c:v>1.9503434337491784E-4</c:v>
                </c:pt>
                <c:pt idx="16">
                  <c:v>1.75300787795891E-4</c:v>
                </c:pt>
                <c:pt idx="17">
                  <c:v>1.8158415619487197E-4</c:v>
                </c:pt>
                <c:pt idx="18">
                  <c:v>1.5095396427905575E-4</c:v>
                </c:pt>
                <c:pt idx="19">
                  <c:v>1.6895689907407544E-4</c:v>
                </c:pt>
                <c:pt idx="20">
                  <c:v>1.6643798798844265E-4</c:v>
                </c:pt>
                <c:pt idx="21">
                  <c:v>1.5585935098537065E-4</c:v>
                </c:pt>
                <c:pt idx="22">
                  <c:v>1.5112146083272429E-4</c:v>
                </c:pt>
                <c:pt idx="23">
                  <c:v>1.5046157447192509E-4</c:v>
                </c:pt>
                <c:pt idx="24">
                  <c:v>1.5451922934968859E-4</c:v>
                </c:pt>
                <c:pt idx="25">
                  <c:v>1.5330423367794125E-4</c:v>
                </c:pt>
                <c:pt idx="26">
                  <c:v>1.5681062418598142E-4</c:v>
                </c:pt>
                <c:pt idx="27">
                  <c:v>1.4552201567685983E-4</c:v>
                </c:pt>
                <c:pt idx="28">
                  <c:v>1.7119813667137174E-4</c:v>
                </c:pt>
                <c:pt idx="29">
                  <c:v>1.9163162072010546E-4</c:v>
                </c:pt>
                <c:pt idx="30">
                  <c:v>2.1470222048107536E-4</c:v>
                </c:pt>
              </c:numCache>
            </c:numRef>
          </c:yVal>
          <c:smooth val="1"/>
        </c:ser>
        <c:ser>
          <c:idx val="2"/>
          <c:order val="4"/>
          <c:tx>
            <c:v>PFC_Sample2_Gap_(AL995)</c:v>
          </c:tx>
          <c:marker>
            <c:symbol val="none"/>
          </c:marker>
          <c:xVal>
            <c:numRef>
              <c:f>Compare!$ED$10:$ED$39</c:f>
              <c:numCache>
                <c:formatCode>General</c:formatCode>
                <c:ptCount val="30"/>
                <c:pt idx="0">
                  <c:v>349</c:v>
                </c:pt>
                <c:pt idx="1">
                  <c:v>338</c:v>
                </c:pt>
                <c:pt idx="2">
                  <c:v>325</c:v>
                </c:pt>
                <c:pt idx="3">
                  <c:v>315</c:v>
                </c:pt>
                <c:pt idx="4">
                  <c:v>304</c:v>
                </c:pt>
                <c:pt idx="5">
                  <c:v>292</c:v>
                </c:pt>
                <c:pt idx="6">
                  <c:v>282</c:v>
                </c:pt>
                <c:pt idx="7">
                  <c:v>273</c:v>
                </c:pt>
                <c:pt idx="8">
                  <c:v>262</c:v>
                </c:pt>
                <c:pt idx="9">
                  <c:v>252</c:v>
                </c:pt>
                <c:pt idx="10">
                  <c:v>242</c:v>
                </c:pt>
                <c:pt idx="11">
                  <c:v>234</c:v>
                </c:pt>
                <c:pt idx="12">
                  <c:v>224</c:v>
                </c:pt>
                <c:pt idx="13">
                  <c:v>213</c:v>
                </c:pt>
                <c:pt idx="14">
                  <c:v>193</c:v>
                </c:pt>
                <c:pt idx="15">
                  <c:v>183</c:v>
                </c:pt>
                <c:pt idx="16">
                  <c:v>174</c:v>
                </c:pt>
                <c:pt idx="17">
                  <c:v>163</c:v>
                </c:pt>
                <c:pt idx="18">
                  <c:v>154</c:v>
                </c:pt>
                <c:pt idx="19">
                  <c:v>141</c:v>
                </c:pt>
                <c:pt idx="20">
                  <c:v>131</c:v>
                </c:pt>
                <c:pt idx="21">
                  <c:v>122</c:v>
                </c:pt>
                <c:pt idx="22">
                  <c:v>111</c:v>
                </c:pt>
                <c:pt idx="23">
                  <c:v>101</c:v>
                </c:pt>
                <c:pt idx="24">
                  <c:v>90</c:v>
                </c:pt>
                <c:pt idx="25">
                  <c:v>80</c:v>
                </c:pt>
                <c:pt idx="26">
                  <c:v>70</c:v>
                </c:pt>
                <c:pt idx="27">
                  <c:v>60</c:v>
                </c:pt>
                <c:pt idx="28">
                  <c:v>50</c:v>
                </c:pt>
                <c:pt idx="29">
                  <c:v>40</c:v>
                </c:pt>
              </c:numCache>
            </c:numRef>
          </c:xVal>
          <c:yVal>
            <c:numRef>
              <c:f>Compare!$EI$10:$EI$39</c:f>
              <c:numCache>
                <c:formatCode>General</c:formatCode>
                <c:ptCount val="30"/>
                <c:pt idx="0">
                  <c:v>1.4201677848941444E-4</c:v>
                </c:pt>
                <c:pt idx="1">
                  <c:v>1.0336207026716789E-4</c:v>
                </c:pt>
                <c:pt idx="2">
                  <c:v>1.5081246207403892E-4</c:v>
                </c:pt>
                <c:pt idx="3">
                  <c:v>1.4826618452818281E-4</c:v>
                </c:pt>
                <c:pt idx="4">
                  <c:v>6.9029910120810089E-5</c:v>
                </c:pt>
                <c:pt idx="5">
                  <c:v>8.7733566924938128E-5</c:v>
                </c:pt>
                <c:pt idx="6">
                  <c:v>1.3056261427085925E-4</c:v>
                </c:pt>
                <c:pt idx="7">
                  <c:v>1.6505167023214018E-4</c:v>
                </c:pt>
                <c:pt idx="8">
                  <c:v>1.7032961813053839E-4</c:v>
                </c:pt>
                <c:pt idx="9">
                  <c:v>2.1078631892604453E-4</c:v>
                </c:pt>
                <c:pt idx="10">
                  <c:v>1.8496723286260641E-4</c:v>
                </c:pt>
                <c:pt idx="11">
                  <c:v>1.4134673951655716E-4</c:v>
                </c:pt>
                <c:pt idx="12">
                  <c:v>1.2108402528826335E-4</c:v>
                </c:pt>
                <c:pt idx="13">
                  <c:v>1.2271141217817799E-4</c:v>
                </c:pt>
                <c:pt idx="14">
                  <c:v>1.6973000716174509E-4</c:v>
                </c:pt>
                <c:pt idx="15">
                  <c:v>1.9116247439586326E-4</c:v>
                </c:pt>
                <c:pt idx="16">
                  <c:v>2.2057290720099316E-4</c:v>
                </c:pt>
                <c:pt idx="17">
                  <c:v>2.1475559947619477E-4</c:v>
                </c:pt>
                <c:pt idx="18">
                  <c:v>1.9609250442435242E-4</c:v>
                </c:pt>
                <c:pt idx="19">
                  <c:v>1.7960158536931334E-4</c:v>
                </c:pt>
                <c:pt idx="20">
                  <c:v>1.8370512333466254E-4</c:v>
                </c:pt>
                <c:pt idx="21">
                  <c:v>1.8826349498146723E-4</c:v>
                </c:pt>
                <c:pt idx="22">
                  <c:v>2.2213904821103493E-4</c:v>
                </c:pt>
                <c:pt idx="23">
                  <c:v>2.3269231297099434E-4</c:v>
                </c:pt>
                <c:pt idx="24">
                  <c:v>2.5641125818259819E-4</c:v>
                </c:pt>
                <c:pt idx="25">
                  <c:v>3.0135727083052812E-4</c:v>
                </c:pt>
                <c:pt idx="26">
                  <c:v>2.6831970771856858E-4</c:v>
                </c:pt>
                <c:pt idx="27">
                  <c:v>2.839215186095865E-4</c:v>
                </c:pt>
                <c:pt idx="28">
                  <c:v>3.2014225639771115E-4</c:v>
                </c:pt>
                <c:pt idx="29">
                  <c:v>4.3950066814452663E-4</c:v>
                </c:pt>
              </c:numCache>
            </c:numRef>
          </c:yVal>
          <c:smooth val="1"/>
        </c:ser>
        <c:ser>
          <c:idx val="3"/>
          <c:order val="5"/>
          <c:tx>
            <c:strRef>
              <c:f>Compare!$EV$8</c:f>
              <c:strCache>
                <c:ptCount val="1"/>
                <c:pt idx="0">
                  <c:v>New 99.7%</c:v>
                </c:pt>
              </c:strCache>
            </c:strRef>
          </c:tx>
          <c:marker>
            <c:symbol val="none"/>
          </c:marker>
          <c:xVal>
            <c:numRef>
              <c:f>Compare!$EV$10:$EV$17</c:f>
              <c:numCache>
                <c:formatCode>General</c:formatCode>
                <c:ptCount val="8"/>
                <c:pt idx="0">
                  <c:v>205</c:v>
                </c:pt>
                <c:pt idx="1">
                  <c:v>188</c:v>
                </c:pt>
                <c:pt idx="2">
                  <c:v>170</c:v>
                </c:pt>
                <c:pt idx="3">
                  <c:v>149</c:v>
                </c:pt>
                <c:pt idx="4">
                  <c:v>120</c:v>
                </c:pt>
                <c:pt idx="5">
                  <c:v>100</c:v>
                </c:pt>
                <c:pt idx="6">
                  <c:v>61</c:v>
                </c:pt>
                <c:pt idx="7">
                  <c:v>40</c:v>
                </c:pt>
              </c:numCache>
            </c:numRef>
          </c:xVal>
          <c:yVal>
            <c:numRef>
              <c:f>Compare!$FA$10:$FA$17</c:f>
              <c:numCache>
                <c:formatCode>General</c:formatCode>
                <c:ptCount val="8"/>
                <c:pt idx="0">
                  <c:v>1.6789686245200299E-2</c:v>
                </c:pt>
                <c:pt idx="1">
                  <c:v>1.8605192096976916E-2</c:v>
                </c:pt>
                <c:pt idx="2">
                  <c:v>1.9693262699287513E-2</c:v>
                </c:pt>
                <c:pt idx="3">
                  <c:v>2.0173904574958754E-2</c:v>
                </c:pt>
                <c:pt idx="4">
                  <c:v>1.909502902826966E-2</c:v>
                </c:pt>
                <c:pt idx="5">
                  <c:v>1.8095839084433341E-2</c:v>
                </c:pt>
                <c:pt idx="6">
                  <c:v>1.4175950456980365E-2</c:v>
                </c:pt>
                <c:pt idx="7">
                  <c:v>1.2078955908395823E-2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32896"/>
        <c:axId val="58034432"/>
      </c:scatterChart>
      <c:valAx>
        <c:axId val="5803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8034432"/>
        <c:crosses val="autoZero"/>
        <c:crossBetween val="midCat"/>
      </c:valAx>
      <c:valAx>
        <c:axId val="58034432"/>
        <c:scaling>
          <c:orientation val="minMax"/>
          <c:max val="3.0000000000000009E-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0328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0.45109</cdr:x>
      <cdr:y>0.37295</cdr:y>
    </cdr:from>
    <cdr:to>
      <cdr:x>0.68307</cdr:x>
      <cdr:y>0.47959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064748" y="861082"/>
          <a:ext cx="1576073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Current Alumina Sample</a:t>
          </a:r>
          <a:endParaRPr lang="en-US" sz="10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cdr:txBody>
    </cdr:sp>
  </cdr:relSizeAnchor>
  <cdr:relSizeAnchor xmlns:cdr="http://schemas.openxmlformats.org/drawingml/2006/chartDrawing">
    <cdr:from>
      <cdr:x>0.68535</cdr:x>
      <cdr:y>0.47959</cdr:y>
    </cdr:from>
    <cdr:to>
      <cdr:x>0.94965</cdr:x>
      <cdr:y>0.58623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656351" y="1107303"/>
          <a:ext cx="179568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Benchmark Alumina Sample</a:t>
          </a:r>
          <a:endParaRPr lang="en-US" sz="10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cdr:txBody>
    </cdr:sp>
  </cdr:relSizeAnchor>
  <cdr:relSizeAnchor xmlns:cdr="http://schemas.openxmlformats.org/drawingml/2006/chartDrawing">
    <cdr:from>
      <cdr:x>0.69935</cdr:x>
      <cdr:y>0.73546</cdr:y>
    </cdr:from>
    <cdr:to>
      <cdr:x>0.8924</cdr:x>
      <cdr:y>0.8421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4751476" y="1698069"/>
          <a:ext cx="131157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PFC AL995 Sample</a:t>
          </a:r>
          <a:endParaRPr lang="en-US" sz="10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6CD0D-3A0A-4200-83A9-0BBFDCF57FDE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36158-872E-4109-9001-D95886F5C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6158-872E-4109-9001-D95886F5CC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93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6158-872E-4109-9001-D95886F5CC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93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6158-872E-4109-9001-D95886F5CC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9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6158-872E-4109-9001-D95886F5CC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93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6158-872E-4109-9001-D95886F5CC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9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6158-872E-4109-9001-D95886F5CC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93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6158-872E-4109-9001-D95886F5CC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9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6158-872E-4109-9001-D95886F5CC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93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6158-872E-4109-9001-D95886F5CC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93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6158-872E-4109-9001-D95886F5CC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93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6158-872E-4109-9001-D95886F5CC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93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5503"/>
            <a:ext cx="8229600" cy="39206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2143125" cy="52849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72175" cy="52849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709739"/>
            <a:ext cx="83488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0" y="4589465"/>
            <a:ext cx="8348870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148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1148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15873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9" y="2505075"/>
            <a:ext cx="41148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41148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47994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371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cid:image005.jpg@01D1FC79.F5EB359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cid:image004.jpg@01D1FC79.F5EB3590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9560" y="530411"/>
            <a:ext cx="9799320" cy="2387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9MHz System Performance </a:t>
            </a:r>
            <a:r>
              <a:rPr lang="en-US" sz="3600" dirty="0"/>
              <a:t>&amp;</a:t>
            </a:r>
            <a:r>
              <a:rPr lang="en-US" sz="3600" dirty="0" smtClean="0"/>
              <a:t> Update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4295167"/>
            <a:ext cx="8338930" cy="1655762"/>
          </a:xfrm>
        </p:spPr>
        <p:txBody>
          <a:bodyPr/>
          <a:lstStyle/>
          <a:p>
            <a:r>
              <a:rPr lang="en-US" dirty="0" smtClean="0"/>
              <a:t>Salvatore Polizzo</a:t>
            </a:r>
          </a:p>
          <a:p>
            <a:r>
              <a:rPr lang="en-US" dirty="0" smtClean="0"/>
              <a:t>FY17 RHIC Retreat</a:t>
            </a:r>
          </a:p>
          <a:p>
            <a:r>
              <a:rPr lang="en-US" dirty="0" smtClean="0"/>
              <a:t>8/8/17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229953"/>
            <a:ext cx="8420431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 smtClean="0">
                <a:cs typeface="Helvetica" pitchFamily="-84" charset="0"/>
              </a:rPr>
              <a:t>New </a:t>
            </a:r>
            <a:r>
              <a:rPr lang="en-US" altLang="en-US" dirty="0">
                <a:cs typeface="Helvetica" pitchFamily="-84" charset="0"/>
              </a:rPr>
              <a:t>9MHz System </a:t>
            </a:r>
            <a:r>
              <a:rPr lang="en-US" altLang="en-US" dirty="0" smtClean="0">
                <a:cs typeface="Helvetica" pitchFamily="-84" charset="0"/>
              </a:rPr>
              <a:t>Current Efforts</a:t>
            </a:r>
            <a:endParaRPr lang="en-US" sz="3100" dirty="0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0" y="1383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" y="1555516"/>
            <a:ext cx="7897178" cy="427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2072545" y="946852"/>
            <a:ext cx="5235602" cy="3869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smtClean="0"/>
              <a:t>Dielectric Material Test Cavity (50MHz)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31028" y="1186184"/>
            <a:ext cx="251863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Bare Cavity (Picture) </a:t>
            </a:r>
            <a:endParaRPr lang="en-US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Oval 5"/>
          <p:cNvSpPr/>
          <p:nvPr/>
        </p:nvSpPr>
        <p:spPr>
          <a:xfrm>
            <a:off x="1531524" y="1844990"/>
            <a:ext cx="1409795" cy="19240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531523" y="2264090"/>
            <a:ext cx="1409795" cy="19240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28460" y="1790692"/>
            <a:ext cx="419100" cy="2467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83280" y="2052989"/>
            <a:ext cx="2377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Pertinent Parameters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endCxn id="21" idx="2"/>
          </p:cNvCxnSpPr>
          <p:nvPr/>
        </p:nvCxnSpPr>
        <p:spPr>
          <a:xfrm flipV="1">
            <a:off x="5661660" y="1914044"/>
            <a:ext cx="1066800" cy="32361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941319" y="1941192"/>
            <a:ext cx="495301" cy="2152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941319" y="2249802"/>
            <a:ext cx="495302" cy="9906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0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229953"/>
            <a:ext cx="8420431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cs typeface="Helvetica" pitchFamily="-84" charset="0"/>
              </a:rPr>
              <a:t>New 9MHz System </a:t>
            </a:r>
            <a:r>
              <a:rPr lang="en-US" altLang="en-US" dirty="0" smtClean="0">
                <a:cs typeface="Helvetica" pitchFamily="-84" charset="0"/>
              </a:rPr>
              <a:t>Current Efforts</a:t>
            </a:r>
            <a:endParaRPr lang="en-US" sz="3100" dirty="0"/>
          </a:p>
        </p:txBody>
      </p:sp>
      <p:pic>
        <p:nvPicPr>
          <p:cNvPr id="9" name="~PIC330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3905" y="1564171"/>
            <a:ext cx="7638575" cy="4293553"/>
          </a:xfrm>
          <a:prstGeom prst="rect">
            <a:avLst/>
          </a:prstGeom>
        </p:spPr>
      </p:pic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0" y="1383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072545" y="946852"/>
            <a:ext cx="5235602" cy="3869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smtClean="0"/>
              <a:t>Dielectric Material Test Cavity (50MHz)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62002" y="1186184"/>
            <a:ext cx="385669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Testing RF1080 Sample 2 (Video) </a:t>
            </a:r>
            <a:endParaRPr lang="en-US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523904" y="2014535"/>
            <a:ext cx="1409795" cy="19240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16282" y="2386007"/>
            <a:ext cx="1409795" cy="19240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59880" y="1914044"/>
            <a:ext cx="594360" cy="2467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75660" y="2225623"/>
            <a:ext cx="2377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Pertinent Parameters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5" name="Straight Arrow Connector 24"/>
          <p:cNvCxnSpPr>
            <a:endCxn id="22" idx="2"/>
          </p:cNvCxnSpPr>
          <p:nvPr/>
        </p:nvCxnSpPr>
        <p:spPr>
          <a:xfrm flipV="1">
            <a:off x="5654040" y="2037396"/>
            <a:ext cx="1005840" cy="3728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933699" y="2113826"/>
            <a:ext cx="495302" cy="2152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933699" y="2422436"/>
            <a:ext cx="495302" cy="5977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86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229953"/>
            <a:ext cx="8328991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cs typeface="Helvetica" pitchFamily="-84" charset="0"/>
              </a:rPr>
              <a:t>New 9MHz </a:t>
            </a:r>
            <a:r>
              <a:rPr lang="en-US" altLang="en-US" dirty="0" smtClean="0">
                <a:cs typeface="Helvetica" pitchFamily="-84" charset="0"/>
              </a:rPr>
              <a:t>System Conclusions</a:t>
            </a:r>
            <a:r>
              <a:rPr lang="en-US" altLang="en-US" dirty="0">
                <a:cs typeface="Helvetica" pitchFamily="-84" charset="0"/>
              </a:rPr>
              <a:t/>
            </a:r>
            <a:br>
              <a:rPr lang="en-US" altLang="en-US" dirty="0">
                <a:cs typeface="Helvetica" pitchFamily="-84" charset="0"/>
              </a:rPr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0371" y="1377012"/>
            <a:ext cx="9464371" cy="4421808"/>
          </a:xfrm>
        </p:spPr>
        <p:txBody>
          <a:bodyPr>
            <a:normAutofit/>
          </a:bodyPr>
          <a:lstStyle/>
          <a:p>
            <a:pPr lvl="1"/>
            <a:r>
              <a:rPr lang="en-US" altLang="en-US" dirty="0" smtClean="0"/>
              <a:t>Summary</a:t>
            </a:r>
          </a:p>
          <a:p>
            <a:pPr lvl="2"/>
            <a:r>
              <a:rPr lang="en-US" altLang="en-US" sz="1800" dirty="0" smtClean="0"/>
              <a:t>Overall the new 9MHz systems performed reliably during the FY17 PP run</a:t>
            </a:r>
          </a:p>
          <a:p>
            <a:pPr lvl="2"/>
            <a:r>
              <a:rPr lang="en-US" altLang="en-US" sz="1800" dirty="0" smtClean="0"/>
              <a:t>High intensity fast ramping fills provided a good test of system design margins</a:t>
            </a:r>
          </a:p>
          <a:p>
            <a:pPr lvl="2"/>
            <a:r>
              <a:rPr lang="en-US" altLang="en-US" sz="1800" dirty="0" smtClean="0"/>
              <a:t>Current efforts are focused on the enhancement of peak voltage margin</a:t>
            </a:r>
          </a:p>
          <a:p>
            <a:pPr lvl="3"/>
            <a:r>
              <a:rPr lang="en-US" altLang="en-US" dirty="0" err="1" smtClean="0"/>
              <a:t>LEReC</a:t>
            </a:r>
            <a:r>
              <a:rPr lang="en-US" altLang="en-US" dirty="0" smtClean="0"/>
              <a:t> CW Voltage Requirement = 53.4kV (160kV per ring)</a:t>
            </a:r>
          </a:p>
          <a:p>
            <a:pPr lvl="3"/>
            <a:r>
              <a:rPr lang="en-US" altLang="en-US" dirty="0" smtClean="0"/>
              <a:t>Current CW Voltage Limit ≈ 72kV </a:t>
            </a:r>
            <a:r>
              <a:rPr lang="en-US" altLang="en-US" dirty="0" smtClean="0"/>
              <a:t>CW (Goal </a:t>
            </a:r>
            <a:r>
              <a:rPr lang="en-US" altLang="en-US" dirty="0" smtClean="0"/>
              <a:t>= 80kV)</a:t>
            </a:r>
            <a:endParaRPr lang="en-US" altLang="en-US" dirty="0"/>
          </a:p>
          <a:p>
            <a:pPr lvl="1"/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765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229953"/>
            <a:ext cx="8328991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cs typeface="Helvetica" pitchFamily="-84" charset="0"/>
              </a:rPr>
              <a:t>New 9MHz </a:t>
            </a:r>
            <a:r>
              <a:rPr lang="en-US" altLang="en-US" dirty="0" smtClean="0">
                <a:cs typeface="Helvetica" pitchFamily="-84" charset="0"/>
              </a:rPr>
              <a:t>System Conclusions</a:t>
            </a:r>
            <a:r>
              <a:rPr lang="en-US" altLang="en-US" dirty="0">
                <a:cs typeface="Helvetica" pitchFamily="-84" charset="0"/>
              </a:rPr>
              <a:t/>
            </a:r>
            <a:br>
              <a:rPr lang="en-US" altLang="en-US" dirty="0">
                <a:cs typeface="Helvetica" pitchFamily="-84" charset="0"/>
              </a:rPr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0371" y="1377012"/>
            <a:ext cx="9464371" cy="4421808"/>
          </a:xfrm>
        </p:spPr>
        <p:txBody>
          <a:bodyPr>
            <a:normAutofit/>
          </a:bodyPr>
          <a:lstStyle/>
          <a:p>
            <a:pPr lvl="1"/>
            <a:r>
              <a:rPr lang="en-US" altLang="en-US" dirty="0" smtClean="0"/>
              <a:t>Summary</a:t>
            </a:r>
          </a:p>
          <a:p>
            <a:pPr lvl="2"/>
            <a:r>
              <a:rPr lang="en-US" altLang="en-US" sz="1800" dirty="0" smtClean="0"/>
              <a:t>Overall the new 9MHz systems performed reliably during the FY17 PP run</a:t>
            </a:r>
          </a:p>
          <a:p>
            <a:pPr lvl="2"/>
            <a:r>
              <a:rPr lang="en-US" altLang="en-US" sz="1800" dirty="0" smtClean="0"/>
              <a:t>High intensity fast ramping fills provided a good test of system design margins</a:t>
            </a:r>
          </a:p>
          <a:p>
            <a:pPr lvl="2"/>
            <a:r>
              <a:rPr lang="en-US" altLang="en-US" sz="1800" dirty="0" smtClean="0"/>
              <a:t>Current efforts are focused on the enhancement of peak voltage margin</a:t>
            </a:r>
          </a:p>
          <a:p>
            <a:pPr lvl="3"/>
            <a:r>
              <a:rPr lang="en-US" altLang="en-US" dirty="0" err="1" smtClean="0"/>
              <a:t>LEReC</a:t>
            </a:r>
            <a:r>
              <a:rPr lang="en-US" altLang="en-US" dirty="0" smtClean="0"/>
              <a:t> CW Voltage Requirement = 53.4kV (160kV per ring)</a:t>
            </a:r>
          </a:p>
          <a:p>
            <a:pPr lvl="3"/>
            <a:r>
              <a:rPr lang="en-US" altLang="en-US" dirty="0" smtClean="0"/>
              <a:t>Current CW Voltage Limit ≈ 72kV CW (Goal = 80kV)</a:t>
            </a:r>
          </a:p>
          <a:p>
            <a:pPr marL="914400" lvl="2" indent="0">
              <a:buNone/>
            </a:pPr>
            <a:endParaRPr lang="en-US" altLang="en-US" dirty="0" smtClean="0"/>
          </a:p>
          <a:p>
            <a:pPr marL="914400" lvl="2" indent="0">
              <a:buNone/>
            </a:pP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                   This is for </a:t>
            </a:r>
            <a:r>
              <a:rPr lang="en-US" altLang="en-US" strike="sngStrike" dirty="0" smtClean="0">
                <a:solidFill>
                  <a:schemeClr val="accent1">
                    <a:lumMod val="75000"/>
                  </a:schemeClr>
                </a:solidFill>
              </a:rPr>
              <a:t>if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u="sng" dirty="0" smtClean="0">
                <a:solidFill>
                  <a:schemeClr val="accent1">
                    <a:lumMod val="75000"/>
                  </a:schemeClr>
                </a:solidFill>
              </a:rPr>
              <a:t>when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 we find ourselves in a bind.</a:t>
            </a:r>
          </a:p>
          <a:p>
            <a:pPr marL="914400" lvl="2" indent="0">
              <a:buNone/>
            </a:pPr>
            <a:endParaRPr lang="en-US" altLang="en-US" dirty="0" smtClean="0"/>
          </a:p>
          <a:p>
            <a:pPr marL="914400" lvl="2" indent="0">
              <a:buNone/>
            </a:pPr>
            <a:endParaRPr lang="en-US" altLang="en-US" dirty="0"/>
          </a:p>
          <a:p>
            <a:pPr lvl="1"/>
            <a:endParaRPr lang="en-US" altLang="en-US" sz="2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982" y="4012759"/>
            <a:ext cx="2461578" cy="172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998720" y="3276600"/>
            <a:ext cx="777240" cy="4114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8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229953"/>
            <a:ext cx="832899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cs typeface="Helvetica" pitchFamily="-84" charset="0"/>
              </a:rPr>
              <a:t/>
            </a:r>
            <a:br>
              <a:rPr lang="en-US" altLang="en-US" dirty="0">
                <a:cs typeface="Helvetica" pitchFamily="-84" charset="0"/>
              </a:rPr>
            </a:br>
            <a:r>
              <a:rPr lang="en-US" altLang="en-US" dirty="0" smtClean="0">
                <a:cs typeface="Helvetica" pitchFamily="-84" charset="0"/>
              </a:rPr>
              <a:t/>
            </a:r>
            <a:br>
              <a:rPr lang="en-US" altLang="en-US" dirty="0" smtClean="0">
                <a:cs typeface="Helvetica" pitchFamily="-84" charset="0"/>
              </a:rPr>
            </a:br>
            <a:r>
              <a:rPr lang="en-US" altLang="en-US" dirty="0">
                <a:cs typeface="Helvetica" pitchFamily="-84" charset="0"/>
              </a:rPr>
              <a:t/>
            </a:r>
            <a:br>
              <a:rPr lang="en-US" altLang="en-US" dirty="0">
                <a:cs typeface="Helvetica" pitchFamily="-84" charset="0"/>
              </a:rPr>
            </a:br>
            <a:r>
              <a:rPr lang="en-US" altLang="en-US" dirty="0" smtClean="0">
                <a:cs typeface="Helvetica" pitchFamily="-84" charset="0"/>
              </a:rPr>
              <a:t>Thank you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0371" y="1377012"/>
            <a:ext cx="9464371" cy="442180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altLang="en-US" dirty="0" smtClean="0"/>
          </a:p>
          <a:p>
            <a:pPr marL="914400" lvl="2" indent="0">
              <a:buNone/>
            </a:pPr>
            <a:endParaRPr lang="en-US" altLang="en-US" dirty="0"/>
          </a:p>
          <a:p>
            <a:pPr lvl="1"/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133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229953"/>
            <a:ext cx="8328991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 smtClean="0">
                <a:cs typeface="Helvetica" pitchFamily="-84" charset="0"/>
              </a:rPr>
              <a:t>Presentation Overview</a:t>
            </a:r>
            <a:r>
              <a:rPr lang="en-US" altLang="en-US" dirty="0">
                <a:cs typeface="Helvetica" pitchFamily="-84" charset="0"/>
              </a:rPr>
              <a:t/>
            </a:r>
            <a:br>
              <a:rPr lang="en-US" altLang="en-US" dirty="0">
                <a:cs typeface="Helvetica" pitchFamily="-84" charset="0"/>
              </a:rPr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49" y="1123398"/>
            <a:ext cx="8706678" cy="4393482"/>
          </a:xfrm>
        </p:spPr>
        <p:txBody>
          <a:bodyPr>
            <a:normAutofit/>
          </a:bodyPr>
          <a:lstStyle/>
          <a:p>
            <a:pPr lvl="1"/>
            <a:r>
              <a:rPr lang="en-US" altLang="en-US" sz="2800" dirty="0" smtClean="0"/>
              <a:t>New 9MHz Systems</a:t>
            </a:r>
          </a:p>
          <a:p>
            <a:pPr lvl="2"/>
            <a:r>
              <a:rPr lang="en-US" altLang="en-US" dirty="0" smtClean="0"/>
              <a:t>Cavity Design Basics (Visual Overview)</a:t>
            </a:r>
            <a:endParaRPr lang="en-US" altLang="en-US" dirty="0"/>
          </a:p>
          <a:p>
            <a:pPr lvl="2"/>
            <a:r>
              <a:rPr lang="en-US" altLang="en-US" dirty="0" smtClean="0"/>
              <a:t>FY17 Performance Review (Polarized </a:t>
            </a:r>
            <a:r>
              <a:rPr lang="en-US" altLang="en-US" dirty="0"/>
              <a:t>Proton Operation </a:t>
            </a:r>
            <a:r>
              <a:rPr lang="en-US" altLang="en-US" dirty="0" smtClean="0"/>
              <a:t>Mode)</a:t>
            </a:r>
          </a:p>
          <a:p>
            <a:pPr lvl="2"/>
            <a:r>
              <a:rPr lang="en-US" altLang="en-US" dirty="0" smtClean="0"/>
              <a:t>Current Efforts (Extending the high end voltage margin)</a:t>
            </a:r>
          </a:p>
          <a:p>
            <a:pPr lvl="2"/>
            <a:r>
              <a:rPr lang="en-US" altLang="en-US" dirty="0" smtClean="0"/>
              <a:t>Conclusions</a:t>
            </a:r>
          </a:p>
          <a:p>
            <a:pPr marL="914400" lvl="2" indent="0">
              <a:buNone/>
            </a:pPr>
            <a:endParaRPr lang="en-US" altLang="en-US" dirty="0" smtClean="0"/>
          </a:p>
          <a:p>
            <a:pPr lvl="2"/>
            <a:endParaRPr lang="en-US" altLang="en-US" dirty="0"/>
          </a:p>
          <a:p>
            <a:pPr lvl="1"/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298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229954"/>
            <a:ext cx="8328991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 smtClean="0">
                <a:cs typeface="Helvetica" pitchFamily="-84" charset="0"/>
              </a:rPr>
              <a:t>9MHz Cavity Design Overview</a:t>
            </a:r>
            <a:r>
              <a:rPr lang="en-US" altLang="en-US" dirty="0">
                <a:cs typeface="Helvetica" pitchFamily="-84" charset="0"/>
              </a:rPr>
              <a:t/>
            </a:r>
            <a:br>
              <a:rPr lang="en-US" altLang="en-US" dirty="0">
                <a:cs typeface="Helvetica" pitchFamily="-8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0566" y="3938529"/>
            <a:ext cx="3025510" cy="572494"/>
          </a:xfrm>
        </p:spPr>
        <p:txBody>
          <a:bodyPr>
            <a:normAutofit lnSpcReduction="10000"/>
          </a:bodyPr>
          <a:lstStyle/>
          <a:p>
            <a:pPr lvl="1"/>
            <a:r>
              <a:rPr lang="en-US" altLang="en-US" sz="1700" dirty="0" smtClean="0"/>
              <a:t>Cavity </a:t>
            </a:r>
            <a:r>
              <a:rPr lang="en-US" altLang="en-US" sz="1700" dirty="0"/>
              <a:t>Length ≈ 3m</a:t>
            </a:r>
          </a:p>
          <a:p>
            <a:pPr lvl="1"/>
            <a:r>
              <a:rPr lang="en-US" altLang="en-US" sz="1700" dirty="0"/>
              <a:t>Cavity Radius = .45m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89" y="906369"/>
            <a:ext cx="6927850" cy="278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6247704" y="1505979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6247704" y="1639329"/>
            <a:ext cx="13716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 rot="21417485">
            <a:off x="6247704" y="1682072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Coarse Tuning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21400286">
            <a:off x="4602235" y="2449754"/>
            <a:ext cx="1283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Fine Tuning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596062" y="2614548"/>
            <a:ext cx="205740" cy="38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 rot="21447025">
            <a:off x="4005420" y="1669919"/>
            <a:ext cx="1177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Drive Loop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4973488" y="1639329"/>
            <a:ext cx="251460" cy="1654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>
          <a:xfrm rot="21411234">
            <a:off x="2863013" y="1481608"/>
            <a:ext cx="7024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Air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21447025">
            <a:off x="2445916" y="2781810"/>
            <a:ext cx="953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Gap Cap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1782384" y="2744807"/>
            <a:ext cx="685800" cy="1908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 rot="21404807">
            <a:off x="1619311" y="2232563"/>
            <a:ext cx="499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60kV</a:t>
            </a:r>
            <a:endParaRPr lang="en-US" sz="10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415" y="3795789"/>
            <a:ext cx="2022380" cy="194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9367" y="4551366"/>
            <a:ext cx="2906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400" dirty="0"/>
              <a:t>The resulting </a:t>
            </a:r>
            <a:r>
              <a:rPr lang="en-US" altLang="en-US" sz="1400" dirty="0" smtClean="0"/>
              <a:t>gap capacitor assembly </a:t>
            </a:r>
            <a:r>
              <a:rPr lang="en-US" altLang="en-US" sz="1400" dirty="0"/>
              <a:t>is the product of an ongoing collaboration between BNL and Comet </a:t>
            </a:r>
            <a:r>
              <a:rPr lang="en-US" altLang="en-US" sz="1400" dirty="0" smtClean="0"/>
              <a:t>Technologies. </a:t>
            </a:r>
            <a:endParaRPr lang="en-US" altLang="en-US" sz="140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279" y="3795788"/>
            <a:ext cx="2871015" cy="194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04" y="4876501"/>
            <a:ext cx="614156" cy="14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527" y="4602591"/>
            <a:ext cx="715756" cy="27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V="1">
            <a:off x="2578884" y="5235153"/>
            <a:ext cx="844385" cy="1189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2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229954"/>
            <a:ext cx="8328991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 smtClean="0">
                <a:cs typeface="Helvetica" pitchFamily="-84" charset="0"/>
              </a:rPr>
              <a:t>9MHz </a:t>
            </a:r>
            <a:r>
              <a:rPr lang="en-US" altLang="en-US" dirty="0">
                <a:cs typeface="Helvetica" pitchFamily="-84" charset="0"/>
              </a:rPr>
              <a:t>Cavity </a:t>
            </a:r>
            <a:r>
              <a:rPr lang="en-US" altLang="en-US" dirty="0" smtClean="0">
                <a:cs typeface="Helvetica" pitchFamily="-84" charset="0"/>
              </a:rPr>
              <a:t>Design Overview</a:t>
            </a:r>
            <a:endParaRPr 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45" y="4456044"/>
            <a:ext cx="2167682" cy="162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21" y="4456042"/>
            <a:ext cx="2159773" cy="162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41" y="874643"/>
            <a:ext cx="5712460" cy="333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032221" y="4190444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Internal Beam Pipe View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4916260" y="4190445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Bell Housing Installed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199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229953"/>
            <a:ext cx="8328991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 smtClean="0">
                <a:cs typeface="Helvetica" pitchFamily="-84" charset="0"/>
              </a:rPr>
              <a:t>9MHz </a:t>
            </a:r>
            <a:r>
              <a:rPr lang="en-US" altLang="en-US" dirty="0">
                <a:cs typeface="Helvetica" pitchFamily="-84" charset="0"/>
              </a:rPr>
              <a:t>Cavity </a:t>
            </a:r>
            <a:r>
              <a:rPr lang="en-US" altLang="en-US" dirty="0" smtClean="0">
                <a:cs typeface="Helvetica" pitchFamily="-84" charset="0"/>
              </a:rPr>
              <a:t>Performance Review</a:t>
            </a:r>
            <a:r>
              <a:rPr lang="en-US" altLang="en-US" dirty="0">
                <a:cs typeface="Helvetica" pitchFamily="-84" charset="0"/>
              </a:rPr>
              <a:t/>
            </a:r>
            <a:br>
              <a:rPr lang="en-US" altLang="en-US" dirty="0">
                <a:cs typeface="Helvetica" pitchFamily="-84" charset="0"/>
              </a:rPr>
            </a:br>
            <a:r>
              <a:rPr lang="en-US" altLang="en-US" sz="3100" dirty="0" smtClean="0">
                <a:cs typeface="Helvetica" pitchFamily="-84" charset="0"/>
              </a:rPr>
              <a:t>(Polarized Proton Operation Mode)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1666599"/>
            <a:ext cx="8706678" cy="3929132"/>
          </a:xfrm>
        </p:spPr>
        <p:txBody>
          <a:bodyPr>
            <a:normAutofit/>
          </a:bodyPr>
          <a:lstStyle/>
          <a:p>
            <a:pPr lvl="1"/>
            <a:r>
              <a:rPr lang="en-US" altLang="en-US" sz="2800" dirty="0"/>
              <a:t>Cavity </a:t>
            </a:r>
            <a:r>
              <a:rPr lang="en-US" altLang="en-US" sz="2800" dirty="0" smtClean="0"/>
              <a:t>Voltage</a:t>
            </a:r>
          </a:p>
          <a:p>
            <a:pPr lvl="2"/>
            <a:r>
              <a:rPr lang="en-US" altLang="en-US" dirty="0" smtClean="0"/>
              <a:t>32kV Peak</a:t>
            </a:r>
          </a:p>
          <a:p>
            <a:pPr lvl="2"/>
            <a:r>
              <a:rPr lang="en-US" altLang="en-US" i="1" dirty="0" smtClean="0"/>
              <a:t>60kV Max Design Voltage (53.4kV </a:t>
            </a:r>
            <a:r>
              <a:rPr lang="en-US" altLang="en-US" i="1" dirty="0" err="1" smtClean="0"/>
              <a:t>LEReC</a:t>
            </a:r>
            <a:r>
              <a:rPr lang="en-US" altLang="en-US" i="1" dirty="0" smtClean="0"/>
              <a:t> Design Requirement)</a:t>
            </a:r>
            <a:endParaRPr lang="en-US" altLang="en-US" sz="2800" i="1" dirty="0" smtClean="0"/>
          </a:p>
          <a:p>
            <a:pPr lvl="1"/>
            <a:r>
              <a:rPr lang="en-US" altLang="en-US" sz="2800" dirty="0" smtClean="0"/>
              <a:t>Frequency</a:t>
            </a:r>
          </a:p>
          <a:p>
            <a:pPr lvl="2"/>
            <a:r>
              <a:rPr lang="en-US" altLang="en-US" dirty="0" smtClean="0"/>
              <a:t>9.376MHz – 9.384MHz</a:t>
            </a:r>
          </a:p>
          <a:p>
            <a:pPr lvl="2"/>
            <a:r>
              <a:rPr lang="en-US" altLang="en-US" i="1" dirty="0" smtClean="0"/>
              <a:t>8.7MHz </a:t>
            </a:r>
            <a:r>
              <a:rPr lang="en-US" altLang="en-US" i="1" dirty="0"/>
              <a:t>– </a:t>
            </a:r>
            <a:r>
              <a:rPr lang="en-US" altLang="en-US" i="1" dirty="0" smtClean="0"/>
              <a:t>9.8MHz (</a:t>
            </a:r>
            <a:r>
              <a:rPr lang="en-US" altLang="en-US" i="1" dirty="0" err="1" smtClean="0"/>
              <a:t>LEReC</a:t>
            </a:r>
            <a:r>
              <a:rPr lang="en-US" altLang="en-US" i="1" dirty="0" smtClean="0"/>
              <a:t> </a:t>
            </a:r>
            <a:r>
              <a:rPr lang="en-US" altLang="en-US" i="1" dirty="0"/>
              <a:t>Design </a:t>
            </a:r>
            <a:r>
              <a:rPr lang="en-US" altLang="en-US" i="1" dirty="0" smtClean="0"/>
              <a:t>Requirement)</a:t>
            </a:r>
            <a:endParaRPr lang="en-US" altLang="en-US" i="1" dirty="0"/>
          </a:p>
          <a:p>
            <a:pPr lvl="1"/>
            <a:r>
              <a:rPr lang="en-US" altLang="en-US" sz="2800" dirty="0" smtClean="0"/>
              <a:t>Drive Power</a:t>
            </a:r>
          </a:p>
          <a:p>
            <a:pPr lvl="2"/>
            <a:r>
              <a:rPr lang="en-US" altLang="en-US" b="1" dirty="0"/>
              <a:t>≈ </a:t>
            </a:r>
            <a:r>
              <a:rPr lang="en-US" altLang="en-US" b="1" dirty="0" smtClean="0"/>
              <a:t>8.2kW Peak for </a:t>
            </a:r>
            <a:r>
              <a:rPr lang="en-US" altLang="en-US" b="1" dirty="0"/>
              <a:t>≈ </a:t>
            </a:r>
            <a:r>
              <a:rPr lang="en-US" altLang="en-US" b="1" dirty="0" smtClean="0"/>
              <a:t>32kV (Acceleration </a:t>
            </a:r>
            <a:r>
              <a:rPr lang="en-US" altLang="en-US" b="1" dirty="0" smtClean="0">
                <a:latin typeface="Calibri"/>
              </a:rPr>
              <a:t>ø =33°, </a:t>
            </a:r>
            <a:r>
              <a:rPr lang="el-GR" altLang="en-US" b="1" dirty="0" smtClean="0">
                <a:latin typeface="Calibri"/>
              </a:rPr>
              <a:t>β</a:t>
            </a:r>
            <a:r>
              <a:rPr lang="en-US" altLang="en-US" b="1" baseline="-25000" dirty="0" err="1" smtClean="0">
                <a:latin typeface="Calibri"/>
              </a:rPr>
              <a:t>fpc</a:t>
            </a:r>
            <a:r>
              <a:rPr lang="en-US" altLang="en-US" b="1" dirty="0" smtClean="0">
                <a:latin typeface="Calibri"/>
              </a:rPr>
              <a:t> </a:t>
            </a:r>
            <a:r>
              <a:rPr lang="en-US" altLang="en-US" b="1" dirty="0" smtClean="0"/>
              <a:t>≈ 2)</a:t>
            </a:r>
          </a:p>
          <a:p>
            <a:pPr lvl="2"/>
            <a:r>
              <a:rPr lang="en-US" altLang="en-US" dirty="0" smtClean="0"/>
              <a:t>≈ 5.4kW Peak for </a:t>
            </a:r>
            <a:r>
              <a:rPr lang="en-US" altLang="en-US" dirty="0"/>
              <a:t>≈ </a:t>
            </a:r>
            <a:r>
              <a:rPr lang="en-US" altLang="en-US" dirty="0" smtClean="0"/>
              <a:t>32kV (</a:t>
            </a:r>
            <a:r>
              <a:rPr lang="en-US" altLang="en-US" dirty="0"/>
              <a:t>Acceleration </a:t>
            </a:r>
            <a:r>
              <a:rPr lang="en-US" altLang="en-US" dirty="0">
                <a:latin typeface="Calibri"/>
              </a:rPr>
              <a:t>ø </a:t>
            </a:r>
            <a:r>
              <a:rPr lang="en-US" altLang="en-US" dirty="0" smtClean="0">
                <a:latin typeface="Calibri"/>
              </a:rPr>
              <a:t>=16.5°, </a:t>
            </a:r>
            <a:r>
              <a:rPr lang="el-GR" altLang="en-US" dirty="0">
                <a:latin typeface="Calibri"/>
              </a:rPr>
              <a:t>β</a:t>
            </a:r>
            <a:r>
              <a:rPr lang="en-US" altLang="en-US" baseline="-25000" dirty="0" err="1">
                <a:latin typeface="Calibri"/>
              </a:rPr>
              <a:t>fpc</a:t>
            </a:r>
            <a:r>
              <a:rPr lang="en-US" altLang="en-US" dirty="0">
                <a:latin typeface="Calibri"/>
              </a:rPr>
              <a:t> </a:t>
            </a:r>
            <a:r>
              <a:rPr lang="en-US" altLang="en-US" dirty="0"/>
              <a:t>≈ 2</a:t>
            </a:r>
            <a:r>
              <a:rPr lang="en-US" altLang="en-US" dirty="0" smtClean="0"/>
              <a:t>)</a:t>
            </a:r>
          </a:p>
          <a:p>
            <a:pPr lvl="2"/>
            <a:r>
              <a:rPr lang="en-US" altLang="en-US" i="1" dirty="0"/>
              <a:t>≈ </a:t>
            </a:r>
            <a:r>
              <a:rPr lang="en-US" altLang="en-US" i="1" dirty="0" smtClean="0"/>
              <a:t>7kW </a:t>
            </a:r>
            <a:r>
              <a:rPr lang="en-US" altLang="en-US" i="1" dirty="0"/>
              <a:t>for 60kV </a:t>
            </a:r>
            <a:r>
              <a:rPr lang="en-US" altLang="en-US" i="1" dirty="0" smtClean="0"/>
              <a:t>(</a:t>
            </a:r>
            <a:r>
              <a:rPr lang="en-US" altLang="en-US" i="1" dirty="0" err="1" smtClean="0"/>
              <a:t>LEReC</a:t>
            </a:r>
            <a:r>
              <a:rPr lang="en-US" altLang="en-US" i="1" dirty="0" smtClean="0"/>
              <a:t> </a:t>
            </a:r>
            <a:r>
              <a:rPr lang="en-US" altLang="en-US" i="1" dirty="0"/>
              <a:t>Design </a:t>
            </a:r>
            <a:r>
              <a:rPr lang="en-US" altLang="en-US" i="1" dirty="0" smtClean="0"/>
              <a:t>Requirement </a:t>
            </a:r>
            <a:r>
              <a:rPr lang="el-GR" altLang="en-US" i="1" dirty="0" smtClean="0">
                <a:latin typeface="Calibri"/>
              </a:rPr>
              <a:t>β</a:t>
            </a:r>
            <a:r>
              <a:rPr lang="en-US" altLang="en-US" i="1" baseline="-25000" dirty="0" err="1" smtClean="0">
                <a:latin typeface="Calibri"/>
              </a:rPr>
              <a:t>fpc</a:t>
            </a:r>
            <a:r>
              <a:rPr lang="en-US" altLang="en-US" i="1" dirty="0" smtClean="0">
                <a:latin typeface="Calibri"/>
              </a:rPr>
              <a:t> </a:t>
            </a:r>
            <a:r>
              <a:rPr lang="en-US" altLang="en-US" i="1" dirty="0"/>
              <a:t>≈ </a:t>
            </a:r>
            <a:r>
              <a:rPr lang="en-US" altLang="en-US" i="1" dirty="0" smtClean="0"/>
              <a:t>1)</a:t>
            </a:r>
            <a:endParaRPr lang="en-US" altLang="en-US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450" y="1740148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538330" y="1940173"/>
            <a:ext cx="4977517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 flipV="1">
            <a:off x="6390118" y="3573310"/>
            <a:ext cx="1566076" cy="2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365760" y="1064288"/>
                <a:ext cx="9350734" cy="4787871"/>
              </a:xfrm>
            </p:spPr>
            <p:txBody>
              <a:bodyPr>
                <a:normAutofit fontScale="85000" lnSpcReduction="20000"/>
              </a:bodyPr>
              <a:lstStyle/>
              <a:p>
                <a:pPr lvl="1"/>
                <a:r>
                  <a:rPr lang="en-US" altLang="en-US" dirty="0" smtClean="0"/>
                  <a:t>Making voltage is not the challenge in the PP operation mode</a:t>
                </a:r>
              </a:p>
              <a:p>
                <a:pPr lvl="1"/>
                <a:r>
                  <a:rPr lang="en-US" altLang="en-US" dirty="0" smtClean="0"/>
                  <a:t>The challenge is to provide enough power to the beam during acceleration (max(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 smtClean="0"/>
                  <a:t>)) while maintaining sufficient power margin to fight transients.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Fast Ramp (</a:t>
                </a:r>
                <a:r>
                  <a:rPr lang="en-US" altLang="en-US" b="1" dirty="0" err="1" smtClean="0">
                    <a:latin typeface="Calibri"/>
                  </a:rPr>
                  <a:t>ø</a:t>
                </a:r>
                <a:r>
                  <a:rPr lang="en-US" altLang="en-US" sz="1400" b="1" dirty="0" err="1" smtClean="0">
                    <a:latin typeface="Calibri"/>
                  </a:rPr>
                  <a:t>acc</a:t>
                </a:r>
                <a:r>
                  <a:rPr lang="en-US" altLang="en-US" sz="1400" b="1" dirty="0" smtClean="0">
                    <a:latin typeface="Calibri"/>
                  </a:rPr>
                  <a:t> @ max</a:t>
                </a:r>
                <a:r>
                  <a:rPr lang="en-US" altLang="en-US" sz="1600" b="1" dirty="0" smtClean="0">
                    <a:latin typeface="Calibri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altLang="en-US" sz="1600" b="1" dirty="0" smtClean="0">
                    <a:latin typeface="Calibri"/>
                  </a:rPr>
                  <a:t>)</a:t>
                </a:r>
                <a:r>
                  <a:rPr lang="en-US" altLang="en-US" b="1" dirty="0" smtClean="0">
                    <a:latin typeface="Calibri"/>
                  </a:rPr>
                  <a:t> = 33°)</a:t>
                </a:r>
              </a:p>
              <a:p>
                <a:pPr lvl="2"/>
                <a:r>
                  <a:rPr lang="en-US" dirty="0" smtClean="0"/>
                  <a:t>Fill </a:t>
                </a:r>
                <a:r>
                  <a:rPr lang="en-US" dirty="0"/>
                  <a:t>Number = </a:t>
                </a:r>
                <a:r>
                  <a:rPr lang="en-US" dirty="0" smtClean="0"/>
                  <a:t>20595</a:t>
                </a:r>
                <a:endParaRPr lang="en-US" altLang="en-US" b="1" dirty="0" smtClean="0">
                  <a:latin typeface="Calibri"/>
                </a:endParaRPr>
              </a:p>
              <a:p>
                <a:pPr lvl="2"/>
                <a:r>
                  <a:rPr lang="en-US" dirty="0" smtClean="0"/>
                  <a:t>Bunch Intensity</a:t>
                </a:r>
                <a:r>
                  <a:rPr lang="en-US" altLang="en-US" dirty="0" smtClean="0"/>
                  <a:t> </a:t>
                </a:r>
                <a:r>
                  <a:rPr lang="en-US" altLang="en-US" dirty="0"/>
                  <a:t>≈</a:t>
                </a:r>
                <a:r>
                  <a:rPr lang="en-US" dirty="0" smtClean="0"/>
                  <a:t> 2e11 protons</a:t>
                </a:r>
              </a:p>
              <a:p>
                <a:pPr lvl="2"/>
                <a:r>
                  <a:rPr lang="en-US" altLang="en-US" dirty="0" smtClean="0"/>
                  <a:t>Ramp </a:t>
                </a:r>
                <a:r>
                  <a:rPr lang="en-US" altLang="en-US" dirty="0"/>
                  <a:t>Time ≈ </a:t>
                </a:r>
                <a:r>
                  <a:rPr lang="en-US" dirty="0" smtClean="0"/>
                  <a:t>4.5 </a:t>
                </a:r>
                <a:r>
                  <a:rPr lang="en-US" dirty="0"/>
                  <a:t>minutes</a:t>
                </a:r>
              </a:p>
              <a:p>
                <a:pPr lvl="2"/>
                <a:r>
                  <a:rPr lang="en-US" dirty="0"/>
                  <a:t>Gap Voltage </a:t>
                </a:r>
                <a:r>
                  <a:rPr lang="en-US" altLang="en-US" dirty="0"/>
                  <a:t>= </a:t>
                </a:r>
                <a:r>
                  <a:rPr lang="en-US" dirty="0"/>
                  <a:t>32kV</a:t>
                </a:r>
              </a:p>
              <a:p>
                <a:pPr lvl="2"/>
                <a:r>
                  <a:rPr lang="en-US" dirty="0"/>
                  <a:t>Drive Power </a:t>
                </a:r>
                <a:r>
                  <a:rPr lang="en-US" altLang="en-US" dirty="0"/>
                  <a:t>≈ </a:t>
                </a:r>
                <a:r>
                  <a:rPr lang="en-US" altLang="en-US" dirty="0" smtClean="0"/>
                  <a:t>8</a:t>
                </a:r>
                <a:r>
                  <a:rPr lang="en-US" dirty="0" smtClean="0"/>
                  <a:t>.2kW 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Slow Ramp (</a:t>
                </a:r>
                <a:r>
                  <a:rPr lang="en-US" altLang="en-US" b="1" dirty="0" err="1">
                    <a:latin typeface="Calibri"/>
                  </a:rPr>
                  <a:t>ø</a:t>
                </a:r>
                <a:r>
                  <a:rPr lang="en-US" altLang="en-US" sz="1400" b="1" dirty="0" err="1">
                    <a:latin typeface="Calibri"/>
                  </a:rPr>
                  <a:t>acc</a:t>
                </a:r>
                <a:r>
                  <a:rPr lang="en-US" altLang="en-US" sz="1400" b="1" dirty="0">
                    <a:latin typeface="Calibri"/>
                  </a:rPr>
                  <a:t> @ max</a:t>
                </a:r>
                <a:r>
                  <a:rPr lang="en-US" altLang="en-US" sz="1600" b="1" dirty="0">
                    <a:latin typeface="Calibri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altLang="en-US" sz="1600" b="1" dirty="0">
                    <a:latin typeface="Calibri"/>
                  </a:rPr>
                  <a:t>)</a:t>
                </a:r>
                <a:r>
                  <a:rPr lang="en-US" altLang="en-US" sz="1400" b="1" dirty="0">
                    <a:latin typeface="Calibri"/>
                  </a:rPr>
                  <a:t> </a:t>
                </a:r>
                <a:r>
                  <a:rPr lang="en-US" altLang="en-US" b="1" dirty="0" smtClean="0">
                    <a:latin typeface="Calibri"/>
                  </a:rPr>
                  <a:t>= 16.5°)</a:t>
                </a:r>
                <a:endParaRPr lang="en-US" altLang="en-US" b="1" dirty="0">
                  <a:latin typeface="Calibri"/>
                </a:endParaRPr>
              </a:p>
              <a:p>
                <a:pPr lvl="2"/>
                <a:r>
                  <a:rPr lang="en-US" dirty="0"/>
                  <a:t>Fill Number = </a:t>
                </a:r>
                <a:r>
                  <a:rPr lang="en-US" dirty="0" smtClean="0"/>
                  <a:t>20865</a:t>
                </a:r>
                <a:endParaRPr lang="en-US" altLang="en-US" b="1" dirty="0">
                  <a:latin typeface="Calibri"/>
                </a:endParaRPr>
              </a:p>
              <a:p>
                <a:pPr lvl="2"/>
                <a:r>
                  <a:rPr lang="en-US" dirty="0"/>
                  <a:t>Bunch Intensity </a:t>
                </a:r>
                <a:r>
                  <a:rPr lang="en-US" altLang="en-US" dirty="0"/>
                  <a:t>≈</a:t>
                </a:r>
                <a:r>
                  <a:rPr lang="en-US" dirty="0"/>
                  <a:t> </a:t>
                </a:r>
                <a:r>
                  <a:rPr lang="en-US" dirty="0" smtClean="0"/>
                  <a:t>2.07e11 protons</a:t>
                </a:r>
                <a:endParaRPr lang="en-US" altLang="en-US" b="1" dirty="0" smtClean="0">
                  <a:latin typeface="Calibri"/>
                </a:endParaRPr>
              </a:p>
              <a:p>
                <a:pPr lvl="2"/>
                <a:r>
                  <a:rPr lang="en-US" altLang="en-US" dirty="0" smtClean="0"/>
                  <a:t>Ramp Time ≈ </a:t>
                </a:r>
                <a:r>
                  <a:rPr lang="en-US" dirty="0" smtClean="0"/>
                  <a:t>9 minutes</a:t>
                </a:r>
              </a:p>
              <a:p>
                <a:pPr lvl="2"/>
                <a:r>
                  <a:rPr lang="en-US" dirty="0" smtClean="0"/>
                  <a:t>Gap Voltage </a:t>
                </a:r>
                <a:r>
                  <a:rPr lang="en-US" altLang="en-US" dirty="0" smtClean="0"/>
                  <a:t>= </a:t>
                </a:r>
                <a:r>
                  <a:rPr lang="en-US" dirty="0" smtClean="0"/>
                  <a:t>32kV</a:t>
                </a:r>
              </a:p>
              <a:p>
                <a:pPr lvl="2"/>
                <a:r>
                  <a:rPr lang="en-US" dirty="0" smtClean="0"/>
                  <a:t>Drive Power </a:t>
                </a:r>
                <a:r>
                  <a:rPr lang="en-US" altLang="en-US" dirty="0"/>
                  <a:t>≈ </a:t>
                </a:r>
                <a:r>
                  <a:rPr lang="en-US" dirty="0" smtClean="0"/>
                  <a:t>5.4kW </a:t>
                </a:r>
              </a:p>
              <a:p>
                <a:pPr lvl="2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65760" y="1064288"/>
                <a:ext cx="9350734" cy="4787871"/>
              </a:xfrm>
              <a:blipFill rotWithShape="1">
                <a:blip r:embed="rId15"/>
                <a:stretch>
                  <a:fillRect t="-2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5968698" y="2857694"/>
            <a:ext cx="421420" cy="71561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390118" y="3573311"/>
            <a:ext cx="596347" cy="0"/>
          </a:xfrm>
          <a:prstGeom prst="straightConnector1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956771" y="2857694"/>
            <a:ext cx="445273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948435" y="3573310"/>
            <a:ext cx="428213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376648" y="3573312"/>
            <a:ext cx="15438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711389" y="3198006"/>
            <a:ext cx="550152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Real(Ig)</a:t>
            </a:r>
            <a:endParaRPr lang="en-US" sz="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04332" y="2653025"/>
            <a:ext cx="550152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Real(</a:t>
            </a:r>
            <a:r>
              <a:rPr lang="en-US" sz="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Ib</a:t>
            </a:r>
            <a:r>
              <a:rPr lang="en-US" sz="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)</a:t>
            </a:r>
            <a:endParaRPr lang="en-US" sz="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6390118" y="2228050"/>
            <a:ext cx="11926" cy="134526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6390118" y="2868469"/>
            <a:ext cx="5964" cy="673475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382983" y="3566721"/>
            <a:ext cx="1148053" cy="196574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525782" y="3573311"/>
            <a:ext cx="0" cy="202714"/>
          </a:xfrm>
          <a:prstGeom prst="straightConnector1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Right Brace 2062"/>
          <p:cNvSpPr/>
          <p:nvPr/>
        </p:nvSpPr>
        <p:spPr>
          <a:xfrm rot="16200000">
            <a:off x="6884206" y="2900366"/>
            <a:ext cx="159416" cy="11237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968698" y="3118680"/>
            <a:ext cx="271228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Ib</a:t>
            </a:r>
            <a:endParaRPr lang="en-US" sz="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850850" y="3668303"/>
            <a:ext cx="271229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Ig</a:t>
            </a:r>
            <a:endParaRPr lang="en-US" sz="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817989" y="2767551"/>
            <a:ext cx="492443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ø =</a:t>
            </a:r>
            <a:r>
              <a:rPr lang="en-US" sz="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33°</a:t>
            </a:r>
            <a:endParaRPr lang="en-US" sz="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68" name="Arc 2067"/>
          <p:cNvSpPr/>
          <p:nvPr/>
        </p:nvSpPr>
        <p:spPr>
          <a:xfrm rot="18507367">
            <a:off x="6144442" y="3245243"/>
            <a:ext cx="403860" cy="327900"/>
          </a:xfrm>
          <a:prstGeom prst="arc">
            <a:avLst>
              <a:gd name="adj1" fmla="val 16200000"/>
              <a:gd name="adj2" fmla="val 203317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0" name="Straight Connector 2069"/>
          <p:cNvCxnSpPr>
            <a:endCxn id="59" idx="1"/>
          </p:cNvCxnSpPr>
          <p:nvPr/>
        </p:nvCxnSpPr>
        <p:spPr>
          <a:xfrm flipV="1">
            <a:off x="6304074" y="2875273"/>
            <a:ext cx="513915" cy="391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6387137" y="5309712"/>
            <a:ext cx="1566076" cy="2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72" idx="2"/>
          </p:cNvCxnSpPr>
          <p:nvPr/>
        </p:nvCxnSpPr>
        <p:spPr>
          <a:xfrm flipH="1" flipV="1">
            <a:off x="6176427" y="4604871"/>
            <a:ext cx="210710" cy="704844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387137" y="5309713"/>
            <a:ext cx="596347" cy="0"/>
          </a:xfrm>
          <a:prstGeom prst="straightConnector1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6168806" y="4610594"/>
            <a:ext cx="243275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945454" y="5309712"/>
            <a:ext cx="214107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7153064" y="5313926"/>
            <a:ext cx="15438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6617007" y="4909580"/>
            <a:ext cx="550152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Real(Ig)</a:t>
            </a:r>
            <a:endParaRPr lang="en-US" sz="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901351" y="4389427"/>
            <a:ext cx="550151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Real(</a:t>
            </a:r>
            <a:r>
              <a:rPr lang="en-US" sz="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Ib</a:t>
            </a:r>
            <a:r>
              <a:rPr lang="en-US" sz="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)</a:t>
            </a:r>
            <a:endParaRPr lang="en-US" sz="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6387137" y="3964452"/>
            <a:ext cx="11926" cy="134526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6387137" y="4604871"/>
            <a:ext cx="5964" cy="673475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380002" y="5303123"/>
            <a:ext cx="926470" cy="202714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7306472" y="5303123"/>
            <a:ext cx="0" cy="202714"/>
          </a:xfrm>
          <a:prstGeom prst="straightConnector1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ight Brace 76"/>
          <p:cNvSpPr/>
          <p:nvPr/>
        </p:nvSpPr>
        <p:spPr>
          <a:xfrm rot="16200000">
            <a:off x="6773062" y="4744933"/>
            <a:ext cx="159416" cy="9074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040814" y="4901985"/>
            <a:ext cx="271228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Ib</a:t>
            </a:r>
            <a:endParaRPr lang="en-US" sz="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674225" y="5366605"/>
            <a:ext cx="271229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Ig</a:t>
            </a:r>
            <a:endParaRPr lang="en-US" sz="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771727" y="4503953"/>
            <a:ext cx="57900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ø </a:t>
            </a:r>
            <a:r>
              <a:rPr lang="en-US" sz="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=16.5°</a:t>
            </a:r>
            <a:endParaRPr lang="en-US" sz="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1" name="Arc 80"/>
          <p:cNvSpPr/>
          <p:nvPr/>
        </p:nvSpPr>
        <p:spPr>
          <a:xfrm rot="18507367">
            <a:off x="6141461" y="4981645"/>
            <a:ext cx="403860" cy="327900"/>
          </a:xfrm>
          <a:prstGeom prst="arc">
            <a:avLst>
              <a:gd name="adj1" fmla="val 18321856"/>
              <a:gd name="adj2" fmla="val 203317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>
            <a:endCxn id="80" idx="1"/>
          </p:cNvCxnSpPr>
          <p:nvPr/>
        </p:nvCxnSpPr>
        <p:spPr>
          <a:xfrm flipV="1">
            <a:off x="6301093" y="4611675"/>
            <a:ext cx="470634" cy="391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450677" y="1858718"/>
            <a:ext cx="36615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/>
              <a:t>Simplified post transition phasor plots</a:t>
            </a:r>
            <a:endParaRPr lang="en-US" sz="1600" i="1" dirty="0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57809" y="229953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>
                <a:cs typeface="Helvetica" pitchFamily="-84" charset="0"/>
              </a:rPr>
              <a:t>9MHz Cavity Performance Review</a:t>
            </a:r>
            <a:br>
              <a:rPr lang="en-US" altLang="en-US" dirty="0" smtClean="0">
                <a:cs typeface="Helvetica" pitchFamily="-84" charset="0"/>
              </a:rPr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50419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229953"/>
            <a:ext cx="8328991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>
                <a:cs typeface="Helvetica" pitchFamily="-84" charset="0"/>
              </a:rPr>
              <a:t>9MHz Cavity Performance Review</a:t>
            </a:r>
            <a:endParaRPr lang="en-US" sz="3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169" y="1270359"/>
                <a:ext cx="8706678" cy="3929132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altLang="en-US" dirty="0" smtClean="0"/>
                  <a:t>Assuming we were able to push the beam intensity to peak FY15 levels (</a:t>
                </a:r>
                <a:r>
                  <a:rPr lang="en-US" altLang="en-US" dirty="0"/>
                  <a:t>≈</a:t>
                </a:r>
                <a:r>
                  <a:rPr lang="en-US" dirty="0"/>
                  <a:t> </a:t>
                </a:r>
                <a:r>
                  <a:rPr lang="en-US" dirty="0" smtClean="0"/>
                  <a:t>2.6e11 protons/bunch)</a:t>
                </a:r>
              </a:p>
              <a:p>
                <a:pPr lvl="2"/>
                <a:r>
                  <a:rPr lang="en-US" altLang="en-US" dirty="0" smtClean="0"/>
                  <a:t>Estimated Drive Power &gt; 10kW</a:t>
                </a:r>
              </a:p>
              <a:p>
                <a:pPr lvl="2"/>
                <a:r>
                  <a:rPr lang="en-US" altLang="en-US" dirty="0" smtClean="0"/>
                  <a:t>Estimated Reflected Power &gt; 1.2kW </a:t>
                </a:r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We may have wanted a bigger stick</a:t>
                </a:r>
              </a:p>
              <a:p>
                <a:pPr lvl="2"/>
                <a:r>
                  <a:rPr lang="en-US" dirty="0" smtClean="0"/>
                  <a:t>Leverage the configurability of the cavity design to</a:t>
                </a:r>
              </a:p>
              <a:p>
                <a:pPr marL="914400" lvl="2" indent="0">
                  <a:buNone/>
                </a:pPr>
                <a:r>
                  <a:rPr lang="en-US" dirty="0" smtClean="0"/>
                  <a:t>    further optimize </a:t>
                </a:r>
                <a:r>
                  <a:rPr lang="el-GR" altLang="en-US" dirty="0" smtClean="0"/>
                  <a:t>β</a:t>
                </a:r>
                <a:r>
                  <a:rPr lang="en-US" altLang="en-US" baseline="-25000" dirty="0" err="1" smtClean="0"/>
                  <a:t>fpc</a:t>
                </a:r>
                <a:r>
                  <a:rPr lang="en-US" altLang="en-US" baseline="-25000" dirty="0" smtClean="0"/>
                  <a:t> </a:t>
                </a:r>
                <a:r>
                  <a:rPr lang="en-US" dirty="0" smtClean="0"/>
                  <a:t>thus minimizing </a:t>
                </a:r>
                <a:r>
                  <a:rPr lang="en-US" dirty="0" err="1" smtClean="0"/>
                  <a:t>P</a:t>
                </a:r>
                <a:r>
                  <a:rPr lang="en-US" sz="1400" dirty="0" err="1" smtClean="0"/>
                  <a:t>reflected</a:t>
                </a:r>
                <a:r>
                  <a:rPr lang="en-US" sz="1400" dirty="0" smtClean="0"/>
                  <a:t> @ </a:t>
                </a:r>
                <a:r>
                  <a:rPr lang="en-US" altLang="en-US" sz="1600" dirty="0" smtClean="0">
                    <a:latin typeface="Calibri"/>
                  </a:rPr>
                  <a:t>max</a:t>
                </a:r>
                <a:r>
                  <a:rPr lang="en-US" altLang="en-US" sz="1600" dirty="0">
                    <a:latin typeface="Calibri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altLang="en-US" sz="1600" dirty="0">
                    <a:latin typeface="Calibri"/>
                  </a:rPr>
                  <a:t>)</a:t>
                </a:r>
                <a:r>
                  <a:rPr lang="en-US" altLang="en-US" sz="1400" dirty="0">
                    <a:latin typeface="Calibri"/>
                  </a:rPr>
                  <a:t> </a:t>
                </a:r>
                <a:endParaRPr lang="en-US" sz="1400" dirty="0" smtClean="0"/>
              </a:p>
              <a:p>
                <a:pPr lvl="2"/>
                <a:r>
                  <a:rPr lang="en-US" dirty="0" smtClean="0"/>
                  <a:t>Peak Forward Power Reduction</a:t>
                </a:r>
                <a:r>
                  <a:rPr lang="en-US" altLang="en-US" dirty="0"/>
                  <a:t> </a:t>
                </a:r>
                <a:r>
                  <a:rPr lang="en-US" altLang="en-US" dirty="0" smtClean="0"/>
                  <a:t>≈ 10%</a:t>
                </a:r>
                <a:endParaRPr lang="en-US" dirty="0"/>
              </a:p>
              <a:p>
                <a:pPr lvl="2"/>
                <a:endParaRPr lang="en-US" altLang="en-US" dirty="0" smtClean="0"/>
              </a:p>
              <a:p>
                <a:pPr marL="914400" lvl="2" indent="0">
                  <a:buNone/>
                </a:pPr>
                <a:endParaRPr lang="en-US" altLang="en-US" dirty="0" smtClean="0"/>
              </a:p>
              <a:p>
                <a:pPr marL="914400" lvl="2" indent="0"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169" y="1270359"/>
                <a:ext cx="8706678" cy="3929132"/>
              </a:xfrm>
              <a:blipFill rotWithShape="1">
                <a:blip r:embed="rId9"/>
                <a:stretch>
                  <a:fillRect t="-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2" descr="image00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41" y="2811780"/>
            <a:ext cx="1693359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311877" y="4092099"/>
            <a:ext cx="340047" cy="990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78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229953"/>
            <a:ext cx="8420431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cs typeface="Helvetica" pitchFamily="-84" charset="0"/>
              </a:rPr>
              <a:t>New 9MHz System </a:t>
            </a:r>
            <a:r>
              <a:rPr lang="en-US" altLang="en-US" dirty="0" smtClean="0">
                <a:cs typeface="Helvetica" pitchFamily="-84" charset="0"/>
              </a:rPr>
              <a:t>Current Efforts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169" y="1102719"/>
            <a:ext cx="8706678" cy="3929132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Before ordering the balance of the gap cap devices we are working to improve the cavities high voltage margin by replacing the inner ceramic RF window with a higher performance alumina.</a:t>
            </a:r>
          </a:p>
          <a:p>
            <a:pPr lvl="1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9074" y="2616383"/>
            <a:ext cx="473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Dielectric loss profile inside alumina window </a:t>
            </a:r>
            <a:endParaRPr lang="en-US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430" y="2985715"/>
            <a:ext cx="27368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91224" y="4799219"/>
            <a:ext cx="4649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Thermal image </a:t>
            </a:r>
            <a:r>
              <a:rPr lang="en-US" dirty="0"/>
              <a:t>taken through CaF</a:t>
            </a:r>
            <a:r>
              <a:rPr lang="en-US" sz="1400" dirty="0"/>
              <a:t>2</a:t>
            </a:r>
            <a:r>
              <a:rPr lang="en-US" dirty="0"/>
              <a:t> </a:t>
            </a:r>
            <a:r>
              <a:rPr lang="en-US" dirty="0" smtClean="0"/>
              <a:t>window</a:t>
            </a:r>
          </a:p>
          <a:p>
            <a:r>
              <a:rPr lang="en-US" dirty="0" smtClean="0"/>
              <a:t>Max calibrated internal temp</a:t>
            </a:r>
            <a:r>
              <a:rPr lang="en-US" altLang="en-US" dirty="0" smtClean="0"/>
              <a:t> ≈ 70C @ 55kV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654040" y="4801092"/>
            <a:ext cx="836375" cy="457200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8101" y="546140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End result </a:t>
            </a:r>
            <a:r>
              <a:rPr lang="en-US" dirty="0"/>
              <a:t>of window heating is </a:t>
            </a:r>
            <a:r>
              <a:rPr lang="en-US" dirty="0" smtClean="0"/>
              <a:t>cavity </a:t>
            </a:r>
            <a:r>
              <a:rPr lang="en-US" dirty="0"/>
              <a:t>Q </a:t>
            </a:r>
            <a:r>
              <a:rPr lang="en-US" dirty="0" smtClean="0"/>
              <a:t>degradation and thermal runaway above 72kV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48" y="2534436"/>
            <a:ext cx="2562225" cy="210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2263140" y="2801049"/>
            <a:ext cx="678180" cy="285750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9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229953"/>
            <a:ext cx="8420431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cs typeface="Helvetica" pitchFamily="-84" charset="0"/>
              </a:rPr>
              <a:t>New 9MHz System </a:t>
            </a:r>
            <a:r>
              <a:rPr lang="en-US" altLang="en-US" dirty="0" smtClean="0">
                <a:cs typeface="Helvetica" pitchFamily="-84" charset="0"/>
              </a:rPr>
              <a:t>Current Efforts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545" y="946852"/>
            <a:ext cx="5235602" cy="386964"/>
          </a:xfrm>
        </p:spPr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Dielectric Material Test Cavity (50MHz)</a:t>
            </a:r>
          </a:p>
          <a:p>
            <a:pPr lvl="1"/>
            <a:endParaRPr lang="en-US" dirty="0"/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576399"/>
              </p:ext>
            </p:extLst>
          </p:nvPr>
        </p:nvGraphicFramePr>
        <p:xfrm>
          <a:off x="719215" y="3322320"/>
          <a:ext cx="6794106" cy="2308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Rectangle 25"/>
          <p:cNvSpPr/>
          <p:nvPr/>
        </p:nvSpPr>
        <p:spPr>
          <a:xfrm>
            <a:off x="3417914" y="5629382"/>
            <a:ext cx="1957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Temperature (°C)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 rot="16200000">
            <a:off x="150363" y="4208789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tan</a:t>
            </a:r>
            <a:r>
              <a:rPr lang="el-GR" dirty="0"/>
              <a:t>δ</a:t>
            </a:r>
            <a:endParaRPr lang="en-US" dirty="0"/>
          </a:p>
        </p:txBody>
      </p:sp>
      <p:pic>
        <p:nvPicPr>
          <p:cNvPr id="4102" name="Picture 4" descr="cid:image004.jpg@01D1FC79.F5EB359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" y="1333816"/>
            <a:ext cx="1904811" cy="326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7" descr="cid:image005.jpg@01D1FC79.F5EB3590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42" y="1310955"/>
            <a:ext cx="1562952" cy="317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0" y="1383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>
            <a:stCxn id="3" idx="2"/>
          </p:cNvCxnSpPr>
          <p:nvPr/>
        </p:nvCxnSpPr>
        <p:spPr>
          <a:xfrm flipH="1">
            <a:off x="3238500" y="1333816"/>
            <a:ext cx="1451846" cy="12355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059680" y="1333816"/>
            <a:ext cx="2011680" cy="11669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522706" y="4429623"/>
            <a:ext cx="182880" cy="1683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248400" y="4633652"/>
            <a:ext cx="0" cy="1531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219700" y="5143500"/>
            <a:ext cx="304800" cy="9910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9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HIC Retreat FY1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NL_70_100_PPT_Template" id="{F58EDFFD-527C-7E42-BAA5-64FCBB450853}" vid="{EBDB0018-34B5-C744-99EA-0F616804CE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RHIC Retreat FY17</Template>
  <TotalTime>12434</TotalTime>
  <Words>669</Words>
  <Application>Microsoft Office PowerPoint</Application>
  <PresentationFormat>On-screen Show (4:3)</PresentationFormat>
  <Paragraphs>125</Paragraphs>
  <Slides>14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RHIC Retreat FY17</vt:lpstr>
      <vt:lpstr>9MHz System Performance &amp; Update</vt:lpstr>
      <vt:lpstr>Presentation Overview </vt:lpstr>
      <vt:lpstr>9MHz Cavity Design Overview </vt:lpstr>
      <vt:lpstr>9MHz Cavity Design Overview</vt:lpstr>
      <vt:lpstr>9MHz Cavity Performance Review (Polarized Proton Operation Mode)</vt:lpstr>
      <vt:lpstr>PowerPoint Presentation</vt:lpstr>
      <vt:lpstr>9MHz Cavity Performance Review</vt:lpstr>
      <vt:lpstr>New 9MHz System Current Efforts</vt:lpstr>
      <vt:lpstr>New 9MHz System Current Efforts</vt:lpstr>
      <vt:lpstr>New 9MHz System Current Efforts</vt:lpstr>
      <vt:lpstr>New 9MHz System Current Efforts</vt:lpstr>
      <vt:lpstr>New 9MHz System Conclusions </vt:lpstr>
      <vt:lpstr>New 9MHz System Conclusions </vt:lpstr>
      <vt:lpstr>   Thank you</vt:lpstr>
    </vt:vector>
  </TitlesOfParts>
  <Company>BNL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9MHz &amp; Landau System Performance and Update</dc:title>
  <dc:creator>BNL</dc:creator>
  <cp:lastModifiedBy>BNL</cp:lastModifiedBy>
  <cp:revision>80</cp:revision>
  <dcterms:created xsi:type="dcterms:W3CDTF">2017-07-18T14:47:32Z</dcterms:created>
  <dcterms:modified xsi:type="dcterms:W3CDTF">2017-08-08T11:53:51Z</dcterms:modified>
</cp:coreProperties>
</file>