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4AF26C5-0BB2-430B-84EE-2A5D8D6673B1}">
  <a:tblStyle styleId="{94AF26C5-0BB2-430B-84EE-2A5D8D6673B1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-20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914815" y="4343398"/>
            <a:ext cx="50283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85487"/>
            <a:ext cx="46482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914815" y="4343398"/>
            <a:ext cx="50283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85487"/>
            <a:ext cx="46482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4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5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6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347868" y="987611"/>
            <a:ext cx="8338929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347868" y="3467285"/>
            <a:ext cx="8338929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lIns="91425" tIns="45700" rIns="91425" bIns="45700" anchor="t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-US"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57809" y="365126"/>
            <a:ext cx="832898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 rot="5400000">
            <a:off x="2611670" y="-308968"/>
            <a:ext cx="3920657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Arial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 rot="5400000">
            <a:off x="4972784" y="1936014"/>
            <a:ext cx="5284904" cy="2143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 rot="5400000">
            <a:off x="800834" y="21489"/>
            <a:ext cx="5284904" cy="5972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Arial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57809" y="365126"/>
            <a:ext cx="832898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57809" y="1825625"/>
            <a:ext cx="8328989" cy="39291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Arial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37930" y="1709739"/>
            <a:ext cx="834886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37930" y="4589464"/>
            <a:ext cx="8348869" cy="12348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Arial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57809" y="365126"/>
            <a:ext cx="832898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57809" y="1825625"/>
            <a:ext cx="41148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572000" y="1825625"/>
            <a:ext cx="41148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Arial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57809" y="365126"/>
            <a:ext cx="8158731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57809" y="1681163"/>
            <a:ext cx="411480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357809" y="2505075"/>
            <a:ext cx="411480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3"/>
          </p:nvPr>
        </p:nvSpPr>
        <p:spPr>
          <a:xfrm>
            <a:off x="4572000" y="1681163"/>
            <a:ext cx="411480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4"/>
          </p:nvPr>
        </p:nvSpPr>
        <p:spPr>
          <a:xfrm>
            <a:off x="4572000" y="2505075"/>
            <a:ext cx="411480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Arial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57809" y="365126"/>
            <a:ext cx="832898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Arial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Arial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47868" y="457200"/>
            <a:ext cx="3231148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887389" y="987425"/>
            <a:ext cx="4799407" cy="48736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177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347868" y="2057400"/>
            <a:ext cx="323114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Arial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pic" idx="2"/>
          </p:nvPr>
        </p:nvSpPr>
        <p:spPr>
          <a:xfrm>
            <a:off x="3887389" y="987425"/>
            <a:ext cx="4799407" cy="48736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Arial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47868" y="457200"/>
            <a:ext cx="3231148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47868" y="2057400"/>
            <a:ext cx="323114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57809" y="365126"/>
            <a:ext cx="832898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57809" y="1825625"/>
            <a:ext cx="8328989" cy="39291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Arial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347868" y="987611"/>
            <a:ext cx="8338800" cy="238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FY17 Landau System Update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694093" y="3920035"/>
            <a:ext cx="8338800" cy="165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/>
              <a:t>Darryl Goldberg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RF Group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August 8,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274319" y="365126"/>
            <a:ext cx="860298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Testing Blue Landau’s Limits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121925" y="1238880"/>
            <a:ext cx="8930700" cy="161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indent="38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/>
              <a:t>Efforts were made to test higher beam intensities</a:t>
            </a:r>
          </a:p>
          <a:p>
            <a:pPr marR="0" lvl="0" indent="38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/>
              <a:t>T</a:t>
            </a: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machine could not provide high intensity so </a:t>
            </a:r>
            <a:r>
              <a:rPr lang="en-US" sz="2200"/>
              <a:t>bunch patterns were modified to simulate higher beam intensity</a:t>
            </a: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 landau harmonic</a:t>
            </a:r>
          </a:p>
          <a:p>
            <a:pPr marR="0" lvl="0" indent="38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Drop every 16</a:t>
            </a:r>
            <a:r>
              <a:rPr lang="en-US" sz="22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Bunch</a:t>
            </a:r>
            <a:r>
              <a:rPr lang="en-US" sz="2200"/>
              <a:t>, </a:t>
            </a: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Drive Power </a:t>
            </a:r>
            <a:r>
              <a:rPr lang="en-US" sz="2200"/>
              <a:t>up </a:t>
            </a: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10%    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4" name="Shape 1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9951" y="2913346"/>
            <a:ext cx="7063200" cy="3944699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/>
          <p:nvPr/>
        </p:nvSpPr>
        <p:spPr>
          <a:xfrm>
            <a:off x="2200301" y="5704964"/>
            <a:ext cx="3582300" cy="86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300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FF7300"/>
                </a:solidFill>
                <a:latin typeface="Arial"/>
                <a:ea typeface="Arial"/>
                <a:cs typeface="Arial"/>
                <a:sym typeface="Arial"/>
              </a:rPr>
              <a:t>Drive Power ≈ 575W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300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FF7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96" name="Shape 196"/>
          <p:cNvSpPr/>
          <p:nvPr/>
        </p:nvSpPr>
        <p:spPr>
          <a:xfrm>
            <a:off x="1758482" y="3217890"/>
            <a:ext cx="5944500" cy="49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300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FF7300"/>
                </a:solidFill>
                <a:latin typeface="Arial"/>
                <a:ea typeface="Arial"/>
                <a:cs typeface="Arial"/>
                <a:sym typeface="Arial"/>
              </a:rPr>
              <a:t>Beam Intensity ≈ 1.95e9/bunch</a:t>
            </a:r>
          </a:p>
        </p:txBody>
      </p:sp>
      <p:sp>
        <p:nvSpPr>
          <p:cNvPr id="197" name="Shape 197"/>
          <p:cNvSpPr/>
          <p:nvPr/>
        </p:nvSpPr>
        <p:spPr>
          <a:xfrm>
            <a:off x="1758482" y="4406153"/>
            <a:ext cx="5944500" cy="49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300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FF7300"/>
                </a:solidFill>
                <a:latin typeface="Arial"/>
                <a:ea typeface="Arial"/>
                <a:cs typeface="Arial"/>
                <a:sym typeface="Arial"/>
              </a:rPr>
              <a:t>Gap Voltage</a:t>
            </a:r>
          </a:p>
        </p:txBody>
      </p:sp>
      <p:cxnSp>
        <p:nvCxnSpPr>
          <p:cNvPr id="198" name="Shape 198"/>
          <p:cNvCxnSpPr/>
          <p:nvPr/>
        </p:nvCxnSpPr>
        <p:spPr>
          <a:xfrm rot="10800000" flipH="1">
            <a:off x="5471403" y="5797769"/>
            <a:ext cx="310800" cy="64800"/>
          </a:xfrm>
          <a:prstGeom prst="straightConnector1">
            <a:avLst/>
          </a:prstGeom>
          <a:noFill/>
          <a:ln w="25400" cap="flat" cmpd="sng">
            <a:solidFill>
              <a:srgbClr val="C55A1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199" name="Shape 199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888888"/>
                </a:buClr>
                <a:buSzPct val="25000"/>
                <a:buFont typeface="Arial"/>
                <a:buNone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274319" y="365126"/>
            <a:ext cx="860298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Blue Landau </a:t>
            </a:r>
            <a:r>
              <a:rPr lang="en-US"/>
              <a:t>Conclusions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121918" y="1238883"/>
            <a:ext cx="8930638" cy="4613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Extrapolating from FY17 Au data, the forward power requirement for </a:t>
            </a:r>
            <a:r>
              <a:rPr lang="en-US" sz="2800" b="0" i="0" u="none" strike="noStrike" cap="none">
                <a:solidFill>
                  <a:srgbClr val="FF7300"/>
                </a:solidFill>
                <a:latin typeface="Arial"/>
                <a:ea typeface="Arial"/>
                <a:cs typeface="Arial"/>
                <a:sym typeface="Arial"/>
              </a:rPr>
              <a:t>3.0 x 10^9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approximately </a:t>
            </a:r>
            <a:r>
              <a:rPr lang="en-US" sz="2800" b="0" i="0" u="none" strike="noStrike" cap="none">
                <a:solidFill>
                  <a:srgbClr val="FF7300"/>
                </a:solidFill>
                <a:latin typeface="Arial"/>
                <a:ea typeface="Arial"/>
                <a:cs typeface="Arial"/>
                <a:sym typeface="Arial"/>
              </a:rPr>
              <a:t>1200w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Landau </a:t>
            </a:r>
            <a:r>
              <a:rPr lang="en-US"/>
              <a:t>power amplifier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capable of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>
                <a:solidFill>
                  <a:srgbClr val="FF7300"/>
                </a:solidFill>
                <a:latin typeface="Arial"/>
                <a:ea typeface="Arial"/>
                <a:cs typeface="Arial"/>
                <a:sym typeface="Arial"/>
              </a:rPr>
              <a:t>2000w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linear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Even with a β of only 2.6 proof of principle a success!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888888"/>
                </a:buClr>
                <a:buSzPct val="25000"/>
                <a:buFont typeface="Arial"/>
                <a:buNone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57809" y="365125"/>
            <a:ext cx="83289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Landau Cavity issues with higher beam intensities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57809" y="1612550"/>
            <a:ext cx="8328900" cy="3929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2B7F"/>
              </a:buClr>
              <a:buSzPct val="1100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Beam Loading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42B7F"/>
              </a:buClr>
              <a:buSzPct val="90000"/>
              <a:buFont typeface="Time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Beam current “overpowers” the cavity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42B7F"/>
              </a:buClr>
              <a:buSzPct val="90000"/>
              <a:buFont typeface="Time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 400kV induced on the gap by the beam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42B7F"/>
              </a:buClr>
              <a:buSzPct val="90000"/>
              <a:buFont typeface="Time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10kV command from the LLRF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703000" y="6171650"/>
            <a:ext cx="1143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July 28,2016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2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Shape 74"/>
          <p:cNvPicPr preferRelativeResize="0"/>
          <p:nvPr/>
        </p:nvPicPr>
        <p:blipFill rotWithShape="1">
          <a:blip r:embed="rId3">
            <a:alphaModFix/>
          </a:blip>
          <a:srcRect t="2856"/>
          <a:stretch/>
        </p:blipFill>
        <p:spPr>
          <a:xfrm>
            <a:off x="533400" y="3352800"/>
            <a:ext cx="7861200" cy="2590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5" name="Shape 75"/>
          <p:cNvCxnSpPr/>
          <p:nvPr/>
        </p:nvCxnSpPr>
        <p:spPr>
          <a:xfrm flipH="1">
            <a:off x="6096000" y="3124200"/>
            <a:ext cx="838200" cy="533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76" name="Shape 76"/>
          <p:cNvSpPr txBox="1"/>
          <p:nvPr/>
        </p:nvSpPr>
        <p:spPr>
          <a:xfrm>
            <a:off x="7010400" y="2971800"/>
            <a:ext cx="1295400" cy="33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400kV</a:t>
            </a:r>
          </a:p>
        </p:txBody>
      </p:sp>
      <p:cxnSp>
        <p:nvCxnSpPr>
          <p:cNvPr id="77" name="Shape 77"/>
          <p:cNvCxnSpPr/>
          <p:nvPr/>
        </p:nvCxnSpPr>
        <p:spPr>
          <a:xfrm rot="10800000" flipH="1">
            <a:off x="1759025" y="5181575"/>
            <a:ext cx="908100" cy="5163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78" name="Shape 78"/>
          <p:cNvSpPr txBox="1"/>
          <p:nvPr/>
        </p:nvSpPr>
        <p:spPr>
          <a:xfrm>
            <a:off x="1111325" y="5697875"/>
            <a:ext cx="1295400" cy="33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10kV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57809" y="365125"/>
            <a:ext cx="83289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Possible solution using existing hardware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908475" y="6245000"/>
            <a:ext cx="1143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July 28,2016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3543300" y="6036075"/>
            <a:ext cx="2685300" cy="66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3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Shape 8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955125" y="1773025"/>
            <a:ext cx="4958100" cy="2568300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  <a:effectLst>
            <a:outerShdw blurRad="50799" dist="38100" dir="2700000" algn="tl" rotWithShape="0">
              <a:srgbClr val="000000">
                <a:alpha val="42750"/>
              </a:srgbClr>
            </a:outerShdw>
          </a:effectLst>
        </p:spPr>
      </p:pic>
      <p:sp>
        <p:nvSpPr>
          <p:cNvPr id="87" name="Shape 87"/>
          <p:cNvSpPr txBox="1"/>
          <p:nvPr/>
        </p:nvSpPr>
        <p:spPr>
          <a:xfrm>
            <a:off x="152400" y="1773025"/>
            <a:ext cx="3576300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Existing configuration is critically coupled (β = 1)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52500" y="3018475"/>
            <a:ext cx="3776100" cy="8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Rotating the drive loop will increase the coupling factor to a potential β=6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212400" y="4592425"/>
            <a:ext cx="8567700" cy="8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β of 6 coupling factor will potentially reduce the effect of the beam on the cavity by a factor of ~4 allowing us to run higher intensities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57809" y="365125"/>
            <a:ext cx="83289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Chosen Solution</a:t>
            </a:r>
            <a:r>
              <a:rPr lang="en-US"/>
              <a:t>: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External Loading Network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57809" y="1825625"/>
            <a:ext cx="8328900" cy="39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vacuum work required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modify impedance on the fly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Reduces stress on existing circulator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Made from off-the shelf components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6470052" y="168700"/>
            <a:ext cx="22665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External Loading Network</a:t>
            </a:r>
          </a:p>
        </p:txBody>
      </p:sp>
      <p:grpSp>
        <p:nvGrpSpPr>
          <p:cNvPr id="103" name="Shape 103"/>
          <p:cNvGrpSpPr/>
          <p:nvPr/>
        </p:nvGrpSpPr>
        <p:grpSpPr>
          <a:xfrm>
            <a:off x="407559" y="2505525"/>
            <a:ext cx="8328890" cy="4352625"/>
            <a:chOff x="357809" y="2210150"/>
            <a:chExt cx="8328890" cy="4352625"/>
          </a:xfrm>
        </p:grpSpPr>
        <p:sp>
          <p:nvSpPr>
            <p:cNvPr id="104" name="Shape 104"/>
            <p:cNvSpPr/>
            <p:nvPr/>
          </p:nvSpPr>
          <p:spPr>
            <a:xfrm>
              <a:off x="6824525" y="2210150"/>
              <a:ext cx="1862175" cy="3544575"/>
            </a:xfrm>
            <a:prstGeom prst="flowChartMagneticDrum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>
              <a:off x="1785125" y="2863886"/>
              <a:ext cx="1232898" cy="821932"/>
            </a:xfrm>
            <a:prstGeom prst="flowChartProcess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Shape 106"/>
            <p:cNvSpPr/>
            <p:nvPr/>
          </p:nvSpPr>
          <p:spPr>
            <a:xfrm rot="5400000">
              <a:off x="261509" y="2658361"/>
              <a:ext cx="1425600" cy="12330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Shape 107"/>
            <p:cNvSpPr/>
            <p:nvPr/>
          </p:nvSpPr>
          <p:spPr>
            <a:xfrm>
              <a:off x="2106225" y="3095000"/>
              <a:ext cx="590700" cy="359700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Shape 108"/>
            <p:cNvSpPr/>
            <p:nvPr/>
          </p:nvSpPr>
          <p:spPr>
            <a:xfrm>
              <a:off x="2189675" y="3692275"/>
              <a:ext cx="353100" cy="1547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1998" y="0"/>
                  </a:moveTo>
                  <a:lnTo>
                    <a:pt x="71998" y="19418"/>
                  </a:lnTo>
                  <a:lnTo>
                    <a:pt x="8732" y="35353"/>
                  </a:lnTo>
                  <a:lnTo>
                    <a:pt x="113459" y="51784"/>
                  </a:lnTo>
                  <a:lnTo>
                    <a:pt x="13089" y="66224"/>
                  </a:lnTo>
                  <a:lnTo>
                    <a:pt x="113459" y="82655"/>
                  </a:lnTo>
                  <a:lnTo>
                    <a:pt x="71998" y="94106"/>
                  </a:lnTo>
                  <a:lnTo>
                    <a:pt x="71998" y="108547"/>
                  </a:lnTo>
                  <a:lnTo>
                    <a:pt x="21822" y="108547"/>
                  </a:lnTo>
                  <a:lnTo>
                    <a:pt x="0" y="119003"/>
                  </a:lnTo>
                  <a:lnTo>
                    <a:pt x="21822" y="108547"/>
                  </a:lnTo>
                  <a:lnTo>
                    <a:pt x="69823" y="108547"/>
                  </a:lnTo>
                  <a:lnTo>
                    <a:pt x="48001" y="119501"/>
                  </a:lnTo>
                  <a:lnTo>
                    <a:pt x="71998" y="108048"/>
                  </a:lnTo>
                  <a:lnTo>
                    <a:pt x="120000" y="108547"/>
                  </a:lnTo>
                  <a:lnTo>
                    <a:pt x="100361" y="120000"/>
                  </a:lnTo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9" name="Shape 109"/>
            <p:cNvSpPr/>
            <p:nvPr/>
          </p:nvSpPr>
          <p:spPr>
            <a:xfrm>
              <a:off x="3467525" y="3018025"/>
              <a:ext cx="1233000" cy="436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10" name="Shape 110"/>
            <p:cNvCxnSpPr/>
            <p:nvPr/>
          </p:nvCxnSpPr>
          <p:spPr>
            <a:xfrm>
              <a:off x="3018125" y="3095125"/>
              <a:ext cx="455700" cy="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" name="Shape 111"/>
            <p:cNvCxnSpPr/>
            <p:nvPr/>
          </p:nvCxnSpPr>
          <p:spPr>
            <a:xfrm>
              <a:off x="3018125" y="3369525"/>
              <a:ext cx="455700" cy="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12" name="Shape 112"/>
            <p:cNvSpPr txBox="1"/>
            <p:nvPr/>
          </p:nvSpPr>
          <p:spPr>
            <a:xfrm>
              <a:off x="3563850" y="3018025"/>
              <a:ext cx="10596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Z</a:t>
              </a:r>
              <a:r>
                <a:rPr lang="en-US" sz="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=50Ω</a:t>
              </a:r>
            </a:p>
          </p:txBody>
        </p:sp>
        <p:sp>
          <p:nvSpPr>
            <p:cNvPr id="113" name="Shape 113"/>
            <p:cNvSpPr/>
            <p:nvPr/>
          </p:nvSpPr>
          <p:spPr>
            <a:xfrm>
              <a:off x="5117800" y="3454700"/>
              <a:ext cx="385200" cy="6165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Shape 114"/>
            <p:cNvSpPr txBox="1"/>
            <p:nvPr/>
          </p:nvSpPr>
          <p:spPr>
            <a:xfrm>
              <a:off x="4302325" y="3454700"/>
              <a:ext cx="9954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Z</a:t>
              </a:r>
              <a:r>
                <a:rPr lang="en-US" sz="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=50Ω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Shape 115"/>
            <p:cNvSpPr txBox="1"/>
            <p:nvPr/>
          </p:nvSpPr>
          <p:spPr>
            <a:xfrm>
              <a:off x="4302325" y="3692275"/>
              <a:ext cx="9954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𝓵=ƛ/2</a:t>
              </a:r>
            </a:p>
          </p:txBody>
        </p:sp>
        <p:cxnSp>
          <p:nvCxnSpPr>
            <p:cNvPr id="116" name="Shape 116"/>
            <p:cNvCxnSpPr/>
            <p:nvPr/>
          </p:nvCxnSpPr>
          <p:spPr>
            <a:xfrm>
              <a:off x="4706850" y="3062975"/>
              <a:ext cx="2196300" cy="19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17" name="Shape 117"/>
            <p:cNvSpPr/>
            <p:nvPr/>
          </p:nvSpPr>
          <p:spPr>
            <a:xfrm>
              <a:off x="4732600" y="4269975"/>
              <a:ext cx="385200" cy="6165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Shape 118"/>
            <p:cNvSpPr/>
            <p:nvPr/>
          </p:nvSpPr>
          <p:spPr>
            <a:xfrm>
              <a:off x="5503000" y="4269975"/>
              <a:ext cx="385200" cy="6165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Shape 119"/>
            <p:cNvSpPr/>
            <p:nvPr/>
          </p:nvSpPr>
          <p:spPr>
            <a:xfrm>
              <a:off x="5117800" y="5015075"/>
              <a:ext cx="353100" cy="1547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1998" y="0"/>
                  </a:moveTo>
                  <a:lnTo>
                    <a:pt x="71998" y="19418"/>
                  </a:lnTo>
                  <a:lnTo>
                    <a:pt x="8732" y="35353"/>
                  </a:lnTo>
                  <a:lnTo>
                    <a:pt x="113459" y="51784"/>
                  </a:lnTo>
                  <a:lnTo>
                    <a:pt x="13089" y="66224"/>
                  </a:lnTo>
                  <a:lnTo>
                    <a:pt x="113459" y="82655"/>
                  </a:lnTo>
                  <a:lnTo>
                    <a:pt x="71998" y="94106"/>
                  </a:lnTo>
                  <a:lnTo>
                    <a:pt x="71998" y="108547"/>
                  </a:lnTo>
                  <a:lnTo>
                    <a:pt x="21822" y="108547"/>
                  </a:lnTo>
                  <a:lnTo>
                    <a:pt x="0" y="119003"/>
                  </a:lnTo>
                  <a:lnTo>
                    <a:pt x="21822" y="108547"/>
                  </a:lnTo>
                  <a:lnTo>
                    <a:pt x="69823" y="108547"/>
                  </a:lnTo>
                  <a:lnTo>
                    <a:pt x="48001" y="119501"/>
                  </a:lnTo>
                  <a:lnTo>
                    <a:pt x="71998" y="108048"/>
                  </a:lnTo>
                  <a:lnTo>
                    <a:pt x="120000" y="108547"/>
                  </a:lnTo>
                  <a:lnTo>
                    <a:pt x="100361" y="120000"/>
                  </a:lnTo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20" name="Shape 120"/>
            <p:cNvSpPr txBox="1"/>
            <p:nvPr/>
          </p:nvSpPr>
          <p:spPr>
            <a:xfrm>
              <a:off x="3910425" y="4494600"/>
              <a:ext cx="6999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𝓵=ƛ/4</a:t>
              </a:r>
            </a:p>
          </p:txBody>
        </p:sp>
        <p:cxnSp>
          <p:nvCxnSpPr>
            <p:cNvPr id="121" name="Shape 121"/>
            <p:cNvCxnSpPr/>
            <p:nvPr/>
          </p:nvCxnSpPr>
          <p:spPr>
            <a:xfrm>
              <a:off x="4706725" y="3242875"/>
              <a:ext cx="513900" cy="205500"/>
            </a:xfrm>
            <a:prstGeom prst="bentConnector3">
              <a:avLst>
                <a:gd name="adj1" fmla="val 101236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" name="Shape 122"/>
            <p:cNvCxnSpPr>
              <a:stCxn id="117" idx="2"/>
              <a:endCxn id="118" idx="2"/>
            </p:cNvCxnSpPr>
            <p:nvPr/>
          </p:nvCxnSpPr>
          <p:spPr>
            <a:xfrm rot="-5400000" flipH="1">
              <a:off x="5310100" y="4501575"/>
              <a:ext cx="600" cy="770400"/>
            </a:xfrm>
            <a:prstGeom prst="bentConnector3">
              <a:avLst>
                <a:gd name="adj1" fmla="val 21433333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23" name="Shape 123"/>
            <p:cNvSpPr txBox="1"/>
            <p:nvPr/>
          </p:nvSpPr>
          <p:spPr>
            <a:xfrm>
              <a:off x="513700" y="3043725"/>
              <a:ext cx="455700" cy="436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PA</a:t>
              </a:r>
            </a:p>
          </p:txBody>
        </p:sp>
        <p:cxnSp>
          <p:nvCxnSpPr>
            <p:cNvPr id="124" name="Shape 124"/>
            <p:cNvCxnSpPr>
              <a:stCxn id="117" idx="0"/>
              <a:endCxn id="118" idx="0"/>
            </p:cNvCxnSpPr>
            <p:nvPr/>
          </p:nvCxnSpPr>
          <p:spPr>
            <a:xfrm rot="-5400000" flipH="1">
              <a:off x="5310100" y="3885075"/>
              <a:ext cx="600" cy="770400"/>
            </a:xfrm>
            <a:prstGeom prst="bentConnector3">
              <a:avLst>
                <a:gd name="adj1" fmla="val -2136666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Shape 125"/>
            <p:cNvCxnSpPr>
              <a:endCxn id="113" idx="2"/>
            </p:cNvCxnSpPr>
            <p:nvPr/>
          </p:nvCxnSpPr>
          <p:spPr>
            <a:xfrm rot="10800000">
              <a:off x="5310400" y="4071200"/>
              <a:ext cx="0" cy="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" name="Shape 126"/>
            <p:cNvCxnSpPr>
              <a:stCxn id="113" idx="2"/>
              <a:endCxn id="113" idx="2"/>
            </p:cNvCxnSpPr>
            <p:nvPr/>
          </p:nvCxnSpPr>
          <p:spPr>
            <a:xfrm>
              <a:off x="5310400" y="4071200"/>
              <a:ext cx="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27" name="Shape 127"/>
            <p:cNvSpPr/>
            <p:nvPr/>
          </p:nvSpPr>
          <p:spPr>
            <a:xfrm>
              <a:off x="5406775" y="3249200"/>
              <a:ext cx="1457700" cy="211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0"/>
                  </a:lnTo>
                  <a:lnTo>
                    <a:pt x="120000" y="0"/>
                  </a:lnTo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cxnSp>
          <p:nvCxnSpPr>
            <p:cNvPr id="128" name="Shape 128"/>
            <p:cNvCxnSpPr/>
            <p:nvPr/>
          </p:nvCxnSpPr>
          <p:spPr>
            <a:xfrm flipH="1">
              <a:off x="5308950" y="4071125"/>
              <a:ext cx="1500" cy="72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29" name="Shape 129"/>
            <p:cNvSpPr txBox="1"/>
            <p:nvPr/>
          </p:nvSpPr>
          <p:spPr>
            <a:xfrm>
              <a:off x="3910425" y="4269975"/>
              <a:ext cx="8862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Z</a:t>
              </a:r>
              <a:r>
                <a:rPr lang="en-US" sz="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=50Ω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Shape 130"/>
            <p:cNvSpPr txBox="1"/>
            <p:nvPr/>
          </p:nvSpPr>
          <p:spPr>
            <a:xfrm>
              <a:off x="6986425" y="3904175"/>
              <a:ext cx="995400" cy="436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Cavity</a:t>
              </a:r>
            </a:p>
          </p:txBody>
        </p:sp>
        <p:sp>
          <p:nvSpPr>
            <p:cNvPr id="131" name="Shape 131"/>
            <p:cNvSpPr/>
            <p:nvPr/>
          </p:nvSpPr>
          <p:spPr>
            <a:xfrm rot="10800000">
              <a:off x="5302532" y="3339650"/>
              <a:ext cx="455700" cy="102300"/>
            </a:xfrm>
            <a:prstGeom prst="bentUpArrow">
              <a:avLst>
                <a:gd name="adj1" fmla="val 25000"/>
                <a:gd name="adj2" fmla="val 25000"/>
                <a:gd name="adj3" fmla="val 25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Shape 132"/>
            <p:cNvSpPr txBox="1"/>
            <p:nvPr/>
          </p:nvSpPr>
          <p:spPr>
            <a:xfrm>
              <a:off x="5644375" y="3150650"/>
              <a:ext cx="8862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12.5Ω</a:t>
              </a:r>
            </a:p>
          </p:txBody>
        </p:sp>
        <p:cxnSp>
          <p:nvCxnSpPr>
            <p:cNvPr id="133" name="Shape 133"/>
            <p:cNvCxnSpPr>
              <a:endCxn id="105" idx="1"/>
            </p:cNvCxnSpPr>
            <p:nvPr/>
          </p:nvCxnSpPr>
          <p:spPr>
            <a:xfrm>
              <a:off x="1589225" y="3273352"/>
              <a:ext cx="195900" cy="1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aphicFrame>
        <p:nvGraphicFramePr>
          <p:cNvPr id="134" name="Shape 134"/>
          <p:cNvGraphicFramePr/>
          <p:nvPr/>
        </p:nvGraphicFramePr>
        <p:xfrm>
          <a:off x="114650" y="75475"/>
          <a:ext cx="5951000" cy="2693400"/>
        </p:xfrm>
        <a:graphic>
          <a:graphicData uri="http://schemas.openxmlformats.org/drawingml/2006/table">
            <a:tbl>
              <a:tblPr>
                <a:noFill/>
                <a:tableStyleId>{94AF26C5-0BB2-430B-84EE-2A5D8D6673B1}</a:tableStyleId>
              </a:tblPr>
              <a:tblGrid>
                <a:gridCol w="1536725"/>
                <a:gridCol w="1963675"/>
                <a:gridCol w="2450600"/>
              </a:tblGrid>
              <a:tr h="4534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b="1">
                          <a:solidFill>
                            <a:schemeClr val="dk1"/>
                          </a:solidFill>
                        </a:rPr>
                        <a:t>Parameter</a:t>
                      </a: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b="1" u="none" strike="noStrike" cap="none"/>
                        <a:t>Critically Coupled</a:t>
                      </a: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b="1" u="none" strike="noStrike" cap="none"/>
                        <a:t>Ideal Externally Loaded</a:t>
                      </a: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</a:tr>
              <a:tr h="448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b="1" u="none" strike="noStrike" cap="none"/>
                        <a:t>𝛃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u="none" strike="noStrike" cap="none"/>
                        <a:t>5</a:t>
                      </a:r>
                    </a:p>
                  </a:txBody>
                  <a:tcPr marL="91425" marR="91425" marT="91425" marB="91425"/>
                </a:tc>
              </a:tr>
              <a:tr h="448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b="1" u="none" strike="noStrike" cap="none"/>
                        <a:t>Q</a:t>
                      </a:r>
                      <a:r>
                        <a:rPr lang="en-US" b="1" u="none" strike="noStrike" cap="none" baseline="-25000"/>
                        <a:t>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u="none" strike="noStrike" cap="none"/>
                        <a:t>22,000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u="none" strike="noStrike" cap="none"/>
                        <a:t>8,000</a:t>
                      </a:r>
                    </a:p>
                  </a:txBody>
                  <a:tcPr marL="91425" marR="91425" marT="91425" marB="91425"/>
                </a:tc>
              </a:tr>
              <a:tr h="448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b="1" u="none" strike="noStrike" cap="none"/>
                        <a:t>R</a:t>
                      </a:r>
                      <a:r>
                        <a:rPr lang="en-US" b="1" u="none" strike="noStrike" cap="none" baseline="-25000"/>
                        <a:t>SL</a:t>
                      </a:r>
                      <a:r>
                        <a:rPr lang="en-US" b="1" u="none" strike="noStrike" cap="none"/>
                        <a:t> (MΩ)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u="none" strike="noStrike" cap="none"/>
                        <a:t>3.63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u="none" strike="noStrike" cap="none"/>
                        <a:t>1.21</a:t>
                      </a:r>
                    </a:p>
                  </a:txBody>
                  <a:tcPr marL="91425" marR="91425" marT="91425" marB="91425"/>
                </a:tc>
              </a:tr>
              <a:tr h="448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b="1" u="none" strike="noStrike" cap="none"/>
                        <a:t>Z</a:t>
                      </a:r>
                      <a:r>
                        <a:rPr lang="en-US" b="1" u="none" strike="noStrike" cap="none" baseline="-25000"/>
                        <a:t>in</a:t>
                      </a:r>
                      <a:r>
                        <a:rPr lang="en-US" b="1" u="none" strike="noStrike" cap="none"/>
                        <a:t> (Ω)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u="none" strike="noStrike" cap="none"/>
                        <a:t>50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u="none" strike="noStrike" cap="none"/>
                        <a:t>10</a:t>
                      </a:r>
                    </a:p>
                  </a:txBody>
                  <a:tcPr marL="91425" marR="91425" marT="91425" marB="91425"/>
                </a:tc>
              </a:tr>
              <a:tr h="448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b="1" u="none" strike="noStrike" cap="none"/>
                        <a:t>FFB Gain (dB)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u="none" strike="noStrike" cap="none"/>
                        <a:t>40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u="none" strike="noStrike" cap="none"/>
                        <a:t>33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5600701" y="365125"/>
            <a:ext cx="31614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Measured Parameters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357809" y="1690812"/>
            <a:ext cx="8328900" cy="39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" name="Shape 142" descr="BLD_OC_minQ_s11_fina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5301600" cy="402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 descr="BLD_OC_minQ_s21_final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38700" y="3289174"/>
            <a:ext cx="5505300" cy="3553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4" name="Shape 144"/>
          <p:cNvCxnSpPr/>
          <p:nvPr/>
        </p:nvCxnSpPr>
        <p:spPr>
          <a:xfrm rot="10800000" flipH="1">
            <a:off x="1880375" y="832075"/>
            <a:ext cx="458700" cy="196200"/>
          </a:xfrm>
          <a:prstGeom prst="straightConnector1">
            <a:avLst/>
          </a:prstGeom>
          <a:noFill/>
          <a:ln w="38100" cap="flat" cmpd="sng">
            <a:solidFill>
              <a:srgbClr val="FF7300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45" name="Shape 145"/>
          <p:cNvSpPr txBox="1"/>
          <p:nvPr/>
        </p:nvSpPr>
        <p:spPr>
          <a:xfrm>
            <a:off x="1208900" y="874075"/>
            <a:ext cx="6096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1" i="0" u="none" strike="noStrike" cap="none">
                <a:solidFill>
                  <a:srgbClr val="FF7300"/>
                </a:solidFill>
              </a:rPr>
              <a:t>1</a:t>
            </a:r>
            <a:r>
              <a:rPr lang="en-US" b="1">
                <a:solidFill>
                  <a:srgbClr val="FF7300"/>
                </a:solidFill>
              </a:rPr>
              <a:t>5</a:t>
            </a:r>
            <a:r>
              <a:rPr lang="en-US" sz="1400" b="1" i="0" u="none" strike="noStrike" cap="none">
                <a:solidFill>
                  <a:srgbClr val="FF7300"/>
                </a:solidFill>
              </a:rPr>
              <a:t> Ω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5882175" y="4963987"/>
            <a:ext cx="11430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1" i="0" u="none" strike="noStrike" cap="none">
                <a:solidFill>
                  <a:srgbClr val="FF7300"/>
                </a:solidFill>
              </a:rPr>
              <a:t>Q</a:t>
            </a:r>
            <a:r>
              <a:rPr lang="en-US" sz="1400" b="1" i="0" u="none" strike="noStrike" cap="none" baseline="-25000">
                <a:solidFill>
                  <a:srgbClr val="FF7300"/>
                </a:solidFill>
              </a:rPr>
              <a:t>L</a:t>
            </a:r>
            <a:r>
              <a:rPr lang="en-US" sz="1400" b="1" i="0" u="none" strike="noStrike" cap="none">
                <a:solidFill>
                  <a:srgbClr val="FF7300"/>
                </a:solidFill>
              </a:rPr>
              <a:t>=12000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198275" y="4340875"/>
            <a:ext cx="3104100" cy="83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-US" sz="2400"/>
              <a:t>Network not yet fully optimized</a:t>
            </a:r>
          </a:p>
          <a:p>
            <a:pPr marL="457200" lvl="0" indent="-381000">
              <a:spcBef>
                <a:spcPts val="0"/>
              </a:spcBef>
              <a:buSzPct val="100000"/>
              <a:buChar char="●"/>
            </a:pPr>
            <a:r>
              <a:rPr lang="en-US" sz="2400"/>
              <a:t>β only 2.6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888888"/>
                </a:buClr>
                <a:buSzPct val="25000"/>
                <a:buFont typeface="Arial"/>
                <a:buNone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274319" y="365126"/>
            <a:ext cx="860298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Blue Landau System FY17 Au Run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121918" y="1238883"/>
            <a:ext cx="8930638" cy="4613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Early Au Run Performance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the higher intensities the landau cavities were tripping at transition causing beam aborts.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both cavities were optimized the Blue Landau continued to struggle with the blue rings transient beam loading at transition.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950" y="3102900"/>
            <a:ext cx="7466100" cy="375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/>
          <p:nvPr/>
        </p:nvSpPr>
        <p:spPr>
          <a:xfrm>
            <a:off x="1185175" y="5778812"/>
            <a:ext cx="36669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300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FF7300"/>
                </a:solidFill>
                <a:latin typeface="Arial"/>
                <a:ea typeface="Arial"/>
                <a:cs typeface="Arial"/>
                <a:sym typeface="Arial"/>
              </a:rPr>
              <a:t>Drive Power ≈ 1.7kW</a:t>
            </a:r>
          </a:p>
        </p:txBody>
      </p:sp>
      <p:cxnSp>
        <p:nvCxnSpPr>
          <p:cNvPr id="157" name="Shape 157"/>
          <p:cNvCxnSpPr/>
          <p:nvPr/>
        </p:nvCxnSpPr>
        <p:spPr>
          <a:xfrm rot="10800000" flipH="1">
            <a:off x="4577994" y="5778790"/>
            <a:ext cx="777300" cy="122100"/>
          </a:xfrm>
          <a:prstGeom prst="straightConnector1">
            <a:avLst/>
          </a:prstGeom>
          <a:noFill/>
          <a:ln w="25400" cap="flat" cmpd="sng">
            <a:solidFill>
              <a:srgbClr val="C55A1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158" name="Shape 158"/>
          <p:cNvSpPr/>
          <p:nvPr/>
        </p:nvSpPr>
        <p:spPr>
          <a:xfrm>
            <a:off x="1116840" y="4539163"/>
            <a:ext cx="47319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300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FF7300"/>
                </a:solidFill>
                <a:latin typeface="Arial"/>
                <a:ea typeface="Arial"/>
                <a:cs typeface="Arial"/>
                <a:sym typeface="Arial"/>
              </a:rPr>
              <a:t>Gap Voltage (Out of Regulation)</a:t>
            </a:r>
          </a:p>
        </p:txBody>
      </p:sp>
      <p:sp>
        <p:nvSpPr>
          <p:cNvPr id="159" name="Shape 159"/>
          <p:cNvSpPr/>
          <p:nvPr/>
        </p:nvSpPr>
        <p:spPr>
          <a:xfrm>
            <a:off x="1347418" y="3459317"/>
            <a:ext cx="47319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300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FF7300"/>
                </a:solidFill>
                <a:latin typeface="Arial"/>
                <a:ea typeface="Arial"/>
                <a:cs typeface="Arial"/>
                <a:sym typeface="Arial"/>
              </a:rPr>
              <a:t>Beam Lost at Transition (1.5e9/bunch)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888888"/>
                </a:buClr>
                <a:buSzPct val="25000"/>
                <a:buFont typeface="Arial"/>
                <a:buNone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274319" y="365126"/>
            <a:ext cx="860298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Blue Landau </a:t>
            </a:r>
            <a:r>
              <a:rPr lang="en-US"/>
              <a:t>Optimization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121918" y="1238883"/>
            <a:ext cx="8930638" cy="4613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Machine Development (6/8/17)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much system performance characterization, it was concluded that the source of gap voltage non-compliance was due to early saturation of the systems fast feedback loop and subsequently the IQ loop.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8500" y="2948099"/>
            <a:ext cx="7371000" cy="390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/>
          <p:nvPr/>
        </p:nvSpPr>
        <p:spPr>
          <a:xfrm>
            <a:off x="2337987" y="3360850"/>
            <a:ext cx="47319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300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FF7300"/>
                </a:solidFill>
                <a:latin typeface="Arial"/>
                <a:ea typeface="Arial"/>
                <a:cs typeface="Arial"/>
                <a:sym typeface="Arial"/>
              </a:rPr>
              <a:t>Beam Intensity ≈ 2e9/bunch</a:t>
            </a:r>
          </a:p>
        </p:txBody>
      </p:sp>
      <p:sp>
        <p:nvSpPr>
          <p:cNvPr id="169" name="Shape 169"/>
          <p:cNvSpPr/>
          <p:nvPr/>
        </p:nvSpPr>
        <p:spPr>
          <a:xfrm>
            <a:off x="1660003" y="4462698"/>
            <a:ext cx="47319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300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FF7300"/>
                </a:solidFill>
                <a:latin typeface="Arial"/>
                <a:ea typeface="Arial"/>
                <a:cs typeface="Arial"/>
                <a:sym typeface="Arial"/>
              </a:rPr>
              <a:t>Gap Voltage</a:t>
            </a:r>
          </a:p>
        </p:txBody>
      </p:sp>
      <p:sp>
        <p:nvSpPr>
          <p:cNvPr id="170" name="Shape 170"/>
          <p:cNvSpPr/>
          <p:nvPr/>
        </p:nvSpPr>
        <p:spPr>
          <a:xfrm>
            <a:off x="1660007" y="5757378"/>
            <a:ext cx="3666900" cy="6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300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FF7300"/>
                </a:solidFill>
                <a:latin typeface="Arial"/>
                <a:ea typeface="Arial"/>
                <a:cs typeface="Arial"/>
                <a:sym typeface="Arial"/>
              </a:rPr>
              <a:t>Drive Power ≈ 525W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300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FF7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cxnSp>
        <p:nvCxnSpPr>
          <p:cNvPr id="171" name="Shape 171"/>
          <p:cNvCxnSpPr/>
          <p:nvPr/>
        </p:nvCxnSpPr>
        <p:spPr>
          <a:xfrm rot="10800000" flipH="1">
            <a:off x="4696039" y="5852283"/>
            <a:ext cx="247500" cy="48600"/>
          </a:xfrm>
          <a:prstGeom prst="straightConnector1">
            <a:avLst/>
          </a:prstGeom>
          <a:noFill/>
          <a:ln w="25400" cap="flat" cmpd="sng">
            <a:solidFill>
              <a:srgbClr val="C55A1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888888"/>
                </a:buClr>
                <a:buSzPct val="25000"/>
                <a:buFont typeface="Arial"/>
                <a:buNone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274319" y="365125"/>
            <a:ext cx="86031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Blue Landau </a:t>
            </a:r>
            <a:r>
              <a:rPr lang="en-US"/>
              <a:t>Optimization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121925" y="1238880"/>
            <a:ext cx="8930700" cy="1568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Resulting actions: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R="0" lvl="1" indent="450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Replace faulty PA in the driver amplifier</a:t>
            </a:r>
          </a:p>
          <a:p>
            <a:pPr marR="0" lvl="1" indent="450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Fast Feedback ϴ Reset</a:t>
            </a:r>
          </a:p>
          <a:p>
            <a:pPr marR="0" lvl="1" indent="450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Tuning Loop Optimization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9</a:t>
            </a:fld>
            <a:endParaRPr lang="en-US"/>
          </a:p>
        </p:txBody>
      </p:sp>
      <p:sp>
        <p:nvSpPr>
          <p:cNvPr id="180" name="Shape 180"/>
          <p:cNvSpPr/>
          <p:nvPr/>
        </p:nvSpPr>
        <p:spPr>
          <a:xfrm>
            <a:off x="1347418" y="3459317"/>
            <a:ext cx="47319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300"/>
              </a:buClr>
              <a:buFont typeface="Arial"/>
              <a:buNone/>
            </a:pPr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Clr>
                  <a:srgbClr val="888888"/>
                </a:buClr>
                <a:buSzPct val="25000"/>
                <a:buFont typeface="Arial"/>
                <a:buNone/>
              </a:pPr>
              <a:t>9</a:t>
            </a:fld>
            <a:endParaRPr lang="en-US"/>
          </a:p>
        </p:txBody>
      </p:sp>
      <p:pic>
        <p:nvPicPr>
          <p:cNvPr id="182" name="Shape 1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8500" y="2948099"/>
            <a:ext cx="7371000" cy="390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/>
          <p:nvPr/>
        </p:nvSpPr>
        <p:spPr>
          <a:xfrm>
            <a:off x="2337987" y="3360850"/>
            <a:ext cx="47319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300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FF7300"/>
                </a:solidFill>
                <a:latin typeface="Arial"/>
                <a:ea typeface="Arial"/>
                <a:cs typeface="Arial"/>
                <a:sym typeface="Arial"/>
              </a:rPr>
              <a:t>Beam Intensity ≈ 2e9/bunch</a:t>
            </a:r>
          </a:p>
        </p:txBody>
      </p:sp>
      <p:sp>
        <p:nvSpPr>
          <p:cNvPr id="184" name="Shape 184"/>
          <p:cNvSpPr/>
          <p:nvPr/>
        </p:nvSpPr>
        <p:spPr>
          <a:xfrm>
            <a:off x="1660003" y="4462698"/>
            <a:ext cx="47319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300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FF7300"/>
                </a:solidFill>
                <a:latin typeface="Arial"/>
                <a:ea typeface="Arial"/>
                <a:cs typeface="Arial"/>
                <a:sym typeface="Arial"/>
              </a:rPr>
              <a:t>Gap Voltage</a:t>
            </a:r>
          </a:p>
        </p:txBody>
      </p:sp>
      <p:sp>
        <p:nvSpPr>
          <p:cNvPr id="185" name="Shape 185"/>
          <p:cNvSpPr/>
          <p:nvPr/>
        </p:nvSpPr>
        <p:spPr>
          <a:xfrm>
            <a:off x="1660007" y="5757378"/>
            <a:ext cx="3666900" cy="6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300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FF7300"/>
                </a:solidFill>
                <a:latin typeface="Arial"/>
                <a:ea typeface="Arial"/>
                <a:cs typeface="Arial"/>
                <a:sym typeface="Arial"/>
              </a:rPr>
              <a:t>Drive Power ≈ 525W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300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FF7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cxnSp>
        <p:nvCxnSpPr>
          <p:cNvPr id="186" name="Shape 186"/>
          <p:cNvCxnSpPr/>
          <p:nvPr/>
        </p:nvCxnSpPr>
        <p:spPr>
          <a:xfrm rot="10800000" flipH="1">
            <a:off x="4696039" y="5852283"/>
            <a:ext cx="247500" cy="48600"/>
          </a:xfrm>
          <a:prstGeom prst="straightConnector1">
            <a:avLst/>
          </a:prstGeom>
          <a:noFill/>
          <a:ln w="25400" cap="flat" cmpd="sng">
            <a:solidFill>
              <a:srgbClr val="C55A1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543300" y="6337101"/>
            <a:ext cx="2057400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Clr>
                  <a:srgbClr val="888888"/>
                </a:buClr>
                <a:buSzPct val="25000"/>
                <a:buFont typeface="Arial"/>
                <a:buNone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HIC Retreat FY17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</Words>
  <Application>Microsoft Office PowerPoint</Application>
  <PresentationFormat>On-screen Show (4:3)</PresentationFormat>
  <Paragraphs>113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RHIC Retreat FY17</vt:lpstr>
      <vt:lpstr>FY17 Landau System Update</vt:lpstr>
      <vt:lpstr>Landau Cavity issues with higher beam intensities</vt:lpstr>
      <vt:lpstr>Possible solution using existing hardware</vt:lpstr>
      <vt:lpstr>Chosen Solution: External Loading Network</vt:lpstr>
      <vt:lpstr>External Loading Network</vt:lpstr>
      <vt:lpstr>Measured Parameters</vt:lpstr>
      <vt:lpstr>Blue Landau System FY17 Au Run</vt:lpstr>
      <vt:lpstr>Blue Landau Optimization</vt:lpstr>
      <vt:lpstr>Blue Landau Optimization</vt:lpstr>
      <vt:lpstr>Testing Blue Landau’s Limits</vt:lpstr>
      <vt:lpstr>Blue Landau 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FY17 Landau System Update</dc:title>
  <dc:creator>Goldberg, Darryl</dc:creator>
  <cp:lastModifiedBy>C-AD</cp:lastModifiedBy>
  <cp:revision>1</cp:revision>
  <dcterms:modified xsi:type="dcterms:W3CDTF">2017-08-08T12:17:45Z</dcterms:modified>
</cp:coreProperties>
</file>