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1" r:id="rId6"/>
    <p:sldId id="260" r:id="rId7"/>
    <p:sldId id="263" r:id="rId8"/>
    <p:sldId id="264" r:id="rId9"/>
    <p:sldId id="265" r:id="rId10"/>
    <p:sldId id="266" r:id="rId11"/>
    <p:sldId id="267" r:id="rId12"/>
    <p:sldId id="268" r:id="rId13"/>
    <p:sldId id="269" r:id="rId14"/>
    <p:sldId id="26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C258215-5E6B-4759-8F4E-7775ED52E944}" type="datetimeFigureOut">
              <a:rPr lang="en-US" smtClean="0"/>
              <a:t>7/26/2017</a:t>
            </a:fld>
            <a:endParaRPr lang="en-US"/>
          </a:p>
        </p:txBody>
      </p:sp>
      <p:sp>
        <p:nvSpPr>
          <p:cNvPr id="8" name="Slide Number Placeholder 7"/>
          <p:cNvSpPr>
            <a:spLocks noGrp="1"/>
          </p:cNvSpPr>
          <p:nvPr>
            <p:ph type="sldNum" sz="quarter" idx="11"/>
          </p:nvPr>
        </p:nvSpPr>
        <p:spPr/>
        <p:txBody>
          <a:bodyPr/>
          <a:lstStyle/>
          <a:p>
            <a:fld id="{1F995B71-538A-4EF3-805B-EDB06382709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58215-5E6B-4759-8F4E-7775ED52E944}"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58215-5E6B-4759-8F4E-7775ED52E944}"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58215-5E6B-4759-8F4E-7775ED52E944}"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58215-5E6B-4759-8F4E-7775ED52E944}"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258215-5E6B-4759-8F4E-7775ED52E944}"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95B71-538A-4EF3-805B-EDB06382709F}"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C258215-5E6B-4759-8F4E-7775ED52E944}"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95B71-538A-4EF3-805B-EDB06382709F}"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258215-5E6B-4759-8F4E-7775ED52E944}"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58215-5E6B-4759-8F4E-7775ED52E944}"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58215-5E6B-4759-8F4E-7775ED52E944}"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58215-5E6B-4759-8F4E-7775ED52E944}"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95B71-538A-4EF3-805B-EDB0638270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C258215-5E6B-4759-8F4E-7775ED52E944}" type="datetimeFigureOut">
              <a:rPr lang="en-US" smtClean="0"/>
              <a:t>7/26/2017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F995B71-538A-4EF3-805B-EDB06382709F}"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View from Operations</a:t>
            </a:r>
            <a:endParaRPr lang="en-US" dirty="0"/>
          </a:p>
        </p:txBody>
      </p:sp>
      <p:sp>
        <p:nvSpPr>
          <p:cNvPr id="3" name="Subtitle 2"/>
          <p:cNvSpPr>
            <a:spLocks noGrp="1"/>
          </p:cNvSpPr>
          <p:nvPr>
            <p:ph type="subTitle" idx="1"/>
          </p:nvPr>
        </p:nvSpPr>
        <p:spPr/>
        <p:txBody>
          <a:bodyPr/>
          <a:lstStyle/>
          <a:p>
            <a:r>
              <a:rPr lang="en-US" dirty="0" smtClean="0"/>
              <a:t>RHIC Retreat FY2017</a:t>
            </a:r>
            <a:endParaRPr lang="en-US" dirty="0"/>
          </a:p>
        </p:txBody>
      </p:sp>
    </p:spTree>
    <p:extLst>
      <p:ext uri="{BB962C8B-B14F-4D97-AF65-F5344CB8AC3E}">
        <p14:creationId xmlns:p14="http://schemas.microsoft.com/office/powerpoint/2010/main" val="210455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hrey\Desktop\hattip.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648068" y="1676399"/>
            <a:ext cx="7810132" cy="4577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457200"/>
            <a:ext cx="7315200" cy="793812"/>
          </a:xfrm>
        </p:spPr>
        <p:txBody>
          <a:bodyPr/>
          <a:lstStyle/>
          <a:p>
            <a:r>
              <a:rPr lang="en-US" dirty="0" smtClean="0"/>
              <a:t>Setup</a:t>
            </a:r>
            <a:endParaRPr lang="en-US" dirty="0"/>
          </a:p>
        </p:txBody>
      </p:sp>
      <p:sp>
        <p:nvSpPr>
          <p:cNvPr id="3" name="Content Placeholder 2"/>
          <p:cNvSpPr>
            <a:spLocks noGrp="1"/>
          </p:cNvSpPr>
          <p:nvPr>
            <p:ph idx="1"/>
          </p:nvPr>
        </p:nvSpPr>
        <p:spPr/>
        <p:txBody>
          <a:bodyPr/>
          <a:lstStyle/>
          <a:p>
            <a:r>
              <a:rPr lang="en-US" dirty="0" smtClean="0"/>
              <a:t>Setup work was accomplished exceptionally fast when failures were removed</a:t>
            </a:r>
          </a:p>
          <a:p>
            <a:pPr lvl="1"/>
            <a:r>
              <a:rPr lang="en-US" dirty="0" smtClean="0"/>
              <a:t>The switch to the short gold run in particular was fantastic.  We had six ramps accomplished with only 5 hours of beam (non-failure) time.</a:t>
            </a:r>
          </a:p>
          <a:p>
            <a:r>
              <a:rPr lang="en-US" dirty="0" smtClean="0"/>
              <a:t>Shout-outs go to the usual suspects that work heavily with </a:t>
            </a:r>
            <a:r>
              <a:rPr lang="en-US" dirty="0" err="1" smtClean="0"/>
              <a:t>with</a:t>
            </a:r>
            <a:r>
              <a:rPr lang="en-US" dirty="0" smtClean="0"/>
              <a:t> Ops during setup periods</a:t>
            </a:r>
          </a:p>
          <a:p>
            <a:pPr lvl="1"/>
            <a:r>
              <a:rPr lang="en-US" dirty="0" smtClean="0"/>
              <a:t>Al Marusic</a:t>
            </a:r>
          </a:p>
          <a:p>
            <a:pPr lvl="1"/>
            <a:r>
              <a:rPr lang="en-US" dirty="0" smtClean="0"/>
              <a:t>Kevin Mernick</a:t>
            </a:r>
          </a:p>
          <a:p>
            <a:pPr lvl="1"/>
            <a:endParaRPr lang="en-US" dirty="0"/>
          </a:p>
          <a:p>
            <a:pPr marL="45720" indent="0">
              <a:buNone/>
            </a:pPr>
            <a:endParaRPr lang="en-US" dirty="0"/>
          </a:p>
        </p:txBody>
      </p:sp>
    </p:spTree>
    <p:extLst>
      <p:ext uri="{BB962C8B-B14F-4D97-AF65-F5344CB8AC3E}">
        <p14:creationId xmlns:p14="http://schemas.microsoft.com/office/powerpoint/2010/main" val="258322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hrey\Desktop\injDeadBa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3591552" y="3124200"/>
            <a:ext cx="5320211"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533400"/>
            <a:ext cx="7315200" cy="717612"/>
          </a:xfrm>
        </p:spPr>
        <p:txBody>
          <a:bodyPr/>
          <a:lstStyle/>
          <a:p>
            <a:r>
              <a:rPr lang="en-US" dirty="0" smtClean="0"/>
              <a:t>RHIC Injection Dampers</a:t>
            </a:r>
            <a:endParaRPr lang="en-US" dirty="0"/>
          </a:p>
        </p:txBody>
      </p:sp>
      <p:sp>
        <p:nvSpPr>
          <p:cNvPr id="3" name="Content Placeholder 2"/>
          <p:cNvSpPr>
            <a:spLocks noGrp="1"/>
          </p:cNvSpPr>
          <p:nvPr>
            <p:ph idx="1"/>
          </p:nvPr>
        </p:nvSpPr>
        <p:spPr>
          <a:xfrm>
            <a:off x="533400" y="1447800"/>
            <a:ext cx="3200400" cy="4861560"/>
          </a:xfrm>
        </p:spPr>
        <p:txBody>
          <a:bodyPr>
            <a:normAutofit/>
          </a:bodyPr>
          <a:lstStyle/>
          <a:p>
            <a:r>
              <a:rPr lang="en-US" sz="1600" dirty="0" smtClean="0">
                <a:solidFill>
                  <a:schemeClr val="tx2"/>
                </a:solidFill>
              </a:rPr>
              <a:t>Three months into the run there was still an argument going on between machine and instrumentation people</a:t>
            </a:r>
          </a:p>
          <a:p>
            <a:r>
              <a:rPr lang="en-US" sz="1600" dirty="0" smtClean="0">
                <a:solidFill>
                  <a:schemeClr val="tx2"/>
                </a:solidFill>
              </a:rPr>
              <a:t>Things were broken that were fixed AFTER Marr, </a:t>
            </a:r>
            <a:r>
              <a:rPr lang="en-US" sz="1600" dirty="0" err="1" smtClean="0">
                <a:solidFill>
                  <a:schemeClr val="tx2"/>
                </a:solidFill>
              </a:rPr>
              <a:t>Schoefer</a:t>
            </a:r>
            <a:r>
              <a:rPr lang="en-US" sz="1600" dirty="0" smtClean="0">
                <a:solidFill>
                  <a:schemeClr val="tx2"/>
                </a:solidFill>
              </a:rPr>
              <a:t> or Shrey presented a pile of evidence – that shouldn’t be required</a:t>
            </a:r>
          </a:p>
          <a:p>
            <a:r>
              <a:rPr lang="en-US" sz="1600" dirty="0" smtClean="0">
                <a:solidFill>
                  <a:schemeClr val="tx2"/>
                </a:solidFill>
              </a:rPr>
              <a:t>With the </a:t>
            </a:r>
            <a:r>
              <a:rPr lang="en-US" sz="1600" dirty="0" err="1" smtClean="0">
                <a:solidFill>
                  <a:schemeClr val="tx2"/>
                </a:solidFill>
              </a:rPr>
              <a:t>CeC</a:t>
            </a:r>
            <a:r>
              <a:rPr lang="en-US" sz="1600" dirty="0" smtClean="0">
                <a:solidFill>
                  <a:schemeClr val="tx2"/>
                </a:solidFill>
              </a:rPr>
              <a:t> </a:t>
            </a:r>
            <a:r>
              <a:rPr lang="en-US" sz="1600" dirty="0" err="1" smtClean="0">
                <a:solidFill>
                  <a:schemeClr val="tx2"/>
                </a:solidFill>
              </a:rPr>
              <a:t>beampipe</a:t>
            </a:r>
            <a:r>
              <a:rPr lang="en-US" sz="1600" dirty="0" smtClean="0">
                <a:solidFill>
                  <a:schemeClr val="tx2"/>
                </a:solidFill>
              </a:rPr>
              <a:t> in place proper operation of the dampers is essential in minimizing lost fills due to </a:t>
            </a:r>
            <a:r>
              <a:rPr lang="en-US" sz="1600" dirty="0" err="1" smtClean="0">
                <a:solidFill>
                  <a:schemeClr val="tx2"/>
                </a:solidFill>
              </a:rPr>
              <a:t>undulator</a:t>
            </a:r>
            <a:r>
              <a:rPr lang="en-US" sz="1600" dirty="0" smtClean="0">
                <a:solidFill>
                  <a:schemeClr val="tx2"/>
                </a:solidFill>
              </a:rPr>
              <a:t> loss monitor permit pulls</a:t>
            </a:r>
            <a:endParaRPr lang="en-US" sz="1600" dirty="0">
              <a:solidFill>
                <a:schemeClr val="tx2"/>
              </a:solidFill>
            </a:endParaRPr>
          </a:p>
        </p:txBody>
      </p:sp>
      <p:pic>
        <p:nvPicPr>
          <p:cNvPr id="11268" name="Picture 4" descr="C:\Users\shrey\Desktop\nuu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5399"/>
            <a:ext cx="3429000" cy="178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85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hrey\Desktop\hqdefault.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800"/>
                    </a14:imgEffect>
                    <a14:imgEffect>
                      <a14:saturation sat="40000"/>
                    </a14:imgEffect>
                    <a14:imgEffect>
                      <a14:brightnessContrast bright="-24000" contrast="18000"/>
                    </a14:imgEffect>
                  </a14:imgLayer>
                </a14:imgProps>
              </a:ext>
              <a:ext uri="{28A0092B-C50C-407E-A947-70E740481C1C}">
                <a14:useLocalDpi xmlns:a14="http://schemas.microsoft.com/office/drawing/2010/main" val="0"/>
              </a:ext>
            </a:extLst>
          </a:blip>
          <a:srcRect/>
          <a:stretch>
            <a:fillRect/>
          </a:stretch>
        </p:blipFill>
        <p:spPr bwMode="auto">
          <a:xfrm>
            <a:off x="762000" y="1295400"/>
            <a:ext cx="7620000" cy="5429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457200"/>
            <a:ext cx="7315200" cy="793812"/>
          </a:xfrm>
        </p:spPr>
        <p:txBody>
          <a:bodyPr/>
          <a:lstStyle/>
          <a:p>
            <a:r>
              <a:rPr lang="en-US" dirty="0" smtClean="0"/>
              <a:t>Fire/AED Alarm Testing</a:t>
            </a:r>
            <a:endParaRPr lang="en-US" dirty="0"/>
          </a:p>
        </p:txBody>
      </p:sp>
      <p:sp>
        <p:nvSpPr>
          <p:cNvPr id="3" name="Content Placeholder 2"/>
          <p:cNvSpPr>
            <a:spLocks noGrp="1"/>
          </p:cNvSpPr>
          <p:nvPr>
            <p:ph idx="1"/>
          </p:nvPr>
        </p:nvSpPr>
        <p:spPr>
          <a:xfrm>
            <a:off x="914400" y="3581400"/>
            <a:ext cx="7315200" cy="2682277"/>
          </a:xfrm>
        </p:spPr>
        <p:txBody>
          <a:bodyPr/>
          <a:lstStyle/>
          <a:p>
            <a:r>
              <a:rPr lang="en-US" dirty="0" smtClean="0">
                <a:solidFill>
                  <a:schemeClr val="accent2"/>
                </a:solidFill>
              </a:rPr>
              <a:t>Fire/Rescue group communication with MCR was very poor this run</a:t>
            </a:r>
          </a:p>
          <a:p>
            <a:pPr lvl="1"/>
            <a:r>
              <a:rPr lang="en-US" dirty="0" smtClean="0">
                <a:solidFill>
                  <a:schemeClr val="accent2"/>
                </a:solidFill>
              </a:rPr>
              <a:t>MCR used to call when we got an alarm to verify it was real (years ago)</a:t>
            </a:r>
          </a:p>
          <a:p>
            <a:pPr lvl="1"/>
            <a:r>
              <a:rPr lang="en-US" dirty="0" smtClean="0">
                <a:solidFill>
                  <a:schemeClr val="accent2"/>
                </a:solidFill>
              </a:rPr>
              <a:t>Fire/Rescue did not want the interruption if it was real so we were told to listen to the radios</a:t>
            </a:r>
          </a:p>
          <a:p>
            <a:pPr lvl="1"/>
            <a:r>
              <a:rPr lang="en-US" dirty="0" smtClean="0">
                <a:solidFill>
                  <a:schemeClr val="accent2"/>
                </a:solidFill>
              </a:rPr>
              <a:t>Fire/Rescue now has private radios which we can’t hear</a:t>
            </a:r>
            <a:endParaRPr lang="en-US" dirty="0">
              <a:solidFill>
                <a:schemeClr val="accent2"/>
              </a:solidFill>
            </a:endParaRPr>
          </a:p>
        </p:txBody>
      </p:sp>
    </p:spTree>
    <p:extLst>
      <p:ext uri="{BB962C8B-B14F-4D97-AF65-F5344CB8AC3E}">
        <p14:creationId xmlns:p14="http://schemas.microsoft.com/office/powerpoint/2010/main" val="932849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hrey\Desktop\200_s.gif"/>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6000" contrast="-48000"/>
                    </a14:imgEffect>
                  </a14:imgLayer>
                </a14:imgProps>
              </a:ext>
              <a:ext uri="{28A0092B-C50C-407E-A947-70E740481C1C}">
                <a14:useLocalDpi xmlns:a14="http://schemas.microsoft.com/office/drawing/2010/main" val="0"/>
              </a:ext>
            </a:extLst>
          </a:blip>
          <a:srcRect/>
          <a:stretch>
            <a:fillRect/>
          </a:stretch>
        </p:blipFill>
        <p:spPr bwMode="auto">
          <a:xfrm>
            <a:off x="457200" y="1600200"/>
            <a:ext cx="8292148"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533400"/>
            <a:ext cx="7315200" cy="641412"/>
          </a:xfrm>
        </p:spPr>
        <p:txBody>
          <a:bodyPr>
            <a:normAutofit fontScale="90000"/>
          </a:bodyPr>
          <a:lstStyle/>
          <a:p>
            <a:r>
              <a:rPr lang="en-US" dirty="0" err="1" smtClean="0"/>
              <a:t>Misc</a:t>
            </a:r>
            <a:endParaRPr lang="en-US" dirty="0"/>
          </a:p>
        </p:txBody>
      </p:sp>
      <p:sp>
        <p:nvSpPr>
          <p:cNvPr id="3" name="Content Placeholder 2"/>
          <p:cNvSpPr>
            <a:spLocks noGrp="1"/>
          </p:cNvSpPr>
          <p:nvPr>
            <p:ph idx="1"/>
          </p:nvPr>
        </p:nvSpPr>
        <p:spPr>
          <a:xfrm>
            <a:off x="945674" y="2514600"/>
            <a:ext cx="7315200" cy="3539527"/>
          </a:xfrm>
        </p:spPr>
        <p:txBody>
          <a:bodyPr/>
          <a:lstStyle/>
          <a:p>
            <a:r>
              <a:rPr lang="en-US" dirty="0" smtClean="0">
                <a:solidFill>
                  <a:schemeClr val="tx2"/>
                </a:solidFill>
              </a:rPr>
              <a:t>ESR Checklists left in MCR without notification</a:t>
            </a:r>
          </a:p>
          <a:p>
            <a:r>
              <a:rPr lang="en-US" dirty="0" smtClean="0">
                <a:solidFill>
                  <a:schemeClr val="tx2"/>
                </a:solidFill>
              </a:rPr>
              <a:t>OC’s were not always made aware of End of Store experiments until they were about to dump the beam</a:t>
            </a:r>
          </a:p>
          <a:p>
            <a:pPr lvl="1"/>
            <a:r>
              <a:rPr lang="en-US" dirty="0" smtClean="0">
                <a:solidFill>
                  <a:schemeClr val="tx2"/>
                </a:solidFill>
              </a:rPr>
              <a:t>Proton run coordinator live interaction with MCR was minimal (and missed)</a:t>
            </a:r>
          </a:p>
          <a:p>
            <a:r>
              <a:rPr lang="en-US" dirty="0" smtClean="0">
                <a:solidFill>
                  <a:schemeClr val="tx2"/>
                </a:solidFill>
              </a:rPr>
              <a:t>MCR console issues – </a:t>
            </a:r>
            <a:r>
              <a:rPr lang="en-US" dirty="0" err="1" smtClean="0">
                <a:solidFill>
                  <a:schemeClr val="tx2"/>
                </a:solidFill>
              </a:rPr>
              <a:t>Screenlock</a:t>
            </a:r>
            <a:r>
              <a:rPr lang="en-US" dirty="0" smtClean="0">
                <a:solidFill>
                  <a:schemeClr val="tx2"/>
                </a:solidFill>
              </a:rPr>
              <a:t>, freezing, </a:t>
            </a:r>
            <a:r>
              <a:rPr lang="en-US" dirty="0" err="1" smtClean="0">
                <a:solidFill>
                  <a:schemeClr val="tx2"/>
                </a:solidFill>
              </a:rPr>
              <a:t>etc</a:t>
            </a:r>
            <a:endParaRPr lang="en-US" dirty="0" smtClean="0">
              <a:solidFill>
                <a:schemeClr val="tx2"/>
              </a:solidFill>
            </a:endParaRPr>
          </a:p>
          <a:p>
            <a:r>
              <a:rPr lang="en-US" dirty="0" smtClean="0">
                <a:solidFill>
                  <a:schemeClr val="tx2"/>
                </a:solidFill>
              </a:rPr>
              <a:t>STAR collision targets at the start of a store</a:t>
            </a:r>
          </a:p>
          <a:p>
            <a:pPr lvl="1"/>
            <a:r>
              <a:rPr lang="en-US" dirty="0" smtClean="0">
                <a:solidFill>
                  <a:schemeClr val="tx2"/>
                </a:solidFill>
              </a:rPr>
              <a:t>Different STAR crews gave different information</a:t>
            </a:r>
          </a:p>
        </p:txBody>
      </p:sp>
    </p:spTree>
    <p:extLst>
      <p:ext uri="{BB962C8B-B14F-4D97-AF65-F5344CB8AC3E}">
        <p14:creationId xmlns:p14="http://schemas.microsoft.com/office/powerpoint/2010/main" val="16969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rey\Desktop\barack-obama-cappello-texano.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762000" y="1600200"/>
            <a:ext cx="7696200" cy="51136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533400"/>
            <a:ext cx="7315200" cy="717612"/>
          </a:xfrm>
        </p:spPr>
        <p:txBody>
          <a:bodyPr/>
          <a:lstStyle/>
          <a:p>
            <a:r>
              <a:rPr lang="en-US" dirty="0" smtClean="0"/>
              <a:t>Individual Tips o’ the Hat</a:t>
            </a:r>
            <a:endParaRPr lang="en-US" dirty="0"/>
          </a:p>
        </p:txBody>
      </p:sp>
      <p:sp>
        <p:nvSpPr>
          <p:cNvPr id="3" name="Content Placeholder 2"/>
          <p:cNvSpPr>
            <a:spLocks noGrp="1"/>
          </p:cNvSpPr>
          <p:nvPr>
            <p:ph idx="1"/>
          </p:nvPr>
        </p:nvSpPr>
        <p:spPr>
          <a:xfrm>
            <a:off x="914400" y="2133600"/>
            <a:ext cx="7239000" cy="2895600"/>
          </a:xfrm>
        </p:spPr>
        <p:txBody>
          <a:bodyPr/>
          <a:lstStyle/>
          <a:p>
            <a:r>
              <a:rPr lang="en-US" dirty="0" smtClean="0"/>
              <a:t>R </a:t>
            </a:r>
            <a:r>
              <a:rPr lang="en-US" dirty="0" err="1" smtClean="0"/>
              <a:t>Kuruca</a:t>
            </a:r>
            <a:r>
              <a:rPr lang="en-US" dirty="0" smtClean="0"/>
              <a:t> – </a:t>
            </a:r>
            <a:r>
              <a:rPr lang="en-US" dirty="0" err="1" smtClean="0"/>
              <a:t>Linac</a:t>
            </a:r>
            <a:r>
              <a:rPr lang="en-US" dirty="0" smtClean="0"/>
              <a:t> Operations</a:t>
            </a:r>
          </a:p>
          <a:p>
            <a:r>
              <a:rPr lang="en-US" dirty="0" smtClean="0"/>
              <a:t>J Butler – RHIC RF</a:t>
            </a:r>
          </a:p>
          <a:p>
            <a:r>
              <a:rPr lang="en-US" dirty="0" smtClean="0"/>
              <a:t>D Goldberg – Injector RF</a:t>
            </a:r>
          </a:p>
          <a:p>
            <a:r>
              <a:rPr lang="en-US" dirty="0" smtClean="0"/>
              <a:t>Collider Accelerator Support staff</a:t>
            </a:r>
          </a:p>
          <a:p>
            <a:r>
              <a:rPr lang="en-US" dirty="0" smtClean="0"/>
              <a:t>Al Marusic (without an accompanying finger wag this year!)</a:t>
            </a:r>
            <a:endParaRPr lang="en-US" dirty="0"/>
          </a:p>
        </p:txBody>
      </p:sp>
    </p:spTree>
    <p:extLst>
      <p:ext uri="{BB962C8B-B14F-4D97-AF65-F5344CB8AC3E}">
        <p14:creationId xmlns:p14="http://schemas.microsoft.com/office/powerpoint/2010/main" val="1963957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hrey\Desktop\keep-calm-and-write-the-summar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7000" contrast="35000"/>
                    </a14:imgEffect>
                  </a14:imgLayer>
                </a14:imgProps>
              </a:ext>
              <a:ext uri="{28A0092B-C50C-407E-A947-70E740481C1C}">
                <a14:useLocalDpi xmlns:a14="http://schemas.microsoft.com/office/drawing/2010/main" val="0"/>
              </a:ext>
            </a:extLst>
          </a:blip>
          <a:srcRect/>
          <a:stretch>
            <a:fillRect/>
          </a:stretch>
        </p:blipFill>
        <p:spPr bwMode="auto">
          <a:xfrm>
            <a:off x="2286000" y="1255712"/>
            <a:ext cx="4591050" cy="5356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23925" y="152400"/>
            <a:ext cx="7315200" cy="1154097"/>
          </a:xfrm>
        </p:spPr>
        <p:txBody>
          <a:bodyPr/>
          <a:lstStyle/>
          <a:p>
            <a:endParaRPr lang="en-US" dirty="0"/>
          </a:p>
        </p:txBody>
      </p:sp>
      <p:sp>
        <p:nvSpPr>
          <p:cNvPr id="3" name="Content Placeholder 2"/>
          <p:cNvSpPr>
            <a:spLocks noGrp="1"/>
          </p:cNvSpPr>
          <p:nvPr>
            <p:ph idx="1"/>
          </p:nvPr>
        </p:nvSpPr>
        <p:spPr>
          <a:xfrm>
            <a:off x="2362200" y="1524000"/>
            <a:ext cx="5562600" cy="3539527"/>
          </a:xfrm>
        </p:spPr>
        <p:txBody>
          <a:bodyPr/>
          <a:lstStyle/>
          <a:p>
            <a:r>
              <a:rPr lang="en-US" dirty="0" smtClean="0"/>
              <a:t>Good run</a:t>
            </a:r>
          </a:p>
          <a:p>
            <a:r>
              <a:rPr lang="en-US" dirty="0" smtClean="0"/>
              <a:t>Can always be better</a:t>
            </a:r>
            <a:endParaRPr lang="en-US" dirty="0"/>
          </a:p>
        </p:txBody>
      </p:sp>
    </p:spTree>
    <p:extLst>
      <p:ext uri="{BB962C8B-B14F-4D97-AF65-F5344CB8AC3E}">
        <p14:creationId xmlns:p14="http://schemas.microsoft.com/office/powerpoint/2010/main" val="1856804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rey\Desktop\wa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36000"/>
                    </a14:imgEffect>
                  </a14:imgLayer>
                </a14:imgProps>
              </a:ext>
              <a:ext uri="{28A0092B-C50C-407E-A947-70E740481C1C}">
                <a14:useLocalDpi xmlns:a14="http://schemas.microsoft.com/office/drawing/2010/main" val="0"/>
              </a:ext>
            </a:extLst>
          </a:blip>
          <a:srcRect/>
          <a:stretch>
            <a:fillRect/>
          </a:stretch>
        </p:blipFill>
        <p:spPr bwMode="auto">
          <a:xfrm>
            <a:off x="634139" y="1513668"/>
            <a:ext cx="8026400" cy="4658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65200" y="457200"/>
            <a:ext cx="7315200" cy="849297"/>
          </a:xfrm>
        </p:spPr>
        <p:txBody>
          <a:bodyPr>
            <a:normAutofit/>
          </a:bodyPr>
          <a:lstStyle/>
          <a:p>
            <a:r>
              <a:rPr lang="en-US" dirty="0" smtClean="0"/>
              <a:t>Contact During Off Hours</a:t>
            </a:r>
            <a:endParaRPr lang="en-US" dirty="0"/>
          </a:p>
        </p:txBody>
      </p:sp>
      <p:sp>
        <p:nvSpPr>
          <p:cNvPr id="3" name="Content Placeholder 2"/>
          <p:cNvSpPr>
            <a:spLocks noGrp="1"/>
          </p:cNvSpPr>
          <p:nvPr>
            <p:ph idx="1"/>
          </p:nvPr>
        </p:nvSpPr>
        <p:spPr>
          <a:xfrm>
            <a:off x="989739" y="4267201"/>
            <a:ext cx="7315200" cy="1905000"/>
          </a:xfrm>
        </p:spPr>
        <p:txBody>
          <a:bodyPr/>
          <a:lstStyle/>
          <a:p>
            <a:pPr lvl="1"/>
            <a:r>
              <a:rPr lang="en-US" dirty="0" smtClean="0">
                <a:solidFill>
                  <a:schemeClr val="tx2"/>
                </a:solidFill>
              </a:rPr>
              <a:t>Some </a:t>
            </a:r>
            <a:r>
              <a:rPr lang="en-US" dirty="0">
                <a:solidFill>
                  <a:schemeClr val="tx2"/>
                </a:solidFill>
              </a:rPr>
              <a:t>call-in lists do not update </a:t>
            </a:r>
            <a:r>
              <a:rPr lang="en-US" dirty="0" smtClean="0">
                <a:solidFill>
                  <a:schemeClr val="tx2"/>
                </a:solidFill>
              </a:rPr>
              <a:t>weekly</a:t>
            </a:r>
            <a:endParaRPr lang="en-US" dirty="0">
              <a:solidFill>
                <a:schemeClr val="tx2"/>
              </a:solidFill>
            </a:endParaRPr>
          </a:p>
          <a:p>
            <a:pPr lvl="1"/>
            <a:r>
              <a:rPr lang="en-US" dirty="0">
                <a:solidFill>
                  <a:schemeClr val="tx2"/>
                </a:solidFill>
              </a:rPr>
              <a:t>Contacts have cell phone listed but never set up </a:t>
            </a:r>
            <a:r>
              <a:rPr lang="en-US" dirty="0" smtClean="0">
                <a:solidFill>
                  <a:schemeClr val="tx2"/>
                </a:solidFill>
              </a:rPr>
              <a:t>voicemail</a:t>
            </a:r>
          </a:p>
          <a:p>
            <a:pPr lvl="1"/>
            <a:r>
              <a:rPr lang="en-US" dirty="0" smtClean="0">
                <a:solidFill>
                  <a:schemeClr val="tx2"/>
                </a:solidFill>
              </a:rPr>
              <a:t>Pump Room and Vacuum personnel</a:t>
            </a:r>
          </a:p>
          <a:p>
            <a:pPr lvl="2"/>
            <a:r>
              <a:rPr lang="en-US" dirty="0" smtClean="0">
                <a:solidFill>
                  <a:schemeClr val="tx2"/>
                </a:solidFill>
              </a:rPr>
              <a:t>Explicitly listed as a problem by almost all OC’s</a:t>
            </a:r>
          </a:p>
          <a:p>
            <a:pPr lvl="2"/>
            <a:r>
              <a:rPr lang="en-US" dirty="0" smtClean="0">
                <a:solidFill>
                  <a:schemeClr val="tx2"/>
                </a:solidFill>
              </a:rPr>
              <a:t>Ops group floated the notion of the top on-call person having a duty to be available – no drinking, having a designee for unavailable time</a:t>
            </a:r>
            <a:endParaRPr lang="en-US" dirty="0">
              <a:solidFill>
                <a:schemeClr val="tx2"/>
              </a:solidFill>
            </a:endParaRPr>
          </a:p>
          <a:p>
            <a:pPr lvl="1"/>
            <a:endParaRPr lang="en-US" dirty="0"/>
          </a:p>
        </p:txBody>
      </p:sp>
    </p:spTree>
    <p:extLst>
      <p:ext uri="{BB962C8B-B14F-4D97-AF65-F5344CB8AC3E}">
        <p14:creationId xmlns:p14="http://schemas.microsoft.com/office/powerpoint/2010/main" val="279599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hrey\Desktop\hattip.gif"/>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7000" contrast="-36000"/>
                    </a14:imgEffect>
                  </a14:imgLayer>
                </a14:imgProps>
              </a:ext>
              <a:ext uri="{28A0092B-C50C-407E-A947-70E740481C1C}">
                <a14:useLocalDpi xmlns:a14="http://schemas.microsoft.com/office/drawing/2010/main" val="0"/>
              </a:ext>
            </a:extLst>
          </a:blip>
          <a:srcRect/>
          <a:stretch>
            <a:fillRect/>
          </a:stretch>
        </p:blipFill>
        <p:spPr bwMode="auto">
          <a:xfrm>
            <a:off x="762000" y="1600200"/>
            <a:ext cx="7696200" cy="4331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152400"/>
            <a:ext cx="7315200" cy="1154097"/>
          </a:xfrm>
        </p:spPr>
        <p:txBody>
          <a:bodyPr>
            <a:normAutofit/>
          </a:bodyPr>
          <a:lstStyle/>
          <a:p>
            <a:r>
              <a:rPr lang="en-US" dirty="0" smtClean="0"/>
              <a:t>Contact During Off Hours</a:t>
            </a:r>
            <a:endParaRPr lang="en-US" dirty="0"/>
          </a:p>
        </p:txBody>
      </p:sp>
      <p:sp>
        <p:nvSpPr>
          <p:cNvPr id="3" name="Content Placeholder 2"/>
          <p:cNvSpPr>
            <a:spLocks noGrp="1"/>
          </p:cNvSpPr>
          <p:nvPr>
            <p:ph idx="1"/>
          </p:nvPr>
        </p:nvSpPr>
        <p:spPr>
          <a:xfrm>
            <a:off x="952500" y="2743200"/>
            <a:ext cx="7315200" cy="2836272"/>
          </a:xfrm>
        </p:spPr>
        <p:txBody>
          <a:bodyPr/>
          <a:lstStyle/>
          <a:p>
            <a:pPr lvl="1"/>
            <a:r>
              <a:rPr lang="en-US" dirty="0" smtClean="0"/>
              <a:t>RHIC PS – members are always available for help, stayed many hours to get the program back on</a:t>
            </a:r>
          </a:p>
          <a:p>
            <a:pPr lvl="1"/>
            <a:r>
              <a:rPr lang="en-US" dirty="0" smtClean="0"/>
              <a:t>Controls – often pointed out problems before we knew we had them</a:t>
            </a:r>
          </a:p>
          <a:p>
            <a:pPr lvl="1"/>
            <a:r>
              <a:rPr lang="en-US" dirty="0" smtClean="0"/>
              <a:t>PP source – Anatoli and Grigor were great this run</a:t>
            </a:r>
          </a:p>
          <a:p>
            <a:pPr lvl="1"/>
            <a:r>
              <a:rPr lang="en-US" dirty="0" smtClean="0"/>
              <a:t>Instrumentation – fast scope repairs, always helpful in troubleshooting</a:t>
            </a:r>
          </a:p>
          <a:p>
            <a:pPr lvl="1"/>
            <a:endParaRPr lang="en-US" dirty="0"/>
          </a:p>
        </p:txBody>
      </p:sp>
    </p:spTree>
    <p:extLst>
      <p:ext uri="{BB962C8B-B14F-4D97-AF65-F5344CB8AC3E}">
        <p14:creationId xmlns:p14="http://schemas.microsoft.com/office/powerpoint/2010/main" val="130449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hrey\Desktop\wag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3000" contrast="10000"/>
                    </a14:imgEffect>
                  </a14:imgLayer>
                </a14:imgProps>
              </a:ext>
              <a:ext uri="{28A0092B-C50C-407E-A947-70E740481C1C}">
                <a14:useLocalDpi xmlns:a14="http://schemas.microsoft.com/office/drawing/2010/main" val="0"/>
              </a:ext>
            </a:extLst>
          </a:blip>
          <a:srcRect/>
          <a:stretch>
            <a:fillRect/>
          </a:stretch>
        </p:blipFill>
        <p:spPr bwMode="auto">
          <a:xfrm>
            <a:off x="990600" y="1600200"/>
            <a:ext cx="7620000" cy="5166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457200"/>
            <a:ext cx="7315200" cy="793812"/>
          </a:xfrm>
        </p:spPr>
        <p:txBody>
          <a:bodyPr/>
          <a:lstStyle/>
          <a:p>
            <a:r>
              <a:rPr lang="en-US" dirty="0" smtClean="0"/>
              <a:t>APEX</a:t>
            </a:r>
            <a:endParaRPr lang="en-US" dirty="0"/>
          </a:p>
        </p:txBody>
      </p:sp>
      <p:sp>
        <p:nvSpPr>
          <p:cNvPr id="3" name="Content Placeholder 2"/>
          <p:cNvSpPr>
            <a:spLocks noGrp="1"/>
          </p:cNvSpPr>
          <p:nvPr>
            <p:ph idx="1"/>
          </p:nvPr>
        </p:nvSpPr>
        <p:spPr>
          <a:xfrm>
            <a:off x="1371600" y="2209800"/>
            <a:ext cx="6477000" cy="4419600"/>
          </a:xfrm>
        </p:spPr>
        <p:txBody>
          <a:bodyPr/>
          <a:lstStyle/>
          <a:p>
            <a:r>
              <a:rPr lang="en-US" dirty="0" smtClean="0">
                <a:solidFill>
                  <a:schemeClr val="tx2"/>
                </a:solidFill>
              </a:rPr>
              <a:t>More beam condition information</a:t>
            </a:r>
          </a:p>
          <a:p>
            <a:pPr lvl="1"/>
            <a:r>
              <a:rPr lang="en-US" dirty="0" smtClean="0">
                <a:solidFill>
                  <a:schemeClr val="tx2"/>
                </a:solidFill>
              </a:rPr>
              <a:t>Giving Ops a fill pattern isn’t sufficient if you are also going to ask for more intensity than the machine is set up for</a:t>
            </a:r>
          </a:p>
          <a:p>
            <a:r>
              <a:rPr lang="en-US" dirty="0" smtClean="0">
                <a:solidFill>
                  <a:schemeClr val="tx2"/>
                </a:solidFill>
              </a:rPr>
              <a:t>Planning sessions should include a </a:t>
            </a:r>
            <a:r>
              <a:rPr lang="en-US" dirty="0" err="1" smtClean="0">
                <a:solidFill>
                  <a:schemeClr val="tx2"/>
                </a:solidFill>
              </a:rPr>
              <a:t>preinjector</a:t>
            </a:r>
            <a:r>
              <a:rPr lang="en-US" dirty="0" smtClean="0">
                <a:solidFill>
                  <a:schemeClr val="tx2"/>
                </a:solidFill>
              </a:rPr>
              <a:t> representative to speak to ion needs for that day and any compatibilities issues with NSRL operations</a:t>
            </a:r>
          </a:p>
          <a:p>
            <a:r>
              <a:rPr lang="en-US" dirty="0" smtClean="0">
                <a:solidFill>
                  <a:schemeClr val="tx2"/>
                </a:solidFill>
              </a:rPr>
              <a:t>Recovery from APEX</a:t>
            </a:r>
          </a:p>
          <a:p>
            <a:pPr lvl="1"/>
            <a:r>
              <a:rPr lang="en-US" dirty="0" smtClean="0">
                <a:solidFill>
                  <a:schemeClr val="tx2"/>
                </a:solidFill>
              </a:rPr>
              <a:t>Each study leader should record modifications to the machine and it should be their responsibility to ensure that those settings are restored.</a:t>
            </a:r>
            <a:endParaRPr lang="en-US" dirty="0">
              <a:solidFill>
                <a:schemeClr val="tx2"/>
              </a:solidFill>
            </a:endParaRPr>
          </a:p>
        </p:txBody>
      </p:sp>
    </p:spTree>
    <p:extLst>
      <p:ext uri="{BB962C8B-B14F-4D97-AF65-F5344CB8AC3E}">
        <p14:creationId xmlns:p14="http://schemas.microsoft.com/office/powerpoint/2010/main" val="46591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rey\Desktop\tenor.gif"/>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2000"/>
                    </a14:imgEffect>
                  </a14:imgLayer>
                </a14:imgProps>
              </a:ext>
              <a:ext uri="{28A0092B-C50C-407E-A947-70E740481C1C}">
                <a14:useLocalDpi xmlns:a14="http://schemas.microsoft.com/office/drawing/2010/main" val="0"/>
              </a:ext>
            </a:extLst>
          </a:blip>
          <a:srcRect/>
          <a:stretch>
            <a:fillRect/>
          </a:stretch>
        </p:blipFill>
        <p:spPr bwMode="auto">
          <a:xfrm>
            <a:off x="495300" y="1676401"/>
            <a:ext cx="7962900" cy="4730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533400"/>
            <a:ext cx="7315200" cy="793812"/>
          </a:xfrm>
        </p:spPr>
        <p:txBody>
          <a:bodyPr/>
          <a:lstStyle/>
          <a:p>
            <a:r>
              <a:rPr lang="en-US" dirty="0" err="1" smtClean="0"/>
              <a:t>CeC</a:t>
            </a:r>
            <a:endParaRPr lang="en-US" dirty="0"/>
          </a:p>
        </p:txBody>
      </p:sp>
      <p:sp>
        <p:nvSpPr>
          <p:cNvPr id="3" name="Content Placeholder 2"/>
          <p:cNvSpPr>
            <a:spLocks noGrp="1"/>
          </p:cNvSpPr>
          <p:nvPr>
            <p:ph idx="1"/>
          </p:nvPr>
        </p:nvSpPr>
        <p:spPr>
          <a:xfrm>
            <a:off x="914400" y="1981201"/>
            <a:ext cx="7315200" cy="4328160"/>
          </a:xfrm>
        </p:spPr>
        <p:txBody>
          <a:bodyPr/>
          <a:lstStyle/>
          <a:p>
            <a:r>
              <a:rPr lang="en-US" dirty="0" smtClean="0">
                <a:solidFill>
                  <a:schemeClr val="tx2"/>
                </a:solidFill>
              </a:rPr>
              <a:t>OPM 2.11 – Conduct of Operations </a:t>
            </a:r>
          </a:p>
          <a:p>
            <a:pPr lvl="1"/>
            <a:r>
              <a:rPr lang="en-US" dirty="0" smtClean="0">
                <a:solidFill>
                  <a:schemeClr val="tx2"/>
                </a:solidFill>
              </a:rPr>
              <a:t>Too many times a change was made without informing the OC</a:t>
            </a:r>
          </a:p>
          <a:p>
            <a:pPr lvl="2"/>
            <a:r>
              <a:rPr lang="en-US" dirty="0" smtClean="0">
                <a:solidFill>
                  <a:schemeClr val="tx2"/>
                </a:solidFill>
              </a:rPr>
              <a:t>‘This can’t possibly have an effect on the ion beam’</a:t>
            </a:r>
          </a:p>
          <a:p>
            <a:pPr lvl="2"/>
            <a:r>
              <a:rPr lang="en-US" dirty="0" smtClean="0">
                <a:solidFill>
                  <a:schemeClr val="tx2"/>
                </a:solidFill>
              </a:rPr>
              <a:t>Dog leg magnets cause orbit distortion and tune shift</a:t>
            </a:r>
          </a:p>
          <a:p>
            <a:pPr lvl="3"/>
            <a:r>
              <a:rPr lang="en-US" dirty="0" smtClean="0">
                <a:solidFill>
                  <a:schemeClr val="tx2"/>
                </a:solidFill>
              </a:rPr>
              <a:t>Manageable by feedback systems IF WE KNOW THEY ARE BEING CHANGED</a:t>
            </a:r>
          </a:p>
          <a:p>
            <a:pPr lvl="2"/>
            <a:r>
              <a:rPr lang="en-US" dirty="0" smtClean="0">
                <a:solidFill>
                  <a:schemeClr val="tx2"/>
                </a:solidFill>
              </a:rPr>
              <a:t>Stores lost due to electron beam work</a:t>
            </a:r>
          </a:p>
          <a:p>
            <a:pPr lvl="2"/>
            <a:r>
              <a:rPr lang="en-US" dirty="0" smtClean="0">
                <a:solidFill>
                  <a:schemeClr val="tx2"/>
                </a:solidFill>
              </a:rPr>
              <a:t>All of these items were resolved by the end of the run – the hope is </a:t>
            </a:r>
            <a:r>
              <a:rPr lang="en-US" dirty="0" err="1" smtClean="0">
                <a:solidFill>
                  <a:schemeClr val="tx2"/>
                </a:solidFill>
              </a:rPr>
              <a:t>LEReC</a:t>
            </a:r>
            <a:r>
              <a:rPr lang="en-US" dirty="0" smtClean="0">
                <a:solidFill>
                  <a:schemeClr val="tx2"/>
                </a:solidFill>
              </a:rPr>
              <a:t> folks learn from their CEC colleagues</a:t>
            </a:r>
          </a:p>
          <a:p>
            <a:pPr lvl="2"/>
            <a:endParaRPr lang="en-US" dirty="0" smtClean="0"/>
          </a:p>
          <a:p>
            <a:r>
              <a:rPr lang="en-US" dirty="0" smtClean="0"/>
              <a:t>One standout was RF work for </a:t>
            </a:r>
            <a:r>
              <a:rPr lang="en-US" dirty="0" err="1" smtClean="0"/>
              <a:t>CeC</a:t>
            </a:r>
            <a:r>
              <a:rPr lang="en-US" dirty="0" smtClean="0"/>
              <a:t> – always had good communication regarding the status of RF testing and configuration</a:t>
            </a:r>
          </a:p>
          <a:p>
            <a:pPr lvl="2"/>
            <a:endParaRPr lang="en-US" dirty="0"/>
          </a:p>
        </p:txBody>
      </p:sp>
    </p:spTree>
    <p:extLst>
      <p:ext uri="{BB962C8B-B14F-4D97-AF65-F5344CB8AC3E}">
        <p14:creationId xmlns:p14="http://schemas.microsoft.com/office/powerpoint/2010/main" val="3233309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rey\Desktop\winston-churchill-hat-raise_Fotor.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762000" y="1905000"/>
            <a:ext cx="7699438"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7315200" cy="946212"/>
          </a:xfrm>
        </p:spPr>
        <p:txBody>
          <a:bodyPr/>
          <a:lstStyle/>
          <a:p>
            <a:r>
              <a:rPr lang="en-US" dirty="0" smtClean="0"/>
              <a:t>Upper Level Communications</a:t>
            </a:r>
            <a:endParaRPr lang="en-US" dirty="0"/>
          </a:p>
        </p:txBody>
      </p:sp>
      <p:sp>
        <p:nvSpPr>
          <p:cNvPr id="3" name="Content Placeholder 2"/>
          <p:cNvSpPr>
            <a:spLocks noGrp="1"/>
          </p:cNvSpPr>
          <p:nvPr>
            <p:ph idx="1"/>
          </p:nvPr>
        </p:nvSpPr>
        <p:spPr/>
        <p:txBody>
          <a:bodyPr/>
          <a:lstStyle/>
          <a:p>
            <a:r>
              <a:rPr lang="en-US" sz="2800" dirty="0" smtClean="0"/>
              <a:t>Bill Christie</a:t>
            </a:r>
          </a:p>
          <a:p>
            <a:pPr lvl="1"/>
            <a:r>
              <a:rPr lang="en-US" dirty="0" smtClean="0"/>
              <a:t>MCR always felt that they knew the overall schedule and what was expected</a:t>
            </a:r>
          </a:p>
          <a:p>
            <a:pPr lvl="2"/>
            <a:r>
              <a:rPr lang="en-US" sz="700" dirty="0" smtClean="0"/>
              <a:t>It was pointed out that having the Scheduling Physicist be the same person as the only operating Experimental leader may have made this job easier, but he still gets the hat tip.</a:t>
            </a:r>
            <a:endParaRPr lang="en-US" sz="700" dirty="0"/>
          </a:p>
        </p:txBody>
      </p:sp>
    </p:spTree>
    <p:extLst>
      <p:ext uri="{BB962C8B-B14F-4D97-AF65-F5344CB8AC3E}">
        <p14:creationId xmlns:p14="http://schemas.microsoft.com/office/powerpoint/2010/main" val="317713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hrey\Desktop\dikembe jonas finger wag.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762000" y="1423704"/>
            <a:ext cx="7848600" cy="52055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533400"/>
            <a:ext cx="7315200" cy="793812"/>
          </a:xfrm>
        </p:spPr>
        <p:txBody>
          <a:bodyPr/>
          <a:lstStyle/>
          <a:p>
            <a:r>
              <a:rPr lang="en-US" dirty="0" smtClean="0"/>
              <a:t>PASS</a:t>
            </a:r>
            <a:endParaRPr lang="en-US" dirty="0"/>
          </a:p>
        </p:txBody>
      </p:sp>
      <p:sp>
        <p:nvSpPr>
          <p:cNvPr id="3" name="Content Placeholder 2"/>
          <p:cNvSpPr>
            <a:spLocks noGrp="1"/>
          </p:cNvSpPr>
          <p:nvPr>
            <p:ph idx="1"/>
          </p:nvPr>
        </p:nvSpPr>
        <p:spPr/>
        <p:txBody>
          <a:bodyPr/>
          <a:lstStyle/>
          <a:p>
            <a:r>
              <a:rPr lang="en-US" dirty="0" smtClean="0">
                <a:solidFill>
                  <a:schemeClr val="tx2"/>
                </a:solidFill>
              </a:rPr>
              <a:t>Logger for Booster</a:t>
            </a:r>
          </a:p>
          <a:p>
            <a:r>
              <a:rPr lang="en-US" dirty="0" smtClean="0">
                <a:solidFill>
                  <a:schemeClr val="tx2"/>
                </a:solidFill>
              </a:rPr>
              <a:t>AGS MMPS trips</a:t>
            </a:r>
          </a:p>
          <a:p>
            <a:r>
              <a:rPr lang="en-US" dirty="0" smtClean="0">
                <a:solidFill>
                  <a:schemeClr val="tx2"/>
                </a:solidFill>
              </a:rPr>
              <a:t>AGS Sweep drops</a:t>
            </a:r>
          </a:p>
          <a:p>
            <a:r>
              <a:rPr lang="en-US" dirty="0" smtClean="0">
                <a:solidFill>
                  <a:schemeClr val="tx2"/>
                </a:solidFill>
              </a:rPr>
              <a:t>‘Anti-LLRF’ philosophy</a:t>
            </a:r>
          </a:p>
          <a:p>
            <a:pPr lvl="1"/>
            <a:r>
              <a:rPr lang="en-US" sz="1600" dirty="0" smtClean="0">
                <a:solidFill>
                  <a:schemeClr val="tx2"/>
                </a:solidFill>
              </a:rPr>
              <a:t>LLRF group has worked to make their systems perform and behave the same across all of the machines.  PASS development has been the opposite, with each new machine having new idiosyncrasies to learn (even for ACS personnel)</a:t>
            </a:r>
          </a:p>
          <a:p>
            <a:r>
              <a:rPr lang="en-US" dirty="0" smtClean="0">
                <a:solidFill>
                  <a:schemeClr val="tx2"/>
                </a:solidFill>
              </a:rPr>
              <a:t>Gate phones</a:t>
            </a:r>
          </a:p>
          <a:p>
            <a:pPr lvl="1"/>
            <a:r>
              <a:rPr lang="en-US" dirty="0" smtClean="0">
                <a:solidFill>
                  <a:schemeClr val="tx2"/>
                </a:solidFill>
              </a:rPr>
              <a:t>Repairs/replacements needed</a:t>
            </a:r>
            <a:endParaRPr lang="en-US" dirty="0">
              <a:solidFill>
                <a:schemeClr val="tx2"/>
              </a:solidFill>
            </a:endParaRPr>
          </a:p>
        </p:txBody>
      </p:sp>
    </p:spTree>
    <p:extLst>
      <p:ext uri="{BB962C8B-B14F-4D97-AF65-F5344CB8AC3E}">
        <p14:creationId xmlns:p14="http://schemas.microsoft.com/office/powerpoint/2010/main" val="939867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val="0"/>
              </a:ext>
            </a:extLst>
          </a:blip>
          <a:stretch>
            <a:fillRect/>
          </a:stretch>
        </p:blipFill>
        <p:spPr>
          <a:xfrm>
            <a:off x="609600" y="1685014"/>
            <a:ext cx="8027731" cy="4029986"/>
          </a:xfrm>
          <a:prstGeom prst="rect">
            <a:avLst/>
          </a:prstGeom>
        </p:spPr>
      </p:pic>
      <p:sp>
        <p:nvSpPr>
          <p:cNvPr id="2" name="Title 1"/>
          <p:cNvSpPr>
            <a:spLocks noGrp="1"/>
          </p:cNvSpPr>
          <p:nvPr>
            <p:ph type="title"/>
          </p:nvPr>
        </p:nvSpPr>
        <p:spPr>
          <a:xfrm>
            <a:off x="914400" y="457200"/>
            <a:ext cx="7315200" cy="793812"/>
          </a:xfrm>
        </p:spPr>
        <p:txBody>
          <a:bodyPr/>
          <a:lstStyle/>
          <a:p>
            <a:r>
              <a:rPr lang="en-US" dirty="0" smtClean="0"/>
              <a:t>Maintenance</a:t>
            </a:r>
            <a:endParaRPr lang="en-US" dirty="0"/>
          </a:p>
        </p:txBody>
      </p:sp>
      <p:sp>
        <p:nvSpPr>
          <p:cNvPr id="3" name="Content Placeholder 2"/>
          <p:cNvSpPr>
            <a:spLocks noGrp="1"/>
          </p:cNvSpPr>
          <p:nvPr>
            <p:ph idx="1"/>
          </p:nvPr>
        </p:nvSpPr>
        <p:spPr>
          <a:xfrm>
            <a:off x="914400" y="2438400"/>
            <a:ext cx="7315200" cy="4225327"/>
          </a:xfrm>
        </p:spPr>
        <p:txBody>
          <a:bodyPr/>
          <a:lstStyle/>
          <a:p>
            <a:r>
              <a:rPr lang="en-US" dirty="0" smtClean="0">
                <a:solidFill>
                  <a:schemeClr val="tx2"/>
                </a:solidFill>
              </a:rPr>
              <a:t>Laser LOTO </a:t>
            </a:r>
          </a:p>
          <a:p>
            <a:pPr lvl="1"/>
            <a:r>
              <a:rPr lang="en-US" dirty="0" smtClean="0">
                <a:solidFill>
                  <a:schemeClr val="tx2"/>
                </a:solidFill>
              </a:rPr>
              <a:t>Personnel were not always available – the number of people who can perform this needs to be increased</a:t>
            </a:r>
          </a:p>
          <a:p>
            <a:r>
              <a:rPr lang="en-US" dirty="0" smtClean="0">
                <a:solidFill>
                  <a:schemeClr val="tx2"/>
                </a:solidFill>
              </a:rPr>
              <a:t>Several times this run Maintenance was declared to be over by the acting MC and they left</a:t>
            </a:r>
          </a:p>
          <a:p>
            <a:pPr lvl="1"/>
            <a:r>
              <a:rPr lang="en-US" dirty="0" smtClean="0">
                <a:solidFill>
                  <a:schemeClr val="tx2"/>
                </a:solidFill>
              </a:rPr>
              <a:t>Sweeps were outstanding</a:t>
            </a:r>
          </a:p>
          <a:p>
            <a:pPr lvl="1"/>
            <a:r>
              <a:rPr lang="en-US" dirty="0" smtClean="0">
                <a:solidFill>
                  <a:schemeClr val="tx2"/>
                </a:solidFill>
              </a:rPr>
              <a:t>Maintenance related work required more accesses after sweeps</a:t>
            </a:r>
          </a:p>
          <a:p>
            <a:pPr lvl="1"/>
            <a:endParaRPr lang="en-US" dirty="0">
              <a:solidFill>
                <a:schemeClr val="tx2"/>
              </a:solidFill>
            </a:endParaRPr>
          </a:p>
          <a:p>
            <a:r>
              <a:rPr lang="en-US" dirty="0" smtClean="0">
                <a:solidFill>
                  <a:schemeClr val="tx2"/>
                </a:solidFill>
              </a:rPr>
              <a:t>Ops view is that Maintenance is not over until there is beam in the injectors and RHIC has survived a hysteresis ramp</a:t>
            </a:r>
            <a:endParaRPr lang="en-US" dirty="0">
              <a:solidFill>
                <a:schemeClr val="tx2"/>
              </a:solidFill>
            </a:endParaRPr>
          </a:p>
        </p:txBody>
      </p:sp>
    </p:spTree>
    <p:extLst>
      <p:ext uri="{BB962C8B-B14F-4D97-AF65-F5344CB8AC3E}">
        <p14:creationId xmlns:p14="http://schemas.microsoft.com/office/powerpoint/2010/main" val="4248259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rey\Desktop\terminator-2-finger-wag.jpg"/>
          <p:cNvPicPr>
            <a:picLocks noChangeAspect="1" noChangeArrowheads="1"/>
          </p:cNvPicPr>
          <p:nvPr/>
        </p:nvPicPr>
        <p:blipFill>
          <a:blip r:embed="rId2">
            <a:extLst>
              <a:ext uri="{BEBA8EAE-BF5A-486C-A8C5-ECC9F3942E4B}">
                <a14:imgProps xmlns:a14="http://schemas.microsoft.com/office/drawing/2010/main">
                  <a14:imgLayer r:embed="rId3">
                    <a14:imgEffect>
                      <a14:saturation sat="50000"/>
                    </a14:imgEffect>
                    <a14:imgEffect>
                      <a14:brightnessContrast bright="-54000" contrast="-39000"/>
                    </a14:imgEffect>
                  </a14:imgLayer>
                </a14:imgProps>
              </a:ext>
              <a:ext uri="{28A0092B-C50C-407E-A947-70E740481C1C}">
                <a14:useLocalDpi xmlns:a14="http://schemas.microsoft.com/office/drawing/2010/main" val="0"/>
              </a:ext>
            </a:extLst>
          </a:blip>
          <a:srcRect/>
          <a:stretch>
            <a:fillRect/>
          </a:stretch>
        </p:blipFill>
        <p:spPr bwMode="auto">
          <a:xfrm>
            <a:off x="609600" y="1524000"/>
            <a:ext cx="8077200"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62025" y="457200"/>
            <a:ext cx="7315200" cy="793812"/>
          </a:xfrm>
        </p:spPr>
        <p:txBody>
          <a:bodyPr/>
          <a:lstStyle/>
          <a:p>
            <a:r>
              <a:rPr lang="en-US" dirty="0" smtClean="0"/>
              <a:t>Training</a:t>
            </a:r>
            <a:endParaRPr lang="en-US" dirty="0"/>
          </a:p>
        </p:txBody>
      </p:sp>
      <p:sp>
        <p:nvSpPr>
          <p:cNvPr id="3" name="Content Placeholder 2"/>
          <p:cNvSpPr>
            <a:spLocks noGrp="1"/>
          </p:cNvSpPr>
          <p:nvPr>
            <p:ph idx="1"/>
          </p:nvPr>
        </p:nvSpPr>
        <p:spPr>
          <a:xfrm>
            <a:off x="962025" y="1524000"/>
            <a:ext cx="7315200" cy="4743450"/>
          </a:xfrm>
        </p:spPr>
        <p:txBody>
          <a:bodyPr/>
          <a:lstStyle/>
          <a:p>
            <a:r>
              <a:rPr lang="en-US" sz="1800" dirty="0" smtClean="0">
                <a:solidFill>
                  <a:schemeClr val="tx2"/>
                </a:solidFill>
              </a:rPr>
              <a:t>Specifically Ring &amp; Cave</a:t>
            </a:r>
          </a:p>
          <a:p>
            <a:pPr lvl="1"/>
            <a:r>
              <a:rPr lang="en-US" sz="1600" dirty="0" smtClean="0">
                <a:solidFill>
                  <a:schemeClr val="tx2"/>
                </a:solidFill>
              </a:rPr>
              <a:t>Particularly bad during </a:t>
            </a:r>
            <a:r>
              <a:rPr lang="en-US" sz="1600" dirty="0" err="1" smtClean="0">
                <a:solidFill>
                  <a:schemeClr val="tx2"/>
                </a:solidFill>
              </a:rPr>
              <a:t>RHICf</a:t>
            </a:r>
            <a:r>
              <a:rPr lang="en-US" sz="1600" dirty="0" smtClean="0">
                <a:solidFill>
                  <a:schemeClr val="tx2"/>
                </a:solidFill>
              </a:rPr>
              <a:t> Operations</a:t>
            </a:r>
          </a:p>
          <a:p>
            <a:pPr lvl="2"/>
            <a:r>
              <a:rPr lang="en-US" sz="1400" dirty="0" smtClean="0">
                <a:solidFill>
                  <a:schemeClr val="tx2"/>
                </a:solidFill>
              </a:rPr>
              <a:t>Experimenters did not know the procedure for getting through a door</a:t>
            </a:r>
          </a:p>
          <a:p>
            <a:pPr lvl="2"/>
            <a:r>
              <a:rPr lang="en-US" sz="1400" dirty="0" smtClean="0">
                <a:solidFill>
                  <a:schemeClr val="tx2"/>
                </a:solidFill>
              </a:rPr>
              <a:t>Experimenters could not tell the gate watch where they were going</a:t>
            </a:r>
          </a:p>
          <a:p>
            <a:pPr lvl="2"/>
            <a:r>
              <a:rPr lang="en-US" sz="1400" dirty="0" smtClean="0">
                <a:solidFill>
                  <a:schemeClr val="tx2"/>
                </a:solidFill>
              </a:rPr>
              <a:t>Experimenters could not tell the gate watch where they were</a:t>
            </a:r>
          </a:p>
          <a:p>
            <a:pPr lvl="1"/>
            <a:r>
              <a:rPr lang="en-US" sz="1600" dirty="0" smtClean="0">
                <a:solidFill>
                  <a:schemeClr val="tx2"/>
                </a:solidFill>
              </a:rPr>
              <a:t>Diode sweepers were mentioned as well for gate </a:t>
            </a:r>
            <a:r>
              <a:rPr lang="en-US" sz="1600" dirty="0" smtClean="0">
                <a:solidFill>
                  <a:schemeClr val="tx2"/>
                </a:solidFill>
              </a:rPr>
              <a:t>operation</a:t>
            </a:r>
          </a:p>
          <a:p>
            <a:pPr lvl="1"/>
            <a:endParaRPr lang="en-US" dirty="0" smtClean="0">
              <a:solidFill>
                <a:schemeClr val="tx2"/>
              </a:solidFill>
            </a:endParaRPr>
          </a:p>
          <a:p>
            <a:pPr lvl="1"/>
            <a:r>
              <a:rPr lang="en-US" sz="1200" i="1" dirty="0">
                <a:solidFill>
                  <a:schemeClr val="tx2"/>
                </a:solidFill>
              </a:rPr>
              <a:t>We have loss countless man-hours and </a:t>
            </a:r>
            <a:r>
              <a:rPr lang="en-US" sz="1200" i="1" dirty="0" err="1">
                <a:solidFill>
                  <a:schemeClr val="tx2"/>
                </a:solidFill>
              </a:rPr>
              <a:t>cryo</a:t>
            </a:r>
            <a:r>
              <a:rPr lang="en-US" sz="1200" i="1" dirty="0">
                <a:solidFill>
                  <a:schemeClr val="tx2"/>
                </a:solidFill>
              </a:rPr>
              <a:t>-hours re-sweeping for blown gate </a:t>
            </a:r>
            <a:r>
              <a:rPr lang="en-US" sz="1200" i="1" dirty="0" smtClean="0">
                <a:solidFill>
                  <a:schemeClr val="tx2"/>
                </a:solidFill>
              </a:rPr>
              <a:t>watches</a:t>
            </a:r>
          </a:p>
          <a:p>
            <a:pPr lvl="1"/>
            <a:r>
              <a:rPr lang="en-US" sz="1200" i="1" dirty="0">
                <a:solidFill>
                  <a:schemeClr val="tx2"/>
                </a:solidFill>
              </a:rPr>
              <a:t>There is no remediation for those that deliberately, negligently, or unknowingly mess up a gate </a:t>
            </a:r>
            <a:r>
              <a:rPr lang="en-US" sz="1200" i="1" dirty="0" smtClean="0">
                <a:solidFill>
                  <a:schemeClr val="tx2"/>
                </a:solidFill>
              </a:rPr>
              <a:t>entry</a:t>
            </a:r>
          </a:p>
          <a:p>
            <a:pPr lvl="1"/>
            <a:r>
              <a:rPr lang="en-US" sz="1200" i="1" dirty="0">
                <a:solidFill>
                  <a:schemeClr val="tx2"/>
                </a:solidFill>
              </a:rPr>
              <a:t>The training is so monotonous, unfocused, and scattershot that one cannot possibly believe that it is sufficient to train personnel to enter the ring – especially with the divergent PASS systems at various </a:t>
            </a:r>
            <a:r>
              <a:rPr lang="en-US" sz="1200" i="1" dirty="0" smtClean="0">
                <a:solidFill>
                  <a:schemeClr val="tx2"/>
                </a:solidFill>
              </a:rPr>
              <a:t>gates</a:t>
            </a:r>
          </a:p>
          <a:p>
            <a:pPr lvl="1"/>
            <a:r>
              <a:rPr lang="en-US" sz="1200" i="1" dirty="0">
                <a:solidFill>
                  <a:schemeClr val="tx2"/>
                </a:solidFill>
              </a:rPr>
              <a:t>Gate watch should not have to be doing OJT for entrants, but that is what is happening </a:t>
            </a:r>
            <a:r>
              <a:rPr lang="en-US" sz="1200" i="1" dirty="0" smtClean="0">
                <a:solidFill>
                  <a:schemeClr val="tx2"/>
                </a:solidFill>
              </a:rPr>
              <a:t>now</a:t>
            </a:r>
          </a:p>
          <a:p>
            <a:pPr lvl="1"/>
            <a:endParaRPr lang="en-US" sz="1200" i="1" dirty="0">
              <a:solidFill>
                <a:schemeClr val="tx2"/>
              </a:solidFill>
            </a:endParaRPr>
          </a:p>
          <a:p>
            <a:pPr lvl="1"/>
            <a:r>
              <a:rPr lang="en-US" sz="1200" i="1" dirty="0">
                <a:solidFill>
                  <a:schemeClr val="tx2"/>
                </a:solidFill>
              </a:rPr>
              <a:t>What should be required is 1) a practical portion to the access training, with 2) remedial training for personnel that blow our sweeps or are otherwise obviously dumbfounded at the time of gate </a:t>
            </a:r>
            <a:r>
              <a:rPr lang="en-US" sz="1200" i="1" dirty="0" smtClean="0">
                <a:solidFill>
                  <a:schemeClr val="tx2"/>
                </a:solidFill>
              </a:rPr>
              <a:t>entry</a:t>
            </a:r>
            <a:endParaRPr lang="en-US" sz="1200" i="1" dirty="0"/>
          </a:p>
          <a:p>
            <a:pPr lvl="1"/>
            <a:endParaRPr lang="en-US" sz="1200" dirty="0">
              <a:solidFill>
                <a:schemeClr val="tx2"/>
              </a:solidFill>
            </a:endParaRPr>
          </a:p>
          <a:p>
            <a:pPr lvl="1"/>
            <a:endParaRPr lang="en-US" dirty="0">
              <a:solidFill>
                <a:schemeClr val="tx2"/>
              </a:solidFill>
            </a:endParaRPr>
          </a:p>
        </p:txBody>
      </p:sp>
    </p:spTree>
    <p:extLst>
      <p:ext uri="{BB962C8B-B14F-4D97-AF65-F5344CB8AC3E}">
        <p14:creationId xmlns:p14="http://schemas.microsoft.com/office/powerpoint/2010/main" val="412343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1549</TotalTime>
  <Words>944</Words>
  <Application>Microsoft Office PowerPoint</Application>
  <PresentationFormat>On-screen Show (4:3)</PresentationFormat>
  <Paragraphs>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Perspective</vt:lpstr>
      <vt:lpstr>The View from Operations</vt:lpstr>
      <vt:lpstr>Contact During Off Hours</vt:lpstr>
      <vt:lpstr>Contact During Off Hours</vt:lpstr>
      <vt:lpstr>APEX</vt:lpstr>
      <vt:lpstr>CeC</vt:lpstr>
      <vt:lpstr>Upper Level Communications</vt:lpstr>
      <vt:lpstr>PASS</vt:lpstr>
      <vt:lpstr>Maintenance</vt:lpstr>
      <vt:lpstr>Training</vt:lpstr>
      <vt:lpstr>Setup</vt:lpstr>
      <vt:lpstr>RHIC Injection Dampers</vt:lpstr>
      <vt:lpstr>Fire/AED Alarm Testing</vt:lpstr>
      <vt:lpstr>Misc</vt:lpstr>
      <vt:lpstr>Individual Tips o’ the Hat</vt:lpstr>
      <vt:lpstr>PowerPoint Presentation</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View from Operations</dc:title>
  <dc:creator>Shrey, Travis C</dc:creator>
  <cp:lastModifiedBy>Shrey, Travis C</cp:lastModifiedBy>
  <cp:revision>23</cp:revision>
  <dcterms:created xsi:type="dcterms:W3CDTF">2017-07-24T17:29:44Z</dcterms:created>
  <dcterms:modified xsi:type="dcterms:W3CDTF">2017-07-26T14:48:56Z</dcterms:modified>
</cp:coreProperties>
</file>