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7" r:id="rId2"/>
    <p:sldMasterId id="2147483656" r:id="rId3"/>
  </p:sldMasterIdLst>
  <p:notesMasterIdLst>
    <p:notesMasterId r:id="rId32"/>
  </p:notesMasterIdLst>
  <p:handoutMasterIdLst>
    <p:handoutMasterId r:id="rId33"/>
  </p:handoutMasterIdLst>
  <p:sldIdLst>
    <p:sldId id="759" r:id="rId4"/>
    <p:sldId id="862" r:id="rId5"/>
    <p:sldId id="817" r:id="rId6"/>
    <p:sldId id="837" r:id="rId7"/>
    <p:sldId id="834" r:id="rId8"/>
    <p:sldId id="852" r:id="rId9"/>
    <p:sldId id="847" r:id="rId10"/>
    <p:sldId id="863" r:id="rId11"/>
    <p:sldId id="808" r:id="rId12"/>
    <p:sldId id="838" r:id="rId13"/>
    <p:sldId id="842" r:id="rId14"/>
    <p:sldId id="861" r:id="rId15"/>
    <p:sldId id="839" r:id="rId16"/>
    <p:sldId id="846" r:id="rId17"/>
    <p:sldId id="859" r:id="rId18"/>
    <p:sldId id="860" r:id="rId19"/>
    <p:sldId id="850" r:id="rId20"/>
    <p:sldId id="858" r:id="rId21"/>
    <p:sldId id="843" r:id="rId22"/>
    <p:sldId id="844" r:id="rId23"/>
    <p:sldId id="848" r:id="rId24"/>
    <p:sldId id="841" r:id="rId25"/>
    <p:sldId id="845" r:id="rId26"/>
    <p:sldId id="864" r:id="rId27"/>
    <p:sldId id="818" r:id="rId28"/>
    <p:sldId id="835" r:id="rId29"/>
    <p:sldId id="836" r:id="rId30"/>
    <p:sldId id="828" r:id="rId31"/>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2pPr>
    <a:lvl3pPr marL="9144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3pPr>
    <a:lvl4pPr marL="13716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4pPr>
    <a:lvl5pPr marL="1828800" algn="l" rtl="0" eaLnBrk="0" fontAlgn="base" hangingPunct="0">
      <a:spcBef>
        <a:spcPct val="0"/>
      </a:spcBef>
      <a:spcAft>
        <a:spcPct val="0"/>
      </a:spcAft>
      <a:defRPr sz="2000" b="1" kern="1200">
        <a:solidFill>
          <a:schemeClr val="tx2"/>
        </a:solidFill>
        <a:latin typeface="Times New Roman" pitchFamily="18" charset="0"/>
        <a:ea typeface="ＭＳ Ｐゴシック" pitchFamily="50" charset="-128"/>
        <a:cs typeface="+mn-cs"/>
      </a:defRPr>
    </a:lvl5pPr>
    <a:lvl6pPr marL="2286000" algn="l" defTabSz="914400" rtl="0" eaLnBrk="1" latinLnBrk="0" hangingPunct="1">
      <a:defRPr sz="2000" b="1" kern="1200">
        <a:solidFill>
          <a:schemeClr val="tx2"/>
        </a:solidFill>
        <a:latin typeface="Times New Roman" pitchFamily="18" charset="0"/>
        <a:ea typeface="ＭＳ Ｐゴシック" pitchFamily="50" charset="-128"/>
        <a:cs typeface="+mn-cs"/>
      </a:defRPr>
    </a:lvl6pPr>
    <a:lvl7pPr marL="2743200" algn="l" defTabSz="914400" rtl="0" eaLnBrk="1" latinLnBrk="0" hangingPunct="1">
      <a:defRPr sz="2000" b="1" kern="1200">
        <a:solidFill>
          <a:schemeClr val="tx2"/>
        </a:solidFill>
        <a:latin typeface="Times New Roman" pitchFamily="18" charset="0"/>
        <a:ea typeface="ＭＳ Ｐゴシック" pitchFamily="50" charset="-128"/>
        <a:cs typeface="+mn-cs"/>
      </a:defRPr>
    </a:lvl7pPr>
    <a:lvl8pPr marL="3200400" algn="l" defTabSz="914400" rtl="0" eaLnBrk="1" latinLnBrk="0" hangingPunct="1">
      <a:defRPr sz="2000" b="1" kern="1200">
        <a:solidFill>
          <a:schemeClr val="tx2"/>
        </a:solidFill>
        <a:latin typeface="Times New Roman" pitchFamily="18" charset="0"/>
        <a:ea typeface="ＭＳ Ｐゴシック" pitchFamily="50" charset="-128"/>
        <a:cs typeface="+mn-cs"/>
      </a:defRPr>
    </a:lvl8pPr>
    <a:lvl9pPr marL="3657600" algn="l" defTabSz="914400" rtl="0" eaLnBrk="1" latinLnBrk="0" hangingPunct="1">
      <a:defRPr sz="2000" b="1" kern="1200">
        <a:solidFill>
          <a:schemeClr val="tx2"/>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59EB"/>
    <a:srgbClr val="000066"/>
    <a:srgbClr val="000099"/>
    <a:srgbClr val="0000FF"/>
    <a:srgbClr val="FF5050"/>
    <a:srgbClr val="FF0000"/>
    <a:srgbClr val="003399"/>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464" autoAdjust="0"/>
    <p:restoredTop sz="95294" autoAdjust="0"/>
  </p:normalViewPr>
  <p:slideViewPr>
    <p:cSldViewPr>
      <p:cViewPr>
        <p:scale>
          <a:sx n="90" d="100"/>
          <a:sy n="90" d="100"/>
        </p:scale>
        <p:origin x="-856" y="-248"/>
      </p:cViewPr>
      <p:guideLst>
        <p:guide orient="horz" pos="2160"/>
        <p:guide pos="2880"/>
      </p:guideLst>
    </p:cSldViewPr>
  </p:slideViewPr>
  <p:outlineViewPr>
    <p:cViewPr>
      <p:scale>
        <a:sx n="33" d="100"/>
        <a:sy n="33" d="100"/>
      </p:scale>
      <p:origin x="0" y="296"/>
    </p:cViewPr>
  </p:outlineViewPr>
  <p:notesTextViewPr>
    <p:cViewPr>
      <p:scale>
        <a:sx n="100" d="100"/>
        <a:sy n="100" d="100"/>
      </p:scale>
      <p:origin x="0" y="0"/>
    </p:cViewPr>
  </p:notesTextViewPr>
  <p:sorterViewPr>
    <p:cViewPr>
      <p:scale>
        <a:sx n="145" d="100"/>
        <a:sy n="145" d="100"/>
      </p:scale>
      <p:origin x="0" y="0"/>
    </p:cViewPr>
  </p:sorterViewPr>
  <p:notesViewPr>
    <p:cSldViewPr>
      <p:cViewPr varScale="1">
        <p:scale>
          <a:sx n="89" d="100"/>
          <a:sy n="89" d="100"/>
        </p:scale>
        <p:origin x="-2672" y="-11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notesMaster" Target="notesMasters/notes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4099" name="Rectangle 3"/>
          <p:cNvSpPr>
            <a:spLocks noGrp="1" noChangeArrowheads="1"/>
          </p:cNvSpPr>
          <p:nvPr>
            <p:ph type="dt" sz="quarter"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85623AF5-12F2-4016-A612-EEDEA7E4E8AB}" type="datetime1">
              <a:rPr lang="en-US"/>
              <a:pPr>
                <a:defRPr/>
              </a:pPr>
              <a:t>8/9/17</a:t>
            </a:fld>
            <a:endParaRPr lang="en-US" altLang="ja-JP"/>
          </a:p>
        </p:txBody>
      </p:sp>
      <p:sp>
        <p:nvSpPr>
          <p:cNvPr id="4100" name="Rectangle 4"/>
          <p:cNvSpPr>
            <a:spLocks noGrp="1" noChangeArrowheads="1"/>
          </p:cNvSpPr>
          <p:nvPr>
            <p:ph type="ftr" sz="quarter" idx="2"/>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4101" name="Rectangle 5"/>
          <p:cNvSpPr>
            <a:spLocks noGrp="1" noChangeArrowheads="1"/>
          </p:cNvSpPr>
          <p:nvPr>
            <p:ph type="sldNum" sz="quarter" idx="3"/>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4FCE1070-60EE-4051-9E93-A88A4935380C}" type="slidenum">
              <a:rPr lang="ja-JP" altLang="en-US"/>
              <a:pPr>
                <a:defRPr/>
              </a:pPr>
              <a:t>‹#›</a:t>
            </a:fld>
            <a:endParaRPr lang="en-US" altLang="ja-JP"/>
          </a:p>
        </p:txBody>
      </p:sp>
    </p:spTree>
    <p:extLst>
      <p:ext uri="{BB962C8B-B14F-4D97-AF65-F5344CB8AC3E}">
        <p14:creationId xmlns:p14="http://schemas.microsoft.com/office/powerpoint/2010/main" val="382639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defTabSz="925513">
              <a:defRPr kumimoji="1" sz="1000" b="0" smtClean="0">
                <a:solidFill>
                  <a:schemeClr val="tx1"/>
                </a:solidFill>
              </a:defRPr>
            </a:lvl1pPr>
          </a:lstStyle>
          <a:p>
            <a:pPr>
              <a:defRPr/>
            </a:pPr>
            <a:endParaRPr lang="en-US" altLang="ja-JP"/>
          </a:p>
        </p:txBody>
      </p:sp>
      <p:sp>
        <p:nvSpPr>
          <p:cNvPr id="6147" name="Rectangle 3"/>
          <p:cNvSpPr>
            <a:spLocks noGrp="1" noChangeArrowheads="1"/>
          </p:cNvSpPr>
          <p:nvPr>
            <p:ph type="dt" idx="1"/>
          </p:nvPr>
        </p:nvSpPr>
        <p:spPr bwMode="auto">
          <a:xfrm>
            <a:off x="3975100" y="0"/>
            <a:ext cx="3035300" cy="463550"/>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lvl1pPr algn="r" defTabSz="925513">
              <a:defRPr kumimoji="1" sz="1000" b="0" smtClean="0">
                <a:solidFill>
                  <a:schemeClr val="tx1"/>
                </a:solidFill>
              </a:defRPr>
            </a:lvl1pPr>
          </a:lstStyle>
          <a:p>
            <a:pPr>
              <a:defRPr/>
            </a:pPr>
            <a:fld id="{324B36D4-73F9-4D8C-9508-4219A1413EEE}" type="datetime1">
              <a:rPr lang="en-US"/>
              <a:pPr>
                <a:defRPr/>
              </a:pPr>
              <a:t>8/9/17</a:t>
            </a:fld>
            <a:endParaRPr lang="en-US" altLang="ja-JP"/>
          </a:p>
        </p:txBody>
      </p:sp>
      <p:sp>
        <p:nvSpPr>
          <p:cNvPr id="23556" name="Rectangle 4"/>
          <p:cNvSpPr>
            <a:spLocks noGrp="1" noRot="1" noChangeAspect="1" noChangeArrowheads="1"/>
          </p:cNvSpPr>
          <p:nvPr>
            <p:ph type="sldImg" idx="2"/>
          </p:nvPr>
        </p:nvSpPr>
        <p:spPr bwMode="auto">
          <a:xfrm>
            <a:off x="1181100" y="698500"/>
            <a:ext cx="4646613" cy="34845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565" tIns="46283" rIns="92565" bIns="4628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6150" name="Rectangle 6"/>
          <p:cNvSpPr>
            <a:spLocks noGrp="1" noChangeArrowheads="1"/>
          </p:cNvSpPr>
          <p:nvPr>
            <p:ph type="ftr" sz="quarter" idx="4"/>
          </p:nvPr>
        </p:nvSpPr>
        <p:spPr bwMode="auto">
          <a:xfrm>
            <a:off x="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defTabSz="925513">
              <a:defRPr kumimoji="1" sz="1000" b="0" smtClean="0">
                <a:solidFill>
                  <a:schemeClr val="tx1"/>
                </a:solidFill>
              </a:defRPr>
            </a:lvl1pPr>
          </a:lstStyle>
          <a:p>
            <a:pPr>
              <a:defRPr/>
            </a:pPr>
            <a:r>
              <a:rPr lang="ja-JP" altLang="en-US"/>
              <a:t>Haixin Huang/BNL</a:t>
            </a:r>
            <a:endParaRPr lang="en-US" altLang="ja-JP"/>
          </a:p>
        </p:txBody>
      </p:sp>
      <p:sp>
        <p:nvSpPr>
          <p:cNvPr id="6151" name="Rectangle 7"/>
          <p:cNvSpPr>
            <a:spLocks noGrp="1" noChangeArrowheads="1"/>
          </p:cNvSpPr>
          <p:nvPr>
            <p:ph type="sldNum" sz="quarter" idx="5"/>
          </p:nvPr>
        </p:nvSpPr>
        <p:spPr bwMode="auto">
          <a:xfrm>
            <a:off x="3975100" y="8832850"/>
            <a:ext cx="3035300" cy="463550"/>
          </a:xfrm>
          <a:prstGeom prst="rect">
            <a:avLst/>
          </a:prstGeom>
          <a:noFill/>
          <a:ln w="9525">
            <a:noFill/>
            <a:miter lim="800000"/>
            <a:headEnd/>
            <a:tailEnd/>
          </a:ln>
          <a:effectLst/>
        </p:spPr>
        <p:txBody>
          <a:bodyPr vert="horz" wrap="square" lIns="92565" tIns="46283" rIns="92565" bIns="46283" numCol="1" anchor="b" anchorCtr="0" compatLnSpc="1">
            <a:prstTxWarp prst="textNoShape">
              <a:avLst/>
            </a:prstTxWarp>
          </a:bodyPr>
          <a:lstStyle>
            <a:lvl1pPr algn="r" defTabSz="925513">
              <a:defRPr kumimoji="1" sz="1000" b="0" smtClean="0">
                <a:solidFill>
                  <a:schemeClr val="tx1"/>
                </a:solidFill>
              </a:defRPr>
            </a:lvl1pPr>
          </a:lstStyle>
          <a:p>
            <a:pPr>
              <a:defRPr/>
            </a:pPr>
            <a:fld id="{78FB250A-6110-4A30-887A-323FA75147A9}" type="slidenum">
              <a:rPr lang="ja-JP" altLang="en-US"/>
              <a:pPr>
                <a:defRPr/>
              </a:pPr>
              <a:t>‹#›</a:t>
            </a:fld>
            <a:endParaRPr lang="en-US" altLang="ja-JP"/>
          </a:p>
        </p:txBody>
      </p:sp>
    </p:spTree>
    <p:extLst>
      <p:ext uri="{BB962C8B-B14F-4D97-AF65-F5344CB8AC3E}">
        <p14:creationId xmlns:p14="http://schemas.microsoft.com/office/powerpoint/2010/main" val="1378028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0" y="307975"/>
            <a:ext cx="1588" cy="1588"/>
          </a:xfrm>
          <a:solidFill>
            <a:srgbClr val="FFFFFF"/>
          </a:solidFill>
          <a:ln/>
        </p:spPr>
      </p:sp>
      <p:sp>
        <p:nvSpPr>
          <p:cNvPr id="24579" name="Rectangle 3"/>
          <p:cNvSpPr>
            <a:spLocks noGrp="1" noChangeArrowheads="1"/>
          </p:cNvSpPr>
          <p:nvPr>
            <p:ph type="body" idx="1"/>
          </p:nvPr>
        </p:nvSpPr>
        <p:spPr>
          <a:xfrm>
            <a:off x="514350" y="4387850"/>
            <a:ext cx="5986463" cy="4129088"/>
          </a:xfrm>
          <a:noFill/>
          <a:ln/>
        </p:spPr>
        <p:txBody>
          <a:bodyPr wrap="none" anchor="ct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1100" y="696913"/>
            <a:ext cx="4648200" cy="3486150"/>
          </a:xfrm>
          <a:ln/>
        </p:spPr>
      </p:sp>
      <p:sp>
        <p:nvSpPr>
          <p:cNvPr id="25603"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endParaRPr lang="ja-JP" altLang="en-US"/>
          </a:p>
        </p:txBody>
      </p:sp>
      <p:sp>
        <p:nvSpPr>
          <p:cNvPr id="3075" name="Rectangle 3"/>
          <p:cNvSpPr>
            <a:spLocks noGrp="1" noChangeArrowheads="1"/>
          </p:cNvSpPr>
          <p:nvPr>
            <p:ph type="subTitle" idx="1"/>
          </p:nvPr>
        </p:nvSpPr>
        <p:spPr>
          <a:xfrm>
            <a:off x="1828800" y="2286000"/>
            <a:ext cx="6400800" cy="3581400"/>
          </a:xfrm>
        </p:spPr>
        <p:txBody>
          <a:bodyPr/>
          <a:lstStyle>
            <a:lvl1pPr marL="0" indent="0">
              <a:buFont typeface="Monotype Sorts" pitchFamily="2" charset="2"/>
              <a:buNone/>
              <a:defRPr>
                <a:latin typeface="Times New Roman" pitchFamily="18" charset="0"/>
              </a:defRPr>
            </a:lvl1pPr>
          </a:lstStyle>
          <a:p>
            <a:endParaRPr lang="ja-JP" altLang="en-US"/>
          </a:p>
        </p:txBody>
      </p:sp>
      <p:sp>
        <p:nvSpPr>
          <p:cNvPr id="4" name="Rectangle 4"/>
          <p:cNvSpPr>
            <a:spLocks noGrp="1" noChangeArrowheads="1"/>
          </p:cNvSpPr>
          <p:nvPr>
            <p:ph type="dt" sz="half" idx="10"/>
          </p:nvPr>
        </p:nvSpPr>
        <p:spPr>
          <a:xfrm>
            <a:off x="304800" y="6096000"/>
            <a:ext cx="1930400" cy="514350"/>
          </a:xfrm>
        </p:spPr>
        <p:txBody>
          <a:bodyPr/>
          <a:lstStyle>
            <a:lvl1pPr>
              <a:defRPr smtClean="0">
                <a:solidFill>
                  <a:srgbClr val="5E574E"/>
                </a:solidFill>
              </a:defRPr>
            </a:lvl1pPr>
          </a:lstStyle>
          <a:p>
            <a:pPr>
              <a:defRPr/>
            </a:pPr>
            <a:r>
              <a:rPr lang="en-US"/>
              <a:t>09/02/02</a:t>
            </a:r>
            <a:endParaRPr lang="en-US" altLang="ja-JP"/>
          </a:p>
        </p:txBody>
      </p:sp>
      <p:sp>
        <p:nvSpPr>
          <p:cNvPr id="5" name="Rectangle 5"/>
          <p:cNvSpPr>
            <a:spLocks noGrp="1" noChangeArrowheads="1"/>
          </p:cNvSpPr>
          <p:nvPr>
            <p:ph type="ftr" sz="quarter" idx="11"/>
          </p:nvPr>
        </p:nvSpPr>
        <p:spPr>
          <a:xfrm>
            <a:off x="4572000" y="6096000"/>
            <a:ext cx="2844800" cy="514350"/>
          </a:xfrm>
          <a:prstGeom prst="rect">
            <a:avLst/>
          </a:prstGeom>
        </p:spPr>
        <p:txBody>
          <a:bodyPr/>
          <a:lstStyle>
            <a:lvl1pPr>
              <a:defRPr smtClean="0">
                <a:solidFill>
                  <a:srgbClr val="5E574E"/>
                </a:solidFill>
                <a:latin typeface="Arial" charset="0"/>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xfrm>
            <a:off x="2514600" y="6096000"/>
            <a:ext cx="1828800" cy="514350"/>
          </a:xfrm>
        </p:spPr>
        <p:txBody>
          <a:bodyPr/>
          <a:lstStyle>
            <a:lvl1pPr>
              <a:defRPr smtClean="0">
                <a:solidFill>
                  <a:srgbClr val="5E574E"/>
                </a:solidFill>
              </a:defRPr>
            </a:lvl1pPr>
          </a:lstStyle>
          <a:p>
            <a:pPr>
              <a:defRPr/>
            </a:pPr>
            <a:fld id="{BDC8804A-D6AE-40EC-A76E-33EB74273E1A}"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F946B79-B1C7-4DE2-B121-87301ABDE90E}"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533400"/>
            <a:ext cx="19621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5334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5D7795D-0C08-429E-8A5E-085A838DA741}"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5DC255F8-FB59-4AEB-9DA5-B00A4EA7DE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A31A58C5-F21E-4DE9-BE1F-4305ED8D9A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733054EF-208C-4F5F-83B0-2861F0355E1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17D78A43-1F42-430E-8812-7EA10C0FC2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87B7A3ED-BCFB-4EC1-ABED-E2200F7870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19FA0DB9-234B-4C90-A829-E9FE2079C2A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D3D0FDFA-186B-4711-97B8-67752D50CFC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9B39BA7-4A51-40E6-BC41-995CC9EE36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D0FAA2-0353-4E4B-9D82-7D7E4F87B0F3}" type="slidenum">
              <a:rPr lang="ja-JP" altLang="en-US"/>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C7C15977-48C1-4E9B-9F05-6D355BEA0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A1B0D89-BB5C-446A-A938-CD5D8062C66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1A62DBDE-ED71-4B4C-A4B9-7E22DEA19BE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6380684D-8265-4A48-9AC0-B134A6E8F99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8F73BE78-D8CE-4EE1-B3DE-C1A0EC752DE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C68C8AA9-073B-4194-975D-E95D41CF24D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3C8E4895-3A5D-4B3E-AC62-9EDDAB5A12C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9" name="Rectangle 6"/>
          <p:cNvSpPr>
            <a:spLocks noGrp="1" noChangeArrowheads="1"/>
          </p:cNvSpPr>
          <p:nvPr>
            <p:ph type="sldNum" sz="quarter" idx="12"/>
          </p:nvPr>
        </p:nvSpPr>
        <p:spPr>
          <a:ln/>
        </p:spPr>
        <p:txBody>
          <a:bodyPr/>
          <a:lstStyle>
            <a:lvl1pPr>
              <a:defRPr/>
            </a:lvl1pPr>
          </a:lstStyle>
          <a:p>
            <a:pPr>
              <a:defRPr/>
            </a:pPr>
            <a:fld id="{3B4D7CB0-0FDE-48E0-9A5A-E932418B75D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5" name="Rectangle 6"/>
          <p:cNvSpPr>
            <a:spLocks noGrp="1" noChangeArrowheads="1"/>
          </p:cNvSpPr>
          <p:nvPr>
            <p:ph type="sldNum" sz="quarter" idx="12"/>
          </p:nvPr>
        </p:nvSpPr>
        <p:spPr>
          <a:ln/>
        </p:spPr>
        <p:txBody>
          <a:bodyPr/>
          <a:lstStyle>
            <a:lvl1pPr>
              <a:defRPr/>
            </a:lvl1pPr>
          </a:lstStyle>
          <a:p>
            <a:pPr>
              <a:defRPr/>
            </a:pPr>
            <a:fld id="{64AF5478-42A2-4623-9FB3-3D424DC9415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4" name="Rectangle 6"/>
          <p:cNvSpPr>
            <a:spLocks noGrp="1" noChangeArrowheads="1"/>
          </p:cNvSpPr>
          <p:nvPr>
            <p:ph type="sldNum" sz="quarter" idx="12"/>
          </p:nvPr>
        </p:nvSpPr>
        <p:spPr>
          <a:ln/>
        </p:spPr>
        <p:txBody>
          <a:bodyPr/>
          <a:lstStyle>
            <a:lvl1pPr>
              <a:defRPr/>
            </a:lvl1pPr>
          </a:lstStyle>
          <a:p>
            <a:pPr>
              <a:defRPr/>
            </a:pPr>
            <a:fld id="{159D06C1-DFEB-4870-87B3-F26A822A65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5"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7D5975C-D78D-41E8-A6BE-D32B543B004E}" type="slidenum">
              <a:rPr lang="ja-JP" altLang="en-US"/>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85433DD6-4A84-462B-88CC-259830F10E4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7" name="Rectangle 6"/>
          <p:cNvSpPr>
            <a:spLocks noGrp="1" noChangeArrowheads="1"/>
          </p:cNvSpPr>
          <p:nvPr>
            <p:ph type="sldNum" sz="quarter" idx="12"/>
          </p:nvPr>
        </p:nvSpPr>
        <p:spPr>
          <a:ln/>
        </p:spPr>
        <p:txBody>
          <a:bodyPr/>
          <a:lstStyle>
            <a:lvl1pPr>
              <a:defRPr/>
            </a:lvl1pPr>
          </a:lstStyle>
          <a:p>
            <a:pPr>
              <a:defRPr/>
            </a:pPr>
            <a:fld id="{A1C672ED-878B-43A6-B805-9028C3D765B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DFC8B7CA-1A8D-40FA-B039-4765CB9149F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09/02/02</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Haixin Huang</a:t>
            </a:r>
          </a:p>
        </p:txBody>
      </p:sp>
      <p:sp>
        <p:nvSpPr>
          <p:cNvPr id="6" name="Rectangle 6"/>
          <p:cNvSpPr>
            <a:spLocks noGrp="1" noChangeArrowheads="1"/>
          </p:cNvSpPr>
          <p:nvPr>
            <p:ph type="sldNum" sz="quarter" idx="12"/>
          </p:nvPr>
        </p:nvSpPr>
        <p:spPr>
          <a:ln/>
        </p:spPr>
        <p:txBody>
          <a:bodyPr/>
          <a:lstStyle>
            <a:lvl1pPr>
              <a:defRPr/>
            </a:lvl1pPr>
          </a:lstStyle>
          <a:p>
            <a:pPr>
              <a:defRPr/>
            </a:pPr>
            <a:fld id="{BA3DDC27-2AD5-40D1-8D54-A8643432A9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DBDF32-32B8-441C-8015-52C3DFFA0B20}"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8"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A34D0B3-E85E-4202-8D90-F76D865EAB4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4"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1EC70B1E-DBC7-45C4-8DCA-F537E296D8CB}"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3" name="Rectangle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FC2FF17-1460-4F4B-AA2C-6A5AA4E0058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AE9A0C7-A371-4456-A1A1-3F6041D2EA51}"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09/02/02</a:t>
            </a:r>
            <a:endParaRPr lang="en-US" altLang="ja-JP"/>
          </a:p>
          <a:p>
            <a:pPr>
              <a:defRPr/>
            </a:pPr>
            <a:endParaRPr lang="en-US" altLang="ja-JP"/>
          </a:p>
        </p:txBody>
      </p:sp>
      <p:sp>
        <p:nvSpPr>
          <p:cNvPr id="6" name="Footer Placeholder 5"/>
          <p:cNvSpPr>
            <a:spLocks noGrp="1" noChangeArrowheads="1"/>
          </p:cNvSpPr>
          <p:nvPr>
            <p:ph type="ftr" sz="quarter" idx="11"/>
          </p:nvPr>
        </p:nvSpPr>
        <p:spPr>
          <a:xfrm>
            <a:off x="3886200" y="6400800"/>
            <a:ext cx="2514600" cy="228600"/>
          </a:xfrm>
          <a:prstGeom prst="rect">
            <a:avLst/>
          </a:prstGeom>
          <a:ln/>
        </p:spPr>
        <p:txBody>
          <a:bodyPr/>
          <a:lstStyle>
            <a:lvl1pPr>
              <a:defRPr/>
            </a:lvl1pPr>
          </a:lstStyle>
          <a:p>
            <a:pPr>
              <a:defRPr/>
            </a:pPr>
            <a:r>
              <a:rPr lang="ja-JP" altLang="en-US"/>
              <a:t>Haixin Huang</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D97E09-00ED-4FA8-AAC5-E18221A57490}"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04800" y="533400"/>
            <a:ext cx="7772400"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endParaRPr lang="ja-JP" altLang="en-US" smtClean="0"/>
          </a:p>
        </p:txBody>
      </p:sp>
      <p:sp>
        <p:nvSpPr>
          <p:cNvPr id="4099" name="Rectangle 3"/>
          <p:cNvSpPr>
            <a:spLocks noGrp="1" noChangeArrowheads="1"/>
          </p:cNvSpPr>
          <p:nvPr>
            <p:ph type="body" idx="1"/>
          </p:nvPr>
        </p:nvSpPr>
        <p:spPr bwMode="auto">
          <a:xfrm>
            <a:off x="3810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ja-JP" altLang="en-US" smtClean="0"/>
          </a:p>
        </p:txBody>
      </p:sp>
      <p:sp>
        <p:nvSpPr>
          <p:cNvPr id="2052" name="Rectangle 4"/>
          <p:cNvSpPr>
            <a:spLocks noGrp="1" noChangeArrowheads="1"/>
          </p:cNvSpPr>
          <p:nvPr>
            <p:ph type="dt" sz="half" idx="2"/>
          </p:nvPr>
        </p:nvSpPr>
        <p:spPr bwMode="auto">
          <a:xfrm>
            <a:off x="431800" y="6324600"/>
            <a:ext cx="1397000" cy="3619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smtClean="0">
                <a:solidFill>
                  <a:schemeClr val="bg2"/>
                </a:solidFill>
                <a:latin typeface="Arial" charset="0"/>
              </a:defRPr>
            </a:lvl1pPr>
          </a:lstStyle>
          <a:p>
            <a:pPr>
              <a:defRPr/>
            </a:pPr>
            <a:r>
              <a:rPr lang="en-US"/>
              <a:t>09/02/02</a:t>
            </a:r>
            <a:endParaRPr lang="en-US" altLang="ja-JP"/>
          </a:p>
          <a:p>
            <a:pPr>
              <a:defRPr/>
            </a:pPr>
            <a:endParaRPr lang="en-US" altLang="ja-JP"/>
          </a:p>
        </p:txBody>
      </p:sp>
      <p:sp>
        <p:nvSpPr>
          <p:cNvPr id="2054" name="Rectangle 6"/>
          <p:cNvSpPr>
            <a:spLocks noGrp="1" noChangeArrowheads="1"/>
          </p:cNvSpPr>
          <p:nvPr>
            <p:ph type="sldNum" sz="quarter" idx="4"/>
          </p:nvPr>
        </p:nvSpPr>
        <p:spPr bwMode="auto">
          <a:xfrm>
            <a:off x="2057400" y="6400800"/>
            <a:ext cx="1524000" cy="228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smtClean="0">
                <a:solidFill>
                  <a:schemeClr val="bg2"/>
                </a:solidFill>
                <a:latin typeface="Arial" charset="0"/>
              </a:defRPr>
            </a:lvl1pPr>
          </a:lstStyle>
          <a:p>
            <a:pPr>
              <a:defRPr/>
            </a:pPr>
            <a:fld id="{9D4F52F1-AEB0-4C63-9691-29BD6DB0FD64}" type="slidenum">
              <a:rPr lang="ja-JP" altLang="en-US"/>
              <a:pPr>
                <a:defRPr/>
              </a:pPr>
              <a:t>‹#›</a:t>
            </a:fld>
            <a:endParaRPr lang="en-US" altLang="ja-JP"/>
          </a:p>
        </p:txBody>
      </p:sp>
      <p:pic>
        <p:nvPicPr>
          <p:cNvPr id="4103" name="Picture 10" descr="logo2"/>
          <p:cNvPicPr>
            <a:picLocks noChangeAspect="1" noChangeArrowheads="1"/>
          </p:cNvPicPr>
          <p:nvPr/>
        </p:nvPicPr>
        <p:blipFill>
          <a:blip r:embed="rId13" cstate="print"/>
          <a:srcRect/>
          <a:stretch>
            <a:fillRect/>
          </a:stretch>
        </p:blipFill>
        <p:spPr bwMode="auto">
          <a:xfrm>
            <a:off x="6629400" y="6200775"/>
            <a:ext cx="1676400" cy="65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2pPr>
      <a:lvl3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3pPr>
      <a:lvl4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4pPr>
      <a:lvl5pPr algn="l" rtl="0" eaLnBrk="0" fontAlgn="base" hangingPunct="0">
        <a:spcBef>
          <a:spcPct val="0"/>
        </a:spcBef>
        <a:spcAft>
          <a:spcPct val="0"/>
        </a:spcAft>
        <a:defRPr kumimoji="1" sz="4000">
          <a:solidFill>
            <a:schemeClr val="tx2"/>
          </a:solidFill>
          <a:latin typeface="Times New Roman" pitchFamily="18" charset="0"/>
          <a:ea typeface="ＭＳ Ｐゴシック" pitchFamily="50" charset="-128"/>
        </a:defRPr>
      </a:lvl5pPr>
      <a:lvl6pPr marL="457200" algn="l" rtl="0" fontAlgn="base">
        <a:spcBef>
          <a:spcPct val="0"/>
        </a:spcBef>
        <a:spcAft>
          <a:spcPct val="0"/>
        </a:spcAft>
        <a:defRPr kumimoji="1" sz="4000">
          <a:solidFill>
            <a:schemeClr val="tx2"/>
          </a:solidFill>
          <a:latin typeface="Times New Roman" pitchFamily="18" charset="0"/>
          <a:ea typeface="ＭＳ Ｐゴシック" pitchFamily="50" charset="-128"/>
        </a:defRPr>
      </a:lvl6pPr>
      <a:lvl7pPr marL="914400" algn="l" rtl="0" fontAlgn="base">
        <a:spcBef>
          <a:spcPct val="0"/>
        </a:spcBef>
        <a:spcAft>
          <a:spcPct val="0"/>
        </a:spcAft>
        <a:defRPr kumimoji="1" sz="4000">
          <a:solidFill>
            <a:schemeClr val="tx2"/>
          </a:solidFill>
          <a:latin typeface="Times New Roman" pitchFamily="18" charset="0"/>
          <a:ea typeface="ＭＳ Ｐゴシック" pitchFamily="50" charset="-128"/>
        </a:defRPr>
      </a:lvl7pPr>
      <a:lvl8pPr marL="1371600" algn="l" rtl="0" fontAlgn="base">
        <a:spcBef>
          <a:spcPct val="0"/>
        </a:spcBef>
        <a:spcAft>
          <a:spcPct val="0"/>
        </a:spcAft>
        <a:defRPr kumimoji="1" sz="4000">
          <a:solidFill>
            <a:schemeClr val="tx2"/>
          </a:solidFill>
          <a:latin typeface="Times New Roman" pitchFamily="18" charset="0"/>
          <a:ea typeface="ＭＳ Ｐゴシック" pitchFamily="50" charset="-128"/>
        </a:defRPr>
      </a:lvl8pPr>
      <a:lvl9pPr marL="1828800" algn="l" rtl="0" fontAlgn="base">
        <a:spcBef>
          <a:spcPct val="0"/>
        </a:spcBef>
        <a:spcAft>
          <a:spcPct val="0"/>
        </a:spcAft>
        <a:defRPr kumimoji="1" sz="40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3300"/>
        </a:buClr>
        <a:buFont typeface="Monotype Sort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70000"/>
        <a:buFont typeface="Monotype Sorts"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rgbClr val="FF6600"/>
        </a:buClr>
        <a:buSzPct val="50000"/>
        <a:buFont typeface="Monotype Sorts"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FF6600"/>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rgbClr val="FF6600"/>
        </a:buClr>
        <a:buSzPct val="25000"/>
        <a:buFont typeface="CommercialPi BT" pitchFamily="18" charset="2"/>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6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96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965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A6627FA0-8F89-4BEF-A8AE-C641C92295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1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solidFill>
                  <a:schemeClr val="tx1"/>
                </a:solidFill>
              </a:defRPr>
            </a:lvl1pPr>
          </a:lstStyle>
          <a:p>
            <a:pPr>
              <a:defRPr/>
            </a:pPr>
            <a:r>
              <a:rPr lang="en-US"/>
              <a:t>09/02/02</a:t>
            </a:r>
          </a:p>
        </p:txBody>
      </p:sp>
      <p:sp>
        <p:nvSpPr>
          <p:cNvPr id="841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solidFill>
                  <a:schemeClr val="tx1"/>
                </a:solidFill>
              </a:defRPr>
            </a:lvl1pPr>
          </a:lstStyle>
          <a:p>
            <a:pPr>
              <a:defRPr/>
            </a:pPr>
            <a:r>
              <a:rPr lang="en-US"/>
              <a:t>Haixin Huang</a:t>
            </a:r>
          </a:p>
        </p:txBody>
      </p:sp>
      <p:sp>
        <p:nvSpPr>
          <p:cNvPr id="841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solidFill>
                  <a:schemeClr val="tx1"/>
                </a:solidFill>
              </a:defRPr>
            </a:lvl1pPr>
          </a:lstStyle>
          <a:p>
            <a:pPr>
              <a:defRPr/>
            </a:pPr>
            <a:fld id="{6ED69BE2-795C-403D-BD88-72E48E608F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 Id="rId3" Type="http://schemas.openxmlformats.org/officeDocument/2006/relationships/image" Target="../media/image2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057400"/>
            <a:ext cx="9144000" cy="1470025"/>
          </a:xfrm>
        </p:spPr>
        <p:txBody>
          <a:bodyPr lIns="90000" tIns="46800" rIns="90000" bIns="46800" anchor="ct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smtClean="0">
                <a:solidFill>
                  <a:srgbClr val="FF0000"/>
                </a:solidFill>
              </a:rPr>
              <a:t>Injectors: Run17 and Beyond</a:t>
            </a:r>
            <a:endParaRPr kumimoji="0" lang="en-GB" sz="3200" b="1" dirty="0" smtClean="0">
              <a:solidFill>
                <a:srgbClr val="FF0000"/>
              </a:solidFill>
            </a:endParaRPr>
          </a:p>
        </p:txBody>
      </p:sp>
      <p:grpSp>
        <p:nvGrpSpPr>
          <p:cNvPr id="8195" name="Group 3"/>
          <p:cNvGrpSpPr>
            <a:grpSpLocks/>
          </p:cNvGrpSpPr>
          <p:nvPr/>
        </p:nvGrpSpPr>
        <p:grpSpPr bwMode="auto">
          <a:xfrm>
            <a:off x="838200" y="5638800"/>
            <a:ext cx="2511427" cy="833438"/>
            <a:chOff x="528" y="3552"/>
            <a:chExt cx="1582" cy="525"/>
          </a:xfrm>
        </p:grpSpPr>
        <p:sp>
          <p:nvSpPr>
            <p:cNvPr id="8199" name="AutoShape 4"/>
            <p:cNvSpPr>
              <a:spLocks noChangeArrowheads="1"/>
            </p:cNvSpPr>
            <p:nvPr/>
          </p:nvSpPr>
          <p:spPr bwMode="auto">
            <a:xfrm>
              <a:off x="912" y="3552"/>
              <a:ext cx="1140" cy="288"/>
            </a:xfrm>
            <a:prstGeom prst="roundRect">
              <a:avLst>
                <a:gd name="adj" fmla="val 347"/>
              </a:avLst>
            </a:prstGeom>
            <a:noFill/>
            <a:ln w="9525">
              <a:noFill/>
              <a:round/>
              <a:headEnd/>
              <a:tailEnd/>
            </a:ln>
          </p:spPr>
          <p:txBody>
            <a:bodyPr wrap="none" anchor="ctr"/>
            <a:lstStyle/>
            <a:p>
              <a:endParaRPr lang="en-US"/>
            </a:p>
          </p:txBody>
        </p:sp>
        <p:sp>
          <p:nvSpPr>
            <p:cNvPr id="8200" name="AutoShape 5"/>
            <p:cNvSpPr>
              <a:spLocks noChangeArrowheads="1"/>
            </p:cNvSpPr>
            <p:nvPr/>
          </p:nvSpPr>
          <p:spPr bwMode="auto">
            <a:xfrm>
              <a:off x="528" y="3552"/>
              <a:ext cx="1582" cy="525"/>
            </a:xfrm>
            <a:prstGeom prst="roundRect">
              <a:avLst>
                <a:gd name="adj" fmla="val 347"/>
              </a:avLst>
            </a:prstGeom>
            <a:noFill/>
            <a:ln w="9525">
              <a:noFill/>
              <a:round/>
              <a:headEnd/>
              <a:tailEnd/>
            </a:ln>
          </p:spPr>
          <p:txBody>
            <a:bodyPr wrap="none" lIns="90000" tIns="46800" rIns="90000" bIns="46800">
              <a:spAutoFit/>
            </a:bodyPr>
            <a:lstStyle/>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August </a:t>
              </a:r>
              <a:r>
                <a:rPr lang="en-GB" sz="2400" b="0" dirty="0">
                  <a:solidFill>
                    <a:srgbClr val="000099"/>
                  </a:solidFill>
                </a:rPr>
                <a:t>9</a:t>
              </a:r>
              <a:r>
                <a:rPr lang="en-GB" sz="2400" b="0" dirty="0" smtClean="0">
                  <a:solidFill>
                    <a:srgbClr val="000099"/>
                  </a:solidFill>
                </a:rPr>
                <a:t>, 2017</a:t>
              </a:r>
            </a:p>
            <a:p>
              <a:pPr eaLnBrk="1" hangingPunct="1">
                <a:buClr>
                  <a:srgbClr val="0000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99"/>
                  </a:solidFill>
                </a:rPr>
                <a:t>RHIC Retreat2017</a:t>
              </a:r>
            </a:p>
          </p:txBody>
        </p:sp>
      </p:grpSp>
      <p:grpSp>
        <p:nvGrpSpPr>
          <p:cNvPr id="8196" name="Group 6"/>
          <p:cNvGrpSpPr>
            <a:grpSpLocks/>
          </p:cNvGrpSpPr>
          <p:nvPr/>
        </p:nvGrpSpPr>
        <p:grpSpPr bwMode="auto">
          <a:xfrm>
            <a:off x="228599" y="3733798"/>
            <a:ext cx="7924801" cy="955676"/>
            <a:chOff x="144" y="2496"/>
            <a:chExt cx="5376" cy="602"/>
          </a:xfrm>
        </p:grpSpPr>
        <p:sp>
          <p:nvSpPr>
            <p:cNvPr id="8197" name="AutoShape 7"/>
            <p:cNvSpPr>
              <a:spLocks noChangeArrowheads="1"/>
            </p:cNvSpPr>
            <p:nvPr/>
          </p:nvSpPr>
          <p:spPr bwMode="auto">
            <a:xfrm>
              <a:off x="1968" y="2544"/>
              <a:ext cx="1560" cy="365"/>
            </a:xfrm>
            <a:prstGeom prst="roundRect">
              <a:avLst>
                <a:gd name="adj" fmla="val 273"/>
              </a:avLst>
            </a:prstGeom>
            <a:noFill/>
            <a:ln w="9525">
              <a:noFill/>
              <a:round/>
              <a:headEnd/>
              <a:tailEnd/>
            </a:ln>
          </p:spPr>
          <p:txBody>
            <a:bodyPr wrap="none" anchor="ctr"/>
            <a:lstStyle/>
            <a:p>
              <a:endParaRPr lang="en-US"/>
            </a:p>
          </p:txBody>
        </p:sp>
        <p:sp>
          <p:nvSpPr>
            <p:cNvPr id="8198" name="AutoShape 8"/>
            <p:cNvSpPr>
              <a:spLocks noChangeArrowheads="1"/>
            </p:cNvSpPr>
            <p:nvPr/>
          </p:nvSpPr>
          <p:spPr bwMode="auto">
            <a:xfrm>
              <a:off x="144" y="2496"/>
              <a:ext cx="5376" cy="602"/>
            </a:xfrm>
            <a:prstGeom prst="roundRect">
              <a:avLst>
                <a:gd name="adj" fmla="val 273"/>
              </a:avLst>
            </a:prstGeom>
            <a:noFill/>
            <a:ln w="9525">
              <a:noFill/>
              <a:round/>
              <a:headEnd/>
              <a:tailEnd/>
            </a:ln>
          </p:spPr>
          <p:txBody>
            <a:bodyPr wrap="square" lIns="90000" tIns="46800" rIns="90000" bIns="46800">
              <a:spAutoFit/>
            </a:bodyPr>
            <a:lstStyle/>
            <a:p>
              <a:pPr algn="ct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dirty="0" smtClean="0">
                  <a:solidFill>
                    <a:srgbClr val="000090"/>
                  </a:solidFill>
                </a:rPr>
                <a:t>Haixin Huang</a:t>
              </a:r>
              <a:r>
                <a:rPr lang="en-GB" sz="2800" b="0" dirty="0">
                  <a:solidFill>
                    <a:srgbClr val="000090"/>
                  </a:solidFill>
                </a:rPr>
                <a:t> </a:t>
              </a:r>
              <a:endParaRPr lang="en-GB" sz="2800" b="0" dirty="0" smtClean="0">
                <a:solidFill>
                  <a:srgbClr val="000090"/>
                </a:solidFill>
              </a:endParaRPr>
            </a:p>
            <a:p>
              <a:pPr algn="ctr" eaLnBrk="1" hangingPunct="1">
                <a:buClr>
                  <a:srgbClr val="009999"/>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0" dirty="0" smtClean="0">
                  <a:solidFill>
                    <a:srgbClr val="000090"/>
                  </a:solidFill>
                </a:rPr>
                <a:t>with inputs from Kip, Keith, Vincent</a:t>
              </a:r>
              <a:endParaRPr lang="en-GB" sz="2800" b="0" dirty="0">
                <a:solidFill>
                  <a:srgbClr val="000090"/>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10</a:t>
            </a:fld>
            <a:endParaRPr lang="en-US" altLang="ja-JP">
              <a:latin typeface="Arial" pitchFamily="34" charset="0"/>
            </a:endParaRPr>
          </a:p>
        </p:txBody>
      </p:sp>
      <p:sp>
        <p:nvSpPr>
          <p:cNvPr id="9220" name="Rectangle 2"/>
          <p:cNvSpPr>
            <a:spLocks noGrp="1" noChangeArrowheads="1"/>
          </p:cNvSpPr>
          <p:nvPr>
            <p:ph type="title"/>
          </p:nvPr>
        </p:nvSpPr>
        <p:spPr>
          <a:xfrm>
            <a:off x="0" y="0"/>
            <a:ext cx="8915400" cy="533400"/>
          </a:xfrm>
        </p:spPr>
        <p:txBody>
          <a:bodyPr/>
          <a:lstStyle/>
          <a:p>
            <a:pPr eaLnBrk="1" hangingPunct="1"/>
            <a:r>
              <a:rPr lang="en-US" sz="3200" b="1" dirty="0" smtClean="0">
                <a:solidFill>
                  <a:srgbClr val="FF0000"/>
                </a:solidFill>
              </a:rPr>
              <a:t>JQ Timing from Asymmetries on the Ramp</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63000"/>
            </a:pPr>
            <a:r>
              <a:rPr lang="en-US" sz="2000" dirty="0" smtClean="0">
                <a:solidFill>
                  <a:srgbClr val="000090"/>
                </a:solidFill>
                <a:latin typeface="+mj-lt"/>
              </a:rPr>
              <a:t>It took longer time to get JQ timing work this year. </a:t>
            </a:r>
            <a:r>
              <a:rPr lang="en-US" sz="2000" dirty="0">
                <a:solidFill>
                  <a:srgbClr val="003399"/>
                </a:solidFill>
                <a:latin typeface="+mj-lt"/>
              </a:rPr>
              <a:t>T</a:t>
            </a:r>
            <a:r>
              <a:rPr lang="en-US" sz="2000" dirty="0">
                <a:solidFill>
                  <a:srgbClr val="000090"/>
                </a:solidFill>
                <a:latin typeface="+mj-lt"/>
              </a:rPr>
              <a:t>he offset in the AGS MM current regulator has been removed right before run17</a:t>
            </a:r>
            <a:r>
              <a:rPr lang="en-US" sz="2000" dirty="0">
                <a:solidFill>
                  <a:srgbClr val="003399"/>
                </a:solidFill>
                <a:latin typeface="+mj-lt"/>
              </a:rPr>
              <a:t> started in December. This affected the energy ramp: the timing of resonances on the ramp was shifted earlier by a few </a:t>
            </a:r>
            <a:r>
              <a:rPr lang="en-US" sz="2000" dirty="0" err="1">
                <a:solidFill>
                  <a:srgbClr val="003399"/>
                </a:solidFill>
                <a:latin typeface="+mj-lt"/>
              </a:rPr>
              <a:t>ms.</a:t>
            </a:r>
            <a:r>
              <a:rPr lang="en-US" sz="2000" dirty="0">
                <a:solidFill>
                  <a:srgbClr val="003399"/>
                </a:solidFill>
                <a:latin typeface="+mj-lt"/>
              </a:rPr>
              <a:t> This had impact on deriving JQ timing</a:t>
            </a:r>
            <a:r>
              <a:rPr lang="en-US" sz="2000" dirty="0" smtClean="0">
                <a:solidFill>
                  <a:srgbClr val="003399"/>
                </a:solidFill>
                <a:latin typeface="+mj-lt"/>
              </a:rPr>
              <a:t>.</a:t>
            </a:r>
            <a:endParaRPr lang="en-US" sz="2000" dirty="0" smtClean="0">
              <a:solidFill>
                <a:srgbClr val="000090"/>
              </a:solidFill>
              <a:latin typeface="+mj-lt"/>
            </a:endParaRPr>
          </a:p>
          <a:p>
            <a:pPr>
              <a:buSzPct val="63000"/>
            </a:pPr>
            <a:r>
              <a:rPr lang="en-US" sz="2000" dirty="0" smtClean="0">
                <a:solidFill>
                  <a:srgbClr val="000090"/>
                </a:solidFill>
                <a:latin typeface="+mj-lt"/>
              </a:rPr>
              <a:t>Two </a:t>
            </a:r>
            <a:r>
              <a:rPr lang="en-US" sz="2000" dirty="0">
                <a:solidFill>
                  <a:srgbClr val="000090"/>
                </a:solidFill>
                <a:latin typeface="+mj-lt"/>
              </a:rPr>
              <a:t>other efforts: 1) centering the horizontal orbit in the jump quads to prevent the systematic error of the radial loop from affecting the jump quad measurements and 2) the R0 parameter scan (generating times under different assumptions about the 'true' AGS </a:t>
            </a:r>
            <a:r>
              <a:rPr lang="en-US" sz="2000" dirty="0" smtClean="0">
                <a:solidFill>
                  <a:srgbClr val="000090"/>
                </a:solidFill>
                <a:latin typeface="+mj-lt"/>
              </a:rPr>
              <a:t>radius). </a:t>
            </a:r>
            <a:r>
              <a:rPr lang="en-US" sz="2000" dirty="0">
                <a:solidFill>
                  <a:srgbClr val="000090"/>
                </a:solidFill>
                <a:latin typeface="+mj-lt"/>
              </a:rPr>
              <a:t> That showed no response (polarization flat over a substantial range), but </a:t>
            </a:r>
            <a:r>
              <a:rPr lang="en-US" sz="2000" dirty="0" smtClean="0">
                <a:solidFill>
                  <a:srgbClr val="000090"/>
                </a:solidFill>
                <a:latin typeface="+mj-lt"/>
              </a:rPr>
              <a:t>that is </a:t>
            </a:r>
            <a:r>
              <a:rPr lang="en-US" sz="2000" dirty="0">
                <a:solidFill>
                  <a:srgbClr val="000090"/>
                </a:solidFill>
                <a:latin typeface="+mj-lt"/>
              </a:rPr>
              <a:t>useful information.</a:t>
            </a:r>
          </a:p>
          <a:p>
            <a:pPr>
              <a:buSzPct val="63000"/>
            </a:pPr>
            <a:r>
              <a:rPr lang="en-US" altLang="zh-CN" sz="2000" dirty="0" smtClean="0">
                <a:solidFill>
                  <a:srgbClr val="003399"/>
                </a:solidFill>
                <a:latin typeface="+mj-lt"/>
              </a:rPr>
              <a:t>There were also MM function issue in Jan., when wrong MM function was loaded outside MCR, which also had impact on JQ effect.</a:t>
            </a:r>
          </a:p>
          <a:p>
            <a:pPr>
              <a:buSzPct val="63000"/>
            </a:pPr>
            <a:r>
              <a:rPr lang="en-US" sz="2000" dirty="0" smtClean="0">
                <a:solidFill>
                  <a:srgbClr val="000090"/>
                </a:solidFill>
                <a:latin typeface="+mj-lt"/>
              </a:rPr>
              <a:t>The first set of JQ timing based purely on ramp asymmetry was put in use on Jan. 26. that </a:t>
            </a:r>
            <a:r>
              <a:rPr lang="en-US" sz="2000" dirty="0">
                <a:solidFill>
                  <a:srgbClr val="000090"/>
                </a:solidFill>
                <a:latin typeface="+mj-lt"/>
              </a:rPr>
              <a:t>set was improved prior to transition because Tom Hayes helped Kin </a:t>
            </a:r>
            <a:r>
              <a:rPr lang="en-US" sz="2000" dirty="0" smtClean="0">
                <a:solidFill>
                  <a:srgbClr val="000090"/>
                </a:solidFill>
                <a:latin typeface="+mj-lt"/>
              </a:rPr>
              <a:t>Yip add </a:t>
            </a:r>
            <a:r>
              <a:rPr lang="en-US" sz="2000" dirty="0">
                <a:solidFill>
                  <a:srgbClr val="000090"/>
                </a:solidFill>
                <a:latin typeface="+mj-lt"/>
              </a:rPr>
              <a:t>the frequency dependent phase delay to the polarimeter </a:t>
            </a:r>
            <a:r>
              <a:rPr lang="en-US" sz="2000" dirty="0" smtClean="0">
                <a:solidFill>
                  <a:srgbClr val="000090"/>
                </a:solidFill>
                <a:latin typeface="+mj-lt"/>
              </a:rPr>
              <a:t>timing.</a:t>
            </a:r>
            <a:endParaRPr lang="en-US" sz="2000" dirty="0">
              <a:solidFill>
                <a:srgbClr val="000090"/>
              </a:solidFill>
              <a:latin typeface="+mj-lt"/>
            </a:endParaRPr>
          </a:p>
          <a:p>
            <a:pPr>
              <a:buSzPct val="63000"/>
            </a:pPr>
            <a:r>
              <a:rPr lang="en-US" sz="2000" dirty="0" smtClean="0">
                <a:solidFill>
                  <a:srgbClr val="000090"/>
                </a:solidFill>
                <a:latin typeface="+mj-lt"/>
              </a:rPr>
              <a:t>In general, overall timing  scans  show a systematic offset of -100us for the peak polarization. It is consistently there for all five timing files generated (about one per month).</a:t>
            </a:r>
            <a:endParaRPr lang="en-US" sz="2000" dirty="0">
              <a:solidFill>
                <a:srgbClr val="000090"/>
              </a:solidFill>
              <a:latin typeface="+mj-lt"/>
            </a:endParaRPr>
          </a:p>
          <a:p>
            <a:pPr>
              <a:buSzPct val="76000"/>
            </a:pPr>
            <a:endParaRPr lang="en-US" altLang="zh-CN" sz="2000" dirty="0" smtClean="0">
              <a:solidFill>
                <a:srgbClr val="003399"/>
              </a:solidFill>
              <a:latin typeface="+mj-lt"/>
            </a:endParaRPr>
          </a:p>
          <a:p>
            <a:pPr>
              <a:buSzPct val="76000"/>
            </a:pPr>
            <a:endParaRPr lang="en-US" sz="2000" dirty="0" smtClean="0">
              <a:solidFill>
                <a:srgbClr val="003399"/>
              </a:solidFill>
              <a:latin typeface="+mj-lt"/>
            </a:endParaRPr>
          </a:p>
          <a:p>
            <a:pPr>
              <a:buSzPct val="76000"/>
            </a:pPr>
            <a:endParaRPr lang="en-US" sz="2000" dirty="0" smtClean="0">
              <a:solidFill>
                <a:srgbClr val="003399"/>
              </a:solidFill>
              <a:latin typeface="+mj-lt"/>
            </a:endParaRPr>
          </a:p>
        </p:txBody>
      </p:sp>
    </p:spTree>
    <p:extLst>
      <p:ext uri="{BB962C8B-B14F-4D97-AF65-F5344CB8AC3E}">
        <p14:creationId xmlns:p14="http://schemas.microsoft.com/office/powerpoint/2010/main" val="3311338993"/>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11</a:t>
            </a:fld>
            <a:endParaRPr lang="en-US" altLang="ja-JP"/>
          </a:p>
        </p:txBody>
      </p:sp>
      <p:sp>
        <p:nvSpPr>
          <p:cNvPr id="7" name="Rectangle 2"/>
          <p:cNvSpPr>
            <a:spLocks noGrp="1" noChangeArrowheads="1"/>
          </p:cNvSpPr>
          <p:nvPr>
            <p:ph type="title"/>
          </p:nvPr>
        </p:nvSpPr>
        <p:spPr>
          <a:xfrm>
            <a:off x="9089" y="7620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Much Better Ramp Measurement after RF Change</a:t>
            </a:r>
          </a:p>
        </p:txBody>
      </p:sp>
      <p:pic>
        <p:nvPicPr>
          <p:cNvPr id="3" name="Content Placeholder 2" descr="Mon_Jan_30_10-21-38_2017.52189.gif"/>
          <p:cNvPicPr>
            <a:picLocks noGrp="1" noChangeAspect="1"/>
          </p:cNvPicPr>
          <p:nvPr>
            <p:ph idx="1"/>
          </p:nvPr>
        </p:nvPicPr>
        <p:blipFill>
          <a:blip r:embed="rId2">
            <a:extLst>
              <a:ext uri="{28A0092B-C50C-407E-A947-70E740481C1C}">
                <a14:useLocalDpi xmlns:a14="http://schemas.microsoft.com/office/drawing/2010/main" val="0"/>
              </a:ext>
            </a:extLst>
          </a:blip>
          <a:srcRect l="-32116" r="-32116"/>
          <a:stretch>
            <a:fillRect/>
          </a:stretch>
        </p:blipFill>
        <p:spPr>
          <a:xfrm>
            <a:off x="3371060" y="609601"/>
            <a:ext cx="7107280" cy="3352800"/>
          </a:xfrm>
        </p:spPr>
      </p:pic>
      <p:sp>
        <p:nvSpPr>
          <p:cNvPr id="2" name="TextBox 1"/>
          <p:cNvSpPr txBox="1"/>
          <p:nvPr/>
        </p:nvSpPr>
        <p:spPr>
          <a:xfrm>
            <a:off x="5715000" y="4191000"/>
            <a:ext cx="3245783" cy="646331"/>
          </a:xfrm>
          <a:prstGeom prst="rect">
            <a:avLst/>
          </a:prstGeom>
          <a:noFill/>
        </p:spPr>
        <p:txBody>
          <a:bodyPr wrap="square" rtlCol="0">
            <a:spAutoFit/>
          </a:bodyPr>
          <a:lstStyle/>
          <a:p>
            <a:r>
              <a:rPr lang="en-US" dirty="0" smtClean="0"/>
              <a:t>Better, smooth asymmetries measured at low energies.</a:t>
            </a:r>
            <a:endParaRPr lang="en-US" dirty="0"/>
          </a:p>
        </p:txBody>
      </p:sp>
      <p:pic>
        <p:nvPicPr>
          <p:cNvPr id="8" name="Content Placeholder 5" descr="Tue_Dec_20_16-05-20_2016.15913.gif"/>
          <p:cNvPicPr>
            <a:picLocks noChangeAspect="1"/>
          </p:cNvPicPr>
          <p:nvPr/>
        </p:nvPicPr>
        <p:blipFill>
          <a:blip r:embed="rId3">
            <a:extLst>
              <a:ext uri="{28A0092B-C50C-407E-A947-70E740481C1C}">
                <a14:useLocalDpi xmlns:a14="http://schemas.microsoft.com/office/drawing/2010/main" val="0"/>
              </a:ext>
            </a:extLst>
          </a:blip>
          <a:srcRect l="-27468" r="-27468"/>
          <a:stretch>
            <a:fillRect/>
          </a:stretch>
        </p:blipFill>
        <p:spPr bwMode="auto">
          <a:xfrm>
            <a:off x="-1219200" y="3048000"/>
            <a:ext cx="7239000" cy="3414938"/>
          </a:xfrm>
          <a:prstGeom prst="rect">
            <a:avLst/>
          </a:prstGeom>
          <a:noFill/>
          <a:ln w="9525">
            <a:noFill/>
            <a:miter lim="800000"/>
            <a:headEnd/>
            <a:tailEnd/>
          </a:ln>
        </p:spPr>
      </p:pic>
    </p:spTree>
    <p:extLst>
      <p:ext uri="{BB962C8B-B14F-4D97-AF65-F5344CB8AC3E}">
        <p14:creationId xmlns:p14="http://schemas.microsoft.com/office/powerpoint/2010/main" val="1164725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12</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Example of JQ Timing Scan (Mar 17 Timing File)</a:t>
            </a:r>
          </a:p>
        </p:txBody>
      </p:sp>
      <p:pic>
        <p:nvPicPr>
          <p:cNvPr id="6" name="Picture 5" descr="Screen Shot 2017-04-23 at 11.2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3399"/>
            <a:ext cx="9006837" cy="5803701"/>
          </a:xfrm>
          <a:prstGeom prst="rect">
            <a:avLst/>
          </a:prstGeom>
        </p:spPr>
      </p:pic>
      <p:sp>
        <p:nvSpPr>
          <p:cNvPr id="8" name="TextBox 7"/>
          <p:cNvSpPr txBox="1"/>
          <p:nvPr/>
        </p:nvSpPr>
        <p:spPr>
          <a:xfrm>
            <a:off x="67620" y="6130993"/>
            <a:ext cx="8939216" cy="707886"/>
          </a:xfrm>
          <a:prstGeom prst="rect">
            <a:avLst/>
          </a:prstGeom>
          <a:solidFill>
            <a:schemeClr val="bg1"/>
          </a:solidFill>
        </p:spPr>
        <p:txBody>
          <a:bodyPr wrap="square" rtlCol="0">
            <a:spAutoFit/>
          </a:bodyPr>
          <a:lstStyle/>
          <a:p>
            <a:pPr eaLnBrk="1" fontAlgn="auto" hangingPunct="1">
              <a:spcBef>
                <a:spcPts val="0"/>
              </a:spcBef>
              <a:spcAft>
                <a:spcPts val="0"/>
              </a:spcAft>
            </a:pPr>
            <a:r>
              <a:rPr lang="en-US" b="0" dirty="0" smtClean="0">
                <a:solidFill>
                  <a:srgbClr val="000090"/>
                </a:solidFill>
                <a:latin typeface="Times New Roman"/>
                <a:ea typeface="+mn-ea"/>
                <a:cs typeface="Times New Roman"/>
              </a:rPr>
              <a:t>The gain with JQ on vs. off : 67%-&gt;72% (a gain factor of 1.075), consistent with direct JQ on/off measurements.</a:t>
            </a:r>
            <a:endParaRPr lang="en-US" b="0" dirty="0">
              <a:solidFill>
                <a:srgbClr val="000090"/>
              </a:solidFill>
              <a:latin typeface="Times New Roman"/>
              <a:ea typeface="+mn-ea"/>
              <a:cs typeface="Times New Roman"/>
            </a:endParaRPr>
          </a:p>
        </p:txBody>
      </p:sp>
    </p:spTree>
    <p:extLst>
      <p:ext uri="{BB962C8B-B14F-4D97-AF65-F5344CB8AC3E}">
        <p14:creationId xmlns:p14="http://schemas.microsoft.com/office/powerpoint/2010/main" val="4599708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13</a:t>
            </a:fld>
            <a:endParaRPr lang="en-US" altLang="ja-JP"/>
          </a:p>
        </p:txBody>
      </p:sp>
      <p:sp>
        <p:nvSpPr>
          <p:cNvPr id="7" name="Rectangle 2"/>
          <p:cNvSpPr>
            <a:spLocks noGrp="1" noChangeArrowheads="1"/>
          </p:cNvSpPr>
          <p:nvPr>
            <p:ph type="title"/>
          </p:nvPr>
        </p:nvSpPr>
        <p:spPr>
          <a:xfrm>
            <a:off x="18459" y="152400"/>
            <a:ext cx="8839200" cy="533400"/>
          </a:xfrm>
        </p:spPr>
        <p:txBody>
          <a:bodyPr/>
          <a:lstStyle/>
          <a:p>
            <a:pPr eaLnBrk="1" hangingPunct="1"/>
            <a:r>
              <a:rPr lang="en-US" sz="3200" b="1" dirty="0" smtClean="0">
                <a:solidFill>
                  <a:srgbClr val="FF0000"/>
                </a:solidFill>
                <a:latin typeface="Times New Roman"/>
                <a:cs typeface="Times New Roman"/>
              </a:rPr>
              <a:t>Source Polarization Lower with High Intensity</a:t>
            </a:r>
          </a:p>
        </p:txBody>
      </p:sp>
      <p:pic>
        <p:nvPicPr>
          <p:cNvPr id="6" name="Content Placeholder 5" descr="Mon_Jan_30_09-43-50_2017.52189.gif"/>
          <p:cNvPicPr>
            <a:picLocks noGrp="1" noChangeAspect="1"/>
          </p:cNvPicPr>
          <p:nvPr>
            <p:ph idx="1"/>
          </p:nvPr>
        </p:nvPicPr>
        <p:blipFill>
          <a:blip r:embed="rId2">
            <a:extLst>
              <a:ext uri="{28A0092B-C50C-407E-A947-70E740481C1C}">
                <a14:useLocalDpi xmlns:a14="http://schemas.microsoft.com/office/drawing/2010/main" val="0"/>
              </a:ext>
            </a:extLst>
          </a:blip>
          <a:srcRect l="-34422" r="-34422"/>
          <a:stretch>
            <a:fillRect/>
          </a:stretch>
        </p:blipFill>
        <p:spPr>
          <a:xfrm>
            <a:off x="-1013159" y="916516"/>
            <a:ext cx="9774443" cy="4611012"/>
          </a:xfrm>
        </p:spPr>
      </p:pic>
      <p:sp>
        <p:nvSpPr>
          <p:cNvPr id="2" name="TextBox 1"/>
          <p:cNvSpPr txBox="1"/>
          <p:nvPr/>
        </p:nvSpPr>
        <p:spPr>
          <a:xfrm>
            <a:off x="6705600" y="1752600"/>
            <a:ext cx="2250548" cy="369332"/>
          </a:xfrm>
          <a:prstGeom prst="rect">
            <a:avLst/>
          </a:prstGeom>
          <a:noFill/>
        </p:spPr>
        <p:txBody>
          <a:bodyPr wrap="none" rtlCol="0">
            <a:spAutoFit/>
          </a:bodyPr>
          <a:lstStyle/>
          <a:p>
            <a:r>
              <a:rPr lang="en-US" dirty="0" smtClean="0"/>
              <a:t>Boost input intensity</a:t>
            </a:r>
            <a:endParaRPr lang="en-US" dirty="0"/>
          </a:p>
        </p:txBody>
      </p:sp>
      <p:sp>
        <p:nvSpPr>
          <p:cNvPr id="8" name="TextBox 7"/>
          <p:cNvSpPr txBox="1"/>
          <p:nvPr/>
        </p:nvSpPr>
        <p:spPr>
          <a:xfrm>
            <a:off x="6893452" y="3987877"/>
            <a:ext cx="2250548" cy="646331"/>
          </a:xfrm>
          <a:prstGeom prst="rect">
            <a:avLst/>
          </a:prstGeom>
          <a:noFill/>
        </p:spPr>
        <p:txBody>
          <a:bodyPr wrap="square" rtlCol="0">
            <a:spAutoFit/>
          </a:bodyPr>
          <a:lstStyle/>
          <a:p>
            <a:r>
              <a:rPr lang="en-US" dirty="0" smtClean="0"/>
              <a:t>Source polarization and </a:t>
            </a:r>
            <a:r>
              <a:rPr lang="en-US" dirty="0" smtClean="0">
                <a:solidFill>
                  <a:srgbClr val="FF0000"/>
                </a:solidFill>
              </a:rPr>
              <a:t>average</a:t>
            </a:r>
            <a:endParaRPr lang="en-US" dirty="0">
              <a:solidFill>
                <a:srgbClr val="FF0000"/>
              </a:solidFill>
            </a:endParaRPr>
          </a:p>
        </p:txBody>
      </p:sp>
      <p:sp>
        <p:nvSpPr>
          <p:cNvPr id="3" name="TextBox 2"/>
          <p:cNvSpPr txBox="1"/>
          <p:nvPr/>
        </p:nvSpPr>
        <p:spPr>
          <a:xfrm>
            <a:off x="304800" y="5791200"/>
            <a:ext cx="7855911" cy="400110"/>
          </a:xfrm>
          <a:prstGeom prst="rect">
            <a:avLst/>
          </a:prstGeom>
          <a:noFill/>
        </p:spPr>
        <p:txBody>
          <a:bodyPr wrap="none" rtlCol="0">
            <a:spAutoFit/>
          </a:bodyPr>
          <a:lstStyle/>
          <a:p>
            <a:r>
              <a:rPr lang="en-US" dirty="0" smtClean="0"/>
              <a:t>The source intensity was kept at 7E11 throughout the RHIC operation.</a:t>
            </a:r>
            <a:endParaRPr lang="en-US" dirty="0"/>
          </a:p>
        </p:txBody>
      </p:sp>
    </p:spTree>
    <p:extLst>
      <p:ext uri="{BB962C8B-B14F-4D97-AF65-F5344CB8AC3E}">
        <p14:creationId xmlns:p14="http://schemas.microsoft.com/office/powerpoint/2010/main" val="28431195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_Binpu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1" y="114590"/>
            <a:ext cx="9317731" cy="5897348"/>
          </a:xfrm>
          <a:prstGeom prst="rect">
            <a:avLst/>
          </a:prstGeom>
        </p:spPr>
      </p:pic>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14</a:t>
            </a:fld>
            <a:endParaRPr lang="en-US" altLang="ja-JP"/>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Polarization vs. Booster Input Intensity</a:t>
            </a:r>
          </a:p>
        </p:txBody>
      </p:sp>
      <p:sp>
        <p:nvSpPr>
          <p:cNvPr id="8" name="TextBox 7"/>
          <p:cNvSpPr txBox="1"/>
          <p:nvPr/>
        </p:nvSpPr>
        <p:spPr>
          <a:xfrm>
            <a:off x="228600" y="5816291"/>
            <a:ext cx="8915400" cy="1015663"/>
          </a:xfrm>
          <a:prstGeom prst="rect">
            <a:avLst/>
          </a:prstGeom>
          <a:solidFill>
            <a:schemeClr val="bg1"/>
          </a:solidFill>
        </p:spPr>
        <p:txBody>
          <a:bodyPr wrap="square" rtlCol="0">
            <a:spAutoFit/>
          </a:bodyPr>
          <a:lstStyle/>
          <a:p>
            <a:r>
              <a:rPr lang="en-US" dirty="0" smtClean="0">
                <a:solidFill>
                  <a:srgbClr val="000090"/>
                </a:solidFill>
                <a:latin typeface="Times New Roman"/>
                <a:cs typeface="Times New Roman"/>
              </a:rPr>
              <a:t>Source polarization is 4% higher at low input intensity. Heavier scraping does not necessarily give higher polarization(maybe smaller emittance), because source polarization is lower.</a:t>
            </a:r>
            <a:endParaRPr lang="en-US" dirty="0">
              <a:solidFill>
                <a:srgbClr val="000090"/>
              </a:solidFill>
              <a:latin typeface="Times New Roman"/>
              <a:cs typeface="Times New Roman"/>
            </a:endParaRPr>
          </a:p>
        </p:txBody>
      </p:sp>
    </p:spTree>
    <p:extLst>
      <p:ext uri="{BB962C8B-B14F-4D97-AF65-F5344CB8AC3E}">
        <p14:creationId xmlns:p14="http://schemas.microsoft.com/office/powerpoint/2010/main" val="413371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15</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Average Polarization @ AGS Ext. </a:t>
            </a:r>
          </a:p>
        </p:txBody>
      </p:sp>
      <p:pic>
        <p:nvPicPr>
          <p:cNvPr id="8" name="Picture 7" descr="Thu_Apr_20_12-06-56_2017.1748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3" y="1301847"/>
            <a:ext cx="7859634" cy="5556153"/>
          </a:xfrm>
          <a:prstGeom prst="rect">
            <a:avLst/>
          </a:prstGeom>
        </p:spPr>
      </p:pic>
      <p:pic>
        <p:nvPicPr>
          <p:cNvPr id="9" name="Picture 8" descr="Thu_Apr_20_12-06-00_2017.1743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0" y="0"/>
            <a:ext cx="3539584" cy="2755945"/>
          </a:xfrm>
          <a:prstGeom prst="rect">
            <a:avLst/>
          </a:prstGeom>
        </p:spPr>
      </p:pic>
      <p:sp>
        <p:nvSpPr>
          <p:cNvPr id="10" name="TextBox 9"/>
          <p:cNvSpPr txBox="1"/>
          <p:nvPr/>
        </p:nvSpPr>
        <p:spPr>
          <a:xfrm>
            <a:off x="99665" y="545587"/>
            <a:ext cx="4622104" cy="400110"/>
          </a:xfrm>
          <a:prstGeom prst="rect">
            <a:avLst/>
          </a:prstGeom>
          <a:noFill/>
        </p:spPr>
        <p:txBody>
          <a:bodyPr wrap="none" rtlCol="0">
            <a:spAutoFit/>
          </a:bodyPr>
          <a:lstStyle/>
          <a:p>
            <a:pPr eaLnBrk="1" fontAlgn="auto" hangingPunct="1">
              <a:spcBef>
                <a:spcPts val="0"/>
              </a:spcBef>
              <a:spcAft>
                <a:spcPts val="0"/>
              </a:spcAft>
            </a:pPr>
            <a:r>
              <a:rPr lang="en-US" b="0" dirty="0" smtClean="0">
                <a:solidFill>
                  <a:prstClr val="black"/>
                </a:solidFill>
                <a:latin typeface="Times New Roman"/>
                <a:ea typeface="+mn-ea"/>
                <a:cs typeface="Times New Roman"/>
              </a:rPr>
              <a:t>Average over 4 hours (55runs) with 2E11. </a:t>
            </a:r>
            <a:endParaRPr lang="en-US" b="0" dirty="0">
              <a:solidFill>
                <a:prstClr val="black"/>
              </a:solidFill>
              <a:latin typeface="Times New Roman"/>
              <a:ea typeface="+mn-ea"/>
              <a:cs typeface="Times New Roman"/>
            </a:endParaRPr>
          </a:p>
        </p:txBody>
      </p:sp>
    </p:spTree>
    <p:extLst>
      <p:ext uri="{BB962C8B-B14F-4D97-AF65-F5344CB8AC3E}">
        <p14:creationId xmlns:p14="http://schemas.microsoft.com/office/powerpoint/2010/main" val="952481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16</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One AGS Polarization vs. Intensity</a:t>
            </a:r>
          </a:p>
        </p:txBody>
      </p:sp>
      <p:pic>
        <p:nvPicPr>
          <p:cNvPr id="2" name="Picture 1" descr="Fri_Apr_21_14-00-16_2017.11685.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533400"/>
            <a:ext cx="8808038" cy="6223031"/>
          </a:xfrm>
          <a:prstGeom prst="rect">
            <a:avLst/>
          </a:prstGeom>
        </p:spPr>
      </p:pic>
    </p:spTree>
    <p:extLst>
      <p:ext uri="{BB962C8B-B14F-4D97-AF65-F5344CB8AC3E}">
        <p14:creationId xmlns:p14="http://schemas.microsoft.com/office/powerpoint/2010/main" val="4570975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17</a:t>
            </a:fld>
            <a:endParaRPr lang="en-US" altLang="ja-JP"/>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AGS Polarization on User2 is Higher</a:t>
            </a:r>
          </a:p>
        </p:txBody>
      </p:sp>
      <p:sp>
        <p:nvSpPr>
          <p:cNvPr id="8" name="TextBox 7"/>
          <p:cNvSpPr txBox="1"/>
          <p:nvPr/>
        </p:nvSpPr>
        <p:spPr>
          <a:xfrm>
            <a:off x="152400" y="6150114"/>
            <a:ext cx="8670516" cy="707886"/>
          </a:xfrm>
          <a:prstGeom prst="rect">
            <a:avLst/>
          </a:prstGeom>
          <a:solidFill>
            <a:schemeClr val="bg1"/>
          </a:solidFill>
        </p:spPr>
        <p:txBody>
          <a:bodyPr wrap="square" rtlCol="0">
            <a:spAutoFit/>
          </a:bodyPr>
          <a:lstStyle/>
          <a:p>
            <a:r>
              <a:rPr lang="en-US" dirty="0" smtClean="0">
                <a:solidFill>
                  <a:srgbClr val="000090"/>
                </a:solidFill>
                <a:latin typeface="Times New Roman"/>
                <a:cs typeface="Times New Roman"/>
              </a:rPr>
              <a:t>Left: user4; right: user2(dual harmonics). 70% polarization at 3E11 is a record.</a:t>
            </a:r>
            <a:endParaRPr lang="en-US" dirty="0">
              <a:solidFill>
                <a:srgbClr val="000090"/>
              </a:solidFill>
              <a:latin typeface="Times New Roman"/>
              <a:cs typeface="Times New Roman"/>
            </a:endParaRPr>
          </a:p>
        </p:txBody>
      </p:sp>
      <p:pic>
        <p:nvPicPr>
          <p:cNvPr id="6" name="Content Placeholder 5" descr="Fri_Mar_10_13-26-17_2017.20431.gif"/>
          <p:cNvPicPr>
            <a:picLocks noGrp="1" noChangeAspect="1"/>
          </p:cNvPicPr>
          <p:nvPr>
            <p:ph idx="1"/>
          </p:nvPr>
        </p:nvPicPr>
        <p:blipFill>
          <a:blip r:embed="rId2">
            <a:extLst>
              <a:ext uri="{28A0092B-C50C-407E-A947-70E740481C1C}">
                <a14:useLocalDpi xmlns:a14="http://schemas.microsoft.com/office/drawing/2010/main" val="0"/>
              </a:ext>
            </a:extLst>
          </a:blip>
          <a:srcRect l="-90137" r="-90137"/>
          <a:stretch>
            <a:fillRect/>
          </a:stretch>
        </p:blipFill>
        <p:spPr>
          <a:xfrm>
            <a:off x="-3505200" y="533400"/>
            <a:ext cx="11731196" cy="5534094"/>
          </a:xfrm>
        </p:spPr>
      </p:pic>
      <p:pic>
        <p:nvPicPr>
          <p:cNvPr id="12" name="Picture 11" descr="Fri_Mar_10_13-27-01_2017.2043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85" y="525102"/>
            <a:ext cx="4191906" cy="5542392"/>
          </a:xfrm>
          <a:prstGeom prst="rect">
            <a:avLst/>
          </a:prstGeom>
        </p:spPr>
      </p:pic>
      <p:sp>
        <p:nvSpPr>
          <p:cNvPr id="10" name="Oval 9"/>
          <p:cNvSpPr/>
          <p:nvPr/>
        </p:nvSpPr>
        <p:spPr>
          <a:xfrm>
            <a:off x="457200" y="914400"/>
            <a:ext cx="3733800" cy="304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29200" y="914400"/>
            <a:ext cx="3733800" cy="304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8664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hicfill_run13-17.png"/>
          <p:cNvPicPr>
            <a:picLocks noGrp="1" noChangeAspect="1"/>
          </p:cNvPicPr>
          <p:nvPr>
            <p:ph idx="1"/>
          </p:nvPr>
        </p:nvPicPr>
        <p:blipFill>
          <a:blip r:embed="rId2">
            <a:extLst>
              <a:ext uri="{28A0092B-C50C-407E-A947-70E740481C1C}">
                <a14:useLocalDpi xmlns:a14="http://schemas.microsoft.com/office/drawing/2010/main" val="0"/>
              </a:ext>
            </a:extLst>
          </a:blip>
          <a:srcRect l="-12554" r="-12554"/>
          <a:stretch>
            <a:fillRect/>
          </a:stretch>
        </p:blipFill>
        <p:spPr>
          <a:xfrm>
            <a:off x="-990600" y="-76200"/>
            <a:ext cx="11226800" cy="6934200"/>
          </a:xfrm>
        </p:spPr>
      </p:pic>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18</a:t>
            </a:fld>
            <a:endParaRPr lang="en-US" altLang="ja-JP"/>
          </a:p>
        </p:txBody>
      </p:sp>
      <p:sp>
        <p:nvSpPr>
          <p:cNvPr id="7" name="Rectangle 2"/>
          <p:cNvSpPr>
            <a:spLocks noGrp="1" noChangeArrowheads="1"/>
          </p:cNvSpPr>
          <p:nvPr>
            <p:ph type="title"/>
          </p:nvPr>
        </p:nvSpPr>
        <p:spPr>
          <a:xfrm>
            <a:off x="37528" y="152400"/>
            <a:ext cx="8839200" cy="533400"/>
          </a:xfrm>
        </p:spPr>
        <p:txBody>
          <a:bodyPr>
            <a:noAutofit/>
          </a:bodyPr>
          <a:lstStyle/>
          <a:p>
            <a:pPr eaLnBrk="1" hangingPunct="1"/>
            <a:r>
              <a:rPr lang="en-US" sz="3600" b="1" dirty="0" smtClean="0">
                <a:solidFill>
                  <a:srgbClr val="FF0000"/>
                </a:solidFill>
                <a:latin typeface="Times New Roman"/>
                <a:cs typeface="Times New Roman"/>
              </a:rPr>
              <a:t>Polarization for RHIC Fills vs. Intensity</a:t>
            </a:r>
          </a:p>
        </p:txBody>
      </p:sp>
      <p:sp>
        <p:nvSpPr>
          <p:cNvPr id="8" name="TextBox 7"/>
          <p:cNvSpPr txBox="1"/>
          <p:nvPr/>
        </p:nvSpPr>
        <p:spPr>
          <a:xfrm>
            <a:off x="152400" y="6150114"/>
            <a:ext cx="8822916" cy="707886"/>
          </a:xfrm>
          <a:prstGeom prst="rect">
            <a:avLst/>
          </a:prstGeom>
          <a:solidFill>
            <a:schemeClr val="bg1"/>
          </a:solidFill>
        </p:spPr>
        <p:txBody>
          <a:bodyPr wrap="square" rtlCol="0">
            <a:spAutoFit/>
          </a:bodyPr>
          <a:lstStyle/>
          <a:p>
            <a:r>
              <a:rPr lang="en-US" b="0" dirty="0" smtClean="0">
                <a:solidFill>
                  <a:srgbClr val="000090"/>
                </a:solidFill>
                <a:latin typeface="Times New Roman"/>
                <a:cs typeface="Times New Roman"/>
              </a:rPr>
              <a:t>The bunch intensity was higher in run17, while the polarization remained the similar level.</a:t>
            </a:r>
            <a:endParaRPr lang="en-US" b="0" dirty="0">
              <a:solidFill>
                <a:srgbClr val="000090"/>
              </a:solidFill>
              <a:latin typeface="Times New Roman"/>
              <a:cs typeface="Times New Roman"/>
            </a:endParaRPr>
          </a:p>
        </p:txBody>
      </p:sp>
    </p:spTree>
    <p:extLst>
      <p:ext uri="{BB962C8B-B14F-4D97-AF65-F5344CB8AC3E}">
        <p14:creationId xmlns:p14="http://schemas.microsoft.com/office/powerpoint/2010/main" val="39223233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19</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18459" y="15240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Horizontal Polarization Profile</a:t>
            </a:r>
          </a:p>
        </p:txBody>
      </p:sp>
      <p:pic>
        <p:nvPicPr>
          <p:cNvPr id="8" name="Content Placeholder 2" descr="Fri_Aug__4_171434_2017.11685.gif"/>
          <p:cNvPicPr>
            <a:picLocks noGrp="1" noChangeAspect="1"/>
          </p:cNvPicPr>
          <p:nvPr>
            <p:ph idx="1"/>
          </p:nvPr>
        </p:nvPicPr>
        <p:blipFill>
          <a:blip r:embed="rId2">
            <a:extLst>
              <a:ext uri="{28A0092B-C50C-407E-A947-70E740481C1C}">
                <a14:useLocalDpi xmlns:a14="http://schemas.microsoft.com/office/drawing/2010/main" val="0"/>
              </a:ext>
            </a:extLst>
          </a:blip>
          <a:srcRect l="-13030" r="-13030"/>
          <a:stretch>
            <a:fillRect/>
          </a:stretch>
        </p:blipFill>
        <p:spPr>
          <a:xfrm>
            <a:off x="-228600" y="838200"/>
            <a:ext cx="8636000" cy="5334000"/>
          </a:xfrm>
        </p:spPr>
      </p:pic>
    </p:spTree>
    <p:extLst>
      <p:ext uri="{BB962C8B-B14F-4D97-AF65-F5344CB8AC3E}">
        <p14:creationId xmlns:p14="http://schemas.microsoft.com/office/powerpoint/2010/main" val="35406299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a:t>
            </a:fld>
            <a:endParaRPr lang="en-US" altLang="ja-JP">
              <a:latin typeface="Arial" pitchFamily="34" charset="0"/>
            </a:endParaRPr>
          </a:p>
        </p:txBody>
      </p:sp>
      <p:sp>
        <p:nvSpPr>
          <p:cNvPr id="9220" name="Rectangle 2"/>
          <p:cNvSpPr>
            <a:spLocks noGrp="1" noChangeArrowheads="1"/>
          </p:cNvSpPr>
          <p:nvPr>
            <p:ph type="title"/>
          </p:nvPr>
        </p:nvSpPr>
        <p:spPr>
          <a:xfrm>
            <a:off x="1524000" y="381000"/>
            <a:ext cx="6019800" cy="533400"/>
          </a:xfrm>
        </p:spPr>
        <p:txBody>
          <a:bodyPr/>
          <a:lstStyle/>
          <a:p>
            <a:pPr algn="ctr" eaLnBrk="1" hangingPunct="1"/>
            <a:r>
              <a:rPr lang="en-US" sz="3200" b="1" dirty="0" smtClean="0">
                <a:solidFill>
                  <a:srgbClr val="FF0000"/>
                </a:solidFill>
              </a:rPr>
              <a:t>Outline</a:t>
            </a:r>
          </a:p>
        </p:txBody>
      </p:sp>
      <p:sp>
        <p:nvSpPr>
          <p:cNvPr id="9221" name="Rectangle 3"/>
          <p:cNvSpPr>
            <a:spLocks noGrp="1" noChangeArrowheads="1"/>
          </p:cNvSpPr>
          <p:nvPr>
            <p:ph type="body" idx="1"/>
          </p:nvPr>
        </p:nvSpPr>
        <p:spPr>
          <a:xfrm>
            <a:off x="1219200" y="1752600"/>
            <a:ext cx="6781800" cy="3352800"/>
          </a:xfrm>
          <a:solidFill>
            <a:schemeClr val="bg1"/>
          </a:solidFill>
          <a:ln>
            <a:solidFill>
              <a:schemeClr val="bg1"/>
            </a:solidFill>
          </a:ln>
        </p:spPr>
        <p:txBody>
          <a:bodyPr/>
          <a:lstStyle/>
          <a:p>
            <a:pPr>
              <a:buSzPct val="76000"/>
            </a:pPr>
            <a:r>
              <a:rPr lang="en-US" altLang="zh-CN" sz="2800" dirty="0" smtClean="0">
                <a:solidFill>
                  <a:srgbClr val="003399"/>
                </a:solidFill>
                <a:latin typeface="+mj-lt"/>
              </a:rPr>
              <a:t>Dual Harmonics in the early part of AGS</a:t>
            </a:r>
          </a:p>
          <a:p>
            <a:pPr>
              <a:buSzPct val="76000"/>
            </a:pPr>
            <a:r>
              <a:rPr lang="en-US" altLang="zh-CN" sz="2800" dirty="0" smtClean="0">
                <a:solidFill>
                  <a:srgbClr val="003399"/>
                </a:solidFill>
                <a:latin typeface="+mj-lt"/>
              </a:rPr>
              <a:t>Jump quads timing derivation algorithm</a:t>
            </a:r>
          </a:p>
          <a:p>
            <a:pPr>
              <a:buSzPct val="76000"/>
            </a:pPr>
            <a:r>
              <a:rPr lang="en-US" altLang="zh-CN" sz="2800" dirty="0" smtClean="0">
                <a:solidFill>
                  <a:srgbClr val="003399"/>
                </a:solidFill>
                <a:latin typeface="+mj-lt"/>
              </a:rPr>
              <a:t>Source intensity vs. Polarization</a:t>
            </a:r>
          </a:p>
          <a:p>
            <a:pPr>
              <a:buSzPct val="76000"/>
            </a:pPr>
            <a:r>
              <a:rPr lang="en-US" altLang="zh-CN" sz="2800" dirty="0" smtClean="0">
                <a:solidFill>
                  <a:srgbClr val="003399"/>
                </a:solidFill>
                <a:latin typeface="+mj-lt"/>
              </a:rPr>
              <a:t>AGS Polarization performance</a:t>
            </a:r>
          </a:p>
          <a:p>
            <a:pPr>
              <a:buSzPct val="76000"/>
            </a:pPr>
            <a:r>
              <a:rPr lang="en-US" altLang="zh-CN" sz="2800" dirty="0" smtClean="0">
                <a:solidFill>
                  <a:srgbClr val="003399"/>
                </a:solidFill>
                <a:latin typeface="+mj-lt"/>
              </a:rPr>
              <a:t>Plan for next a few runs</a:t>
            </a:r>
          </a:p>
          <a:p>
            <a:pPr marL="0" indent="0">
              <a:buSzPct val="76000"/>
              <a:buNone/>
            </a:pPr>
            <a:endParaRPr lang="en-US" altLang="zh-CN" sz="2000" dirty="0" smtClean="0">
              <a:solidFill>
                <a:srgbClr val="003399"/>
              </a:solidFill>
              <a:latin typeface="+mj-lt"/>
            </a:endParaRPr>
          </a:p>
        </p:txBody>
      </p:sp>
    </p:spTree>
    <p:extLst>
      <p:ext uri="{BB962C8B-B14F-4D97-AF65-F5344CB8AC3E}">
        <p14:creationId xmlns:p14="http://schemas.microsoft.com/office/powerpoint/2010/main" val="3187676783"/>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20</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18459" y="15240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Vertical Polarization Profile</a:t>
            </a:r>
          </a:p>
        </p:txBody>
      </p:sp>
      <p:sp>
        <p:nvSpPr>
          <p:cNvPr id="8" name="TextBox 7"/>
          <p:cNvSpPr txBox="1"/>
          <p:nvPr/>
        </p:nvSpPr>
        <p:spPr>
          <a:xfrm>
            <a:off x="36796" y="5875436"/>
            <a:ext cx="9107204" cy="646331"/>
          </a:xfrm>
          <a:prstGeom prst="rect">
            <a:avLst/>
          </a:prstGeom>
          <a:solidFill>
            <a:schemeClr val="bg1"/>
          </a:solidFill>
        </p:spPr>
        <p:txBody>
          <a:bodyPr wrap="square" rtlCol="0">
            <a:spAutoFit/>
          </a:bodyPr>
          <a:lstStyle/>
          <a:p>
            <a:pPr eaLnBrk="1" fontAlgn="auto" hangingPunct="1">
              <a:spcBef>
                <a:spcPts val="0"/>
              </a:spcBef>
              <a:spcAft>
                <a:spcPts val="0"/>
              </a:spcAft>
              <a:buClr>
                <a:srgbClr val="FF0000"/>
              </a:buClr>
              <a:buSzPct val="160000"/>
            </a:pPr>
            <a:r>
              <a:rPr lang="en-US" sz="1800" b="0" dirty="0" smtClean="0">
                <a:solidFill>
                  <a:srgbClr val="000090"/>
                </a:solidFill>
                <a:latin typeface="+mj-lt"/>
                <a:ea typeface="+mn-ea"/>
              </a:rPr>
              <a:t>P</a:t>
            </a:r>
            <a:r>
              <a:rPr lang="en-US" sz="1800" b="0" baseline="-25000" dirty="0" smtClean="0">
                <a:solidFill>
                  <a:srgbClr val="000090"/>
                </a:solidFill>
                <a:latin typeface="+mj-lt"/>
                <a:ea typeface="+mn-ea"/>
              </a:rPr>
              <a:t>0</a:t>
            </a:r>
            <a:r>
              <a:rPr lang="en-US" sz="1800" b="0" dirty="0" smtClean="0">
                <a:solidFill>
                  <a:srgbClr val="000090"/>
                </a:solidFill>
                <a:latin typeface="+mj-lt"/>
                <a:ea typeface="+mn-ea"/>
              </a:rPr>
              <a:t>= 79.65+-0.86%. The projected source polarization from these two sweep measurements is 80.42+-0.87%. The source polarization reports as 83-84%. </a:t>
            </a:r>
          </a:p>
        </p:txBody>
      </p:sp>
      <p:pic>
        <p:nvPicPr>
          <p:cNvPr id="3" name="Content Placeholder 2" descr="Tue_Aug__8_17:29:30_2017.11685.gif"/>
          <p:cNvPicPr>
            <a:picLocks noGrp="1" noChangeAspect="1"/>
          </p:cNvPicPr>
          <p:nvPr>
            <p:ph idx="1"/>
          </p:nvPr>
        </p:nvPicPr>
        <p:blipFill>
          <a:blip r:embed="rId2">
            <a:extLst>
              <a:ext uri="{28A0092B-C50C-407E-A947-70E740481C1C}">
                <a14:useLocalDpi xmlns:a14="http://schemas.microsoft.com/office/drawing/2010/main" val="0"/>
              </a:ext>
            </a:extLst>
          </a:blip>
          <a:srcRect l="-13030" r="-13030"/>
          <a:stretch>
            <a:fillRect/>
          </a:stretch>
        </p:blipFill>
        <p:spPr>
          <a:xfrm>
            <a:off x="-34782" y="762000"/>
            <a:ext cx="8142514" cy="5029200"/>
          </a:xfrm>
        </p:spPr>
      </p:pic>
    </p:spTree>
    <p:extLst>
      <p:ext uri="{BB962C8B-B14F-4D97-AF65-F5344CB8AC3E}">
        <p14:creationId xmlns:p14="http://schemas.microsoft.com/office/powerpoint/2010/main" val="6768304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21</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Polarization Profile Development on the Ramp</a:t>
            </a:r>
          </a:p>
        </p:txBody>
      </p:sp>
      <p:sp>
        <p:nvSpPr>
          <p:cNvPr id="9221" name="Rectangle 3"/>
          <p:cNvSpPr>
            <a:spLocks noGrp="1" noChangeArrowheads="1"/>
          </p:cNvSpPr>
          <p:nvPr>
            <p:ph type="body" idx="1"/>
          </p:nvPr>
        </p:nvSpPr>
        <p:spPr>
          <a:xfrm>
            <a:off x="188020" y="638826"/>
            <a:ext cx="8955980" cy="6248400"/>
          </a:xfrm>
          <a:solidFill>
            <a:schemeClr val="bg1"/>
          </a:solidFill>
          <a:ln>
            <a:solidFill>
              <a:schemeClr val="bg1"/>
            </a:solidFill>
          </a:ln>
        </p:spPr>
        <p:txBody>
          <a:bodyPr/>
          <a:lstStyle/>
          <a:p>
            <a:pPr marL="0" indent="0">
              <a:buNone/>
            </a:pPr>
            <a:r>
              <a:rPr lang="en-US" sz="2400" dirty="0" smtClean="0">
                <a:solidFill>
                  <a:srgbClr val="000090"/>
                </a:solidFill>
                <a:latin typeface="+mj-lt"/>
              </a:rPr>
              <a:t>The </a:t>
            </a:r>
            <a:r>
              <a:rPr lang="en-US" sz="2400" dirty="0">
                <a:solidFill>
                  <a:srgbClr val="000090"/>
                </a:solidFill>
                <a:latin typeface="+mj-lt"/>
              </a:rPr>
              <a:t>polarization profiles at various energies with 2E11 intensity:</a:t>
            </a:r>
          </a:p>
          <a:p>
            <a:pPr marL="0" indent="0">
              <a:buNone/>
            </a:pPr>
            <a:r>
              <a:rPr lang="is-IS" sz="2400" dirty="0" smtClean="0">
                <a:solidFill>
                  <a:srgbClr val="000090"/>
                </a:solidFill>
                <a:latin typeface="+mj-lt"/>
              </a:rPr>
              <a:t>   Ggamma</a:t>
            </a:r>
            <a:r>
              <a:rPr lang="is-IS" sz="2400" dirty="0">
                <a:solidFill>
                  <a:srgbClr val="000090"/>
                </a:solidFill>
                <a:latin typeface="+mj-lt"/>
              </a:rPr>
              <a:t>             R_x                   R_y           </a:t>
            </a:r>
            <a:r>
              <a:rPr lang="is-IS" sz="2400" dirty="0" smtClean="0">
                <a:solidFill>
                  <a:srgbClr val="000090"/>
                </a:solidFill>
                <a:latin typeface="+mj-lt"/>
              </a:rPr>
              <a:t>         Date </a:t>
            </a:r>
            <a:r>
              <a:rPr lang="is-IS" sz="2400" dirty="0">
                <a:solidFill>
                  <a:srgbClr val="000090"/>
                </a:solidFill>
                <a:latin typeface="+mj-lt"/>
              </a:rPr>
              <a:t>of data taking</a:t>
            </a:r>
          </a:p>
          <a:p>
            <a:pPr marL="0" indent="0">
              <a:buNone/>
            </a:pPr>
            <a:r>
              <a:rPr lang="is-IS" sz="2400" dirty="0">
                <a:solidFill>
                  <a:srgbClr val="000090"/>
                </a:solidFill>
                <a:latin typeface="+mj-lt"/>
              </a:rPr>
              <a:t> </a:t>
            </a:r>
            <a:r>
              <a:rPr lang="is-IS" sz="2400" dirty="0" smtClean="0">
                <a:solidFill>
                  <a:srgbClr val="000090"/>
                </a:solidFill>
                <a:latin typeface="+mj-lt"/>
              </a:rPr>
              <a:t>          4.5</a:t>
            </a:r>
            <a:r>
              <a:rPr lang="is-IS" sz="2400" dirty="0">
                <a:solidFill>
                  <a:srgbClr val="000090"/>
                </a:solidFill>
                <a:latin typeface="+mj-lt"/>
              </a:rPr>
              <a:t>              </a:t>
            </a:r>
            <a:r>
              <a:rPr lang="is-IS" sz="2400" dirty="0" smtClean="0">
                <a:solidFill>
                  <a:srgbClr val="000090"/>
                </a:solidFill>
                <a:latin typeface="+mj-lt"/>
              </a:rPr>
              <a:t> </a:t>
            </a:r>
            <a:r>
              <a:rPr lang="is-IS" sz="2400" dirty="0">
                <a:solidFill>
                  <a:srgbClr val="000090"/>
                </a:solidFill>
                <a:latin typeface="+mj-lt"/>
              </a:rPr>
              <a:t>0.003+-0.002      -.011+-0.004      1/15</a:t>
            </a:r>
          </a:p>
          <a:p>
            <a:pPr marL="0" indent="0">
              <a:buNone/>
            </a:pPr>
            <a:r>
              <a:rPr lang="is-IS" sz="2400" dirty="0" smtClean="0">
                <a:solidFill>
                  <a:srgbClr val="000090"/>
                </a:solidFill>
                <a:latin typeface="+mj-lt"/>
              </a:rPr>
              <a:t>         13.5 </a:t>
            </a:r>
            <a:r>
              <a:rPr lang="is-IS" sz="2400" dirty="0">
                <a:solidFill>
                  <a:srgbClr val="000090"/>
                </a:solidFill>
                <a:latin typeface="+mj-lt"/>
              </a:rPr>
              <a:t>           </a:t>
            </a:r>
            <a:r>
              <a:rPr lang="is-IS" sz="2400" dirty="0" smtClean="0">
                <a:solidFill>
                  <a:srgbClr val="000090"/>
                </a:solidFill>
                <a:latin typeface="+mj-lt"/>
              </a:rPr>
              <a:t> </a:t>
            </a:r>
            <a:r>
              <a:rPr lang="is-IS" sz="2400" dirty="0">
                <a:solidFill>
                  <a:srgbClr val="000090"/>
                </a:solidFill>
                <a:latin typeface="+mj-lt"/>
              </a:rPr>
              <a:t>  0.009+-0.006      0.035+-0.006      2/23</a:t>
            </a:r>
          </a:p>
          <a:p>
            <a:pPr marL="0" indent="0">
              <a:buNone/>
            </a:pPr>
            <a:r>
              <a:rPr lang="is-IS" sz="2400" dirty="0" smtClean="0">
                <a:solidFill>
                  <a:srgbClr val="000090"/>
                </a:solidFill>
                <a:latin typeface="+mj-lt"/>
              </a:rPr>
              <a:t>         31.5 </a:t>
            </a:r>
            <a:r>
              <a:rPr lang="is-IS" sz="2400" dirty="0">
                <a:solidFill>
                  <a:srgbClr val="000090"/>
                </a:solidFill>
                <a:latin typeface="+mj-lt"/>
              </a:rPr>
              <a:t>            </a:t>
            </a:r>
            <a:r>
              <a:rPr lang="is-IS" sz="2400" dirty="0" smtClean="0">
                <a:solidFill>
                  <a:srgbClr val="000090"/>
                </a:solidFill>
                <a:latin typeface="+mj-lt"/>
              </a:rPr>
              <a:t>  </a:t>
            </a:r>
            <a:r>
              <a:rPr lang="is-IS" sz="2400" dirty="0">
                <a:solidFill>
                  <a:srgbClr val="000090"/>
                </a:solidFill>
                <a:latin typeface="+mj-lt"/>
              </a:rPr>
              <a:t>0.041+-0.011      0.075+-0.012      2/5</a:t>
            </a:r>
          </a:p>
          <a:p>
            <a:pPr marL="0" indent="0">
              <a:buNone/>
            </a:pPr>
            <a:r>
              <a:rPr lang="is-IS" sz="2400" dirty="0" smtClean="0">
                <a:solidFill>
                  <a:srgbClr val="000090"/>
                </a:solidFill>
                <a:latin typeface="+mj-lt"/>
              </a:rPr>
              <a:t>         40.5</a:t>
            </a:r>
            <a:r>
              <a:rPr lang="is-IS" sz="2400" dirty="0">
                <a:solidFill>
                  <a:srgbClr val="000090"/>
                </a:solidFill>
                <a:latin typeface="+mj-lt"/>
              </a:rPr>
              <a:t>            </a:t>
            </a:r>
            <a:r>
              <a:rPr lang="is-IS" sz="2400" dirty="0" smtClean="0">
                <a:solidFill>
                  <a:srgbClr val="000090"/>
                </a:solidFill>
                <a:latin typeface="+mj-lt"/>
              </a:rPr>
              <a:t> </a:t>
            </a:r>
            <a:r>
              <a:rPr lang="is-IS" sz="2400" dirty="0">
                <a:solidFill>
                  <a:srgbClr val="000090"/>
                </a:solidFill>
                <a:latin typeface="+mj-lt"/>
              </a:rPr>
              <a:t>  0.061+-0.013      0.088+-0.013      2/6</a:t>
            </a:r>
          </a:p>
          <a:p>
            <a:pPr marL="0" indent="0">
              <a:buNone/>
            </a:pPr>
            <a:r>
              <a:rPr lang="is-IS" sz="2400" dirty="0" smtClean="0">
                <a:solidFill>
                  <a:srgbClr val="000090"/>
                </a:solidFill>
                <a:latin typeface="+mj-lt"/>
              </a:rPr>
              <a:t>         45.5</a:t>
            </a:r>
            <a:r>
              <a:rPr lang="is-IS" sz="2400" dirty="0">
                <a:solidFill>
                  <a:srgbClr val="000090"/>
                </a:solidFill>
                <a:latin typeface="+mj-lt"/>
              </a:rPr>
              <a:t>             </a:t>
            </a:r>
            <a:r>
              <a:rPr lang="is-IS" sz="2400" dirty="0" smtClean="0">
                <a:solidFill>
                  <a:srgbClr val="000090"/>
                </a:solidFill>
                <a:latin typeface="+mj-lt"/>
              </a:rPr>
              <a:t>  0.078+</a:t>
            </a:r>
            <a:r>
              <a:rPr lang="is-IS" sz="2400" dirty="0">
                <a:solidFill>
                  <a:srgbClr val="000090"/>
                </a:solidFill>
                <a:latin typeface="+mj-lt"/>
              </a:rPr>
              <a:t>-</a:t>
            </a:r>
            <a:r>
              <a:rPr lang="is-IS" sz="2400" dirty="0" smtClean="0">
                <a:solidFill>
                  <a:srgbClr val="000090"/>
                </a:solidFill>
                <a:latin typeface="+mj-lt"/>
              </a:rPr>
              <a:t>0.008 </a:t>
            </a:r>
            <a:r>
              <a:rPr lang="is-IS" sz="2400" dirty="0">
                <a:solidFill>
                  <a:srgbClr val="000090"/>
                </a:solidFill>
                <a:latin typeface="+mj-lt"/>
              </a:rPr>
              <a:t>     </a:t>
            </a:r>
            <a:r>
              <a:rPr lang="is-IS" sz="2400" dirty="0" smtClean="0">
                <a:solidFill>
                  <a:srgbClr val="000090"/>
                </a:solidFill>
                <a:latin typeface="+mj-lt"/>
              </a:rPr>
              <a:t>0.099+</a:t>
            </a:r>
            <a:r>
              <a:rPr lang="is-IS" sz="2400" dirty="0">
                <a:solidFill>
                  <a:srgbClr val="000090"/>
                </a:solidFill>
                <a:latin typeface="+mj-lt"/>
              </a:rPr>
              <a:t>-</a:t>
            </a:r>
            <a:r>
              <a:rPr lang="is-IS" sz="2400" dirty="0" smtClean="0">
                <a:solidFill>
                  <a:srgbClr val="000090"/>
                </a:solidFill>
                <a:latin typeface="+mj-lt"/>
              </a:rPr>
              <a:t>0.010 </a:t>
            </a:r>
            <a:r>
              <a:rPr lang="is-IS" sz="2400" dirty="0">
                <a:solidFill>
                  <a:srgbClr val="000090"/>
                </a:solidFill>
                <a:latin typeface="+mj-lt"/>
              </a:rPr>
              <a:t>     </a:t>
            </a:r>
            <a:r>
              <a:rPr lang="is-IS" sz="2400" dirty="0" smtClean="0">
                <a:solidFill>
                  <a:srgbClr val="000090"/>
                </a:solidFill>
                <a:latin typeface="+mj-lt"/>
              </a:rPr>
              <a:t>4/8-6/22</a:t>
            </a:r>
            <a:endParaRPr lang="is-IS" sz="2400" dirty="0">
              <a:solidFill>
                <a:srgbClr val="000090"/>
              </a:solidFill>
              <a:latin typeface="+mj-lt"/>
            </a:endParaRPr>
          </a:p>
          <a:p>
            <a:pPr marL="0" indent="0">
              <a:buNone/>
            </a:pPr>
            <a:r>
              <a:rPr lang="en-US" sz="2400" dirty="0">
                <a:solidFill>
                  <a:srgbClr val="000090"/>
                </a:solidFill>
                <a:latin typeface="+mj-lt"/>
              </a:rPr>
              <a:t>Above are the polarization profiles measured so far at various energies. </a:t>
            </a:r>
            <a:r>
              <a:rPr lang="en-US" sz="2400" dirty="0" smtClean="0">
                <a:solidFill>
                  <a:srgbClr val="000090"/>
                </a:solidFill>
                <a:latin typeface="+mj-lt"/>
              </a:rPr>
              <a:t>The profile evolution is gradual on the ramp. In </a:t>
            </a:r>
            <a:r>
              <a:rPr lang="en-US" sz="2400" dirty="0">
                <a:solidFill>
                  <a:srgbClr val="000090"/>
                </a:solidFill>
                <a:latin typeface="+mj-lt"/>
              </a:rPr>
              <a:t>addition, vertical is worse in all energies after </a:t>
            </a:r>
            <a:r>
              <a:rPr lang="en-US" sz="2400" dirty="0" smtClean="0">
                <a:solidFill>
                  <a:srgbClr val="000090"/>
                </a:solidFill>
                <a:latin typeface="+mj-lt"/>
              </a:rPr>
              <a:t>injection. Further analysis will be carried out to see how we can improve the vertical polarization profile.  Current ZGOUBI simulation can not explain such a large vertical polarization profile.</a:t>
            </a:r>
          </a:p>
        </p:txBody>
      </p:sp>
    </p:spTree>
    <p:extLst>
      <p:ext uri="{BB962C8B-B14F-4D97-AF65-F5344CB8AC3E}">
        <p14:creationId xmlns:p14="http://schemas.microsoft.com/office/powerpoint/2010/main" val="1590339955"/>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22</a:t>
            </a:fld>
            <a:endParaRPr lang="en-US" altLang="ja-JP"/>
          </a:p>
        </p:txBody>
      </p:sp>
      <p:sp>
        <p:nvSpPr>
          <p:cNvPr id="7" name="Rectangle 2"/>
          <p:cNvSpPr>
            <a:spLocks noGrp="1" noChangeArrowheads="1"/>
          </p:cNvSpPr>
          <p:nvPr>
            <p:ph type="title"/>
          </p:nvPr>
        </p:nvSpPr>
        <p:spPr>
          <a:xfrm>
            <a:off x="18459" y="152400"/>
            <a:ext cx="8839200" cy="533400"/>
          </a:xfrm>
        </p:spPr>
        <p:txBody>
          <a:bodyPr>
            <a:noAutofit/>
          </a:bodyPr>
          <a:lstStyle/>
          <a:p>
            <a:pPr eaLnBrk="1" hangingPunct="1"/>
            <a:r>
              <a:rPr lang="en-US" sz="3200" b="1" dirty="0" smtClean="0">
                <a:solidFill>
                  <a:srgbClr val="FF0000"/>
                </a:solidFill>
                <a:latin typeface="Times New Roman"/>
                <a:cs typeface="Times New Roman"/>
              </a:rPr>
              <a:t>Vertical </a:t>
            </a:r>
            <a:r>
              <a:rPr lang="en-US" sz="3200" b="1" dirty="0" err="1" smtClean="0">
                <a:solidFill>
                  <a:srgbClr val="FF0000"/>
                </a:solidFill>
                <a:latin typeface="Times New Roman"/>
                <a:cs typeface="Times New Roman"/>
              </a:rPr>
              <a:t>Sextupole</a:t>
            </a:r>
            <a:r>
              <a:rPr lang="en-US" sz="3200" b="1" dirty="0" smtClean="0">
                <a:solidFill>
                  <a:srgbClr val="FF0000"/>
                </a:solidFill>
                <a:latin typeface="Times New Roman"/>
                <a:cs typeface="Times New Roman"/>
              </a:rPr>
              <a:t> Runs Higher This Year</a:t>
            </a:r>
          </a:p>
        </p:txBody>
      </p:sp>
      <p:pic>
        <p:nvPicPr>
          <p:cNvPr id="3" name="Content Placeholder 2" descr="Tue_Jan_31_16-20-27_2017.54899.gif"/>
          <p:cNvPicPr>
            <a:picLocks noGrp="1" noChangeAspect="1"/>
          </p:cNvPicPr>
          <p:nvPr>
            <p:ph idx="1"/>
          </p:nvPr>
        </p:nvPicPr>
        <p:blipFill>
          <a:blip r:embed="rId2">
            <a:extLst>
              <a:ext uri="{28A0092B-C50C-407E-A947-70E740481C1C}">
                <a14:useLocalDpi xmlns:a14="http://schemas.microsoft.com/office/drawing/2010/main" val="0"/>
              </a:ext>
            </a:extLst>
          </a:blip>
          <a:srcRect l="-67767" r="-67767"/>
          <a:stretch>
            <a:fillRect/>
          </a:stretch>
        </p:blipFill>
        <p:spPr>
          <a:xfrm>
            <a:off x="1524000" y="838200"/>
            <a:ext cx="10603288" cy="5325533"/>
          </a:xfrm>
        </p:spPr>
      </p:pic>
      <p:sp>
        <p:nvSpPr>
          <p:cNvPr id="2" name="TextBox 1"/>
          <p:cNvSpPr txBox="1"/>
          <p:nvPr/>
        </p:nvSpPr>
        <p:spPr>
          <a:xfrm>
            <a:off x="4876800" y="5105400"/>
            <a:ext cx="3942644" cy="1015663"/>
          </a:xfrm>
          <a:prstGeom prst="rect">
            <a:avLst/>
          </a:prstGeom>
          <a:solidFill>
            <a:schemeClr val="bg1"/>
          </a:solidFill>
        </p:spPr>
        <p:txBody>
          <a:bodyPr wrap="square" rtlCol="0">
            <a:spAutoFit/>
          </a:bodyPr>
          <a:lstStyle/>
          <a:p>
            <a:r>
              <a:rPr lang="en-US" dirty="0" smtClean="0"/>
              <a:t>We have to run vertical </a:t>
            </a:r>
            <a:r>
              <a:rPr lang="en-US" dirty="0" err="1" smtClean="0"/>
              <a:t>sextupole</a:t>
            </a:r>
            <a:r>
              <a:rPr lang="en-US" dirty="0" smtClean="0"/>
              <a:t> twice the current to reach long coherence this year.</a:t>
            </a:r>
            <a:endParaRPr lang="en-US" dirty="0"/>
          </a:p>
        </p:txBody>
      </p:sp>
      <p:pic>
        <p:nvPicPr>
          <p:cNvPr id="8" name="Content Placeholder 5" descr="Tue_Jan_31_16-23-18_2017.54899.gif"/>
          <p:cNvPicPr>
            <a:picLocks noChangeAspect="1"/>
          </p:cNvPicPr>
          <p:nvPr/>
        </p:nvPicPr>
        <p:blipFill>
          <a:blip r:embed="rId3">
            <a:extLst>
              <a:ext uri="{28A0092B-C50C-407E-A947-70E740481C1C}">
                <a14:useLocalDpi xmlns:a14="http://schemas.microsoft.com/office/drawing/2010/main" val="0"/>
              </a:ext>
            </a:extLst>
          </a:blip>
          <a:srcRect l="-67767" r="-67767"/>
          <a:stretch>
            <a:fillRect/>
          </a:stretch>
        </p:blipFill>
        <p:spPr bwMode="auto">
          <a:xfrm>
            <a:off x="-2667000" y="838200"/>
            <a:ext cx="9906000" cy="5334353"/>
          </a:xfrm>
          <a:prstGeom prst="rect">
            <a:avLst/>
          </a:prstGeom>
          <a:noFill/>
          <a:ln w="9525">
            <a:noFill/>
            <a:miter lim="800000"/>
            <a:headEnd/>
            <a:tailEnd/>
          </a:ln>
        </p:spPr>
      </p:pic>
      <p:sp>
        <p:nvSpPr>
          <p:cNvPr id="6" name="TextBox 5"/>
          <p:cNvSpPr txBox="1"/>
          <p:nvPr/>
        </p:nvSpPr>
        <p:spPr>
          <a:xfrm>
            <a:off x="2286000" y="2133600"/>
            <a:ext cx="2331563" cy="400110"/>
          </a:xfrm>
          <a:prstGeom prst="rect">
            <a:avLst/>
          </a:prstGeom>
          <a:noFill/>
        </p:spPr>
        <p:txBody>
          <a:bodyPr wrap="none" rtlCol="0">
            <a:spAutoFit/>
          </a:bodyPr>
          <a:lstStyle/>
          <a:p>
            <a:r>
              <a:rPr lang="en-US" dirty="0" smtClean="0"/>
              <a:t>3/29/15 vs. this year</a:t>
            </a:r>
            <a:endParaRPr lang="en-US" dirty="0"/>
          </a:p>
        </p:txBody>
      </p:sp>
      <p:sp>
        <p:nvSpPr>
          <p:cNvPr id="10" name="TextBox 9"/>
          <p:cNvSpPr txBox="1"/>
          <p:nvPr/>
        </p:nvSpPr>
        <p:spPr>
          <a:xfrm>
            <a:off x="304800" y="5181600"/>
            <a:ext cx="3942644" cy="1015663"/>
          </a:xfrm>
          <a:prstGeom prst="rect">
            <a:avLst/>
          </a:prstGeom>
          <a:solidFill>
            <a:schemeClr val="bg1"/>
          </a:solidFill>
        </p:spPr>
        <p:txBody>
          <a:bodyPr wrap="square" rtlCol="0">
            <a:spAutoFit/>
          </a:bodyPr>
          <a:lstStyle/>
          <a:p>
            <a:r>
              <a:rPr lang="en-US" dirty="0" smtClean="0"/>
              <a:t>Similar horizontal </a:t>
            </a:r>
            <a:r>
              <a:rPr lang="en-US" dirty="0" err="1" smtClean="0"/>
              <a:t>chrom</a:t>
            </a:r>
            <a:r>
              <a:rPr lang="en-US" dirty="0" smtClean="0"/>
              <a:t> (middle plot) but somewhat different currents.</a:t>
            </a:r>
            <a:endParaRPr lang="en-US" dirty="0"/>
          </a:p>
        </p:txBody>
      </p:sp>
      <p:sp>
        <p:nvSpPr>
          <p:cNvPr id="11" name="TextBox 10"/>
          <p:cNvSpPr txBox="1"/>
          <p:nvPr/>
        </p:nvSpPr>
        <p:spPr>
          <a:xfrm>
            <a:off x="762000" y="1295400"/>
            <a:ext cx="1367131" cy="400110"/>
          </a:xfrm>
          <a:prstGeom prst="rect">
            <a:avLst/>
          </a:prstGeom>
          <a:noFill/>
        </p:spPr>
        <p:txBody>
          <a:bodyPr wrap="none" rtlCol="0">
            <a:spAutoFit/>
          </a:bodyPr>
          <a:lstStyle/>
          <a:p>
            <a:r>
              <a:rPr lang="en-US" dirty="0" smtClean="0"/>
              <a:t>Horizontal </a:t>
            </a:r>
            <a:endParaRPr lang="en-US" dirty="0"/>
          </a:p>
        </p:txBody>
      </p:sp>
      <p:sp>
        <p:nvSpPr>
          <p:cNvPr id="12" name="TextBox 11"/>
          <p:cNvSpPr txBox="1"/>
          <p:nvPr/>
        </p:nvSpPr>
        <p:spPr>
          <a:xfrm>
            <a:off x="5029200" y="1371600"/>
            <a:ext cx="1044026" cy="400110"/>
          </a:xfrm>
          <a:prstGeom prst="rect">
            <a:avLst/>
          </a:prstGeom>
          <a:noFill/>
        </p:spPr>
        <p:txBody>
          <a:bodyPr wrap="none" rtlCol="0">
            <a:spAutoFit/>
          </a:bodyPr>
          <a:lstStyle/>
          <a:p>
            <a:r>
              <a:rPr lang="en-US" dirty="0" smtClean="0"/>
              <a:t>Vertical </a:t>
            </a:r>
            <a:endParaRPr lang="en-US" dirty="0"/>
          </a:p>
        </p:txBody>
      </p:sp>
    </p:spTree>
    <p:extLst>
      <p:ext uri="{BB962C8B-B14F-4D97-AF65-F5344CB8AC3E}">
        <p14:creationId xmlns:p14="http://schemas.microsoft.com/office/powerpoint/2010/main" val="20410913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23</a:t>
            </a:fld>
            <a:endParaRPr lang="en-US" altLang="ja-JP">
              <a:latin typeface="Arial" pitchFamily="34" charset="0"/>
            </a:endParaRPr>
          </a:p>
        </p:txBody>
      </p:sp>
      <p:sp>
        <p:nvSpPr>
          <p:cNvPr id="9220" name="Rectangle 2"/>
          <p:cNvSpPr>
            <a:spLocks noGrp="1" noChangeArrowheads="1"/>
          </p:cNvSpPr>
          <p:nvPr>
            <p:ph type="title"/>
          </p:nvPr>
        </p:nvSpPr>
        <p:spPr>
          <a:xfrm>
            <a:off x="0" y="0"/>
            <a:ext cx="9067800" cy="533400"/>
          </a:xfrm>
        </p:spPr>
        <p:txBody>
          <a:bodyPr/>
          <a:lstStyle/>
          <a:p>
            <a:pPr eaLnBrk="1" hangingPunct="1"/>
            <a:r>
              <a:rPr lang="en-US" sz="3200" b="1" dirty="0" smtClean="0">
                <a:solidFill>
                  <a:srgbClr val="FF0000"/>
                </a:solidFill>
              </a:rPr>
              <a:t>Higher AGS Vertical </a:t>
            </a:r>
            <a:r>
              <a:rPr lang="en-US" sz="3200" b="1" dirty="0" err="1" smtClean="0">
                <a:solidFill>
                  <a:srgbClr val="FF0000"/>
                </a:solidFill>
              </a:rPr>
              <a:t>Sextupole</a:t>
            </a:r>
            <a:r>
              <a:rPr lang="en-US" sz="3200" b="1" dirty="0" smtClean="0">
                <a:solidFill>
                  <a:srgbClr val="FF0000"/>
                </a:solidFill>
              </a:rPr>
              <a:t> Current This Year</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141000"/>
              <a:buFont typeface="Arial"/>
              <a:buChar char="•"/>
            </a:pPr>
            <a:r>
              <a:rPr lang="en-US" sz="2000" dirty="0" smtClean="0">
                <a:solidFill>
                  <a:srgbClr val="000090"/>
                </a:solidFill>
                <a:latin typeface="+mj-lt"/>
              </a:rPr>
              <a:t>The AGS vertical </a:t>
            </a:r>
            <a:r>
              <a:rPr lang="en-US" sz="2000" dirty="0" err="1" smtClean="0">
                <a:solidFill>
                  <a:srgbClr val="000090"/>
                </a:solidFill>
                <a:latin typeface="+mj-lt"/>
              </a:rPr>
              <a:t>sextupole</a:t>
            </a:r>
            <a:r>
              <a:rPr lang="en-US" sz="2000" dirty="0" smtClean="0">
                <a:solidFill>
                  <a:srgbClr val="000090"/>
                </a:solidFill>
                <a:latin typeface="+mj-lt"/>
              </a:rPr>
              <a:t> current has to be higher by about 100A this year to reach same chromaticity as in the past. </a:t>
            </a:r>
          </a:p>
          <a:p>
            <a:pPr>
              <a:buSzPct val="141000"/>
              <a:buFont typeface="Arial"/>
              <a:buChar char="•"/>
            </a:pPr>
            <a:r>
              <a:rPr lang="en-US" sz="2000" dirty="0" err="1">
                <a:solidFill>
                  <a:srgbClr val="000090"/>
                </a:solidFill>
                <a:latin typeface="Times New Roman"/>
                <a:cs typeface="Times New Roman"/>
              </a:rPr>
              <a:t>Sextupole</a:t>
            </a:r>
            <a:r>
              <a:rPr lang="en-US" sz="2000" dirty="0">
                <a:solidFill>
                  <a:srgbClr val="000090"/>
                </a:solidFill>
                <a:latin typeface="Times New Roman"/>
                <a:cs typeface="Times New Roman"/>
              </a:rPr>
              <a:t> PS test was carried out with back EMF measurement </a:t>
            </a:r>
            <a:r>
              <a:rPr lang="en-US" sz="2000" dirty="0" smtClean="0">
                <a:solidFill>
                  <a:srgbClr val="000090"/>
                </a:solidFill>
                <a:latin typeface="Times New Roman"/>
                <a:cs typeface="Times New Roman"/>
              </a:rPr>
              <a:t>(2/28 and 3/7). </a:t>
            </a:r>
            <a:r>
              <a:rPr lang="en-US" sz="2000" dirty="0">
                <a:solidFill>
                  <a:srgbClr val="000090"/>
                </a:solidFill>
                <a:latin typeface="Times New Roman"/>
                <a:cs typeface="Times New Roman"/>
              </a:rPr>
              <a:t>All </a:t>
            </a:r>
            <a:r>
              <a:rPr lang="en-US" sz="2000" dirty="0" smtClean="0">
                <a:solidFill>
                  <a:srgbClr val="000090"/>
                </a:solidFill>
                <a:latin typeface="Times New Roman"/>
                <a:cs typeface="Times New Roman"/>
              </a:rPr>
              <a:t>are </a:t>
            </a:r>
            <a:r>
              <a:rPr lang="en-US" sz="2000" dirty="0">
                <a:solidFill>
                  <a:srgbClr val="000090"/>
                </a:solidFill>
                <a:latin typeface="Times New Roman"/>
                <a:cs typeface="Times New Roman"/>
              </a:rPr>
              <a:t>working fine</a:t>
            </a:r>
            <a:r>
              <a:rPr lang="en-US" sz="2000" dirty="0" smtClean="0">
                <a:solidFill>
                  <a:srgbClr val="000090"/>
                </a:solidFill>
                <a:latin typeface="Times New Roman"/>
                <a:cs typeface="Times New Roman"/>
              </a:rPr>
              <a:t>. There </a:t>
            </a:r>
            <a:r>
              <a:rPr lang="en-US" sz="2000" dirty="0">
                <a:solidFill>
                  <a:srgbClr val="000090"/>
                </a:solidFill>
                <a:latin typeface="Times New Roman"/>
                <a:cs typeface="Times New Roman"/>
              </a:rPr>
              <a:t>is no expected &gt;100A difference seen in any of them. </a:t>
            </a:r>
            <a:endParaRPr lang="en-US" sz="2000" dirty="0" smtClean="0">
              <a:solidFill>
                <a:srgbClr val="000090"/>
              </a:solidFill>
              <a:latin typeface="Times New Roman"/>
              <a:cs typeface="Times New Roman"/>
            </a:endParaRPr>
          </a:p>
          <a:p>
            <a:pPr>
              <a:buSzPct val="141000"/>
              <a:buFont typeface="Arial"/>
              <a:buChar char="•"/>
            </a:pPr>
            <a:r>
              <a:rPr lang="en-US" sz="2000" dirty="0" smtClean="0">
                <a:solidFill>
                  <a:srgbClr val="000090"/>
                </a:solidFill>
                <a:latin typeface="Times New Roman"/>
                <a:cs typeface="Times New Roman"/>
              </a:rPr>
              <a:t>The low frequency test with all AGS </a:t>
            </a:r>
            <a:r>
              <a:rPr lang="en-US" sz="2000" dirty="0" err="1" smtClean="0">
                <a:solidFill>
                  <a:srgbClr val="000090"/>
                </a:solidFill>
                <a:latin typeface="Times New Roman"/>
                <a:cs typeface="Times New Roman"/>
              </a:rPr>
              <a:t>sextupoles</a:t>
            </a:r>
            <a:r>
              <a:rPr lang="en-US" sz="2000" dirty="0" smtClean="0">
                <a:solidFill>
                  <a:srgbClr val="000090"/>
                </a:solidFill>
                <a:latin typeface="Times New Roman"/>
                <a:cs typeface="Times New Roman"/>
              </a:rPr>
              <a:t> were done 3/21. All magnets look similar. Still no explanation for higher vertical </a:t>
            </a:r>
            <a:r>
              <a:rPr lang="en-US" sz="2000" dirty="0" err="1" smtClean="0">
                <a:solidFill>
                  <a:srgbClr val="000090"/>
                </a:solidFill>
                <a:latin typeface="Times New Roman"/>
                <a:cs typeface="Times New Roman"/>
              </a:rPr>
              <a:t>sextupole</a:t>
            </a:r>
            <a:r>
              <a:rPr lang="en-US" sz="2000" dirty="0" smtClean="0">
                <a:solidFill>
                  <a:srgbClr val="000090"/>
                </a:solidFill>
                <a:latin typeface="Times New Roman"/>
                <a:cs typeface="Times New Roman"/>
              </a:rPr>
              <a:t> currents this year.</a:t>
            </a:r>
          </a:p>
          <a:p>
            <a:pPr>
              <a:buSzPct val="141000"/>
              <a:buFont typeface="Arial"/>
              <a:buChar char="•"/>
            </a:pPr>
            <a:r>
              <a:rPr lang="en-US" sz="2000" dirty="0" smtClean="0">
                <a:solidFill>
                  <a:srgbClr val="000090"/>
                </a:solidFill>
                <a:latin typeface="+mj-lt"/>
              </a:rPr>
              <a:t>A shorted turn on a </a:t>
            </a:r>
            <a:r>
              <a:rPr lang="en-US" sz="2000" dirty="0" err="1" smtClean="0">
                <a:solidFill>
                  <a:srgbClr val="000090"/>
                </a:solidFill>
                <a:latin typeface="+mj-lt"/>
              </a:rPr>
              <a:t>sextupole</a:t>
            </a:r>
            <a:r>
              <a:rPr lang="en-US" sz="2000" dirty="0" smtClean="0">
                <a:solidFill>
                  <a:srgbClr val="000090"/>
                </a:solidFill>
                <a:latin typeface="+mj-lt"/>
              </a:rPr>
              <a:t> magnet  produces a noticeable change in magnet voltage at low currents of approximately 7.4% (tested in June). The conclusion is that all horizontal and vertical </a:t>
            </a:r>
            <a:r>
              <a:rPr lang="en-US" sz="2000" dirty="0" err="1" smtClean="0">
                <a:solidFill>
                  <a:srgbClr val="000090"/>
                </a:solidFill>
                <a:latin typeface="+mj-lt"/>
              </a:rPr>
              <a:t>sextupoles</a:t>
            </a:r>
            <a:r>
              <a:rPr lang="en-US" sz="2000" dirty="0" smtClean="0">
                <a:solidFill>
                  <a:srgbClr val="000090"/>
                </a:solidFill>
                <a:latin typeface="+mj-lt"/>
              </a:rPr>
              <a:t> are functional.</a:t>
            </a:r>
          </a:p>
          <a:p>
            <a:pPr>
              <a:buSzPct val="141000"/>
              <a:buFont typeface="Arial"/>
              <a:buChar char="•"/>
            </a:pPr>
            <a:r>
              <a:rPr lang="en-US" sz="2000" dirty="0" smtClean="0">
                <a:solidFill>
                  <a:srgbClr val="000090"/>
                </a:solidFill>
                <a:latin typeface="+mj-lt"/>
                <a:cs typeface="Times New Roman"/>
              </a:rPr>
              <a:t>Beam test at injection was done with various radii and </a:t>
            </a:r>
            <a:r>
              <a:rPr lang="en-US" sz="2000" dirty="0" err="1" smtClean="0">
                <a:solidFill>
                  <a:srgbClr val="000090"/>
                </a:solidFill>
                <a:latin typeface="+mj-lt"/>
                <a:cs typeface="Times New Roman"/>
              </a:rPr>
              <a:t>sextupole</a:t>
            </a:r>
            <a:r>
              <a:rPr lang="en-US" sz="2000" dirty="0" smtClean="0">
                <a:solidFill>
                  <a:srgbClr val="000090"/>
                </a:solidFill>
                <a:latin typeface="+mj-lt"/>
                <a:cs typeface="Times New Roman"/>
              </a:rPr>
              <a:t> currents. But the original radius function was used at the beginning of the run. So this is not likely the explanation (see next page). </a:t>
            </a:r>
          </a:p>
          <a:p>
            <a:pPr>
              <a:buSzPct val="141000"/>
              <a:buFont typeface="Arial"/>
              <a:buChar char="•"/>
            </a:pPr>
            <a:endParaRPr lang="en-US" sz="2000" dirty="0" smtClean="0">
              <a:solidFill>
                <a:srgbClr val="000090"/>
              </a:solidFill>
              <a:latin typeface="+mj-lt"/>
              <a:cs typeface="Times New Roman"/>
            </a:endParaRPr>
          </a:p>
          <a:p>
            <a:pPr>
              <a:buSzPct val="63000"/>
            </a:pPr>
            <a:endParaRPr lang="en-US" sz="2000" dirty="0">
              <a:solidFill>
                <a:srgbClr val="000090"/>
              </a:solidFill>
              <a:latin typeface="Times New Roman"/>
              <a:cs typeface="Times New Roman"/>
            </a:endParaRPr>
          </a:p>
          <a:p>
            <a:pPr>
              <a:buSzPct val="63000"/>
            </a:pPr>
            <a:endParaRPr lang="en-US" altLang="zh-CN" sz="2000" dirty="0" smtClean="0">
              <a:solidFill>
                <a:srgbClr val="003399"/>
              </a:solidFill>
              <a:latin typeface="+mj-lt"/>
            </a:endParaRPr>
          </a:p>
          <a:p>
            <a:pPr>
              <a:buSzPct val="76000"/>
            </a:pPr>
            <a:endParaRPr lang="en-US" sz="2000" dirty="0" smtClean="0">
              <a:solidFill>
                <a:srgbClr val="003399"/>
              </a:solidFill>
              <a:latin typeface="+mj-lt"/>
            </a:endParaRPr>
          </a:p>
          <a:p>
            <a:pPr>
              <a:buSzPct val="76000"/>
            </a:pPr>
            <a:endParaRPr lang="en-US" sz="2000" dirty="0" smtClean="0">
              <a:solidFill>
                <a:srgbClr val="003399"/>
              </a:solidFill>
              <a:latin typeface="+mj-lt"/>
            </a:endParaRPr>
          </a:p>
        </p:txBody>
      </p:sp>
    </p:spTree>
    <p:extLst>
      <p:ext uri="{BB962C8B-B14F-4D97-AF65-F5344CB8AC3E}">
        <p14:creationId xmlns:p14="http://schemas.microsoft.com/office/powerpoint/2010/main" val="289337577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534400" cy="914399"/>
          </a:xfrm>
        </p:spPr>
        <p:txBody>
          <a:bodyPr>
            <a:normAutofit/>
          </a:bodyPr>
          <a:lstStyle/>
          <a:p>
            <a:pPr>
              <a:buSzPct val="167000"/>
              <a:buFont typeface="Arial"/>
              <a:buChar char="•"/>
            </a:pPr>
            <a:r>
              <a:rPr lang="en-US" sz="1600" dirty="0" smtClean="0">
                <a:solidFill>
                  <a:srgbClr val="000090"/>
                </a:solidFill>
                <a:latin typeface="+mj-lt"/>
              </a:rPr>
              <a:t>With the H. chromaticity set to zero and the vertical set to +3.0, the horizontal chromaticity is still close to zero, and the measured V. chromaticity is +1.5 (~50A horizontal &amp; ~75A vertical). </a:t>
            </a:r>
            <a:r>
              <a:rPr lang="en-US" sz="1600" dirty="0">
                <a:solidFill>
                  <a:srgbClr val="000090"/>
                </a:solidFill>
                <a:latin typeface="+mj-lt"/>
              </a:rPr>
              <a:t>T</a:t>
            </a:r>
            <a:r>
              <a:rPr lang="en-US" sz="1600" dirty="0" smtClean="0">
                <a:solidFill>
                  <a:srgbClr val="000090"/>
                </a:solidFill>
                <a:latin typeface="+mj-lt"/>
              </a:rPr>
              <a:t>he time it takes the beam to decohere is longest when the radius is close to zero:</a:t>
            </a:r>
          </a:p>
        </p:txBody>
      </p:sp>
      <p:graphicFrame>
        <p:nvGraphicFramePr>
          <p:cNvPr id="4" name="Table 3"/>
          <p:cNvGraphicFramePr>
            <a:graphicFrameLocks noGrp="1"/>
          </p:cNvGraphicFramePr>
          <p:nvPr>
            <p:extLst>
              <p:ext uri="{D42A27DB-BD31-4B8C-83A1-F6EECF244321}">
                <p14:modId xmlns:p14="http://schemas.microsoft.com/office/powerpoint/2010/main" val="93618081"/>
              </p:ext>
            </p:extLst>
          </p:nvPr>
        </p:nvGraphicFramePr>
        <p:xfrm>
          <a:off x="1524000" y="1524000"/>
          <a:ext cx="6080760" cy="1156715"/>
        </p:xfrm>
        <a:graphic>
          <a:graphicData uri="http://schemas.openxmlformats.org/drawingml/2006/table">
            <a:tbl>
              <a:tblPr firstRow="1" firstCol="1" bandRow="1">
                <a:tableStyleId>{5C22544A-7EE6-4342-B048-85BDC9FD1C3A}</a:tableStyleId>
              </a:tblPr>
              <a:tblGrid>
                <a:gridCol w="2026920"/>
                <a:gridCol w="2026920"/>
                <a:gridCol w="2026920"/>
              </a:tblGrid>
              <a:tr h="0">
                <a:tc>
                  <a:txBody>
                    <a:bodyPr/>
                    <a:lstStyle/>
                    <a:p>
                      <a:pPr marL="0" marR="0">
                        <a:lnSpc>
                          <a:spcPct val="115000"/>
                        </a:lnSpc>
                        <a:spcBef>
                          <a:spcPts val="0"/>
                        </a:spcBef>
                        <a:spcAft>
                          <a:spcPts val="0"/>
                        </a:spcAft>
                      </a:pPr>
                      <a:r>
                        <a:rPr lang="en-US" sz="1100" dirty="0">
                          <a:effectLst/>
                        </a:rPr>
                        <a:t>Radius (mm)</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X decoherence time (turns)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Y decoherence time (turns)</a:t>
                      </a:r>
                      <a:endParaRPr lang="en-US" sz="1100" dirty="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-2.0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950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65</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-0.4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&gt;6000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525</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+0.4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6000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525</a:t>
                      </a:r>
                      <a:endParaRPr lang="en-US" sz="1100">
                        <a:effectLst/>
                        <a:latin typeface="Calibri"/>
                        <a:ea typeface="Calibri"/>
                        <a:cs typeface="Times New Roman"/>
                      </a:endParaRPr>
                    </a:p>
                  </a:txBody>
                  <a:tcPr marL="68580" marR="68580" marT="0" marB="0"/>
                </a:tc>
              </a:tr>
              <a:tr h="0">
                <a:tc>
                  <a:txBody>
                    <a:bodyPr/>
                    <a:lstStyle/>
                    <a:p>
                      <a:pPr marL="0" marR="0">
                        <a:lnSpc>
                          <a:spcPct val="115000"/>
                        </a:lnSpc>
                        <a:spcBef>
                          <a:spcPts val="0"/>
                        </a:spcBef>
                        <a:spcAft>
                          <a:spcPts val="0"/>
                        </a:spcAft>
                      </a:pPr>
                      <a:r>
                        <a:rPr lang="en-US" sz="1100">
                          <a:effectLst/>
                        </a:rPr>
                        <a:t>+4.8</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250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270</a:t>
                      </a:r>
                      <a:endParaRPr lang="en-US" sz="1100" dirty="0">
                        <a:effectLst/>
                        <a:latin typeface="Calibri"/>
                        <a:ea typeface="Calibri"/>
                        <a:cs typeface="Times New Roman"/>
                      </a:endParaRPr>
                    </a:p>
                  </a:txBody>
                  <a:tcPr marL="68580" marR="68580" marT="0" marB="0"/>
                </a:tc>
              </a:tr>
            </a:tbl>
          </a:graphicData>
        </a:graphic>
      </p:graphicFrame>
      <p:sp>
        <p:nvSpPr>
          <p:cNvPr id="5" name="TextBox 4"/>
          <p:cNvSpPr txBox="1"/>
          <p:nvPr/>
        </p:nvSpPr>
        <p:spPr>
          <a:xfrm>
            <a:off x="228600" y="2704812"/>
            <a:ext cx="8763000" cy="584775"/>
          </a:xfrm>
          <a:prstGeom prst="rect">
            <a:avLst/>
          </a:prstGeom>
          <a:noFill/>
        </p:spPr>
        <p:txBody>
          <a:bodyPr wrap="square" rtlCol="0">
            <a:spAutoFit/>
          </a:bodyPr>
          <a:lstStyle/>
          <a:p>
            <a:pPr marL="285750" indent="-285750">
              <a:buClr>
                <a:srgbClr val="FF0000"/>
              </a:buClr>
              <a:buSzPct val="193000"/>
              <a:buFont typeface="Arial"/>
              <a:buChar char="•"/>
            </a:pPr>
            <a:r>
              <a:rPr lang="en-US" sz="1600" b="0" dirty="0" smtClean="0">
                <a:solidFill>
                  <a:srgbClr val="000090"/>
                </a:solidFill>
              </a:rPr>
              <a:t>Roughly the same radial vertical coherence dependence exists when either of the 2 strings is powered separately (there’s no data available for the horizontal). </a:t>
            </a:r>
            <a:endParaRPr lang="en-US" sz="1600" b="0" dirty="0">
              <a:solidFill>
                <a:srgbClr val="00009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83659103"/>
              </p:ext>
            </p:extLst>
          </p:nvPr>
        </p:nvGraphicFramePr>
        <p:xfrm>
          <a:off x="2514600" y="3289587"/>
          <a:ext cx="4724400" cy="1684781"/>
        </p:xfrm>
        <a:graphic>
          <a:graphicData uri="http://schemas.openxmlformats.org/drawingml/2006/table">
            <a:tbl>
              <a:tblPr firstRow="1" firstCol="1" bandRow="1">
                <a:tableStyleId>{5C22544A-7EE6-4342-B048-85BDC9FD1C3A}</a:tableStyleId>
              </a:tblPr>
              <a:tblGrid>
                <a:gridCol w="1322195"/>
                <a:gridCol w="1354055"/>
                <a:gridCol w="2048150"/>
              </a:tblGrid>
              <a:tr h="203200">
                <a:tc>
                  <a:txBody>
                    <a:bodyPr/>
                    <a:lstStyle/>
                    <a:p>
                      <a:pPr marL="0" marR="0">
                        <a:lnSpc>
                          <a:spcPct val="115000"/>
                        </a:lnSpc>
                        <a:spcBef>
                          <a:spcPts val="0"/>
                        </a:spcBef>
                        <a:spcAft>
                          <a:spcPts val="0"/>
                        </a:spcAft>
                      </a:pPr>
                      <a:r>
                        <a:rPr lang="en-US" sz="1100" dirty="0">
                          <a:effectLst/>
                        </a:rPr>
                        <a:t>Chrom Current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Radius (mm)</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Y decoherence time (turns)</a:t>
                      </a:r>
                      <a:endParaRPr lang="en-US" sz="1100" dirty="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vertical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250</a:t>
                      </a:r>
                      <a:endParaRPr lang="en-US" sz="110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vertical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425</a:t>
                      </a:r>
                      <a:endParaRPr lang="en-US" sz="110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vertical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350</a:t>
                      </a:r>
                      <a:endParaRPr lang="en-US" sz="1100" dirty="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horizontal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-2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325</a:t>
                      </a:r>
                      <a:endParaRPr lang="en-US" sz="1100" dirty="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horizontal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-0.3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500</a:t>
                      </a:r>
                      <a:endParaRPr lang="en-US" sz="1100">
                        <a:effectLst/>
                        <a:latin typeface="Calibri"/>
                        <a:ea typeface="Calibri"/>
                        <a:cs typeface="Times New Roman"/>
                      </a:endParaRPr>
                    </a:p>
                  </a:txBody>
                  <a:tcPr marL="68580" marR="68580" marT="0" marB="0"/>
                </a:tc>
              </a:tr>
              <a:tr h="216535">
                <a:tc>
                  <a:txBody>
                    <a:bodyPr/>
                    <a:lstStyle/>
                    <a:p>
                      <a:pPr marL="0" marR="0">
                        <a:lnSpc>
                          <a:spcPct val="115000"/>
                        </a:lnSpc>
                        <a:spcBef>
                          <a:spcPts val="0"/>
                        </a:spcBef>
                        <a:spcAft>
                          <a:spcPts val="0"/>
                        </a:spcAft>
                      </a:pPr>
                      <a:r>
                        <a:rPr lang="en-US" sz="1100">
                          <a:effectLst/>
                        </a:rPr>
                        <a:t>+40A horizontal</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350</a:t>
                      </a:r>
                      <a:endParaRPr lang="en-US" sz="11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304800" y="5036233"/>
            <a:ext cx="8610600" cy="1323439"/>
          </a:xfrm>
          <a:prstGeom prst="rect">
            <a:avLst/>
          </a:prstGeom>
          <a:noFill/>
        </p:spPr>
        <p:txBody>
          <a:bodyPr wrap="square" rtlCol="0">
            <a:spAutoFit/>
          </a:bodyPr>
          <a:lstStyle/>
          <a:p>
            <a:pPr marL="285750" indent="-285750">
              <a:buClr>
                <a:srgbClr val="FF0000"/>
              </a:buClr>
              <a:buSzPct val="166000"/>
              <a:buFont typeface="Arial" panose="020B0604020202020204" pitchFamily="34" charset="0"/>
              <a:buChar char="•"/>
            </a:pPr>
            <a:r>
              <a:rPr lang="en-US" sz="1600" b="0" dirty="0" smtClean="0">
                <a:solidFill>
                  <a:srgbClr val="000090"/>
                </a:solidFill>
              </a:rPr>
              <a:t>The radial dependence suggests that the actual chromaticites may depend on the radius. So, if the radius was different in Run 15 than 17 than different currents in the sextupoles might be required to reach zero chromaticity. The radius was changed during Run 17, but the need for more vertical sextupole current existed before that change, when the radius was the same as in Run 15. So, this is probably not why they need more current.</a:t>
            </a:r>
          </a:p>
        </p:txBody>
      </p:sp>
      <p:sp>
        <p:nvSpPr>
          <p:cNvPr id="8" name="Slide Number Placeholder 7"/>
          <p:cNvSpPr>
            <a:spLocks noGrp="1"/>
          </p:cNvSpPr>
          <p:nvPr>
            <p:ph type="sldNum" sz="quarter" idx="12"/>
          </p:nvPr>
        </p:nvSpPr>
        <p:spPr/>
        <p:txBody>
          <a:bodyPr/>
          <a:lstStyle/>
          <a:p>
            <a:fld id="{E3369138-5842-499C-A3F3-A167891C3180}" type="slidenum">
              <a:rPr lang="en-US" smtClean="0"/>
              <a:t>24</a:t>
            </a:fld>
            <a:endParaRPr lang="en-US"/>
          </a:p>
        </p:txBody>
      </p:sp>
      <p:sp>
        <p:nvSpPr>
          <p:cNvPr id="9" name="Rectangle 2"/>
          <p:cNvSpPr>
            <a:spLocks noGrp="1" noChangeArrowheads="1"/>
          </p:cNvSpPr>
          <p:nvPr>
            <p:ph type="title"/>
          </p:nvPr>
        </p:nvSpPr>
        <p:spPr>
          <a:xfrm>
            <a:off x="8348"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Beam Test at Injection without Snakes</a:t>
            </a:r>
          </a:p>
        </p:txBody>
      </p:sp>
      <p:sp>
        <p:nvSpPr>
          <p:cNvPr id="10" name="TextBox 9"/>
          <p:cNvSpPr txBox="1"/>
          <p:nvPr/>
        </p:nvSpPr>
        <p:spPr>
          <a:xfrm>
            <a:off x="6629400" y="152400"/>
            <a:ext cx="2339102" cy="400110"/>
          </a:xfrm>
          <a:prstGeom prst="rect">
            <a:avLst/>
          </a:prstGeom>
          <a:noFill/>
        </p:spPr>
        <p:txBody>
          <a:bodyPr wrap="none" rtlCol="0">
            <a:spAutoFit/>
          </a:bodyPr>
          <a:lstStyle/>
          <a:p>
            <a:r>
              <a:rPr lang="en-US" dirty="0" smtClean="0"/>
              <a:t>(analyzed by Keith)</a:t>
            </a:r>
            <a:endParaRPr lang="en-US" dirty="0"/>
          </a:p>
        </p:txBody>
      </p:sp>
    </p:spTree>
    <p:extLst>
      <p:ext uri="{BB962C8B-B14F-4D97-AF65-F5344CB8AC3E}">
        <p14:creationId xmlns:p14="http://schemas.microsoft.com/office/powerpoint/2010/main" val="34568234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25</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Modification and Upgrade </a:t>
            </a:r>
          </a:p>
        </p:txBody>
      </p:sp>
      <p:sp>
        <p:nvSpPr>
          <p:cNvPr id="9221" name="Rectangle 3"/>
          <p:cNvSpPr>
            <a:spLocks noGrp="1" noChangeArrowheads="1"/>
          </p:cNvSpPr>
          <p:nvPr>
            <p:ph type="body" idx="1"/>
          </p:nvPr>
        </p:nvSpPr>
        <p:spPr>
          <a:xfrm>
            <a:off x="0" y="685800"/>
            <a:ext cx="9144000" cy="6477000"/>
          </a:xfrm>
          <a:solidFill>
            <a:schemeClr val="bg1"/>
          </a:solidFill>
          <a:ln>
            <a:solidFill>
              <a:schemeClr val="bg1"/>
            </a:solidFill>
          </a:ln>
        </p:spPr>
        <p:txBody>
          <a:bodyPr/>
          <a:lstStyle/>
          <a:p>
            <a:pPr>
              <a:buSzPct val="76000"/>
            </a:pPr>
            <a:r>
              <a:rPr lang="en-US" sz="2000" dirty="0" smtClean="0">
                <a:solidFill>
                  <a:srgbClr val="003399"/>
                </a:solidFill>
                <a:latin typeface="+mj-lt"/>
              </a:rPr>
              <a:t>One cold head of AGS cold snake stopped working after switched to Au-Au operation in late May. The refilling time interval shrank from two days down to about one day.  The 5</a:t>
            </a:r>
            <a:r>
              <a:rPr lang="en-US" sz="2000" baseline="30000" dirty="0" smtClean="0">
                <a:solidFill>
                  <a:srgbClr val="003399"/>
                </a:solidFill>
                <a:latin typeface="+mj-lt"/>
              </a:rPr>
              <a:t>th</a:t>
            </a:r>
            <a:r>
              <a:rPr lang="en-US" sz="2000" dirty="0" smtClean="0">
                <a:solidFill>
                  <a:srgbClr val="003399"/>
                </a:solidFill>
                <a:latin typeface="+mj-lt"/>
              </a:rPr>
              <a:t> cold head will be added in the next two summer shutdowns for the system to be ready for run19, if running is desired. </a:t>
            </a:r>
          </a:p>
          <a:p>
            <a:pPr>
              <a:buSzPct val="76000"/>
            </a:pPr>
            <a:r>
              <a:rPr lang="en-US" sz="2000" dirty="0" smtClean="0">
                <a:solidFill>
                  <a:srgbClr val="003399"/>
                </a:solidFill>
                <a:latin typeface="+mj-lt"/>
              </a:rPr>
              <a:t>H10/G10 extraction has frequent failures. Can we upgrade the system?</a:t>
            </a:r>
          </a:p>
          <a:p>
            <a:pPr>
              <a:buSzPct val="76000"/>
            </a:pPr>
            <a:r>
              <a:rPr lang="en-US" sz="2000" dirty="0" smtClean="0">
                <a:solidFill>
                  <a:srgbClr val="003399"/>
                </a:solidFill>
                <a:latin typeface="+mj-lt"/>
              </a:rPr>
              <a:t> AGS vertical damper: it does not have alarm on its status (control system is too old). It was physically  checked every Monday. Its control needs to be upgraded.</a:t>
            </a:r>
          </a:p>
          <a:p>
            <a:pPr>
              <a:buSzPct val="76000"/>
            </a:pPr>
            <a:r>
              <a:rPr lang="en-US" altLang="zh-CN" sz="2000" dirty="0" smtClean="0">
                <a:solidFill>
                  <a:srgbClr val="003399"/>
                </a:solidFill>
                <a:latin typeface="+mj-lt"/>
              </a:rPr>
              <a:t>AGS frequency meter sometimes failed silently(no measurement or junk). How can we get it working reliably? </a:t>
            </a:r>
            <a:endParaRPr lang="en-US" sz="2000" dirty="0" smtClean="0">
              <a:solidFill>
                <a:srgbClr val="003399"/>
              </a:solidFill>
              <a:latin typeface="+mj-lt"/>
            </a:endParaRPr>
          </a:p>
          <a:p>
            <a:pPr>
              <a:buSzPct val="76000"/>
            </a:pPr>
            <a:r>
              <a:rPr lang="en-US" sz="2000" dirty="0" err="1" smtClean="0">
                <a:solidFill>
                  <a:srgbClr val="003399"/>
                </a:solidFill>
                <a:latin typeface="+mj-lt"/>
              </a:rPr>
              <a:t>AtR</a:t>
            </a:r>
            <a:r>
              <a:rPr lang="en-US" sz="2000" dirty="0" smtClean="0">
                <a:solidFill>
                  <a:srgbClr val="003399"/>
                </a:solidFill>
                <a:latin typeface="+mj-lt"/>
              </a:rPr>
              <a:t> flag/camera replacement. For low energy operation in 2019-2020, the </a:t>
            </a:r>
            <a:r>
              <a:rPr lang="en-US" sz="2000" dirty="0" err="1" smtClean="0">
                <a:solidFill>
                  <a:srgbClr val="003399"/>
                </a:solidFill>
                <a:latin typeface="+mj-lt"/>
              </a:rPr>
              <a:t>AtR</a:t>
            </a:r>
            <a:r>
              <a:rPr lang="en-US" sz="2000" dirty="0" smtClean="0">
                <a:solidFill>
                  <a:srgbClr val="003399"/>
                </a:solidFill>
                <a:latin typeface="+mj-lt"/>
              </a:rPr>
              <a:t> </a:t>
            </a:r>
            <a:r>
              <a:rPr lang="en-US" sz="2000" dirty="0" err="1" smtClean="0">
                <a:solidFill>
                  <a:srgbClr val="003399"/>
                </a:solidFill>
                <a:latin typeface="+mj-lt"/>
              </a:rPr>
              <a:t>beamline</a:t>
            </a:r>
            <a:r>
              <a:rPr lang="en-US" sz="2000" dirty="0" smtClean="0">
                <a:solidFill>
                  <a:srgbClr val="003399"/>
                </a:solidFill>
                <a:latin typeface="+mj-lt"/>
              </a:rPr>
              <a:t> setup is critical. </a:t>
            </a:r>
          </a:p>
          <a:p>
            <a:pPr>
              <a:buSzPct val="76000"/>
            </a:pPr>
            <a:r>
              <a:rPr lang="en-US" sz="2000" dirty="0" smtClean="0">
                <a:solidFill>
                  <a:srgbClr val="003399"/>
                </a:solidFill>
                <a:latin typeface="+mj-lt"/>
              </a:rPr>
              <a:t>Automatic chromaticity measurement in the AGS.  The vertical </a:t>
            </a:r>
            <a:r>
              <a:rPr lang="en-US" sz="2000" dirty="0" err="1" smtClean="0">
                <a:solidFill>
                  <a:srgbClr val="003399"/>
                </a:solidFill>
                <a:latin typeface="+mj-lt"/>
              </a:rPr>
              <a:t>sextupole</a:t>
            </a:r>
            <a:r>
              <a:rPr lang="en-US" sz="2000" dirty="0" smtClean="0">
                <a:solidFill>
                  <a:srgbClr val="003399"/>
                </a:solidFill>
                <a:latin typeface="+mj-lt"/>
              </a:rPr>
              <a:t> strength mystery would be easier to work on if we could measure the chromaticity in the AGS easily. </a:t>
            </a:r>
          </a:p>
          <a:p>
            <a:pPr>
              <a:buSzPct val="76000"/>
            </a:pPr>
            <a:r>
              <a:rPr lang="en-US" sz="2000" dirty="0">
                <a:solidFill>
                  <a:srgbClr val="000090"/>
                </a:solidFill>
                <a:latin typeface="+mj-lt"/>
              </a:rPr>
              <a:t>Automatic orbit correction in the </a:t>
            </a:r>
            <a:r>
              <a:rPr lang="en-US" sz="2000" dirty="0" err="1">
                <a:solidFill>
                  <a:srgbClr val="000090"/>
                </a:solidFill>
                <a:latin typeface="+mj-lt"/>
              </a:rPr>
              <a:t>AtR</a:t>
            </a:r>
            <a:r>
              <a:rPr lang="en-US" sz="2000" dirty="0">
                <a:solidFill>
                  <a:srgbClr val="000090"/>
                </a:solidFill>
                <a:latin typeface="+mj-lt"/>
              </a:rPr>
              <a:t>. M</a:t>
            </a:r>
            <a:r>
              <a:rPr lang="en-US" sz="2000" dirty="0" smtClean="0">
                <a:solidFill>
                  <a:srgbClr val="000090"/>
                </a:solidFill>
                <a:latin typeface="+mj-lt"/>
              </a:rPr>
              <a:t>aintaining </a:t>
            </a:r>
            <a:r>
              <a:rPr lang="en-US" sz="2000" dirty="0">
                <a:solidFill>
                  <a:srgbClr val="000090"/>
                </a:solidFill>
                <a:latin typeface="+mj-lt"/>
              </a:rPr>
              <a:t>the </a:t>
            </a:r>
            <a:r>
              <a:rPr lang="en-US" sz="2000" dirty="0" err="1" smtClean="0">
                <a:solidFill>
                  <a:srgbClr val="000090"/>
                </a:solidFill>
                <a:latin typeface="+mj-lt"/>
              </a:rPr>
              <a:t>AtR</a:t>
            </a:r>
            <a:r>
              <a:rPr lang="en-US" sz="2000" dirty="0" smtClean="0">
                <a:solidFill>
                  <a:srgbClr val="000090"/>
                </a:solidFill>
                <a:latin typeface="+mj-lt"/>
              </a:rPr>
              <a:t> has been a long term issue. </a:t>
            </a:r>
            <a:r>
              <a:rPr lang="en-US" sz="2000" dirty="0">
                <a:solidFill>
                  <a:srgbClr val="000090"/>
                </a:solidFill>
                <a:latin typeface="+mj-lt"/>
              </a:rPr>
              <a:t> There is some tedious controls work and polarity checking to be done.  The algorithm itself is pretty straightforward.</a:t>
            </a:r>
            <a:endParaRPr lang="en-US" sz="2000" dirty="0" smtClean="0">
              <a:solidFill>
                <a:srgbClr val="000090"/>
              </a:solidFill>
              <a:latin typeface="+mj-lt"/>
            </a:endParaRPr>
          </a:p>
        </p:txBody>
      </p:sp>
    </p:spTree>
    <p:extLst>
      <p:ext uri="{BB962C8B-B14F-4D97-AF65-F5344CB8AC3E}">
        <p14:creationId xmlns:p14="http://schemas.microsoft.com/office/powerpoint/2010/main" val="2049968893"/>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26</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Preparation for Run18</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76000"/>
            </a:pPr>
            <a:r>
              <a:rPr lang="en-US" altLang="zh-CN" sz="2000" dirty="0" smtClean="0">
                <a:solidFill>
                  <a:srgbClr val="003399"/>
                </a:solidFill>
                <a:latin typeface="+mj-lt"/>
              </a:rPr>
              <a:t>RHIC required bunch intensity is about 1.5E9 at AGS extraction for both </a:t>
            </a:r>
            <a:r>
              <a:rPr lang="en-US" altLang="zh-CN" sz="2000" dirty="0" err="1" smtClean="0">
                <a:solidFill>
                  <a:srgbClr val="003399"/>
                </a:solidFill>
                <a:latin typeface="+mj-lt"/>
              </a:rPr>
              <a:t>Zr</a:t>
            </a:r>
            <a:r>
              <a:rPr lang="en-US" altLang="zh-CN" sz="2000" dirty="0" smtClean="0">
                <a:solidFill>
                  <a:srgbClr val="003399"/>
                </a:solidFill>
                <a:latin typeface="+mj-lt"/>
              </a:rPr>
              <a:t> and </a:t>
            </a:r>
            <a:r>
              <a:rPr lang="en-US" altLang="zh-CN" sz="2000" dirty="0" err="1" smtClean="0">
                <a:solidFill>
                  <a:srgbClr val="003399"/>
                </a:solidFill>
                <a:latin typeface="+mj-lt"/>
              </a:rPr>
              <a:t>Ru</a:t>
            </a:r>
            <a:r>
              <a:rPr lang="en-US" altLang="zh-CN" sz="2000" dirty="0" smtClean="0">
                <a:solidFill>
                  <a:srgbClr val="003399"/>
                </a:solidFill>
                <a:latin typeface="+mj-lt"/>
              </a:rPr>
              <a:t>.</a:t>
            </a:r>
          </a:p>
          <a:p>
            <a:pPr>
              <a:buSzPct val="76000"/>
            </a:pPr>
            <a:r>
              <a:rPr lang="en-US" altLang="zh-CN" sz="2000" dirty="0" err="1" smtClean="0">
                <a:solidFill>
                  <a:srgbClr val="003399"/>
                </a:solidFill>
                <a:latin typeface="+mj-lt"/>
              </a:rPr>
              <a:t>Ru</a:t>
            </a:r>
            <a:r>
              <a:rPr lang="en-US" altLang="zh-CN" sz="2000" dirty="0" smtClean="0">
                <a:solidFill>
                  <a:srgbClr val="003399"/>
                </a:solidFill>
                <a:latin typeface="+mj-lt"/>
              </a:rPr>
              <a:t> is coming from tandem and </a:t>
            </a:r>
            <a:r>
              <a:rPr lang="en-US" altLang="zh-CN" sz="2000" dirty="0" err="1" smtClean="0">
                <a:solidFill>
                  <a:srgbClr val="003399"/>
                </a:solidFill>
                <a:latin typeface="+mj-lt"/>
              </a:rPr>
              <a:t>Zr</a:t>
            </a:r>
            <a:r>
              <a:rPr lang="en-US" altLang="zh-CN" sz="2000" dirty="0" smtClean="0">
                <a:solidFill>
                  <a:srgbClr val="003399"/>
                </a:solidFill>
                <a:latin typeface="+mj-lt"/>
              </a:rPr>
              <a:t> is coming from EBIS. 12 pulses are expected from both sources.</a:t>
            </a:r>
            <a:endParaRPr lang="en-US" altLang="zh-CN" sz="2000" dirty="0">
              <a:solidFill>
                <a:srgbClr val="000090"/>
              </a:solidFill>
              <a:latin typeface="+mj-lt"/>
            </a:endParaRPr>
          </a:p>
          <a:p>
            <a:pPr>
              <a:buSzPct val="76000"/>
            </a:pPr>
            <a:r>
              <a:rPr lang="en-US" sz="2000" dirty="0" err="1" smtClean="0">
                <a:solidFill>
                  <a:srgbClr val="000090"/>
                </a:solidFill>
                <a:latin typeface="+mj-lt"/>
              </a:rPr>
              <a:t>Zr</a:t>
            </a:r>
            <a:r>
              <a:rPr lang="en-US" sz="2000" dirty="0">
                <a:solidFill>
                  <a:srgbClr val="000090"/>
                </a:solidFill>
                <a:latin typeface="+mj-lt"/>
              </a:rPr>
              <a:t>: The inexpensive 50% enriched </a:t>
            </a:r>
            <a:r>
              <a:rPr lang="en-US" sz="2000" dirty="0" err="1">
                <a:solidFill>
                  <a:srgbClr val="000090"/>
                </a:solidFill>
                <a:latin typeface="+mj-lt"/>
              </a:rPr>
              <a:t>Zr</a:t>
            </a:r>
            <a:r>
              <a:rPr lang="en-US" sz="2000" dirty="0">
                <a:solidFill>
                  <a:srgbClr val="000090"/>
                </a:solidFill>
                <a:latin typeface="+mj-lt"/>
              </a:rPr>
              <a:t> would be sufficient. This would yield up to 3e9 out of the </a:t>
            </a:r>
            <a:r>
              <a:rPr lang="en-US" sz="2000" dirty="0" smtClean="0">
                <a:solidFill>
                  <a:srgbClr val="000090"/>
                </a:solidFill>
                <a:latin typeface="+mj-lt"/>
              </a:rPr>
              <a:t>AGS (based on the Au beam from EBIS).</a:t>
            </a:r>
            <a:r>
              <a:rPr lang="en-US" sz="2000" dirty="0">
                <a:solidFill>
                  <a:srgbClr val="000090"/>
                </a:solidFill>
                <a:latin typeface="+mj-lt"/>
              </a:rPr>
              <a:t> </a:t>
            </a:r>
            <a:endParaRPr lang="en-US" sz="2000" dirty="0" smtClean="0">
              <a:solidFill>
                <a:srgbClr val="000090"/>
              </a:solidFill>
              <a:latin typeface="+mj-lt"/>
            </a:endParaRPr>
          </a:p>
          <a:p>
            <a:pPr>
              <a:buSzPct val="76000"/>
            </a:pPr>
            <a:r>
              <a:rPr lang="en-US" sz="2000" dirty="0" smtClean="0">
                <a:solidFill>
                  <a:srgbClr val="000090"/>
                </a:solidFill>
                <a:latin typeface="+mj-lt"/>
              </a:rPr>
              <a:t> </a:t>
            </a:r>
            <a:r>
              <a:rPr lang="en-US" sz="2000" dirty="0" err="1">
                <a:solidFill>
                  <a:srgbClr val="000090"/>
                </a:solidFill>
                <a:latin typeface="+mj-lt"/>
              </a:rPr>
              <a:t>Ru</a:t>
            </a:r>
            <a:r>
              <a:rPr lang="en-US" sz="2000" dirty="0">
                <a:solidFill>
                  <a:srgbClr val="000090"/>
                </a:solidFill>
                <a:latin typeface="+mj-lt"/>
              </a:rPr>
              <a:t>: Enrichment from 5.54% to ~10% would be sufficient. This would yield ~2e9/bunch out of the </a:t>
            </a:r>
            <a:r>
              <a:rPr lang="en-US" sz="2000" dirty="0" smtClean="0">
                <a:solidFill>
                  <a:srgbClr val="000090"/>
                </a:solidFill>
                <a:latin typeface="+mj-lt"/>
              </a:rPr>
              <a:t>AGS (based on beam test in run16: 1E9 with 5.54% natural </a:t>
            </a:r>
            <a:r>
              <a:rPr lang="en-US" sz="2000" dirty="0" err="1" smtClean="0">
                <a:solidFill>
                  <a:srgbClr val="000090"/>
                </a:solidFill>
                <a:latin typeface="+mj-lt"/>
              </a:rPr>
              <a:t>Ru</a:t>
            </a:r>
            <a:r>
              <a:rPr lang="en-US" sz="2000" dirty="0" smtClean="0">
                <a:solidFill>
                  <a:srgbClr val="000090"/>
                </a:solidFill>
                <a:latin typeface="+mj-lt"/>
              </a:rPr>
              <a:t>).</a:t>
            </a:r>
            <a:r>
              <a:rPr lang="en-US" sz="2000" dirty="0">
                <a:solidFill>
                  <a:srgbClr val="000090"/>
                </a:solidFill>
                <a:latin typeface="+mj-lt"/>
              </a:rPr>
              <a:t> </a:t>
            </a:r>
          </a:p>
          <a:p>
            <a:pPr>
              <a:buSzPct val="76000"/>
            </a:pPr>
            <a:r>
              <a:rPr lang="en-US" altLang="zh-CN" sz="2000" dirty="0" smtClean="0">
                <a:solidFill>
                  <a:srgbClr val="003399"/>
                </a:solidFill>
                <a:latin typeface="+mj-lt"/>
              </a:rPr>
              <a:t> There is enough room to reach the required intensity for both </a:t>
            </a:r>
            <a:r>
              <a:rPr lang="en-US" altLang="zh-CN" sz="2000" dirty="0" err="1" smtClean="0">
                <a:solidFill>
                  <a:srgbClr val="003399"/>
                </a:solidFill>
                <a:latin typeface="+mj-lt"/>
              </a:rPr>
              <a:t>Zr</a:t>
            </a:r>
            <a:r>
              <a:rPr lang="en-US" altLang="zh-CN" sz="2000" dirty="0" smtClean="0">
                <a:solidFill>
                  <a:srgbClr val="003399"/>
                </a:solidFill>
                <a:latin typeface="+mj-lt"/>
              </a:rPr>
              <a:t> and </a:t>
            </a:r>
            <a:r>
              <a:rPr lang="en-US" altLang="zh-CN" sz="2000" dirty="0" err="1" smtClean="0">
                <a:solidFill>
                  <a:srgbClr val="003399"/>
                </a:solidFill>
                <a:latin typeface="+mj-lt"/>
              </a:rPr>
              <a:t>Ru</a:t>
            </a:r>
            <a:r>
              <a:rPr lang="en-US" altLang="zh-CN" sz="2000" dirty="0" smtClean="0">
                <a:solidFill>
                  <a:srgbClr val="003399"/>
                </a:solidFill>
                <a:latin typeface="+mj-lt"/>
              </a:rPr>
              <a:t>.</a:t>
            </a:r>
          </a:p>
          <a:p>
            <a:pPr>
              <a:buSzPct val="76000"/>
            </a:pPr>
            <a:r>
              <a:rPr lang="en-US" altLang="zh-CN" sz="2000" dirty="0" smtClean="0">
                <a:solidFill>
                  <a:srgbClr val="003399"/>
                </a:solidFill>
                <a:latin typeface="+mj-lt"/>
              </a:rPr>
              <a:t>Au beam for STAR and </a:t>
            </a:r>
            <a:r>
              <a:rPr lang="en-US" altLang="zh-CN" sz="2000" dirty="0" err="1" smtClean="0">
                <a:solidFill>
                  <a:srgbClr val="003399"/>
                </a:solidFill>
                <a:latin typeface="+mj-lt"/>
              </a:rPr>
              <a:t>CeC</a:t>
            </a:r>
            <a:r>
              <a:rPr lang="en-US" altLang="zh-CN" sz="2000" dirty="0" smtClean="0">
                <a:solidFill>
                  <a:srgbClr val="003399"/>
                </a:solidFill>
                <a:latin typeface="+mj-lt"/>
              </a:rPr>
              <a:t> should be no issue.</a:t>
            </a:r>
          </a:p>
          <a:p>
            <a:pPr>
              <a:buSzPct val="76000"/>
            </a:pPr>
            <a:r>
              <a:rPr lang="en-US" altLang="zh-CN" sz="2000" dirty="0" smtClean="0">
                <a:solidFill>
                  <a:srgbClr val="003399"/>
                </a:solidFill>
                <a:latin typeface="+mj-lt"/>
              </a:rPr>
              <a:t>A new request from STAR to switch back and forth between </a:t>
            </a:r>
            <a:r>
              <a:rPr lang="en-US" altLang="zh-CN" sz="2000" dirty="0" err="1" smtClean="0">
                <a:solidFill>
                  <a:srgbClr val="003399"/>
                </a:solidFill>
                <a:latin typeface="+mj-lt"/>
              </a:rPr>
              <a:t>Zr</a:t>
            </a:r>
            <a:r>
              <a:rPr lang="en-US" altLang="zh-CN" sz="2000" dirty="0" smtClean="0">
                <a:solidFill>
                  <a:srgbClr val="003399"/>
                </a:solidFill>
                <a:latin typeface="+mj-lt"/>
              </a:rPr>
              <a:t> and </a:t>
            </a:r>
            <a:r>
              <a:rPr lang="en-US" altLang="zh-CN" sz="2000" dirty="0" err="1" smtClean="0">
                <a:solidFill>
                  <a:srgbClr val="003399"/>
                </a:solidFill>
                <a:latin typeface="+mj-lt"/>
              </a:rPr>
              <a:t>Ru</a:t>
            </a:r>
            <a:r>
              <a:rPr lang="en-US" altLang="zh-CN" sz="2000" dirty="0" smtClean="0">
                <a:solidFill>
                  <a:srgbClr val="003399"/>
                </a:solidFill>
                <a:latin typeface="+mj-lt"/>
              </a:rPr>
              <a:t>. Since we only have one x-y stage, NSRL can’t be run in parallel with </a:t>
            </a:r>
            <a:r>
              <a:rPr lang="en-US" altLang="zh-CN" sz="2000" dirty="0" err="1" smtClean="0">
                <a:solidFill>
                  <a:srgbClr val="003399"/>
                </a:solidFill>
                <a:latin typeface="+mj-lt"/>
              </a:rPr>
              <a:t>Zr</a:t>
            </a:r>
            <a:r>
              <a:rPr lang="en-US" altLang="zh-CN" sz="2000" dirty="0" smtClean="0">
                <a:solidFill>
                  <a:srgbClr val="003399"/>
                </a:solidFill>
                <a:latin typeface="+mj-lt"/>
              </a:rPr>
              <a:t> beam from EBIS. Currently, NSRL is scheduled to wait till </a:t>
            </a:r>
            <a:r>
              <a:rPr lang="en-US" altLang="zh-CN" sz="2000" dirty="0" err="1" smtClean="0">
                <a:solidFill>
                  <a:srgbClr val="003399"/>
                </a:solidFill>
                <a:latin typeface="+mj-lt"/>
              </a:rPr>
              <a:t>Zr</a:t>
            </a:r>
            <a:r>
              <a:rPr lang="en-US" altLang="zh-CN" sz="2000" dirty="0" smtClean="0">
                <a:solidFill>
                  <a:srgbClr val="003399"/>
                </a:solidFill>
                <a:latin typeface="+mj-lt"/>
              </a:rPr>
              <a:t> is done in March. Either we put in manpower to build another stage including control, or we say no to STAR/NSRL.  </a:t>
            </a:r>
          </a:p>
          <a:p>
            <a:pPr>
              <a:buSzPct val="76000"/>
            </a:pPr>
            <a:endParaRPr lang="en-US" sz="2000" dirty="0" smtClean="0">
              <a:solidFill>
                <a:srgbClr val="003399"/>
              </a:solidFill>
              <a:latin typeface="+mj-lt"/>
            </a:endParaRPr>
          </a:p>
        </p:txBody>
      </p:sp>
    </p:spTree>
    <p:extLst>
      <p:ext uri="{BB962C8B-B14F-4D97-AF65-F5344CB8AC3E}">
        <p14:creationId xmlns:p14="http://schemas.microsoft.com/office/powerpoint/2010/main" val="695214466"/>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27</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Preparation for Run19-20</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76000"/>
            </a:pPr>
            <a:r>
              <a:rPr lang="en-US" altLang="zh-CN" sz="2400" dirty="0" smtClean="0">
                <a:solidFill>
                  <a:srgbClr val="003399"/>
                </a:solidFill>
                <a:latin typeface="+mj-lt"/>
              </a:rPr>
              <a:t>The lower energy Au run requires better optics control in the </a:t>
            </a:r>
            <a:r>
              <a:rPr lang="en-US" altLang="zh-CN" sz="2400" dirty="0" err="1" smtClean="0">
                <a:solidFill>
                  <a:srgbClr val="003399"/>
                </a:solidFill>
                <a:latin typeface="+mj-lt"/>
              </a:rPr>
              <a:t>AtR</a:t>
            </a:r>
            <a:r>
              <a:rPr lang="en-US" altLang="zh-CN" sz="2400" dirty="0" smtClean="0">
                <a:solidFill>
                  <a:srgbClr val="003399"/>
                </a:solidFill>
                <a:latin typeface="+mj-lt"/>
              </a:rPr>
              <a:t> line.</a:t>
            </a:r>
          </a:p>
          <a:p>
            <a:pPr>
              <a:buSzPct val="76000"/>
            </a:pPr>
            <a:r>
              <a:rPr lang="en-US" altLang="zh-CN" sz="2400" dirty="0" smtClean="0">
                <a:solidFill>
                  <a:srgbClr val="003399"/>
                </a:solidFill>
                <a:latin typeface="+mj-lt"/>
              </a:rPr>
              <a:t>The </a:t>
            </a:r>
            <a:r>
              <a:rPr lang="en-US" altLang="zh-CN" sz="2400" dirty="0" err="1" smtClean="0">
                <a:solidFill>
                  <a:srgbClr val="003399"/>
                </a:solidFill>
                <a:latin typeface="+mj-lt"/>
              </a:rPr>
              <a:t>AtR</a:t>
            </a:r>
            <a:r>
              <a:rPr lang="en-US" altLang="zh-CN" sz="2400" dirty="0" smtClean="0">
                <a:solidFill>
                  <a:srgbClr val="003399"/>
                </a:solidFill>
                <a:latin typeface="+mj-lt"/>
              </a:rPr>
              <a:t> line survey was done in last summer shutdown. The data will be analyzed to see if further alignment is needed or not. This needs to be done before run19.</a:t>
            </a:r>
          </a:p>
          <a:p>
            <a:pPr>
              <a:buSzPct val="76000"/>
            </a:pPr>
            <a:r>
              <a:rPr lang="en-US" altLang="zh-CN" sz="2400" dirty="0" err="1" smtClean="0">
                <a:solidFill>
                  <a:srgbClr val="003399"/>
                </a:solidFill>
                <a:latin typeface="+mj-lt"/>
              </a:rPr>
              <a:t>AtR</a:t>
            </a:r>
            <a:r>
              <a:rPr lang="en-US" altLang="zh-CN" sz="2400" dirty="0" smtClean="0">
                <a:solidFill>
                  <a:srgbClr val="003399"/>
                </a:solidFill>
                <a:latin typeface="+mj-lt"/>
              </a:rPr>
              <a:t> flags need to be repaired. This requires work from both instrumentation and control groups.</a:t>
            </a:r>
          </a:p>
          <a:p>
            <a:pPr>
              <a:buSzPct val="76000"/>
            </a:pPr>
            <a:r>
              <a:rPr lang="en-US" altLang="zh-CN" sz="2400" dirty="0" smtClean="0">
                <a:solidFill>
                  <a:srgbClr val="003399"/>
                </a:solidFill>
                <a:latin typeface="+mj-lt"/>
              </a:rPr>
              <a:t>Polarized </a:t>
            </a:r>
            <a:r>
              <a:rPr lang="en-US" altLang="zh-CN" sz="2400" dirty="0" err="1" smtClean="0">
                <a:solidFill>
                  <a:srgbClr val="003399"/>
                </a:solidFill>
                <a:latin typeface="+mj-lt"/>
              </a:rPr>
              <a:t>helion</a:t>
            </a:r>
            <a:r>
              <a:rPr lang="en-US" altLang="zh-CN" sz="2400" dirty="0" smtClean="0">
                <a:solidFill>
                  <a:srgbClr val="003399"/>
                </a:solidFill>
                <a:latin typeface="+mj-lt"/>
              </a:rPr>
              <a:t> may require an AC dipole in the Booster to overcome the 12-ν</a:t>
            </a:r>
            <a:r>
              <a:rPr lang="en-US" altLang="zh-CN" sz="2400" baseline="-25000" dirty="0" smtClean="0">
                <a:solidFill>
                  <a:srgbClr val="003399"/>
                </a:solidFill>
                <a:latin typeface="+mj-lt"/>
              </a:rPr>
              <a:t>y </a:t>
            </a:r>
            <a:r>
              <a:rPr lang="en-US" altLang="zh-CN" sz="2400" dirty="0" smtClean="0">
                <a:solidFill>
                  <a:srgbClr val="003399"/>
                </a:solidFill>
                <a:latin typeface="+mj-lt"/>
              </a:rPr>
              <a:t>resonance so that the injection energy can be raised to reduce optics distortion due to cold snake. The beam test can be done with proton for 0+ν</a:t>
            </a:r>
            <a:r>
              <a:rPr lang="en-US" altLang="zh-CN" sz="2400" baseline="-25000" dirty="0" smtClean="0">
                <a:solidFill>
                  <a:srgbClr val="003399"/>
                </a:solidFill>
                <a:latin typeface="+mj-lt"/>
              </a:rPr>
              <a:t>y</a:t>
            </a:r>
            <a:r>
              <a:rPr lang="en-US" altLang="zh-CN" sz="2400" dirty="0" smtClean="0">
                <a:solidFill>
                  <a:srgbClr val="003399"/>
                </a:solidFill>
                <a:latin typeface="+mj-lt"/>
              </a:rPr>
              <a:t> (similar rigidity and required AC dipole strength) in run19, if the AC dipole can be built before then. The detail of the proposal will be discussed separately.</a:t>
            </a:r>
          </a:p>
          <a:p>
            <a:pPr>
              <a:buSzPct val="76000"/>
            </a:pPr>
            <a:r>
              <a:rPr lang="en-US" altLang="zh-CN" sz="2400" dirty="0" smtClean="0">
                <a:solidFill>
                  <a:srgbClr val="003399"/>
                </a:solidFill>
                <a:latin typeface="+mj-lt"/>
              </a:rPr>
              <a:t>Polarized </a:t>
            </a:r>
            <a:r>
              <a:rPr lang="en-US" altLang="zh-CN" sz="2400" dirty="0" err="1" smtClean="0">
                <a:solidFill>
                  <a:srgbClr val="003399"/>
                </a:solidFill>
                <a:latin typeface="+mj-lt"/>
              </a:rPr>
              <a:t>helion</a:t>
            </a:r>
            <a:r>
              <a:rPr lang="en-US" altLang="zh-CN" sz="2400" dirty="0" smtClean="0">
                <a:solidFill>
                  <a:srgbClr val="003399"/>
                </a:solidFill>
                <a:latin typeface="+mj-lt"/>
              </a:rPr>
              <a:t> beam may be available in 2020. The beam test in injectors is planned.</a:t>
            </a:r>
          </a:p>
        </p:txBody>
      </p:sp>
    </p:spTree>
    <p:extLst>
      <p:ext uri="{BB962C8B-B14F-4D97-AF65-F5344CB8AC3E}">
        <p14:creationId xmlns:p14="http://schemas.microsoft.com/office/powerpoint/2010/main" val="3865793457"/>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28</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Summary</a:t>
            </a:r>
          </a:p>
        </p:txBody>
      </p:sp>
      <p:sp>
        <p:nvSpPr>
          <p:cNvPr id="9221" name="Rectangle 3"/>
          <p:cNvSpPr>
            <a:spLocks noGrp="1" noChangeArrowheads="1"/>
          </p:cNvSpPr>
          <p:nvPr>
            <p:ph type="body" idx="1"/>
          </p:nvPr>
        </p:nvSpPr>
        <p:spPr>
          <a:xfrm>
            <a:off x="152400" y="801826"/>
            <a:ext cx="8839200" cy="6019800"/>
          </a:xfrm>
          <a:solidFill>
            <a:schemeClr val="bg1"/>
          </a:solidFill>
          <a:ln>
            <a:solidFill>
              <a:schemeClr val="bg1"/>
            </a:solidFill>
          </a:ln>
        </p:spPr>
        <p:txBody>
          <a:bodyPr/>
          <a:lstStyle/>
          <a:p>
            <a:pPr>
              <a:buSzPct val="76000"/>
            </a:pPr>
            <a:r>
              <a:rPr lang="en-US" sz="2000" dirty="0" smtClean="0">
                <a:solidFill>
                  <a:srgbClr val="000090"/>
                </a:solidFill>
                <a:latin typeface="+mj-lt"/>
              </a:rPr>
              <a:t>The dual harmonics is used in AGS early cycle on top of change of harmonic number from 8 to 6. The effect </a:t>
            </a:r>
            <a:r>
              <a:rPr lang="en-US" sz="2000" smtClean="0">
                <a:solidFill>
                  <a:srgbClr val="000090"/>
                </a:solidFill>
                <a:latin typeface="+mj-lt"/>
              </a:rPr>
              <a:t>on vertical emittance </a:t>
            </a:r>
            <a:r>
              <a:rPr lang="en-US" sz="2000" dirty="0" smtClean="0">
                <a:solidFill>
                  <a:srgbClr val="000090"/>
                </a:solidFill>
                <a:latin typeface="+mj-lt"/>
              </a:rPr>
              <a:t>is visible.</a:t>
            </a:r>
          </a:p>
          <a:p>
            <a:pPr>
              <a:buSzPct val="76000"/>
            </a:pPr>
            <a:r>
              <a:rPr lang="en-US" sz="2000" dirty="0" smtClean="0">
                <a:solidFill>
                  <a:srgbClr val="000090"/>
                </a:solidFill>
                <a:latin typeface="+mj-lt"/>
              </a:rPr>
              <a:t>The JQ timing derivation algorithm has been modified to use just ramp asymmetry measurement. The ramp asymmetry measurement has been improved, too. There is no issue of JQ timing drift throughout the long run. We derive JQ timing every month and they show that there is no JQ timing drift. The benefiting factor is about 1.07.</a:t>
            </a:r>
          </a:p>
          <a:p>
            <a:pPr>
              <a:buSzPct val="76000"/>
            </a:pPr>
            <a:r>
              <a:rPr lang="en-US" sz="2000" dirty="0">
                <a:solidFill>
                  <a:srgbClr val="000090"/>
                </a:solidFill>
                <a:latin typeface="Times New Roman"/>
                <a:cs typeface="Times New Roman"/>
              </a:rPr>
              <a:t>AGS </a:t>
            </a:r>
            <a:r>
              <a:rPr lang="en-US" sz="2000" dirty="0" err="1">
                <a:solidFill>
                  <a:srgbClr val="000090"/>
                </a:solidFill>
                <a:latin typeface="Times New Roman"/>
                <a:cs typeface="Times New Roman"/>
              </a:rPr>
              <a:t>eIPM</a:t>
            </a:r>
            <a:r>
              <a:rPr lang="en-US" sz="2000" dirty="0">
                <a:solidFill>
                  <a:srgbClr val="000090"/>
                </a:solidFill>
                <a:latin typeface="Times New Roman"/>
                <a:cs typeface="Times New Roman"/>
              </a:rPr>
              <a:t> gives </a:t>
            </a:r>
            <a:r>
              <a:rPr lang="en-US" sz="2000" dirty="0" smtClean="0">
                <a:solidFill>
                  <a:srgbClr val="000090"/>
                </a:solidFill>
                <a:latin typeface="Times New Roman"/>
                <a:cs typeface="Times New Roman"/>
              </a:rPr>
              <a:t>believable </a:t>
            </a:r>
            <a:r>
              <a:rPr lang="en-US" sz="2000" dirty="0">
                <a:solidFill>
                  <a:srgbClr val="000090"/>
                </a:solidFill>
                <a:latin typeface="Times New Roman"/>
                <a:cs typeface="Times New Roman"/>
              </a:rPr>
              <a:t>profiles </a:t>
            </a:r>
            <a:r>
              <a:rPr lang="en-US" sz="2000" dirty="0" smtClean="0">
                <a:solidFill>
                  <a:srgbClr val="000090"/>
                </a:solidFill>
                <a:latin typeface="Times New Roman"/>
                <a:cs typeface="Times New Roman"/>
              </a:rPr>
              <a:t>after </a:t>
            </a:r>
            <a:r>
              <a:rPr lang="en-US" sz="2000" dirty="0">
                <a:solidFill>
                  <a:srgbClr val="000090"/>
                </a:solidFill>
                <a:latin typeface="Times New Roman"/>
                <a:cs typeface="Times New Roman"/>
              </a:rPr>
              <a:t>they were timed in properly and gain calibration </a:t>
            </a:r>
            <a:r>
              <a:rPr lang="en-US" sz="2000" dirty="0" smtClean="0">
                <a:solidFill>
                  <a:srgbClr val="000090"/>
                </a:solidFill>
                <a:latin typeface="Times New Roman"/>
                <a:cs typeface="Times New Roman"/>
              </a:rPr>
              <a:t>was done. It was used since Feb. 6 for AGS normal operation.</a:t>
            </a:r>
            <a:endParaRPr lang="en-US" sz="2000" dirty="0" smtClean="0">
              <a:solidFill>
                <a:srgbClr val="000090"/>
              </a:solidFill>
              <a:latin typeface="+mj-lt"/>
            </a:endParaRPr>
          </a:p>
          <a:p>
            <a:pPr>
              <a:buSzPct val="76000"/>
            </a:pPr>
            <a:r>
              <a:rPr lang="en-US" sz="2000" dirty="0" smtClean="0">
                <a:solidFill>
                  <a:srgbClr val="000090"/>
                </a:solidFill>
                <a:latin typeface="+mj-lt"/>
              </a:rPr>
              <a:t>Run18</a:t>
            </a:r>
            <a:r>
              <a:rPr lang="en-US" sz="2000" dirty="0">
                <a:solidFill>
                  <a:srgbClr val="000090"/>
                </a:solidFill>
                <a:latin typeface="+mj-lt"/>
              </a:rPr>
              <a:t>:</a:t>
            </a:r>
            <a:r>
              <a:rPr lang="en-US" sz="2000" dirty="0" smtClean="0">
                <a:solidFill>
                  <a:srgbClr val="000090"/>
                </a:solidFill>
                <a:latin typeface="+mj-lt"/>
              </a:rPr>
              <a:t> there is enough room to reach the desired RHIC bunch intensity for both </a:t>
            </a:r>
            <a:r>
              <a:rPr lang="en-US" sz="2000" dirty="0" err="1" smtClean="0">
                <a:solidFill>
                  <a:srgbClr val="000090"/>
                </a:solidFill>
                <a:latin typeface="+mj-lt"/>
              </a:rPr>
              <a:t>Zr</a:t>
            </a:r>
            <a:r>
              <a:rPr lang="en-US" sz="2000" dirty="0" smtClean="0">
                <a:solidFill>
                  <a:srgbClr val="000090"/>
                </a:solidFill>
                <a:latin typeface="+mj-lt"/>
              </a:rPr>
              <a:t> and </a:t>
            </a:r>
            <a:r>
              <a:rPr lang="en-US" sz="2000" dirty="0" err="1" smtClean="0">
                <a:solidFill>
                  <a:srgbClr val="000090"/>
                </a:solidFill>
                <a:latin typeface="+mj-lt"/>
              </a:rPr>
              <a:t>Ru</a:t>
            </a:r>
            <a:r>
              <a:rPr lang="en-US" sz="2000" dirty="0" smtClean="0">
                <a:solidFill>
                  <a:srgbClr val="000090"/>
                </a:solidFill>
                <a:latin typeface="+mj-lt"/>
              </a:rPr>
              <a:t>.</a:t>
            </a:r>
          </a:p>
          <a:p>
            <a:pPr>
              <a:buSzPct val="76000"/>
            </a:pPr>
            <a:r>
              <a:rPr lang="en-US" sz="2000" dirty="0">
                <a:solidFill>
                  <a:srgbClr val="000090"/>
                </a:solidFill>
                <a:latin typeface="+mj-lt"/>
              </a:rPr>
              <a:t>R</a:t>
            </a:r>
            <a:r>
              <a:rPr lang="en-US" sz="2000" dirty="0" smtClean="0">
                <a:solidFill>
                  <a:srgbClr val="000090"/>
                </a:solidFill>
                <a:latin typeface="+mj-lt"/>
              </a:rPr>
              <a:t>un19 low energy run: </a:t>
            </a:r>
            <a:r>
              <a:rPr lang="en-US" sz="2000" dirty="0" err="1" smtClean="0">
                <a:solidFill>
                  <a:srgbClr val="000090"/>
                </a:solidFill>
                <a:latin typeface="+mj-lt"/>
              </a:rPr>
              <a:t>AtR</a:t>
            </a:r>
            <a:r>
              <a:rPr lang="en-US" sz="2000" dirty="0" smtClean="0">
                <a:solidFill>
                  <a:srgbClr val="000090"/>
                </a:solidFill>
                <a:latin typeface="+mj-lt"/>
              </a:rPr>
              <a:t> flags, controls need to be repaired and upgraded.</a:t>
            </a:r>
          </a:p>
          <a:p>
            <a:pPr>
              <a:buSzPct val="76000"/>
            </a:pPr>
            <a:r>
              <a:rPr lang="en-US" sz="2000" dirty="0" smtClean="0">
                <a:solidFill>
                  <a:srgbClr val="000090"/>
                </a:solidFill>
                <a:latin typeface="+mj-lt"/>
              </a:rPr>
              <a:t>Behind the low energy run, we may use the polarized proton beam to test AC dipole in the Booster, which is planned for polarized </a:t>
            </a:r>
            <a:r>
              <a:rPr lang="en-US" sz="2000" dirty="0" err="1" smtClean="0">
                <a:solidFill>
                  <a:srgbClr val="000090"/>
                </a:solidFill>
                <a:latin typeface="+mj-lt"/>
              </a:rPr>
              <a:t>helion</a:t>
            </a:r>
            <a:r>
              <a:rPr lang="en-US" sz="2000" dirty="0" smtClean="0">
                <a:solidFill>
                  <a:srgbClr val="000090"/>
                </a:solidFill>
                <a:latin typeface="+mj-lt"/>
              </a:rPr>
              <a:t> operation. No cold snake is needed for this operation: only polarimeter is needed at AGS injection energy.</a:t>
            </a:r>
          </a:p>
          <a:p>
            <a:pPr>
              <a:buSzPct val="76000"/>
            </a:pPr>
            <a:r>
              <a:rPr lang="en-US" sz="2000" dirty="0">
                <a:solidFill>
                  <a:srgbClr val="000090"/>
                </a:solidFill>
                <a:latin typeface="+mj-lt"/>
              </a:rPr>
              <a:t>R</a:t>
            </a:r>
            <a:r>
              <a:rPr lang="en-US" sz="2000" dirty="0" smtClean="0">
                <a:solidFill>
                  <a:srgbClr val="000090"/>
                </a:solidFill>
                <a:latin typeface="+mj-lt"/>
              </a:rPr>
              <a:t>un20, polarized </a:t>
            </a:r>
            <a:r>
              <a:rPr lang="en-US" sz="2000" dirty="0" err="1" smtClean="0">
                <a:solidFill>
                  <a:srgbClr val="000090"/>
                </a:solidFill>
                <a:latin typeface="+mj-lt"/>
              </a:rPr>
              <a:t>helion</a:t>
            </a:r>
            <a:r>
              <a:rPr lang="en-US" sz="2000" dirty="0" smtClean="0">
                <a:solidFill>
                  <a:srgbClr val="000090"/>
                </a:solidFill>
                <a:latin typeface="+mj-lt"/>
              </a:rPr>
              <a:t> beam is available and development is planned in both Booster and AGS.</a:t>
            </a:r>
          </a:p>
          <a:p>
            <a:pPr>
              <a:buSzPct val="76000"/>
            </a:pPr>
            <a:endParaRPr lang="en-US" sz="2000" dirty="0" smtClean="0">
              <a:solidFill>
                <a:srgbClr val="000090"/>
              </a:solidFill>
              <a:latin typeface="+mj-lt"/>
            </a:endParaRPr>
          </a:p>
        </p:txBody>
      </p:sp>
    </p:spTree>
    <p:extLst>
      <p:ext uri="{BB962C8B-B14F-4D97-AF65-F5344CB8AC3E}">
        <p14:creationId xmlns:p14="http://schemas.microsoft.com/office/powerpoint/2010/main" val="2279395355"/>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3</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Setup This Year</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76000"/>
            </a:pPr>
            <a:r>
              <a:rPr lang="en-US" altLang="zh-CN" sz="2200" dirty="0" smtClean="0">
                <a:solidFill>
                  <a:srgbClr val="003399"/>
                </a:solidFill>
                <a:latin typeface="+mj-lt"/>
              </a:rPr>
              <a:t>Dual harmonics (h=6 and h=12) in the early part of ramp (</a:t>
            </a:r>
            <a:r>
              <a:rPr lang="en-US" altLang="zh-CN" sz="2200" dirty="0" smtClean="0">
                <a:solidFill>
                  <a:srgbClr val="003399"/>
                </a:solidFill>
                <a:latin typeface="+mj-lt"/>
              </a:rPr>
              <a:t>144-230ms</a:t>
            </a:r>
            <a:r>
              <a:rPr lang="en-US" altLang="zh-CN" sz="2200" dirty="0" smtClean="0">
                <a:solidFill>
                  <a:srgbClr val="003399"/>
                </a:solidFill>
                <a:latin typeface="+mj-lt"/>
              </a:rPr>
              <a:t>) and h=6 the rest of ramp. It was h=8 in last </a:t>
            </a:r>
            <a:r>
              <a:rPr lang="en-US" altLang="zh-CN" sz="2200" dirty="0" err="1" smtClean="0">
                <a:solidFill>
                  <a:srgbClr val="003399"/>
                </a:solidFill>
                <a:latin typeface="+mj-lt"/>
              </a:rPr>
              <a:t>pp</a:t>
            </a:r>
            <a:r>
              <a:rPr lang="en-US" altLang="zh-CN" sz="2200" dirty="0" smtClean="0">
                <a:solidFill>
                  <a:srgbClr val="003399"/>
                </a:solidFill>
                <a:latin typeface="+mj-lt"/>
              </a:rPr>
              <a:t> run.</a:t>
            </a:r>
          </a:p>
          <a:p>
            <a:pPr>
              <a:buSzPct val="76000"/>
            </a:pPr>
            <a:r>
              <a:rPr lang="en-US" sz="2200" dirty="0">
                <a:solidFill>
                  <a:srgbClr val="003399"/>
                </a:solidFill>
                <a:latin typeface="+mj-lt"/>
              </a:rPr>
              <a:t>T</a:t>
            </a:r>
            <a:r>
              <a:rPr lang="en-US" sz="2200" dirty="0" smtClean="0">
                <a:solidFill>
                  <a:srgbClr val="000090"/>
                </a:solidFill>
                <a:latin typeface="+mj-lt"/>
              </a:rPr>
              <a:t>he </a:t>
            </a:r>
            <a:r>
              <a:rPr lang="en-US" sz="2200" dirty="0">
                <a:solidFill>
                  <a:srgbClr val="000090"/>
                </a:solidFill>
                <a:latin typeface="+mj-lt"/>
              </a:rPr>
              <a:t>offset in the </a:t>
            </a:r>
            <a:r>
              <a:rPr lang="en-US" sz="2200" dirty="0" smtClean="0">
                <a:solidFill>
                  <a:srgbClr val="000090"/>
                </a:solidFill>
                <a:latin typeface="+mj-lt"/>
              </a:rPr>
              <a:t>AGS MM </a:t>
            </a:r>
            <a:r>
              <a:rPr lang="en-US" sz="2200" dirty="0">
                <a:solidFill>
                  <a:srgbClr val="000090"/>
                </a:solidFill>
                <a:latin typeface="+mj-lt"/>
              </a:rPr>
              <a:t>current regulator has been removed right before run17</a:t>
            </a:r>
            <a:r>
              <a:rPr lang="en-US" sz="2200" dirty="0" smtClean="0">
                <a:solidFill>
                  <a:srgbClr val="003399"/>
                </a:solidFill>
                <a:latin typeface="+mj-lt"/>
              </a:rPr>
              <a:t> started in December. This affected the energy ramp: the timing of resonances on the ramp was shifted earlier by a few </a:t>
            </a:r>
            <a:r>
              <a:rPr lang="en-US" sz="2200" dirty="0" err="1" smtClean="0">
                <a:solidFill>
                  <a:srgbClr val="003399"/>
                </a:solidFill>
                <a:latin typeface="+mj-lt"/>
              </a:rPr>
              <a:t>ms.</a:t>
            </a:r>
            <a:r>
              <a:rPr lang="en-US" sz="2200" dirty="0" smtClean="0">
                <a:solidFill>
                  <a:srgbClr val="003399"/>
                </a:solidFill>
                <a:latin typeface="+mj-lt"/>
              </a:rPr>
              <a:t> This had impact on deriving JQ timing.</a:t>
            </a:r>
          </a:p>
          <a:p>
            <a:pPr>
              <a:buSzPct val="76000"/>
            </a:pPr>
            <a:r>
              <a:rPr lang="en-US" sz="2200" dirty="0" smtClean="0">
                <a:solidFill>
                  <a:srgbClr val="003399"/>
                </a:solidFill>
                <a:latin typeface="+mj-lt"/>
              </a:rPr>
              <a:t>The JQ timing derivation algorithm was changed: it was purely based on asymmetry measurement on the energy ramp. </a:t>
            </a:r>
          </a:p>
          <a:p>
            <a:pPr>
              <a:buSzPct val="76000"/>
            </a:pPr>
            <a:r>
              <a:rPr lang="en-US" sz="2200" dirty="0" smtClean="0">
                <a:solidFill>
                  <a:srgbClr val="003399"/>
                </a:solidFill>
                <a:latin typeface="+mj-lt"/>
              </a:rPr>
              <a:t>AGS </a:t>
            </a:r>
            <a:r>
              <a:rPr lang="en-US" sz="2200" dirty="0" err="1" smtClean="0">
                <a:solidFill>
                  <a:srgbClr val="003399"/>
                </a:solidFill>
                <a:latin typeface="+mj-lt"/>
              </a:rPr>
              <a:t>eIPM</a:t>
            </a:r>
            <a:r>
              <a:rPr lang="en-US" sz="2200" dirty="0" smtClean="0">
                <a:solidFill>
                  <a:srgbClr val="003399"/>
                </a:solidFill>
                <a:latin typeface="+mj-lt"/>
              </a:rPr>
              <a:t> worked after eliminated the timing noise. It was used to provide </a:t>
            </a:r>
            <a:r>
              <a:rPr lang="en-US" altLang="zh-CN" sz="2200" dirty="0" smtClean="0">
                <a:solidFill>
                  <a:srgbClr val="003399"/>
                </a:solidFill>
                <a:latin typeface="+mj-lt"/>
              </a:rPr>
              <a:t>emittance information for most RHIC fills.</a:t>
            </a:r>
          </a:p>
          <a:p>
            <a:pPr>
              <a:buSzPct val="76000"/>
            </a:pPr>
            <a:r>
              <a:rPr lang="en-US" altLang="zh-CN" sz="2200" dirty="0" smtClean="0">
                <a:solidFill>
                  <a:srgbClr val="003399"/>
                </a:solidFill>
                <a:latin typeface="+mj-lt"/>
              </a:rPr>
              <a:t>The Booster input intensity was lowered from 9E11 to 7E11 for the whole run, as both 200MeV polarization and AGS extraction polarization is higher.</a:t>
            </a:r>
          </a:p>
          <a:p>
            <a:pPr>
              <a:buSzPct val="76000"/>
            </a:pPr>
            <a:r>
              <a:rPr lang="en-US" altLang="zh-CN" sz="2200" dirty="0" smtClean="0">
                <a:solidFill>
                  <a:srgbClr val="003399"/>
                </a:solidFill>
                <a:latin typeface="+mj-lt"/>
              </a:rPr>
              <a:t>Physicists only on shifts for first a few weeks. The machine tuning and setup were done mainly by Keith. </a:t>
            </a:r>
            <a:r>
              <a:rPr lang="en-US" altLang="zh-CN" sz="2200" dirty="0">
                <a:solidFill>
                  <a:srgbClr val="003399"/>
                </a:solidFill>
                <a:latin typeface="+mj-lt"/>
              </a:rPr>
              <a:t>M</a:t>
            </a:r>
            <a:r>
              <a:rPr lang="en-US" altLang="zh-CN" sz="2200" dirty="0" smtClean="0">
                <a:solidFill>
                  <a:srgbClr val="003399"/>
                </a:solidFill>
                <a:latin typeface="+mj-lt"/>
              </a:rPr>
              <a:t>ajority of polarization measurements (6000 in total) were  carried out by operators (THANK YOU!).</a:t>
            </a:r>
          </a:p>
          <a:p>
            <a:pPr>
              <a:buSzPct val="76000"/>
            </a:pPr>
            <a:endParaRPr lang="en-US" altLang="zh-CN" sz="2000" dirty="0" smtClean="0">
              <a:solidFill>
                <a:srgbClr val="003399"/>
              </a:solidFill>
              <a:latin typeface="+mj-lt"/>
            </a:endParaRPr>
          </a:p>
          <a:p>
            <a:pPr>
              <a:buSzPct val="76000"/>
            </a:pPr>
            <a:endParaRPr lang="en-US" sz="2000" dirty="0" smtClean="0">
              <a:solidFill>
                <a:srgbClr val="003399"/>
              </a:solidFill>
              <a:latin typeface="+mj-lt"/>
            </a:endParaRPr>
          </a:p>
        </p:txBody>
      </p:sp>
    </p:spTree>
    <p:extLst>
      <p:ext uri="{BB962C8B-B14F-4D97-AF65-F5344CB8AC3E}">
        <p14:creationId xmlns:p14="http://schemas.microsoft.com/office/powerpoint/2010/main" val="272905152"/>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4</a:t>
            </a:fld>
            <a:endParaRPr lang="en-US" altLang="ja-JP">
              <a:latin typeface="Arial" pitchFamily="34" charset="0"/>
            </a:endParaRPr>
          </a:p>
        </p:txBody>
      </p:sp>
      <p:sp>
        <p:nvSpPr>
          <p:cNvPr id="9220" name="Rectangle 2"/>
          <p:cNvSpPr>
            <a:spLocks noGrp="1" noChangeArrowheads="1"/>
          </p:cNvSpPr>
          <p:nvPr>
            <p:ph type="title"/>
          </p:nvPr>
        </p:nvSpPr>
        <p:spPr>
          <a:xfrm>
            <a:off x="12700" y="76200"/>
            <a:ext cx="8915400" cy="533400"/>
          </a:xfrm>
        </p:spPr>
        <p:txBody>
          <a:bodyPr/>
          <a:lstStyle/>
          <a:p>
            <a:pPr eaLnBrk="1" hangingPunct="1"/>
            <a:r>
              <a:rPr lang="en-US" sz="3200" b="1" dirty="0" smtClean="0">
                <a:solidFill>
                  <a:srgbClr val="FF0000"/>
                </a:solidFill>
              </a:rPr>
              <a:t>Polarized Proton Setup Timeline</a:t>
            </a:r>
          </a:p>
        </p:txBody>
      </p:sp>
      <p:sp>
        <p:nvSpPr>
          <p:cNvPr id="9221" name="Rectangle 3"/>
          <p:cNvSpPr>
            <a:spLocks noGrp="1" noChangeArrowheads="1"/>
          </p:cNvSpPr>
          <p:nvPr>
            <p:ph type="body" idx="1"/>
          </p:nvPr>
        </p:nvSpPr>
        <p:spPr>
          <a:xfrm>
            <a:off x="0" y="533400"/>
            <a:ext cx="9144000" cy="6248400"/>
          </a:xfrm>
          <a:solidFill>
            <a:schemeClr val="bg1"/>
          </a:solidFill>
          <a:ln>
            <a:solidFill>
              <a:schemeClr val="bg1"/>
            </a:solidFill>
          </a:ln>
        </p:spPr>
        <p:txBody>
          <a:bodyPr/>
          <a:lstStyle/>
          <a:p>
            <a:pPr>
              <a:buSzPct val="76000"/>
            </a:pPr>
            <a:r>
              <a:rPr lang="en-US" altLang="zh-CN" sz="2000" dirty="0" smtClean="0">
                <a:solidFill>
                  <a:srgbClr val="003399"/>
                </a:solidFill>
                <a:latin typeface="+mj-lt"/>
              </a:rPr>
              <a:t>Dec. 12-22, 2016: Setup both Booster and AGS with weekday only. On Dec. 22, a quick JQ timing scan shown benefit of JQ on (1.8E11 bunch intensity with 72% polarization.</a:t>
            </a:r>
          </a:p>
          <a:p>
            <a:pPr>
              <a:buSzPct val="76000"/>
            </a:pPr>
            <a:r>
              <a:rPr lang="en-US" sz="2000" dirty="0" smtClean="0">
                <a:solidFill>
                  <a:srgbClr val="003399"/>
                </a:solidFill>
                <a:latin typeface="+mj-lt"/>
              </a:rPr>
              <a:t>Jan.9, 2017: injector </a:t>
            </a:r>
            <a:r>
              <a:rPr lang="en-US" sz="2000" dirty="0" err="1" smtClean="0">
                <a:solidFill>
                  <a:srgbClr val="003399"/>
                </a:solidFill>
                <a:latin typeface="+mj-lt"/>
              </a:rPr>
              <a:t>pp</a:t>
            </a:r>
            <a:r>
              <a:rPr lang="en-US" sz="2000" dirty="0" smtClean="0">
                <a:solidFill>
                  <a:srgbClr val="003399"/>
                </a:solidFill>
                <a:latin typeface="+mj-lt"/>
              </a:rPr>
              <a:t> setup resumed. </a:t>
            </a:r>
          </a:p>
          <a:p>
            <a:pPr>
              <a:buSzPct val="76000"/>
            </a:pPr>
            <a:r>
              <a:rPr lang="en-US" altLang="zh-CN" sz="2000" dirty="0" smtClean="0">
                <a:solidFill>
                  <a:srgbClr val="003399"/>
                </a:solidFill>
                <a:latin typeface="+mj-lt"/>
              </a:rPr>
              <a:t>Jan. 20: first ramp asymmetry for after transition part JQ timing was put into use. </a:t>
            </a:r>
          </a:p>
          <a:p>
            <a:pPr>
              <a:buSzPct val="76000"/>
            </a:pPr>
            <a:r>
              <a:rPr lang="en-US" altLang="zh-CN" sz="2000" dirty="0" smtClean="0">
                <a:solidFill>
                  <a:srgbClr val="003399"/>
                </a:solidFill>
                <a:latin typeface="+mj-lt"/>
              </a:rPr>
              <a:t>Jan. 26: the first JQ timing file purely based on ramp asymmetry was put into use.  </a:t>
            </a:r>
          </a:p>
          <a:p>
            <a:pPr>
              <a:buSzPct val="76000"/>
            </a:pPr>
            <a:r>
              <a:rPr lang="en-US" sz="2000" dirty="0" smtClean="0">
                <a:solidFill>
                  <a:srgbClr val="003399"/>
                </a:solidFill>
                <a:latin typeface="+mj-lt"/>
              </a:rPr>
              <a:t>Jan. 30: AGS h=6 setup was done (was h=8 in run15).</a:t>
            </a:r>
          </a:p>
          <a:p>
            <a:pPr>
              <a:buSzPct val="76000"/>
            </a:pPr>
            <a:r>
              <a:rPr lang="en-US" sz="2000" dirty="0" smtClean="0">
                <a:solidFill>
                  <a:srgbClr val="000090"/>
                </a:solidFill>
                <a:latin typeface="Times New Roman"/>
                <a:cs typeface="Times New Roman"/>
              </a:rPr>
              <a:t>Feb. 6: AGS </a:t>
            </a:r>
            <a:r>
              <a:rPr lang="en-US" sz="2000" dirty="0" err="1">
                <a:solidFill>
                  <a:srgbClr val="000090"/>
                </a:solidFill>
                <a:latin typeface="Times New Roman"/>
                <a:cs typeface="Times New Roman"/>
              </a:rPr>
              <a:t>eIPM</a:t>
            </a:r>
            <a:r>
              <a:rPr lang="en-US" sz="2000" dirty="0">
                <a:solidFill>
                  <a:srgbClr val="000090"/>
                </a:solidFill>
                <a:latin typeface="Times New Roman"/>
                <a:cs typeface="Times New Roman"/>
              </a:rPr>
              <a:t> gives </a:t>
            </a:r>
            <a:r>
              <a:rPr lang="en-US" sz="2000" dirty="0" smtClean="0">
                <a:solidFill>
                  <a:srgbClr val="000090"/>
                </a:solidFill>
                <a:latin typeface="Times New Roman"/>
                <a:cs typeface="Times New Roman"/>
              </a:rPr>
              <a:t>believable </a:t>
            </a:r>
            <a:r>
              <a:rPr lang="en-US" sz="2000" dirty="0">
                <a:solidFill>
                  <a:srgbClr val="000090"/>
                </a:solidFill>
                <a:latin typeface="Times New Roman"/>
                <a:cs typeface="Times New Roman"/>
              </a:rPr>
              <a:t>profiles </a:t>
            </a:r>
            <a:r>
              <a:rPr lang="en-US" sz="2000" dirty="0" smtClean="0">
                <a:solidFill>
                  <a:srgbClr val="000090"/>
                </a:solidFill>
                <a:latin typeface="Times New Roman"/>
                <a:cs typeface="Times New Roman"/>
              </a:rPr>
              <a:t>after </a:t>
            </a:r>
            <a:r>
              <a:rPr lang="en-US" sz="2000" dirty="0">
                <a:solidFill>
                  <a:srgbClr val="000090"/>
                </a:solidFill>
                <a:latin typeface="Times New Roman"/>
                <a:cs typeface="Times New Roman"/>
              </a:rPr>
              <a:t>they were timed in properly and gain calibration </a:t>
            </a:r>
            <a:r>
              <a:rPr lang="en-US" sz="2000" dirty="0" smtClean="0">
                <a:solidFill>
                  <a:srgbClr val="000090"/>
                </a:solidFill>
                <a:latin typeface="Times New Roman"/>
                <a:cs typeface="Times New Roman"/>
              </a:rPr>
              <a:t>was </a:t>
            </a:r>
            <a:r>
              <a:rPr lang="en-US" sz="2000" dirty="0">
                <a:solidFill>
                  <a:srgbClr val="000090"/>
                </a:solidFill>
                <a:latin typeface="Times New Roman"/>
                <a:cs typeface="Times New Roman"/>
              </a:rPr>
              <a:t>done (thanks to efforts by </a:t>
            </a:r>
            <a:r>
              <a:rPr lang="en-US" sz="2000" dirty="0" err="1">
                <a:solidFill>
                  <a:srgbClr val="000090"/>
                </a:solidFill>
                <a:latin typeface="Times New Roman"/>
                <a:cs typeface="Times New Roman"/>
              </a:rPr>
              <a:t>Chuyu</a:t>
            </a:r>
            <a:r>
              <a:rPr lang="en-US" sz="2000" dirty="0">
                <a:solidFill>
                  <a:srgbClr val="000090"/>
                </a:solidFill>
                <a:latin typeface="Times New Roman"/>
                <a:cs typeface="Times New Roman"/>
              </a:rPr>
              <a:t>, Steve, Craig, </a:t>
            </a:r>
            <a:r>
              <a:rPr lang="en-US" sz="2000" dirty="0" smtClean="0">
                <a:solidFill>
                  <a:srgbClr val="000090"/>
                </a:solidFill>
                <a:latin typeface="Times New Roman"/>
                <a:cs typeface="Times New Roman"/>
              </a:rPr>
              <a:t>Vincent).</a:t>
            </a:r>
          </a:p>
          <a:p>
            <a:pPr>
              <a:buSzPct val="76000"/>
            </a:pPr>
            <a:r>
              <a:rPr lang="en-US" sz="2000" dirty="0" smtClean="0">
                <a:solidFill>
                  <a:srgbClr val="000090"/>
                </a:solidFill>
                <a:latin typeface="Times New Roman"/>
                <a:cs typeface="Times New Roman"/>
              </a:rPr>
              <a:t>Feb. 22: A new JQ timing based on ramp asymmetry measurement was derived. This one was used throughout the rest of the run.</a:t>
            </a:r>
          </a:p>
          <a:p>
            <a:pPr>
              <a:buSzPct val="76000"/>
            </a:pPr>
            <a:r>
              <a:rPr lang="en-US" sz="2000" dirty="0" smtClean="0">
                <a:solidFill>
                  <a:srgbClr val="000090"/>
                </a:solidFill>
                <a:latin typeface="Times New Roman"/>
                <a:cs typeface="Times New Roman"/>
              </a:rPr>
              <a:t>Mar 10: </a:t>
            </a:r>
            <a:r>
              <a:rPr lang="en-US" sz="2000" dirty="0">
                <a:solidFill>
                  <a:srgbClr val="000090"/>
                </a:solidFill>
                <a:latin typeface="Times New Roman"/>
                <a:cs typeface="Times New Roman"/>
              </a:rPr>
              <a:t>Dual harmonics in AGS has been used for RHIC injection. </a:t>
            </a:r>
            <a:r>
              <a:rPr lang="en-US" sz="2000" dirty="0" smtClean="0">
                <a:solidFill>
                  <a:srgbClr val="000090"/>
                </a:solidFill>
                <a:latin typeface="Times New Roman"/>
                <a:cs typeface="Times New Roman"/>
              </a:rPr>
              <a:t>On </a:t>
            </a:r>
            <a:r>
              <a:rPr lang="en-US" sz="2000" dirty="0">
                <a:solidFill>
                  <a:srgbClr val="000090"/>
                </a:solidFill>
                <a:latin typeface="Times New Roman"/>
                <a:cs typeface="Times New Roman"/>
              </a:rPr>
              <a:t>user2 with 2E11 intensity, the polarization is around 70% compared to 65-67% before. </a:t>
            </a:r>
            <a:endParaRPr lang="en-US" sz="2000" dirty="0" smtClean="0">
              <a:solidFill>
                <a:srgbClr val="000090"/>
              </a:solidFill>
              <a:latin typeface="Times New Roman"/>
              <a:cs typeface="Times New Roman"/>
            </a:endParaRPr>
          </a:p>
          <a:p>
            <a:pPr>
              <a:buSzPct val="76000"/>
            </a:pPr>
            <a:endParaRPr lang="en-US" sz="2000" dirty="0">
              <a:solidFill>
                <a:srgbClr val="000090"/>
              </a:solidFill>
              <a:latin typeface="Times New Roman"/>
              <a:cs typeface="Times New Roman"/>
            </a:endParaRPr>
          </a:p>
          <a:p>
            <a:pPr>
              <a:buSzPct val="76000"/>
            </a:pPr>
            <a:endParaRPr lang="en-US" sz="2000" dirty="0" smtClean="0">
              <a:solidFill>
                <a:srgbClr val="000090"/>
              </a:solidFill>
              <a:latin typeface="Times New Roman"/>
              <a:cs typeface="Times New Roman"/>
            </a:endParaRPr>
          </a:p>
          <a:p>
            <a:pPr>
              <a:buSzPct val="76000"/>
            </a:pPr>
            <a:endParaRPr lang="en-US" sz="2000" dirty="0">
              <a:solidFill>
                <a:srgbClr val="000090"/>
              </a:solidFill>
              <a:latin typeface="Times New Roman"/>
              <a:cs typeface="Times New Roman"/>
            </a:endParaRPr>
          </a:p>
          <a:p>
            <a:pPr>
              <a:buSzPct val="76000"/>
            </a:pPr>
            <a:endParaRPr lang="en-US" sz="2000" dirty="0" smtClean="0">
              <a:solidFill>
                <a:srgbClr val="003399"/>
              </a:solidFill>
              <a:latin typeface="+mj-lt"/>
            </a:endParaRPr>
          </a:p>
          <a:p>
            <a:pPr>
              <a:buSzPct val="76000"/>
            </a:pPr>
            <a:endParaRPr lang="en-US" sz="2000" dirty="0" smtClean="0">
              <a:solidFill>
                <a:srgbClr val="003399"/>
              </a:solidFill>
              <a:latin typeface="+mj-lt"/>
            </a:endParaRPr>
          </a:p>
        </p:txBody>
      </p:sp>
    </p:spTree>
    <p:extLst>
      <p:ext uri="{BB962C8B-B14F-4D97-AF65-F5344CB8AC3E}">
        <p14:creationId xmlns:p14="http://schemas.microsoft.com/office/powerpoint/2010/main" val="4232080892"/>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eaLnBrk="1" fontAlgn="auto" hangingPunct="1">
              <a:spcBef>
                <a:spcPts val="0"/>
              </a:spcBef>
              <a:spcAft>
                <a:spcPts val="0"/>
              </a:spcAft>
              <a:defRPr/>
            </a:pPr>
            <a:r>
              <a:rPr lang="ja-JP" altLang="en-US" sz="1800" b="0" smtClean="0">
                <a:solidFill>
                  <a:prstClr val="black"/>
                </a:solidFill>
                <a:latin typeface="Arial"/>
                <a:ea typeface="ＭＳ Ｐゴシック"/>
              </a:rPr>
              <a:t>Haixin Huang</a:t>
            </a:r>
            <a:endParaRPr lang="en-US" altLang="ja-JP" sz="1800" b="0">
              <a:solidFill>
                <a:prstClr val="black"/>
              </a:solidFill>
              <a:latin typeface="Arial"/>
              <a:ea typeface="ＭＳ Ｐゴシック"/>
            </a:endParaRPr>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solidFill>
                  <a:prstClr val="black">
                    <a:tint val="75000"/>
                  </a:prstClr>
                </a:solidFill>
                <a:latin typeface="Arial"/>
                <a:ea typeface="ＭＳ Ｐゴシック"/>
              </a:rPr>
              <a:pPr>
                <a:defRPr/>
              </a:pPr>
              <a:t>5</a:t>
            </a:fld>
            <a:endParaRPr lang="en-US" altLang="ja-JP">
              <a:solidFill>
                <a:prstClr val="black">
                  <a:tint val="75000"/>
                </a:prstClr>
              </a:solidFill>
              <a:latin typeface="Arial"/>
              <a:ea typeface="ＭＳ Ｐゴシック"/>
            </a:endParaRPr>
          </a:p>
        </p:txBody>
      </p:sp>
      <p:sp>
        <p:nvSpPr>
          <p:cNvPr id="7" name="Rectangle 2"/>
          <p:cNvSpPr>
            <a:spLocks noGrp="1" noChangeArrowheads="1"/>
          </p:cNvSpPr>
          <p:nvPr>
            <p:ph type="title"/>
          </p:nvPr>
        </p:nvSpPr>
        <p:spPr>
          <a:xfrm>
            <a:off x="0" y="0"/>
            <a:ext cx="8839200" cy="533400"/>
          </a:xfrm>
        </p:spPr>
        <p:txBody>
          <a:bodyPr>
            <a:normAutofit fontScale="90000"/>
          </a:bodyPr>
          <a:lstStyle/>
          <a:p>
            <a:pPr eaLnBrk="1" hangingPunct="1"/>
            <a:r>
              <a:rPr lang="en-US" sz="3200" b="1" dirty="0" smtClean="0">
                <a:solidFill>
                  <a:srgbClr val="FF0000"/>
                </a:solidFill>
                <a:latin typeface="Times New Roman"/>
                <a:cs typeface="Times New Roman"/>
              </a:rPr>
              <a:t>AGS Mountain Range Plots of Dual Harmonics</a:t>
            </a:r>
          </a:p>
        </p:txBody>
      </p:sp>
      <p:sp>
        <p:nvSpPr>
          <p:cNvPr id="8" name="TextBox 7"/>
          <p:cNvSpPr txBox="1"/>
          <p:nvPr/>
        </p:nvSpPr>
        <p:spPr>
          <a:xfrm>
            <a:off x="442375" y="5203207"/>
            <a:ext cx="1550092" cy="369332"/>
          </a:xfrm>
          <a:prstGeom prst="rect">
            <a:avLst/>
          </a:prstGeom>
          <a:solidFill>
            <a:schemeClr val="bg1"/>
          </a:solidFill>
        </p:spPr>
        <p:txBody>
          <a:bodyPr wrap="square" rtlCol="0">
            <a:spAutoFit/>
          </a:bodyPr>
          <a:lstStyle/>
          <a:p>
            <a:pPr eaLnBrk="1" fontAlgn="auto" hangingPunct="1">
              <a:spcBef>
                <a:spcPts val="0"/>
              </a:spcBef>
              <a:spcAft>
                <a:spcPts val="0"/>
              </a:spcAft>
            </a:pPr>
            <a:r>
              <a:rPr lang="en-US" sz="1800" b="0" dirty="0" smtClean="0">
                <a:solidFill>
                  <a:srgbClr val="000090"/>
                </a:solidFill>
                <a:latin typeface="Times New Roman"/>
                <a:ea typeface="+mn-ea"/>
                <a:cs typeface="Times New Roman"/>
              </a:rPr>
              <a:t>144-154ms.</a:t>
            </a:r>
            <a:endParaRPr lang="en-US" sz="1800" b="0" dirty="0">
              <a:solidFill>
                <a:srgbClr val="000090"/>
              </a:solidFill>
              <a:latin typeface="Times New Roman"/>
              <a:ea typeface="+mn-ea"/>
              <a:cs typeface="Times New Roman"/>
            </a:endParaRPr>
          </a:p>
        </p:txBody>
      </p:sp>
      <p:pic>
        <p:nvPicPr>
          <p:cNvPr id="11" name="Picture 10" descr="Thu_Mar__9_19-45-54_2017.21367.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033" y="838200"/>
            <a:ext cx="4520375" cy="4227604"/>
          </a:xfrm>
          <a:prstGeom prst="rect">
            <a:avLst/>
          </a:prstGeom>
        </p:spPr>
      </p:pic>
      <p:sp>
        <p:nvSpPr>
          <p:cNvPr id="12" name="TextBox 11"/>
          <p:cNvSpPr txBox="1"/>
          <p:nvPr/>
        </p:nvSpPr>
        <p:spPr>
          <a:xfrm>
            <a:off x="5099286" y="5170941"/>
            <a:ext cx="1550092" cy="369332"/>
          </a:xfrm>
          <a:prstGeom prst="rect">
            <a:avLst/>
          </a:prstGeom>
          <a:solidFill>
            <a:schemeClr val="bg1"/>
          </a:solidFill>
        </p:spPr>
        <p:txBody>
          <a:bodyPr wrap="square" rtlCol="0">
            <a:spAutoFit/>
          </a:bodyPr>
          <a:lstStyle/>
          <a:p>
            <a:pPr eaLnBrk="1" fontAlgn="auto" hangingPunct="1">
              <a:spcBef>
                <a:spcPts val="0"/>
              </a:spcBef>
              <a:spcAft>
                <a:spcPts val="0"/>
              </a:spcAft>
            </a:pPr>
            <a:r>
              <a:rPr lang="en-US" sz="1800" b="0" dirty="0" smtClean="0">
                <a:solidFill>
                  <a:srgbClr val="000090"/>
                </a:solidFill>
                <a:latin typeface="Times New Roman"/>
                <a:ea typeface="+mn-ea"/>
                <a:cs typeface="Times New Roman"/>
              </a:rPr>
              <a:t>224-234ms.</a:t>
            </a:r>
            <a:endParaRPr lang="en-US" sz="1800" b="0" dirty="0">
              <a:solidFill>
                <a:srgbClr val="000090"/>
              </a:solidFill>
              <a:latin typeface="Times New Roman"/>
              <a:ea typeface="+mn-ea"/>
              <a:cs typeface="Times New Roman"/>
            </a:endParaRPr>
          </a:p>
        </p:txBody>
      </p:sp>
      <p:sp>
        <p:nvSpPr>
          <p:cNvPr id="2" name="Rectangle 1"/>
          <p:cNvSpPr/>
          <p:nvPr/>
        </p:nvSpPr>
        <p:spPr>
          <a:xfrm>
            <a:off x="0" y="5562600"/>
            <a:ext cx="8802405" cy="830997"/>
          </a:xfrm>
          <a:prstGeom prst="rect">
            <a:avLst/>
          </a:prstGeom>
        </p:spPr>
        <p:txBody>
          <a:bodyPr wrap="square">
            <a:spAutoFit/>
          </a:bodyPr>
          <a:lstStyle/>
          <a:p>
            <a:pPr>
              <a:buClr>
                <a:srgbClr val="FF0000"/>
              </a:buClr>
              <a:buSzPct val="140000"/>
            </a:pPr>
            <a:r>
              <a:rPr lang="en-US" sz="2400" b="0" dirty="0">
                <a:solidFill>
                  <a:srgbClr val="000090"/>
                </a:solidFill>
                <a:latin typeface="Times New Roman"/>
                <a:cs typeface="Times New Roman"/>
              </a:rPr>
              <a:t>Dual harmonics in the early part of AGS ramp was successfully </a:t>
            </a:r>
            <a:r>
              <a:rPr lang="en-US" sz="2400" b="0" dirty="0" smtClean="0">
                <a:solidFill>
                  <a:srgbClr val="000090"/>
                </a:solidFill>
                <a:latin typeface="Times New Roman"/>
                <a:cs typeface="Times New Roman"/>
              </a:rPr>
              <a:t>tested in the  AGS. The 2</a:t>
            </a:r>
            <a:r>
              <a:rPr lang="en-US" sz="2400" b="0" baseline="30000" dirty="0" smtClean="0">
                <a:solidFill>
                  <a:srgbClr val="000090"/>
                </a:solidFill>
                <a:latin typeface="Times New Roman"/>
                <a:cs typeface="Times New Roman"/>
              </a:rPr>
              <a:t>nd</a:t>
            </a:r>
            <a:r>
              <a:rPr lang="en-US" sz="2400" b="0" dirty="0" smtClean="0">
                <a:solidFill>
                  <a:srgbClr val="000090"/>
                </a:solidFill>
                <a:latin typeface="Times New Roman"/>
                <a:cs typeface="Times New Roman"/>
              </a:rPr>
              <a:t> harmonic cavities (h=12)are </a:t>
            </a:r>
            <a:r>
              <a:rPr lang="en-US" sz="2400" b="0" dirty="0">
                <a:solidFill>
                  <a:srgbClr val="000090"/>
                </a:solidFill>
                <a:latin typeface="Times New Roman"/>
                <a:cs typeface="Times New Roman"/>
              </a:rPr>
              <a:t>used for </a:t>
            </a:r>
            <a:r>
              <a:rPr lang="en-US" sz="2400" b="0" dirty="0" smtClean="0">
                <a:solidFill>
                  <a:srgbClr val="000090"/>
                </a:solidFill>
                <a:latin typeface="Times New Roman"/>
                <a:cs typeface="Times New Roman"/>
              </a:rPr>
              <a:t>144-230ms.</a:t>
            </a:r>
            <a:endParaRPr lang="en-US" sz="2400" b="0" dirty="0">
              <a:solidFill>
                <a:srgbClr val="000090"/>
              </a:solidFill>
              <a:latin typeface="Times New Roman"/>
              <a:cs typeface="Times New Roman"/>
            </a:endParaRPr>
          </a:p>
        </p:txBody>
      </p:sp>
      <p:pic>
        <p:nvPicPr>
          <p:cNvPr id="13" name="Content Placeholder 2" descr="Mon_Mar_13_19-55-22_2017.21367.gif"/>
          <p:cNvPicPr>
            <a:picLocks noGrp="1" noChangeAspect="1"/>
          </p:cNvPicPr>
          <p:nvPr>
            <p:ph idx="1"/>
          </p:nvPr>
        </p:nvPicPr>
        <p:blipFill>
          <a:blip r:embed="rId3">
            <a:extLst>
              <a:ext uri="{28A0092B-C50C-407E-A947-70E740481C1C}">
                <a14:useLocalDpi xmlns:a14="http://schemas.microsoft.com/office/drawing/2010/main" val="0"/>
              </a:ext>
            </a:extLst>
          </a:blip>
          <a:srcRect t="16979" b="16979"/>
          <a:stretch>
            <a:fillRect/>
          </a:stretch>
        </p:blipFill>
        <p:spPr>
          <a:xfrm>
            <a:off x="0" y="838200"/>
            <a:ext cx="4579056" cy="4191000"/>
          </a:xfrm>
        </p:spPr>
      </p:pic>
    </p:spTree>
    <p:extLst>
      <p:ext uri="{BB962C8B-B14F-4D97-AF65-F5344CB8AC3E}">
        <p14:creationId xmlns:p14="http://schemas.microsoft.com/office/powerpoint/2010/main" val="31319529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6</a:t>
            </a:fld>
            <a:endParaRPr lang="en-US" altLang="ja-JP"/>
          </a:p>
        </p:txBody>
      </p:sp>
      <p:sp>
        <p:nvSpPr>
          <p:cNvPr id="7" name="Rectangle 2"/>
          <p:cNvSpPr>
            <a:spLocks noGrp="1" noChangeArrowheads="1"/>
          </p:cNvSpPr>
          <p:nvPr>
            <p:ph type="title"/>
          </p:nvPr>
        </p:nvSpPr>
        <p:spPr>
          <a:xfrm>
            <a:off x="37528" y="152400"/>
            <a:ext cx="8839200" cy="533400"/>
          </a:xfrm>
        </p:spPr>
        <p:txBody>
          <a:bodyPr>
            <a:noAutofit/>
          </a:bodyPr>
          <a:lstStyle/>
          <a:p>
            <a:pPr eaLnBrk="1" hangingPunct="1"/>
            <a:r>
              <a:rPr lang="en-US" sz="3600" b="1" dirty="0" smtClean="0">
                <a:solidFill>
                  <a:srgbClr val="FF0000"/>
                </a:solidFill>
                <a:latin typeface="Times New Roman"/>
                <a:cs typeface="Times New Roman"/>
              </a:rPr>
              <a:t>First Turn Profiles in Two States</a:t>
            </a:r>
          </a:p>
        </p:txBody>
      </p:sp>
      <p:sp>
        <p:nvSpPr>
          <p:cNvPr id="8" name="TextBox 7"/>
          <p:cNvSpPr txBox="1"/>
          <p:nvPr/>
        </p:nvSpPr>
        <p:spPr>
          <a:xfrm>
            <a:off x="187143" y="5773806"/>
            <a:ext cx="8670516" cy="830997"/>
          </a:xfrm>
          <a:prstGeom prst="rect">
            <a:avLst/>
          </a:prstGeom>
          <a:solidFill>
            <a:schemeClr val="bg1"/>
          </a:solidFill>
        </p:spPr>
        <p:txBody>
          <a:bodyPr wrap="square" rtlCol="0">
            <a:spAutoFit/>
          </a:bodyPr>
          <a:lstStyle/>
          <a:p>
            <a:r>
              <a:rPr lang="en-US" sz="2400" b="0" dirty="0" smtClean="0">
                <a:solidFill>
                  <a:srgbClr val="000090"/>
                </a:solidFill>
                <a:latin typeface="Times New Roman"/>
                <a:cs typeface="Times New Roman"/>
              </a:rPr>
              <a:t>Wider bunch </a:t>
            </a:r>
            <a:r>
              <a:rPr lang="en-US" sz="2400" b="0" dirty="0">
                <a:solidFill>
                  <a:srgbClr val="000090"/>
                </a:solidFill>
                <a:latin typeface="Times New Roman"/>
                <a:cs typeface="Times New Roman"/>
              </a:rPr>
              <a:t>and less peak </a:t>
            </a:r>
            <a:r>
              <a:rPr lang="en-US" sz="2400" b="0" dirty="0" smtClean="0">
                <a:solidFill>
                  <a:srgbClr val="000090"/>
                </a:solidFill>
                <a:latin typeface="Times New Roman"/>
                <a:cs typeface="Times New Roman"/>
              </a:rPr>
              <a:t>current at </a:t>
            </a:r>
            <a:r>
              <a:rPr lang="en-US" sz="2400" b="0" dirty="0">
                <a:solidFill>
                  <a:srgbClr val="000090"/>
                </a:solidFill>
                <a:latin typeface="Times New Roman"/>
                <a:cs typeface="Times New Roman"/>
              </a:rPr>
              <a:t>injection. </a:t>
            </a:r>
            <a:r>
              <a:rPr lang="en-US" sz="2400" b="0" dirty="0" smtClean="0">
                <a:solidFill>
                  <a:srgbClr val="000090"/>
                </a:solidFill>
                <a:latin typeface="Times New Roman"/>
                <a:cs typeface="Times New Roman"/>
              </a:rPr>
              <a:t>Transverse emittance is smaller in this mode.</a:t>
            </a:r>
            <a:endParaRPr lang="en-US" sz="2400" b="0" dirty="0">
              <a:solidFill>
                <a:srgbClr val="000090"/>
              </a:solidFill>
              <a:latin typeface="Times New Roman"/>
              <a:cs typeface="Times New Roman"/>
            </a:endParaRPr>
          </a:p>
        </p:txBody>
      </p:sp>
      <p:pic>
        <p:nvPicPr>
          <p:cNvPr id="6" name="Content Placeholder 5" descr="Mon_Mar_13_19-32-42_2017.21367.gif"/>
          <p:cNvPicPr>
            <a:picLocks noGrp="1" noChangeAspect="1"/>
          </p:cNvPicPr>
          <p:nvPr>
            <p:ph idx="1"/>
          </p:nvPr>
        </p:nvPicPr>
        <p:blipFill>
          <a:blip r:embed="rId2">
            <a:extLst>
              <a:ext uri="{28A0092B-C50C-407E-A947-70E740481C1C}">
                <a14:useLocalDpi xmlns:a14="http://schemas.microsoft.com/office/drawing/2010/main" val="0"/>
              </a:ext>
            </a:extLst>
          </a:blip>
          <a:srcRect l="-49126" r="-49126"/>
          <a:stretch>
            <a:fillRect/>
          </a:stretch>
        </p:blipFill>
        <p:spPr>
          <a:xfrm>
            <a:off x="-1810322" y="722444"/>
            <a:ext cx="10707897" cy="5051361"/>
          </a:xfrm>
        </p:spPr>
      </p:pic>
    </p:spTree>
    <p:extLst>
      <p:ext uri="{BB962C8B-B14F-4D97-AF65-F5344CB8AC3E}">
        <p14:creationId xmlns:p14="http://schemas.microsoft.com/office/powerpoint/2010/main" val="1247997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ue_Mar_21_11:44:48_2017.20431.gif"/>
          <p:cNvPicPr>
            <a:picLocks noGrp="1" noChangeAspect="1"/>
          </p:cNvPicPr>
          <p:nvPr>
            <p:ph idx="1"/>
          </p:nvPr>
        </p:nvPicPr>
        <p:blipFill>
          <a:blip r:embed="rId2">
            <a:extLst>
              <a:ext uri="{28A0092B-C50C-407E-A947-70E740481C1C}">
                <a14:useLocalDpi xmlns:a14="http://schemas.microsoft.com/office/drawing/2010/main" val="0"/>
              </a:ext>
            </a:extLst>
          </a:blip>
          <a:srcRect l="-24010" r="-24010"/>
          <a:stretch>
            <a:fillRect/>
          </a:stretch>
        </p:blipFill>
        <p:spPr>
          <a:xfrm>
            <a:off x="-1561301" y="533400"/>
            <a:ext cx="11941188" cy="5633156"/>
          </a:xfrm>
        </p:spPr>
      </p:pic>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7</a:t>
            </a:fld>
            <a:endParaRPr lang="en-US" altLang="ja-JP"/>
          </a:p>
        </p:txBody>
      </p:sp>
      <p:sp>
        <p:nvSpPr>
          <p:cNvPr id="7" name="Rectangle 2"/>
          <p:cNvSpPr>
            <a:spLocks noGrp="1" noChangeArrowheads="1"/>
          </p:cNvSpPr>
          <p:nvPr>
            <p:ph type="title"/>
          </p:nvPr>
        </p:nvSpPr>
        <p:spPr>
          <a:xfrm>
            <a:off x="0" y="0"/>
            <a:ext cx="9067800" cy="533400"/>
          </a:xfrm>
        </p:spPr>
        <p:txBody>
          <a:bodyPr>
            <a:normAutofit fontScale="90000"/>
          </a:bodyPr>
          <a:lstStyle/>
          <a:p>
            <a:pPr eaLnBrk="1" hangingPunct="1"/>
            <a:r>
              <a:rPr lang="en-US" sz="3200" b="1" dirty="0" smtClean="0">
                <a:solidFill>
                  <a:srgbClr val="FF0000"/>
                </a:solidFill>
                <a:latin typeface="Times New Roman"/>
                <a:cs typeface="Times New Roman"/>
              </a:rPr>
              <a:t>Polarization and Intensity for RHIC Fills around 20604</a:t>
            </a:r>
          </a:p>
        </p:txBody>
      </p:sp>
      <p:sp>
        <p:nvSpPr>
          <p:cNvPr id="8" name="TextBox 7"/>
          <p:cNvSpPr txBox="1"/>
          <p:nvPr/>
        </p:nvSpPr>
        <p:spPr>
          <a:xfrm>
            <a:off x="228600" y="5867400"/>
            <a:ext cx="8670516" cy="830997"/>
          </a:xfrm>
          <a:prstGeom prst="rect">
            <a:avLst/>
          </a:prstGeom>
          <a:solidFill>
            <a:schemeClr val="bg1"/>
          </a:solidFill>
        </p:spPr>
        <p:txBody>
          <a:bodyPr wrap="square" rtlCol="0">
            <a:spAutoFit/>
          </a:bodyPr>
          <a:lstStyle/>
          <a:p>
            <a:r>
              <a:rPr lang="en-US" sz="2400" b="0" dirty="0" smtClean="0">
                <a:solidFill>
                  <a:srgbClr val="000090"/>
                </a:solidFill>
                <a:latin typeface="Times New Roman"/>
                <a:cs typeface="Times New Roman"/>
              </a:rPr>
              <a:t>Dual harmonics  has been used since 20604. On average, higher polarization after.</a:t>
            </a:r>
            <a:endParaRPr lang="en-US" sz="2400" b="0" dirty="0">
              <a:solidFill>
                <a:srgbClr val="000090"/>
              </a:solidFill>
              <a:latin typeface="Times New Roman"/>
              <a:cs typeface="Times New Roman"/>
            </a:endParaRPr>
          </a:p>
        </p:txBody>
      </p:sp>
      <p:sp>
        <p:nvSpPr>
          <p:cNvPr id="9" name="TextBox 8"/>
          <p:cNvSpPr txBox="1"/>
          <p:nvPr/>
        </p:nvSpPr>
        <p:spPr>
          <a:xfrm>
            <a:off x="1382582" y="1070001"/>
            <a:ext cx="2160718" cy="369332"/>
          </a:xfrm>
          <a:prstGeom prst="rect">
            <a:avLst/>
          </a:prstGeom>
          <a:noFill/>
        </p:spPr>
        <p:txBody>
          <a:bodyPr wrap="none" rtlCol="0">
            <a:spAutoFit/>
          </a:bodyPr>
          <a:lstStyle/>
          <a:p>
            <a:r>
              <a:rPr lang="en-US" dirty="0" smtClean="0">
                <a:solidFill>
                  <a:srgbClr val="FF0000"/>
                </a:solidFill>
              </a:rPr>
              <a:t>Source polarization</a:t>
            </a:r>
            <a:endParaRPr lang="en-US" dirty="0">
              <a:solidFill>
                <a:srgbClr val="FF0000"/>
              </a:solidFill>
            </a:endParaRPr>
          </a:p>
        </p:txBody>
      </p:sp>
      <p:sp>
        <p:nvSpPr>
          <p:cNvPr id="10" name="TextBox 9"/>
          <p:cNvSpPr txBox="1"/>
          <p:nvPr/>
        </p:nvSpPr>
        <p:spPr>
          <a:xfrm>
            <a:off x="5274426" y="2548845"/>
            <a:ext cx="1929635" cy="369332"/>
          </a:xfrm>
          <a:prstGeom prst="rect">
            <a:avLst/>
          </a:prstGeom>
          <a:noFill/>
        </p:spPr>
        <p:txBody>
          <a:bodyPr wrap="none" rtlCol="0">
            <a:spAutoFit/>
          </a:bodyPr>
          <a:lstStyle/>
          <a:p>
            <a:r>
              <a:rPr lang="en-US" dirty="0" smtClean="0"/>
              <a:t>AGS polarization</a:t>
            </a:r>
            <a:endParaRPr lang="en-US" dirty="0"/>
          </a:p>
        </p:txBody>
      </p:sp>
      <p:sp>
        <p:nvSpPr>
          <p:cNvPr id="11" name="TextBox 10"/>
          <p:cNvSpPr txBox="1"/>
          <p:nvPr/>
        </p:nvSpPr>
        <p:spPr>
          <a:xfrm>
            <a:off x="1944204" y="4298624"/>
            <a:ext cx="2032202" cy="369332"/>
          </a:xfrm>
          <a:prstGeom prst="rect">
            <a:avLst/>
          </a:prstGeom>
          <a:noFill/>
        </p:spPr>
        <p:txBody>
          <a:bodyPr wrap="none" rtlCol="0">
            <a:spAutoFit/>
          </a:bodyPr>
          <a:lstStyle/>
          <a:p>
            <a:r>
              <a:rPr lang="en-US" dirty="0" smtClean="0">
                <a:solidFill>
                  <a:srgbClr val="0000FF"/>
                </a:solidFill>
              </a:rPr>
              <a:t>AGS late intensity</a:t>
            </a:r>
            <a:endParaRPr lang="en-US" dirty="0">
              <a:solidFill>
                <a:srgbClr val="0000FF"/>
              </a:solidFill>
            </a:endParaRPr>
          </a:p>
        </p:txBody>
      </p:sp>
      <p:cxnSp>
        <p:nvCxnSpPr>
          <p:cNvPr id="13" name="Straight Connector 12"/>
          <p:cNvCxnSpPr/>
          <p:nvPr/>
        </p:nvCxnSpPr>
        <p:spPr>
          <a:xfrm>
            <a:off x="4120444" y="860778"/>
            <a:ext cx="0" cy="450144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5638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886200" y="6400800"/>
            <a:ext cx="2514600" cy="228600"/>
          </a:xfrm>
          <a:prstGeom prst="rect">
            <a:avLst/>
          </a:prstGeom>
        </p:spPr>
        <p:txBody>
          <a:bodyPr/>
          <a:lstStyle/>
          <a:p>
            <a:pPr>
              <a:defRPr/>
            </a:pPr>
            <a:r>
              <a:rPr lang="ja-JP" altLang="en-US" smtClean="0"/>
              <a:t>Haixin Huang</a:t>
            </a:r>
            <a:endParaRPr lang="en-US" altLang="ja-JP"/>
          </a:p>
        </p:txBody>
      </p:sp>
      <p:sp>
        <p:nvSpPr>
          <p:cNvPr id="5" name="Slide Number Placeholder 4"/>
          <p:cNvSpPr>
            <a:spLocks noGrp="1"/>
          </p:cNvSpPr>
          <p:nvPr>
            <p:ph type="sldNum" sz="quarter" idx="12"/>
          </p:nvPr>
        </p:nvSpPr>
        <p:spPr/>
        <p:txBody>
          <a:bodyPr/>
          <a:lstStyle/>
          <a:p>
            <a:pPr>
              <a:defRPr/>
            </a:pPr>
            <a:fld id="{EFD0FAA2-0353-4E4B-9D82-7D7E4F87B0F3}" type="slidenum">
              <a:rPr lang="ja-JP" altLang="en-US" smtClean="0"/>
              <a:pPr>
                <a:defRPr/>
              </a:pPr>
              <a:t>8</a:t>
            </a:fld>
            <a:endParaRPr lang="en-US" altLang="ja-JP"/>
          </a:p>
        </p:txBody>
      </p:sp>
      <p:sp>
        <p:nvSpPr>
          <p:cNvPr id="7" name="Rectangle 2"/>
          <p:cNvSpPr>
            <a:spLocks noGrp="1" noChangeArrowheads="1"/>
          </p:cNvSpPr>
          <p:nvPr>
            <p:ph type="title"/>
          </p:nvPr>
        </p:nvSpPr>
        <p:spPr>
          <a:xfrm>
            <a:off x="37528" y="152400"/>
            <a:ext cx="8839200" cy="533400"/>
          </a:xfrm>
        </p:spPr>
        <p:txBody>
          <a:bodyPr>
            <a:noAutofit/>
          </a:bodyPr>
          <a:lstStyle/>
          <a:p>
            <a:pPr eaLnBrk="1" hangingPunct="1"/>
            <a:r>
              <a:rPr lang="en-US" sz="3600" b="1" dirty="0" smtClean="0">
                <a:solidFill>
                  <a:srgbClr val="FF0000"/>
                </a:solidFill>
                <a:latin typeface="Times New Roman"/>
                <a:cs typeface="Times New Roman"/>
              </a:rPr>
              <a:t>Old IPM Emittance Comparison </a:t>
            </a:r>
          </a:p>
        </p:txBody>
      </p:sp>
      <p:sp>
        <p:nvSpPr>
          <p:cNvPr id="8" name="TextBox 7"/>
          <p:cNvSpPr txBox="1"/>
          <p:nvPr/>
        </p:nvSpPr>
        <p:spPr>
          <a:xfrm>
            <a:off x="228600" y="6027003"/>
            <a:ext cx="8670516" cy="830997"/>
          </a:xfrm>
          <a:prstGeom prst="rect">
            <a:avLst/>
          </a:prstGeom>
          <a:solidFill>
            <a:schemeClr val="bg1"/>
          </a:solidFill>
        </p:spPr>
        <p:txBody>
          <a:bodyPr wrap="square" rtlCol="0">
            <a:spAutoFit/>
          </a:bodyPr>
          <a:lstStyle/>
          <a:p>
            <a:r>
              <a:rPr lang="en-US" sz="2400" b="0" dirty="0" smtClean="0">
                <a:solidFill>
                  <a:srgbClr val="000090"/>
                </a:solidFill>
                <a:latin typeface="Times New Roman"/>
                <a:cs typeface="Times New Roman"/>
              </a:rPr>
              <a:t>There is not much difference in horizontal, but vertical is better with user2 (dual harmonics).</a:t>
            </a:r>
            <a:endParaRPr lang="en-US" sz="2400" b="0" dirty="0">
              <a:solidFill>
                <a:srgbClr val="000090"/>
              </a:solidFill>
              <a:latin typeface="Times New Roman"/>
              <a:cs typeface="Times New Roman"/>
            </a:endParaRPr>
          </a:p>
        </p:txBody>
      </p:sp>
      <p:pic>
        <p:nvPicPr>
          <p:cNvPr id="3" name="Content Placeholder 2" descr="Screen Shot 2017-08-09 at 12.02.06 AM.png"/>
          <p:cNvPicPr>
            <a:picLocks noGrp="1" noChangeAspect="1"/>
          </p:cNvPicPr>
          <p:nvPr>
            <p:ph idx="1"/>
          </p:nvPr>
        </p:nvPicPr>
        <p:blipFill>
          <a:blip r:embed="rId2">
            <a:extLst>
              <a:ext uri="{28A0092B-C50C-407E-A947-70E740481C1C}">
                <a14:useLocalDpi xmlns:a14="http://schemas.microsoft.com/office/drawing/2010/main" val="0"/>
              </a:ext>
            </a:extLst>
          </a:blip>
          <a:srcRect l="-2381" r="-2381"/>
          <a:stretch>
            <a:fillRect/>
          </a:stretch>
        </p:blipFill>
        <p:spPr>
          <a:xfrm>
            <a:off x="457200" y="762000"/>
            <a:ext cx="7772400" cy="4800600"/>
          </a:xfrm>
        </p:spPr>
      </p:pic>
      <p:sp>
        <p:nvSpPr>
          <p:cNvPr id="9" name="TextBox 8"/>
          <p:cNvSpPr txBox="1"/>
          <p:nvPr/>
        </p:nvSpPr>
        <p:spPr>
          <a:xfrm>
            <a:off x="6096000" y="1295400"/>
            <a:ext cx="2339102" cy="400110"/>
          </a:xfrm>
          <a:prstGeom prst="rect">
            <a:avLst/>
          </a:prstGeom>
          <a:noFill/>
        </p:spPr>
        <p:txBody>
          <a:bodyPr wrap="none" rtlCol="0">
            <a:spAutoFit/>
          </a:bodyPr>
          <a:lstStyle/>
          <a:p>
            <a:r>
              <a:rPr lang="en-US" dirty="0" smtClean="0"/>
              <a:t>(analyzed by Keith)</a:t>
            </a:r>
            <a:endParaRPr lang="en-US" dirty="0"/>
          </a:p>
        </p:txBody>
      </p:sp>
    </p:spTree>
    <p:extLst>
      <p:ext uri="{BB962C8B-B14F-4D97-AF65-F5344CB8AC3E}">
        <p14:creationId xmlns:p14="http://schemas.microsoft.com/office/powerpoint/2010/main" val="32215242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ja-JP" altLang="en-US"/>
              <a:t>Haixin Huang</a:t>
            </a:r>
            <a:endParaRPr lang="en-US" altLang="ja-JP"/>
          </a:p>
        </p:txBody>
      </p:sp>
      <p:sp>
        <p:nvSpPr>
          <p:cNvPr id="9219" name="Slide Number Placeholder 5"/>
          <p:cNvSpPr>
            <a:spLocks noGrp="1"/>
          </p:cNvSpPr>
          <p:nvPr>
            <p:ph type="sldNum" sz="quarter" idx="12"/>
          </p:nvPr>
        </p:nvSpPr>
        <p:spPr>
          <a:noFill/>
        </p:spPr>
        <p:txBody>
          <a:bodyPr/>
          <a:lstStyle/>
          <a:p>
            <a:fld id="{F15C2BC4-841E-4AFF-AB0A-F143FB07AE0D}" type="slidenum">
              <a:rPr lang="ja-JP" altLang="en-US">
                <a:latin typeface="Arial" pitchFamily="34" charset="0"/>
              </a:rPr>
              <a:pPr/>
              <a:t>9</a:t>
            </a:fld>
            <a:endParaRPr lang="en-US" altLang="ja-JP" dirty="0">
              <a:latin typeface="Arial" pitchFamily="34" charset="0"/>
            </a:endParaRPr>
          </a:p>
        </p:txBody>
      </p:sp>
      <p:sp>
        <p:nvSpPr>
          <p:cNvPr id="10" name="Rectangle 2"/>
          <p:cNvSpPr>
            <a:spLocks noGrp="1" noChangeArrowheads="1"/>
          </p:cNvSpPr>
          <p:nvPr>
            <p:ph type="title"/>
          </p:nvPr>
        </p:nvSpPr>
        <p:spPr>
          <a:xfrm>
            <a:off x="0" y="0"/>
            <a:ext cx="9055100" cy="533400"/>
          </a:xfrm>
        </p:spPr>
        <p:txBody>
          <a:bodyPr/>
          <a:lstStyle/>
          <a:p>
            <a:pPr eaLnBrk="1" hangingPunct="1"/>
            <a:r>
              <a:rPr lang="en-US" sz="2600" b="1" dirty="0" smtClean="0">
                <a:solidFill>
                  <a:srgbClr val="FF0000"/>
                </a:solidFill>
              </a:rPr>
              <a:t>Transverse Emittance Reduction with Dual Harmonics RF</a:t>
            </a:r>
          </a:p>
        </p:txBody>
      </p:sp>
      <p:sp>
        <p:nvSpPr>
          <p:cNvPr id="7" name="TextBox 6"/>
          <p:cNvSpPr txBox="1"/>
          <p:nvPr/>
        </p:nvSpPr>
        <p:spPr>
          <a:xfrm>
            <a:off x="0" y="4800600"/>
            <a:ext cx="9144000" cy="1938992"/>
          </a:xfrm>
          <a:prstGeom prst="rect">
            <a:avLst/>
          </a:prstGeom>
          <a:solidFill>
            <a:schemeClr val="accent3"/>
          </a:solidFill>
        </p:spPr>
        <p:txBody>
          <a:bodyPr wrap="square" rtlCol="0">
            <a:spAutoFit/>
          </a:bodyPr>
          <a:lstStyle/>
          <a:p>
            <a:r>
              <a:rPr lang="en-US" b="0" dirty="0" smtClean="0">
                <a:solidFill>
                  <a:srgbClr val="000090"/>
                </a:solidFill>
              </a:rPr>
              <a:t>The </a:t>
            </a:r>
            <a:r>
              <a:rPr lang="en-US" b="0" dirty="0">
                <a:solidFill>
                  <a:srgbClr val="000090"/>
                </a:solidFill>
              </a:rPr>
              <a:t>results of the scan of the </a:t>
            </a:r>
            <a:r>
              <a:rPr lang="en-US" b="0" dirty="0" smtClean="0">
                <a:solidFill>
                  <a:srgbClr val="000090"/>
                </a:solidFill>
              </a:rPr>
              <a:t>2</a:t>
            </a:r>
            <a:r>
              <a:rPr lang="en-US" b="0" baseline="30000" dirty="0" smtClean="0">
                <a:solidFill>
                  <a:srgbClr val="000090"/>
                </a:solidFill>
              </a:rPr>
              <a:t>nd</a:t>
            </a:r>
            <a:r>
              <a:rPr lang="en-US" b="0" dirty="0" smtClean="0">
                <a:solidFill>
                  <a:srgbClr val="000090"/>
                </a:solidFill>
              </a:rPr>
              <a:t>  </a:t>
            </a:r>
            <a:r>
              <a:rPr lang="en-US" b="0" dirty="0">
                <a:solidFill>
                  <a:srgbClr val="000090"/>
                </a:solidFill>
              </a:rPr>
              <a:t>harmonic </a:t>
            </a:r>
            <a:r>
              <a:rPr lang="en-US" b="0" dirty="0" smtClean="0">
                <a:solidFill>
                  <a:srgbClr val="000090"/>
                </a:solidFill>
              </a:rPr>
              <a:t>voltage.  </a:t>
            </a:r>
            <a:r>
              <a:rPr lang="en-US" b="0" dirty="0">
                <a:solidFill>
                  <a:srgbClr val="000090"/>
                </a:solidFill>
              </a:rPr>
              <a:t>The dashed lines indicate the interval over </a:t>
            </a:r>
            <a:r>
              <a:rPr lang="en-US" b="0" dirty="0" smtClean="0">
                <a:solidFill>
                  <a:srgbClr val="000090"/>
                </a:solidFill>
              </a:rPr>
              <a:t>which the 2</a:t>
            </a:r>
            <a:r>
              <a:rPr lang="en-US" b="0" baseline="30000" dirty="0" smtClean="0">
                <a:solidFill>
                  <a:srgbClr val="000090"/>
                </a:solidFill>
              </a:rPr>
              <a:t>nd</a:t>
            </a:r>
            <a:r>
              <a:rPr lang="en-US" b="0" dirty="0" smtClean="0">
                <a:solidFill>
                  <a:srgbClr val="000090"/>
                </a:solidFill>
              </a:rPr>
              <a:t> harmonic voltage was changed. </a:t>
            </a:r>
            <a:r>
              <a:rPr lang="en-US" b="0" dirty="0">
                <a:solidFill>
                  <a:srgbClr val="000090"/>
                </a:solidFill>
              </a:rPr>
              <a:t>Each trace corresponds to a scaling of the voltage function (1.0 indicates the nominal setup with the longest bunches, 0.05 indicates that the dual harmonic is essentially off). T</a:t>
            </a:r>
            <a:r>
              <a:rPr lang="en-US" b="0" dirty="0" smtClean="0">
                <a:solidFill>
                  <a:srgbClr val="000090"/>
                </a:solidFill>
              </a:rPr>
              <a:t>he </a:t>
            </a:r>
            <a:r>
              <a:rPr lang="en-US" b="0" dirty="0">
                <a:solidFill>
                  <a:srgbClr val="000090"/>
                </a:solidFill>
              </a:rPr>
              <a:t>horizontal profile is affected by the voltage while it is on, but it </a:t>
            </a:r>
            <a:r>
              <a:rPr lang="en-US" b="0" dirty="0" smtClean="0">
                <a:solidFill>
                  <a:srgbClr val="000090"/>
                </a:solidFill>
              </a:rPr>
              <a:t>has little </a:t>
            </a:r>
            <a:r>
              <a:rPr lang="en-US" b="0" dirty="0">
                <a:solidFill>
                  <a:srgbClr val="000090"/>
                </a:solidFill>
              </a:rPr>
              <a:t>lasting effect.  On the vertical, there </a:t>
            </a:r>
            <a:r>
              <a:rPr lang="en-US" b="0" dirty="0" smtClean="0">
                <a:solidFill>
                  <a:srgbClr val="000090"/>
                </a:solidFill>
              </a:rPr>
              <a:t>is about </a:t>
            </a:r>
            <a:r>
              <a:rPr lang="en-US" b="0" dirty="0">
                <a:solidFill>
                  <a:srgbClr val="000090"/>
                </a:solidFill>
              </a:rPr>
              <a:t>a 15% change in the emittance that </a:t>
            </a:r>
            <a:r>
              <a:rPr lang="en-US" b="0" dirty="0" smtClean="0">
                <a:solidFill>
                  <a:srgbClr val="000090"/>
                </a:solidFill>
              </a:rPr>
              <a:t>persists </a:t>
            </a:r>
            <a:r>
              <a:rPr lang="en-US" b="0" dirty="0">
                <a:solidFill>
                  <a:srgbClr val="000090"/>
                </a:solidFill>
              </a:rPr>
              <a:t>throughout the cycle. </a:t>
            </a:r>
          </a:p>
        </p:txBody>
      </p:sp>
      <p:pic>
        <p:nvPicPr>
          <p:cNvPr id="2" name="Picture 1" descr="Fri_Jul__7_14-34-23_2017.29647.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4546955" cy="4038600"/>
          </a:xfrm>
          <a:prstGeom prst="rect">
            <a:avLst/>
          </a:prstGeom>
        </p:spPr>
      </p:pic>
      <p:pic>
        <p:nvPicPr>
          <p:cNvPr id="3" name="Picture 2" descr="Fri_Jul__7_14-34-54_2017.29647.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044" y="533400"/>
            <a:ext cx="4546956" cy="4038600"/>
          </a:xfrm>
          <a:prstGeom prst="rect">
            <a:avLst/>
          </a:prstGeom>
        </p:spPr>
      </p:pic>
      <p:sp>
        <p:nvSpPr>
          <p:cNvPr id="4" name="TextBox 3"/>
          <p:cNvSpPr txBox="1"/>
          <p:nvPr/>
        </p:nvSpPr>
        <p:spPr>
          <a:xfrm>
            <a:off x="6248400" y="609600"/>
            <a:ext cx="2569934" cy="400110"/>
          </a:xfrm>
          <a:prstGeom prst="rect">
            <a:avLst/>
          </a:prstGeom>
          <a:solidFill>
            <a:schemeClr val="bg1"/>
          </a:solidFill>
        </p:spPr>
        <p:txBody>
          <a:bodyPr wrap="none" rtlCol="0">
            <a:spAutoFit/>
          </a:bodyPr>
          <a:lstStyle/>
          <a:p>
            <a:r>
              <a:rPr lang="en-US" dirty="0" smtClean="0"/>
              <a:t>(analyzed by Vincent)</a:t>
            </a:r>
            <a:endParaRPr lang="en-US" dirty="0"/>
          </a:p>
        </p:txBody>
      </p:sp>
    </p:spTree>
    <p:extLst>
      <p:ext uri="{BB962C8B-B14F-4D97-AF65-F5344CB8AC3E}">
        <p14:creationId xmlns:p14="http://schemas.microsoft.com/office/powerpoint/2010/main" val="3045285709"/>
      </p:ext>
    </p:extLst>
  </p:cSld>
  <p:clrMapOvr>
    <a:masterClrMapping/>
  </p:clrMapOvr>
  <p:transition xmlns:p14="http://schemas.microsoft.com/office/powerpoint/2010/main" advTm="49200"/>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Times New Roman"/>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2"/>
            </a:solidFill>
            <a:effectLst/>
            <a:latin typeface="Times New Roman" pitchFamily="18" charset="0"/>
            <a:ea typeface="ＭＳ Ｐゴシック" pitchFamily="50"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292939646</TotalTime>
  <Words>2286</Words>
  <Application>Microsoft Macintosh PowerPoint</Application>
  <PresentationFormat>On-screen Show (4:3)</PresentationFormat>
  <Paragraphs>222</Paragraphs>
  <Slides>28</Slides>
  <Notes>12</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Contemporary Portrait</vt:lpstr>
      <vt:lpstr>1_Custom Design</vt:lpstr>
      <vt:lpstr>Custom Design</vt:lpstr>
      <vt:lpstr>Injectors: Run17 and Beyond</vt:lpstr>
      <vt:lpstr>Outline</vt:lpstr>
      <vt:lpstr>Setup This Year</vt:lpstr>
      <vt:lpstr>Polarized Proton Setup Timeline</vt:lpstr>
      <vt:lpstr>AGS Mountain Range Plots of Dual Harmonics</vt:lpstr>
      <vt:lpstr>First Turn Profiles in Two States</vt:lpstr>
      <vt:lpstr>Polarization and Intensity for RHIC Fills around 20604</vt:lpstr>
      <vt:lpstr>Old IPM Emittance Comparison </vt:lpstr>
      <vt:lpstr>Transverse Emittance Reduction with Dual Harmonics RF</vt:lpstr>
      <vt:lpstr>JQ Timing from Asymmetries on the Ramp</vt:lpstr>
      <vt:lpstr>Much Better Ramp Measurement after RF Change</vt:lpstr>
      <vt:lpstr>Example of JQ Timing Scan (Mar 17 Timing File)</vt:lpstr>
      <vt:lpstr>Source Polarization Lower with High Intensity</vt:lpstr>
      <vt:lpstr>Polarization vs. Booster Input Intensity</vt:lpstr>
      <vt:lpstr>Average Polarization @ AGS Ext. </vt:lpstr>
      <vt:lpstr>One AGS Polarization vs. Intensity</vt:lpstr>
      <vt:lpstr>AGS Polarization on User2 is Higher</vt:lpstr>
      <vt:lpstr>Polarization for RHIC Fills vs. Intensity</vt:lpstr>
      <vt:lpstr>Horizontal Polarization Profile</vt:lpstr>
      <vt:lpstr>Vertical Polarization Profile</vt:lpstr>
      <vt:lpstr>Polarization Profile Development on the Ramp</vt:lpstr>
      <vt:lpstr>Vertical Sextupole Runs Higher This Year</vt:lpstr>
      <vt:lpstr>Higher AGS Vertical Sextupole Current This Year</vt:lpstr>
      <vt:lpstr>Beam Test at Injection without Snakes</vt:lpstr>
      <vt:lpstr>Modification and Upgrade </vt:lpstr>
      <vt:lpstr>Preparation for Run18</vt:lpstr>
      <vt:lpstr>Preparation for Run19-20</vt:lpstr>
      <vt:lpstr>Summary</vt:lpstr>
    </vt:vector>
  </TitlesOfParts>
  <Company>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RHIC Monday Meeting 06-14-2010</dc:title>
  <dc:creator>Haixin Huang</dc:creator>
  <cp:lastModifiedBy>Haixin Huang</cp:lastModifiedBy>
  <cp:revision>1350</cp:revision>
  <cp:lastPrinted>2000-11-14T18:14:29Z</cp:lastPrinted>
  <dcterms:created xsi:type="dcterms:W3CDTF">2012-07-26T16:02:31Z</dcterms:created>
  <dcterms:modified xsi:type="dcterms:W3CDTF">2017-08-09T15:18:02Z</dcterms:modified>
</cp:coreProperties>
</file>