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1" r:id="rId3"/>
    <p:sldId id="317" r:id="rId4"/>
    <p:sldId id="295" r:id="rId5"/>
    <p:sldId id="306" r:id="rId6"/>
    <p:sldId id="308" r:id="rId7"/>
    <p:sldId id="289" r:id="rId8"/>
    <p:sldId id="258" r:id="rId9"/>
    <p:sldId id="310" r:id="rId10"/>
    <p:sldId id="311" r:id="rId11"/>
    <p:sldId id="312" r:id="rId12"/>
    <p:sldId id="259" r:id="rId13"/>
    <p:sldId id="307" r:id="rId14"/>
    <p:sldId id="314" r:id="rId15"/>
    <p:sldId id="315" r:id="rId16"/>
    <p:sldId id="316" r:id="rId17"/>
    <p:sldId id="313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FF"/>
    <a:srgbClr val="FF00FF"/>
    <a:srgbClr val="0000FF"/>
    <a:srgbClr val="0000CC"/>
    <a:srgbClr val="00FFFF"/>
    <a:srgbClr val="000000"/>
    <a:srgbClr val="042B7F"/>
    <a:srgbClr val="594E7F"/>
    <a:srgbClr val="D2C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n-US" sz="2200" dirty="0"/>
              <a:t>RHIC Run-17 delivered luminosity,  </a:t>
            </a:r>
            <a:r>
              <a:rPr lang="en-US" sz="2200" b="1" i="0" u="none" strike="noStrike" baseline="0" dirty="0">
                <a:effectLst/>
              </a:rPr>
              <a:t>p↑+p↑ at </a:t>
            </a:r>
            <a:r>
              <a:rPr lang="en-US" sz="2200" dirty="0">
                <a:sym typeface="Symbol"/>
              </a:rPr>
              <a:t></a:t>
            </a:r>
            <a:r>
              <a:rPr lang="en-US" sz="2200" dirty="0"/>
              <a:t>s = 510 GeV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582110414185648"/>
          <c:y val="9.9052016225244496E-2"/>
          <c:w val="0.8398615680384216"/>
          <c:h val="0.78067859699355702"/>
        </c:manualLayout>
      </c:layout>
      <c:lineChart>
        <c:grouping val="standard"/>
        <c:varyColors val="0"/>
        <c:ser>
          <c:idx val="2"/>
          <c:order val="0"/>
          <c:tx>
            <c:v>STAR (uncorrected)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ppRun17PhysicsOn!$O$5:$O$103</c:f>
              <c:numCache>
                <c:formatCode>0.00</c:formatCode>
                <c:ptCount val="99"/>
                <c:pt idx="0" formatCode="General">
                  <c:v>0</c:v>
                </c:pt>
                <c:pt idx="1">
                  <c:v>0.14285714285714285</c:v>
                </c:pt>
                <c:pt idx="2">
                  <c:v>0.2857142857142857</c:v>
                </c:pt>
                <c:pt idx="3">
                  <c:v>0.42857142857142855</c:v>
                </c:pt>
                <c:pt idx="4">
                  <c:v>0.5714285714285714</c:v>
                </c:pt>
                <c:pt idx="5">
                  <c:v>0.71428571428571419</c:v>
                </c:pt>
                <c:pt idx="6">
                  <c:v>0.85714285714285698</c:v>
                </c:pt>
                <c:pt idx="7">
                  <c:v>0.99999999999999978</c:v>
                </c:pt>
                <c:pt idx="8">
                  <c:v>1.1428571428571426</c:v>
                </c:pt>
                <c:pt idx="9">
                  <c:v>1.2857142857142854</c:v>
                </c:pt>
                <c:pt idx="10">
                  <c:v>1.4285714285714282</c:v>
                </c:pt>
                <c:pt idx="11">
                  <c:v>1.571428571428571</c:v>
                </c:pt>
                <c:pt idx="12">
                  <c:v>1.7142857142857137</c:v>
                </c:pt>
                <c:pt idx="13">
                  <c:v>1.8571428571428565</c:v>
                </c:pt>
                <c:pt idx="14">
                  <c:v>1.9999999999999993</c:v>
                </c:pt>
                <c:pt idx="15">
                  <c:v>2.1428571428571423</c:v>
                </c:pt>
                <c:pt idx="16">
                  <c:v>2.2857142857142851</c:v>
                </c:pt>
                <c:pt idx="17">
                  <c:v>2.4285714285714279</c:v>
                </c:pt>
                <c:pt idx="18">
                  <c:v>2.5714285714285707</c:v>
                </c:pt>
                <c:pt idx="19">
                  <c:v>2.7142857142857135</c:v>
                </c:pt>
                <c:pt idx="20">
                  <c:v>2.8571428571428563</c:v>
                </c:pt>
                <c:pt idx="21">
                  <c:v>2.9999999999999991</c:v>
                </c:pt>
                <c:pt idx="22">
                  <c:v>3.1428571428571419</c:v>
                </c:pt>
                <c:pt idx="23">
                  <c:v>3.2857142857142847</c:v>
                </c:pt>
                <c:pt idx="24">
                  <c:v>3.4285714285714275</c:v>
                </c:pt>
                <c:pt idx="25">
                  <c:v>3.5714285714285703</c:v>
                </c:pt>
                <c:pt idx="26">
                  <c:v>3.7142857142857131</c:v>
                </c:pt>
                <c:pt idx="27">
                  <c:v>3.8571428571428559</c:v>
                </c:pt>
                <c:pt idx="28">
                  <c:v>3.9999999999999987</c:v>
                </c:pt>
                <c:pt idx="29">
                  <c:v>4.1428571428571415</c:v>
                </c:pt>
                <c:pt idx="30">
                  <c:v>4.2857142857142847</c:v>
                </c:pt>
                <c:pt idx="31">
                  <c:v>4.4285714285714279</c:v>
                </c:pt>
                <c:pt idx="32">
                  <c:v>4.5714285714285712</c:v>
                </c:pt>
                <c:pt idx="33">
                  <c:v>4.7142857142857144</c:v>
                </c:pt>
                <c:pt idx="34">
                  <c:v>4.8571428571428577</c:v>
                </c:pt>
                <c:pt idx="35">
                  <c:v>5.0000000000000009</c:v>
                </c:pt>
                <c:pt idx="36">
                  <c:v>5.1428571428571441</c:v>
                </c:pt>
                <c:pt idx="37">
                  <c:v>5.2857142857142874</c:v>
                </c:pt>
                <c:pt idx="38">
                  <c:v>5.4285714285714306</c:v>
                </c:pt>
                <c:pt idx="39">
                  <c:v>5.5714285714285738</c:v>
                </c:pt>
                <c:pt idx="40">
                  <c:v>5.7142857142857171</c:v>
                </c:pt>
                <c:pt idx="41">
                  <c:v>5.8571428571428603</c:v>
                </c:pt>
                <c:pt idx="42">
                  <c:v>6.0000000000000036</c:v>
                </c:pt>
                <c:pt idx="43">
                  <c:v>6.1428571428571468</c:v>
                </c:pt>
                <c:pt idx="44">
                  <c:v>6.28571428571429</c:v>
                </c:pt>
                <c:pt idx="45">
                  <c:v>6.4285714285714333</c:v>
                </c:pt>
                <c:pt idx="46">
                  <c:v>6.5714285714285765</c:v>
                </c:pt>
                <c:pt idx="47">
                  <c:v>6.7142857142857197</c:v>
                </c:pt>
                <c:pt idx="48">
                  <c:v>6.857142857142863</c:v>
                </c:pt>
                <c:pt idx="49">
                  <c:v>7.0000000000000062</c:v>
                </c:pt>
                <c:pt idx="50">
                  <c:v>7.1428571428571495</c:v>
                </c:pt>
                <c:pt idx="51">
                  <c:v>7.2857142857142927</c:v>
                </c:pt>
                <c:pt idx="52">
                  <c:v>7.4285714285714359</c:v>
                </c:pt>
                <c:pt idx="53">
                  <c:v>7.5714285714285792</c:v>
                </c:pt>
                <c:pt idx="54">
                  <c:v>7.7142857142857224</c:v>
                </c:pt>
                <c:pt idx="55">
                  <c:v>7.8571428571428656</c:v>
                </c:pt>
                <c:pt idx="56">
                  <c:v>8.0000000000000089</c:v>
                </c:pt>
                <c:pt idx="57">
                  <c:v>8.1428571428571512</c:v>
                </c:pt>
                <c:pt idx="58">
                  <c:v>8.2857142857142936</c:v>
                </c:pt>
                <c:pt idx="59">
                  <c:v>8.4285714285714359</c:v>
                </c:pt>
                <c:pt idx="60">
                  <c:v>8.5714285714285783</c:v>
                </c:pt>
                <c:pt idx="61">
                  <c:v>8.7142857142857206</c:v>
                </c:pt>
                <c:pt idx="62">
                  <c:v>8.857142857142863</c:v>
                </c:pt>
                <c:pt idx="63">
                  <c:v>9.0000000000000053</c:v>
                </c:pt>
                <c:pt idx="64">
                  <c:v>9.1428571428571477</c:v>
                </c:pt>
                <c:pt idx="65">
                  <c:v>9.28571428571429</c:v>
                </c:pt>
                <c:pt idx="66">
                  <c:v>9.4285714285714324</c:v>
                </c:pt>
                <c:pt idx="67">
                  <c:v>9.5714285714285747</c:v>
                </c:pt>
                <c:pt idx="68">
                  <c:v>9.7142857142857171</c:v>
                </c:pt>
                <c:pt idx="69">
                  <c:v>9.8571428571428594</c:v>
                </c:pt>
                <c:pt idx="70">
                  <c:v>10.000000000000002</c:v>
                </c:pt>
                <c:pt idx="71">
                  <c:v>10.142857142857144</c:v>
                </c:pt>
                <c:pt idx="72">
                  <c:v>10.285714285714286</c:v>
                </c:pt>
                <c:pt idx="73">
                  <c:v>10.428571428571429</c:v>
                </c:pt>
                <c:pt idx="74">
                  <c:v>10.571428571428571</c:v>
                </c:pt>
                <c:pt idx="75">
                  <c:v>10.714285714285714</c:v>
                </c:pt>
                <c:pt idx="76">
                  <c:v>10.857142857142856</c:v>
                </c:pt>
                <c:pt idx="77">
                  <c:v>10.999999999999998</c:v>
                </c:pt>
                <c:pt idx="78">
                  <c:v>11.142857142857141</c:v>
                </c:pt>
                <c:pt idx="79">
                  <c:v>11.285714285714283</c:v>
                </c:pt>
                <c:pt idx="80">
                  <c:v>11.428571428571425</c:v>
                </c:pt>
                <c:pt idx="81">
                  <c:v>11.571428571428568</c:v>
                </c:pt>
                <c:pt idx="82">
                  <c:v>11.71428571428571</c:v>
                </c:pt>
                <c:pt idx="83">
                  <c:v>11.857142857142852</c:v>
                </c:pt>
                <c:pt idx="84">
                  <c:v>11.999999999999995</c:v>
                </c:pt>
                <c:pt idx="85">
                  <c:v>12.142857142857137</c:v>
                </c:pt>
                <c:pt idx="86">
                  <c:v>12.285714285714279</c:v>
                </c:pt>
                <c:pt idx="87">
                  <c:v>12.428571428571422</c:v>
                </c:pt>
                <c:pt idx="88">
                  <c:v>12.571428571428564</c:v>
                </c:pt>
                <c:pt idx="89">
                  <c:v>12.714285714285706</c:v>
                </c:pt>
                <c:pt idx="90">
                  <c:v>12.857142857142849</c:v>
                </c:pt>
                <c:pt idx="91">
                  <c:v>12.999999999999991</c:v>
                </c:pt>
                <c:pt idx="92">
                  <c:v>13.142857142857133</c:v>
                </c:pt>
                <c:pt idx="93">
                  <c:v>13.285714285714276</c:v>
                </c:pt>
                <c:pt idx="94">
                  <c:v>13.428571428571418</c:v>
                </c:pt>
                <c:pt idx="95">
                  <c:v>13.571428571428561</c:v>
                </c:pt>
                <c:pt idx="96">
                  <c:v>13.714285714285703</c:v>
                </c:pt>
                <c:pt idx="97">
                  <c:v>13.857142857142845</c:v>
                </c:pt>
                <c:pt idx="98">
                  <c:v>13.999999999999988</c:v>
                </c:pt>
              </c:numCache>
            </c:numRef>
          </c:cat>
          <c:val>
            <c:numRef>
              <c:f>ppRun17PhysicsOn!$K$5:$K$103</c:f>
              <c:numCache>
                <c:formatCode>General</c:formatCode>
                <c:ptCount val="99"/>
                <c:pt idx="0">
                  <c:v>0</c:v>
                </c:pt>
                <c:pt idx="1">
                  <c:v>1.249466253</c:v>
                </c:pt>
                <c:pt idx="2">
                  <c:v>2.9322487509999999</c:v>
                </c:pt>
                <c:pt idx="3">
                  <c:v>8.1399456393000005</c:v>
                </c:pt>
                <c:pt idx="4">
                  <c:v>9.9643641373000005</c:v>
                </c:pt>
                <c:pt idx="5">
                  <c:v>14.485374382900002</c:v>
                </c:pt>
                <c:pt idx="6">
                  <c:v>17.138860727700003</c:v>
                </c:pt>
                <c:pt idx="7">
                  <c:v>22.215499759700002</c:v>
                </c:pt>
                <c:pt idx="8">
                  <c:v>25.831685875700003</c:v>
                </c:pt>
                <c:pt idx="9">
                  <c:v>31.491869141700004</c:v>
                </c:pt>
                <c:pt idx="10">
                  <c:v>33.305492851700002</c:v>
                </c:pt>
                <c:pt idx="11">
                  <c:v>39.259208150700005</c:v>
                </c:pt>
                <c:pt idx="12">
                  <c:v>43.017619003700005</c:v>
                </c:pt>
                <c:pt idx="13">
                  <c:v>50.313114312200007</c:v>
                </c:pt>
                <c:pt idx="14">
                  <c:v>52.44498384020001</c:v>
                </c:pt>
                <c:pt idx="15">
                  <c:v>55.341764181900011</c:v>
                </c:pt>
                <c:pt idx="16">
                  <c:v>61.11896859090001</c:v>
                </c:pt>
                <c:pt idx="17">
                  <c:v>70.479932844900006</c:v>
                </c:pt>
                <c:pt idx="18">
                  <c:v>73.752884840900009</c:v>
                </c:pt>
                <c:pt idx="19">
                  <c:v>75.971207514900016</c:v>
                </c:pt>
                <c:pt idx="20">
                  <c:v>82.383049629900015</c:v>
                </c:pt>
                <c:pt idx="21">
                  <c:v>87.88397682290001</c:v>
                </c:pt>
                <c:pt idx="22">
                  <c:v>94.845295975900015</c:v>
                </c:pt>
                <c:pt idx="23">
                  <c:v>100.71573271940001</c:v>
                </c:pt>
                <c:pt idx="24">
                  <c:v>107.9584297124</c:v>
                </c:pt>
                <c:pt idx="25">
                  <c:v>115.71299488950001</c:v>
                </c:pt>
                <c:pt idx="26">
                  <c:v>125.59100469450001</c:v>
                </c:pt>
                <c:pt idx="27">
                  <c:v>128.64688621650001</c:v>
                </c:pt>
                <c:pt idx="28">
                  <c:v>136.1764054361627</c:v>
                </c:pt>
                <c:pt idx="29">
                  <c:v>143.98122201701591</c:v>
                </c:pt>
                <c:pt idx="30">
                  <c:v>153.5605700993458</c:v>
                </c:pt>
                <c:pt idx="31">
                  <c:v>161.64026757057349</c:v>
                </c:pt>
                <c:pt idx="32">
                  <c:v>167.43016454287559</c:v>
                </c:pt>
                <c:pt idx="33">
                  <c:v>174.650066760101</c:v>
                </c:pt>
                <c:pt idx="34">
                  <c:v>180.0507192657993</c:v>
                </c:pt>
                <c:pt idx="35">
                  <c:v>182.76119163579821</c:v>
                </c:pt>
                <c:pt idx="36">
                  <c:v>191.57160437572182</c:v>
                </c:pt>
                <c:pt idx="37">
                  <c:v>201.54570503033952</c:v>
                </c:pt>
                <c:pt idx="38">
                  <c:v>208.78372792267683</c:v>
                </c:pt>
                <c:pt idx="39">
                  <c:v>215.99888879249184</c:v>
                </c:pt>
                <c:pt idx="40">
                  <c:v>223.00450593759905</c:v>
                </c:pt>
                <c:pt idx="41">
                  <c:v>229.68795384610115</c:v>
                </c:pt>
                <c:pt idx="42">
                  <c:v>232.22876625068284</c:v>
                </c:pt>
                <c:pt idx="43">
                  <c:v>237.06306529947594</c:v>
                </c:pt>
                <c:pt idx="44">
                  <c:v>245.80420221854283</c:v>
                </c:pt>
                <c:pt idx="45">
                  <c:v>253.54438404520772</c:v>
                </c:pt>
                <c:pt idx="46">
                  <c:v>262.77759898076874</c:v>
                </c:pt>
                <c:pt idx="47">
                  <c:v>270.71359665587994</c:v>
                </c:pt>
                <c:pt idx="48">
                  <c:v>275.31102275638102</c:v>
                </c:pt>
                <c:pt idx="49">
                  <c:v>281.10628778135151</c:v>
                </c:pt>
                <c:pt idx="50">
                  <c:v>288.561843021149</c:v>
                </c:pt>
                <c:pt idx="51">
                  <c:v>295.66144575314559</c:v>
                </c:pt>
                <c:pt idx="52">
                  <c:v>302.80168442480027</c:v>
                </c:pt>
                <c:pt idx="53">
                  <c:v>309.03930293402527</c:v>
                </c:pt>
                <c:pt idx="54">
                  <c:v>316.70022998627888</c:v>
                </c:pt>
                <c:pt idx="55">
                  <c:v>321.98920619156456</c:v>
                </c:pt>
                <c:pt idx="56">
                  <c:v>323.96295959723784</c:v>
                </c:pt>
                <c:pt idx="57">
                  <c:v>331.66144113938742</c:v>
                </c:pt>
                <c:pt idx="58">
                  <c:v>338.7823384799276</c:v>
                </c:pt>
                <c:pt idx="59">
                  <c:v>349.27280371129461</c:v>
                </c:pt>
                <c:pt idx="60">
                  <c:v>354.76019964748474</c:v>
                </c:pt>
                <c:pt idx="61">
                  <c:v>359.60773051107407</c:v>
                </c:pt>
                <c:pt idx="62">
                  <c:v>361.26927589782736</c:v>
                </c:pt>
                <c:pt idx="63">
                  <c:v>365.19479850176816</c:v>
                </c:pt>
                <c:pt idx="64">
                  <c:v>371.35037938589477</c:v>
                </c:pt>
                <c:pt idx="65">
                  <c:v>375.12602379121887</c:v>
                </c:pt>
                <c:pt idx="66">
                  <c:v>384.29248933948065</c:v>
                </c:pt>
                <c:pt idx="67">
                  <c:v>388.71613266084074</c:v>
                </c:pt>
                <c:pt idx="68">
                  <c:v>392.36673677496753</c:v>
                </c:pt>
                <c:pt idx="69">
                  <c:v>395.64509352748371</c:v>
                </c:pt>
                <c:pt idx="70">
                  <c:v>398.55790442915543</c:v>
                </c:pt>
                <c:pt idx="71">
                  <c:v>405.94005570253955</c:v>
                </c:pt>
                <c:pt idx="72">
                  <c:v>405.94005570253955</c:v>
                </c:pt>
                <c:pt idx="73">
                  <c:v>410.79433772463858</c:v>
                </c:pt>
                <c:pt idx="74">
                  <c:v>422.54145744981946</c:v>
                </c:pt>
                <c:pt idx="75">
                  <c:v>429.30507727081579</c:v>
                </c:pt>
                <c:pt idx="76">
                  <c:v>441.78181052020886</c:v>
                </c:pt>
                <c:pt idx="77">
                  <c:v>446.40471338431075</c:v>
                </c:pt>
                <c:pt idx="78">
                  <c:v>450.61464189526185</c:v>
                </c:pt>
                <c:pt idx="79">
                  <c:v>458.04702397115466</c:v>
                </c:pt>
                <c:pt idx="80">
                  <c:v>464.29528848273907</c:v>
                </c:pt>
                <c:pt idx="81">
                  <c:v>474.11570074831599</c:v>
                </c:pt>
                <c:pt idx="82">
                  <c:v>481.59665358856347</c:v>
                </c:pt>
                <c:pt idx="83">
                  <c:v>485.81752414841077</c:v>
                </c:pt>
                <c:pt idx="84">
                  <c:v>490.86481519813117</c:v>
                </c:pt>
                <c:pt idx="85">
                  <c:v>498.49195320004918</c:v>
                </c:pt>
                <c:pt idx="86">
                  <c:v>508.49866543997786</c:v>
                </c:pt>
                <c:pt idx="87">
                  <c:v>521.83913200392249</c:v>
                </c:pt>
                <c:pt idx="88">
                  <c:v>526.90871311919977</c:v>
                </c:pt>
                <c:pt idx="89">
                  <c:v>537.00065825613467</c:v>
                </c:pt>
                <c:pt idx="90">
                  <c:v>541.23538971679602</c:v>
                </c:pt>
                <c:pt idx="91">
                  <c:v>541.61987262397804</c:v>
                </c:pt>
                <c:pt idx="92">
                  <c:v>548.04963485525616</c:v>
                </c:pt>
                <c:pt idx="93">
                  <c:v>558.12378722836138</c:v>
                </c:pt>
                <c:pt idx="94">
                  <c:v>571.07754226909321</c:v>
                </c:pt>
                <c:pt idx="95">
                  <c:v>579.43400525362267</c:v>
                </c:pt>
              </c:numCache>
            </c:numRef>
          </c:val>
          <c:smooth val="0"/>
        </c:ser>
        <c:ser>
          <c:idx val="3"/>
          <c:order val="1"/>
          <c:tx>
            <c:v>STAR (corrected for dedicated CeC time)</c:v>
          </c:tx>
          <c:spPr>
            <a:ln w="31750">
              <a:solidFill>
                <a:srgbClr val="009051"/>
              </a:solidFill>
            </a:ln>
          </c:spPr>
          <c:marker>
            <c:symbol val="none"/>
          </c:marker>
          <c:cat>
            <c:numRef>
              <c:f>ppRun17PhysicsOn!$O$5:$O$103</c:f>
              <c:numCache>
                <c:formatCode>0.00</c:formatCode>
                <c:ptCount val="99"/>
                <c:pt idx="0" formatCode="General">
                  <c:v>0</c:v>
                </c:pt>
                <c:pt idx="1">
                  <c:v>0.14285714285714285</c:v>
                </c:pt>
                <c:pt idx="2">
                  <c:v>0.2857142857142857</c:v>
                </c:pt>
                <c:pt idx="3">
                  <c:v>0.42857142857142855</c:v>
                </c:pt>
                <c:pt idx="4">
                  <c:v>0.5714285714285714</c:v>
                </c:pt>
                <c:pt idx="5">
                  <c:v>0.71428571428571419</c:v>
                </c:pt>
                <c:pt idx="6">
                  <c:v>0.85714285714285698</c:v>
                </c:pt>
                <c:pt idx="7">
                  <c:v>0.99999999999999978</c:v>
                </c:pt>
                <c:pt idx="8">
                  <c:v>1.1428571428571426</c:v>
                </c:pt>
                <c:pt idx="9">
                  <c:v>1.2857142857142854</c:v>
                </c:pt>
                <c:pt idx="10">
                  <c:v>1.4285714285714282</c:v>
                </c:pt>
                <c:pt idx="11">
                  <c:v>1.571428571428571</c:v>
                </c:pt>
                <c:pt idx="12">
                  <c:v>1.7142857142857137</c:v>
                </c:pt>
                <c:pt idx="13">
                  <c:v>1.8571428571428565</c:v>
                </c:pt>
                <c:pt idx="14">
                  <c:v>1.9999999999999993</c:v>
                </c:pt>
                <c:pt idx="15">
                  <c:v>2.1428571428571423</c:v>
                </c:pt>
                <c:pt idx="16">
                  <c:v>2.2857142857142851</c:v>
                </c:pt>
                <c:pt idx="17">
                  <c:v>2.4285714285714279</c:v>
                </c:pt>
                <c:pt idx="18">
                  <c:v>2.5714285714285707</c:v>
                </c:pt>
                <c:pt idx="19">
                  <c:v>2.7142857142857135</c:v>
                </c:pt>
                <c:pt idx="20">
                  <c:v>2.8571428571428563</c:v>
                </c:pt>
                <c:pt idx="21">
                  <c:v>2.9999999999999991</c:v>
                </c:pt>
                <c:pt idx="22">
                  <c:v>3.1428571428571419</c:v>
                </c:pt>
                <c:pt idx="23">
                  <c:v>3.2857142857142847</c:v>
                </c:pt>
                <c:pt idx="24">
                  <c:v>3.4285714285714275</c:v>
                </c:pt>
                <c:pt idx="25">
                  <c:v>3.5714285714285703</c:v>
                </c:pt>
                <c:pt idx="26">
                  <c:v>3.7142857142857131</c:v>
                </c:pt>
                <c:pt idx="27">
                  <c:v>3.8571428571428559</c:v>
                </c:pt>
                <c:pt idx="28">
                  <c:v>3.9999999999999987</c:v>
                </c:pt>
                <c:pt idx="29">
                  <c:v>4.1428571428571415</c:v>
                </c:pt>
                <c:pt idx="30">
                  <c:v>4.2857142857142847</c:v>
                </c:pt>
                <c:pt idx="31">
                  <c:v>4.4285714285714279</c:v>
                </c:pt>
                <c:pt idx="32">
                  <c:v>4.5714285714285712</c:v>
                </c:pt>
                <c:pt idx="33">
                  <c:v>4.7142857142857144</c:v>
                </c:pt>
                <c:pt idx="34">
                  <c:v>4.8571428571428577</c:v>
                </c:pt>
                <c:pt idx="35">
                  <c:v>5.0000000000000009</c:v>
                </c:pt>
                <c:pt idx="36">
                  <c:v>5.1428571428571441</c:v>
                </c:pt>
                <c:pt idx="37">
                  <c:v>5.2857142857142874</c:v>
                </c:pt>
                <c:pt idx="38">
                  <c:v>5.4285714285714306</c:v>
                </c:pt>
                <c:pt idx="39">
                  <c:v>5.5714285714285738</c:v>
                </c:pt>
                <c:pt idx="40">
                  <c:v>5.7142857142857171</c:v>
                </c:pt>
                <c:pt idx="41">
                  <c:v>5.8571428571428603</c:v>
                </c:pt>
                <c:pt idx="42">
                  <c:v>6.0000000000000036</c:v>
                </c:pt>
                <c:pt idx="43">
                  <c:v>6.1428571428571468</c:v>
                </c:pt>
                <c:pt idx="44">
                  <c:v>6.28571428571429</c:v>
                </c:pt>
                <c:pt idx="45">
                  <c:v>6.4285714285714333</c:v>
                </c:pt>
                <c:pt idx="46">
                  <c:v>6.5714285714285765</c:v>
                </c:pt>
                <c:pt idx="47">
                  <c:v>6.7142857142857197</c:v>
                </c:pt>
                <c:pt idx="48">
                  <c:v>6.857142857142863</c:v>
                </c:pt>
                <c:pt idx="49">
                  <c:v>7.0000000000000062</c:v>
                </c:pt>
                <c:pt idx="50">
                  <c:v>7.1428571428571495</c:v>
                </c:pt>
                <c:pt idx="51">
                  <c:v>7.2857142857142927</c:v>
                </c:pt>
                <c:pt idx="52">
                  <c:v>7.4285714285714359</c:v>
                </c:pt>
                <c:pt idx="53">
                  <c:v>7.5714285714285792</c:v>
                </c:pt>
                <c:pt idx="54">
                  <c:v>7.7142857142857224</c:v>
                </c:pt>
                <c:pt idx="55">
                  <c:v>7.8571428571428656</c:v>
                </c:pt>
                <c:pt idx="56">
                  <c:v>8.0000000000000089</c:v>
                </c:pt>
                <c:pt idx="57">
                  <c:v>8.1428571428571512</c:v>
                </c:pt>
                <c:pt idx="58">
                  <c:v>8.2857142857142936</c:v>
                </c:pt>
                <c:pt idx="59">
                  <c:v>8.4285714285714359</c:v>
                </c:pt>
                <c:pt idx="60">
                  <c:v>8.5714285714285783</c:v>
                </c:pt>
                <c:pt idx="61">
                  <c:v>8.7142857142857206</c:v>
                </c:pt>
                <c:pt idx="62">
                  <c:v>8.857142857142863</c:v>
                </c:pt>
                <c:pt idx="63">
                  <c:v>9.0000000000000053</c:v>
                </c:pt>
                <c:pt idx="64">
                  <c:v>9.1428571428571477</c:v>
                </c:pt>
                <c:pt idx="65">
                  <c:v>9.28571428571429</c:v>
                </c:pt>
                <c:pt idx="66">
                  <c:v>9.4285714285714324</c:v>
                </c:pt>
                <c:pt idx="67">
                  <c:v>9.5714285714285747</c:v>
                </c:pt>
                <c:pt idx="68">
                  <c:v>9.7142857142857171</c:v>
                </c:pt>
                <c:pt idx="69">
                  <c:v>9.8571428571428594</c:v>
                </c:pt>
                <c:pt idx="70">
                  <c:v>10.000000000000002</c:v>
                </c:pt>
                <c:pt idx="71">
                  <c:v>10.142857142857144</c:v>
                </c:pt>
                <c:pt idx="72">
                  <c:v>10.285714285714286</c:v>
                </c:pt>
                <c:pt idx="73">
                  <c:v>10.428571428571429</c:v>
                </c:pt>
                <c:pt idx="74">
                  <c:v>10.571428571428571</c:v>
                </c:pt>
                <c:pt idx="75">
                  <c:v>10.714285714285714</c:v>
                </c:pt>
                <c:pt idx="76">
                  <c:v>10.857142857142856</c:v>
                </c:pt>
                <c:pt idx="77">
                  <c:v>10.999999999999998</c:v>
                </c:pt>
                <c:pt idx="78">
                  <c:v>11.142857142857141</c:v>
                </c:pt>
                <c:pt idx="79">
                  <c:v>11.285714285714283</c:v>
                </c:pt>
                <c:pt idx="80">
                  <c:v>11.428571428571425</c:v>
                </c:pt>
                <c:pt idx="81">
                  <c:v>11.571428571428568</c:v>
                </c:pt>
                <c:pt idx="82">
                  <c:v>11.71428571428571</c:v>
                </c:pt>
                <c:pt idx="83">
                  <c:v>11.857142857142852</c:v>
                </c:pt>
                <c:pt idx="84">
                  <c:v>11.999999999999995</c:v>
                </c:pt>
                <c:pt idx="85">
                  <c:v>12.142857142857137</c:v>
                </c:pt>
                <c:pt idx="86">
                  <c:v>12.285714285714279</c:v>
                </c:pt>
                <c:pt idx="87">
                  <c:v>12.428571428571422</c:v>
                </c:pt>
                <c:pt idx="88">
                  <c:v>12.571428571428564</c:v>
                </c:pt>
                <c:pt idx="89">
                  <c:v>12.714285714285706</c:v>
                </c:pt>
                <c:pt idx="90">
                  <c:v>12.857142857142849</c:v>
                </c:pt>
                <c:pt idx="91">
                  <c:v>12.999999999999991</c:v>
                </c:pt>
                <c:pt idx="92">
                  <c:v>13.142857142857133</c:v>
                </c:pt>
                <c:pt idx="93">
                  <c:v>13.285714285714276</c:v>
                </c:pt>
                <c:pt idx="94">
                  <c:v>13.428571428571418</c:v>
                </c:pt>
                <c:pt idx="95">
                  <c:v>13.571428571428561</c:v>
                </c:pt>
                <c:pt idx="96">
                  <c:v>13.714285714285703</c:v>
                </c:pt>
                <c:pt idx="97">
                  <c:v>13.857142857142845</c:v>
                </c:pt>
                <c:pt idx="98">
                  <c:v>13.999999999999988</c:v>
                </c:pt>
              </c:numCache>
            </c:numRef>
          </c:cat>
          <c:val>
            <c:numRef>
              <c:f>ppRun17PhysicsOn!$P$5:$P$103</c:f>
              <c:numCache>
                <c:formatCode>0.0</c:formatCode>
                <c:ptCount val="99"/>
                <c:pt idx="0">
                  <c:v>0</c:v>
                </c:pt>
                <c:pt idx="1">
                  <c:v>1.249466253</c:v>
                </c:pt>
                <c:pt idx="2">
                  <c:v>2.9322487509999999</c:v>
                </c:pt>
                <c:pt idx="3">
                  <c:v>8.1399456393000005</c:v>
                </c:pt>
                <c:pt idx="4">
                  <c:v>9.9643641373000005</c:v>
                </c:pt>
                <c:pt idx="5">
                  <c:v>14.485374382900002</c:v>
                </c:pt>
                <c:pt idx="6">
                  <c:v>17.138860727700003</c:v>
                </c:pt>
                <c:pt idx="7">
                  <c:v>22.215499759700002</c:v>
                </c:pt>
                <c:pt idx="8">
                  <c:v>25.831685875700003</c:v>
                </c:pt>
                <c:pt idx="9">
                  <c:v>31.491869141700004</c:v>
                </c:pt>
                <c:pt idx="10">
                  <c:v>33.305492851700002</c:v>
                </c:pt>
                <c:pt idx="11">
                  <c:v>39.259208150700005</c:v>
                </c:pt>
                <c:pt idx="12">
                  <c:v>43.017619003700005</c:v>
                </c:pt>
                <c:pt idx="13">
                  <c:v>50.313114312200007</c:v>
                </c:pt>
                <c:pt idx="14">
                  <c:v>52.44498384020001</c:v>
                </c:pt>
                <c:pt idx="15">
                  <c:v>55.341764181900011</c:v>
                </c:pt>
                <c:pt idx="16">
                  <c:v>61.11896859090001</c:v>
                </c:pt>
                <c:pt idx="17">
                  <c:v>70.479932844900006</c:v>
                </c:pt>
                <c:pt idx="18">
                  <c:v>73.752884840900009</c:v>
                </c:pt>
                <c:pt idx="19">
                  <c:v>75.971207514900016</c:v>
                </c:pt>
                <c:pt idx="20">
                  <c:v>82.383049629900015</c:v>
                </c:pt>
                <c:pt idx="21">
                  <c:v>87.88397682290001</c:v>
                </c:pt>
                <c:pt idx="22">
                  <c:v>94.845295975900015</c:v>
                </c:pt>
                <c:pt idx="23">
                  <c:v>100.71573271940001</c:v>
                </c:pt>
                <c:pt idx="24">
                  <c:v>107.9584297124</c:v>
                </c:pt>
                <c:pt idx="25">
                  <c:v>115.71299488950001</c:v>
                </c:pt>
                <c:pt idx="26">
                  <c:v>125.59100469450001</c:v>
                </c:pt>
                <c:pt idx="27">
                  <c:v>128.64688621650001</c:v>
                </c:pt>
                <c:pt idx="28">
                  <c:v>136.1764054361627</c:v>
                </c:pt>
                <c:pt idx="29">
                  <c:v>143.98122201701591</c:v>
                </c:pt>
                <c:pt idx="30">
                  <c:v>153.5605700993458</c:v>
                </c:pt>
                <c:pt idx="31">
                  <c:v>161.64026757057349</c:v>
                </c:pt>
                <c:pt idx="32">
                  <c:v>167.43016454287559</c:v>
                </c:pt>
                <c:pt idx="33">
                  <c:v>174.650066760101</c:v>
                </c:pt>
                <c:pt idx="34">
                  <c:v>180.0507192657993</c:v>
                </c:pt>
                <c:pt idx="35">
                  <c:v>182.76119163579821</c:v>
                </c:pt>
                <c:pt idx="36">
                  <c:v>191.57160437572182</c:v>
                </c:pt>
                <c:pt idx="37">
                  <c:v>201.54570503033952</c:v>
                </c:pt>
                <c:pt idx="38">
                  <c:v>208.78372792267683</c:v>
                </c:pt>
                <c:pt idx="39">
                  <c:v>215.99888879249184</c:v>
                </c:pt>
                <c:pt idx="40">
                  <c:v>223.00450593759905</c:v>
                </c:pt>
                <c:pt idx="41">
                  <c:v>229.68795384610115</c:v>
                </c:pt>
                <c:pt idx="42">
                  <c:v>232.22876625068284</c:v>
                </c:pt>
                <c:pt idx="43">
                  <c:v>237.06306529947594</c:v>
                </c:pt>
                <c:pt idx="44">
                  <c:v>245.80420221854283</c:v>
                </c:pt>
                <c:pt idx="45">
                  <c:v>253.54438404520772</c:v>
                </c:pt>
                <c:pt idx="46">
                  <c:v>262.77759898076874</c:v>
                </c:pt>
                <c:pt idx="47">
                  <c:v>270.71359665587994</c:v>
                </c:pt>
                <c:pt idx="48">
                  <c:v>275.31102275638102</c:v>
                </c:pt>
                <c:pt idx="49">
                  <c:v>281.10628778135151</c:v>
                </c:pt>
                <c:pt idx="50">
                  <c:v>288.561843021149</c:v>
                </c:pt>
                <c:pt idx="51">
                  <c:v>295.66144575314559</c:v>
                </c:pt>
                <c:pt idx="52">
                  <c:v>302.80168442480027</c:v>
                </c:pt>
                <c:pt idx="53">
                  <c:v>309.03930293402527</c:v>
                </c:pt>
                <c:pt idx="54">
                  <c:v>316.70022998627888</c:v>
                </c:pt>
                <c:pt idx="55">
                  <c:v>323.96295959723784</c:v>
                </c:pt>
                <c:pt idx="56">
                  <c:v>331.66144113938742</c:v>
                </c:pt>
                <c:pt idx="57">
                  <c:v>338.7823384799276</c:v>
                </c:pt>
                <c:pt idx="58">
                  <c:v>349.27280371129461</c:v>
                </c:pt>
                <c:pt idx="59">
                  <c:v>354.76019964748474</c:v>
                </c:pt>
                <c:pt idx="60">
                  <c:v>359.60773051107407</c:v>
                </c:pt>
                <c:pt idx="61">
                  <c:v>361.26927589782736</c:v>
                </c:pt>
                <c:pt idx="62">
                  <c:v>365.19479850176816</c:v>
                </c:pt>
                <c:pt idx="63">
                  <c:v>371.35037938589477</c:v>
                </c:pt>
                <c:pt idx="64">
                  <c:v>375.12602379121887</c:v>
                </c:pt>
                <c:pt idx="65">
                  <c:v>388.71613266084074</c:v>
                </c:pt>
                <c:pt idx="66">
                  <c:v>392.36673677496753</c:v>
                </c:pt>
                <c:pt idx="67">
                  <c:v>398.55790442915543</c:v>
                </c:pt>
                <c:pt idx="68">
                  <c:v>405.94005570253955</c:v>
                </c:pt>
                <c:pt idx="69">
                  <c:v>405.94005570253955</c:v>
                </c:pt>
                <c:pt idx="70">
                  <c:v>410.79433772463858</c:v>
                </c:pt>
                <c:pt idx="71">
                  <c:v>422.54145744981946</c:v>
                </c:pt>
                <c:pt idx="72">
                  <c:v>429.30507727081579</c:v>
                </c:pt>
                <c:pt idx="73">
                  <c:v>441.78181052020886</c:v>
                </c:pt>
                <c:pt idx="74">
                  <c:v>446.40471338431075</c:v>
                </c:pt>
                <c:pt idx="75">
                  <c:v>450.61464189526185</c:v>
                </c:pt>
                <c:pt idx="76">
                  <c:v>458.04702397115466</c:v>
                </c:pt>
                <c:pt idx="77">
                  <c:v>464.29528848273907</c:v>
                </c:pt>
                <c:pt idx="78">
                  <c:v>474.11570074831599</c:v>
                </c:pt>
                <c:pt idx="79">
                  <c:v>481.59665358856347</c:v>
                </c:pt>
                <c:pt idx="80">
                  <c:v>485.81752414841077</c:v>
                </c:pt>
                <c:pt idx="81">
                  <c:v>490.86481519813117</c:v>
                </c:pt>
                <c:pt idx="82">
                  <c:v>498.49195320004918</c:v>
                </c:pt>
                <c:pt idx="83">
                  <c:v>508.49866543997786</c:v>
                </c:pt>
                <c:pt idx="84">
                  <c:v>526.90871311919977</c:v>
                </c:pt>
                <c:pt idx="85">
                  <c:v>537.00065825613467</c:v>
                </c:pt>
                <c:pt idx="86">
                  <c:v>541.23538971679602</c:v>
                </c:pt>
                <c:pt idx="87">
                  <c:v>541.61987262397804</c:v>
                </c:pt>
                <c:pt idx="88">
                  <c:v>548.04963485525616</c:v>
                </c:pt>
                <c:pt idx="89">
                  <c:v>558.12378722836138</c:v>
                </c:pt>
                <c:pt idx="90">
                  <c:v>571.07754226909321</c:v>
                </c:pt>
                <c:pt idx="91">
                  <c:v>579.43400525362267</c:v>
                </c:pt>
              </c:numCache>
            </c:numRef>
          </c:val>
          <c:smooth val="0"/>
        </c:ser>
        <c:ser>
          <c:idx val="1"/>
          <c:order val="2"/>
          <c:tx>
            <c:v>Run-17 max projection</c:v>
          </c:tx>
          <c:spPr>
            <a:ln w="15875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ppRun17PhysicsOn!$O$5:$O$103</c:f>
              <c:numCache>
                <c:formatCode>0.00</c:formatCode>
                <c:ptCount val="99"/>
                <c:pt idx="0" formatCode="General">
                  <c:v>0</c:v>
                </c:pt>
                <c:pt idx="1">
                  <c:v>0.14285714285714285</c:v>
                </c:pt>
                <c:pt idx="2">
                  <c:v>0.2857142857142857</c:v>
                </c:pt>
                <c:pt idx="3">
                  <c:v>0.42857142857142855</c:v>
                </c:pt>
                <c:pt idx="4">
                  <c:v>0.5714285714285714</c:v>
                </c:pt>
                <c:pt idx="5">
                  <c:v>0.71428571428571419</c:v>
                </c:pt>
                <c:pt idx="6">
                  <c:v>0.85714285714285698</c:v>
                </c:pt>
                <c:pt idx="7">
                  <c:v>0.99999999999999978</c:v>
                </c:pt>
                <c:pt idx="8">
                  <c:v>1.1428571428571426</c:v>
                </c:pt>
                <c:pt idx="9">
                  <c:v>1.2857142857142854</c:v>
                </c:pt>
                <c:pt idx="10">
                  <c:v>1.4285714285714282</c:v>
                </c:pt>
                <c:pt idx="11">
                  <c:v>1.571428571428571</c:v>
                </c:pt>
                <c:pt idx="12">
                  <c:v>1.7142857142857137</c:v>
                </c:pt>
                <c:pt idx="13">
                  <c:v>1.8571428571428565</c:v>
                </c:pt>
                <c:pt idx="14">
                  <c:v>1.9999999999999993</c:v>
                </c:pt>
                <c:pt idx="15">
                  <c:v>2.1428571428571423</c:v>
                </c:pt>
                <c:pt idx="16">
                  <c:v>2.2857142857142851</c:v>
                </c:pt>
                <c:pt idx="17">
                  <c:v>2.4285714285714279</c:v>
                </c:pt>
                <c:pt idx="18">
                  <c:v>2.5714285714285707</c:v>
                </c:pt>
                <c:pt idx="19">
                  <c:v>2.7142857142857135</c:v>
                </c:pt>
                <c:pt idx="20">
                  <c:v>2.8571428571428563</c:v>
                </c:pt>
                <c:pt idx="21">
                  <c:v>2.9999999999999991</c:v>
                </c:pt>
                <c:pt idx="22">
                  <c:v>3.1428571428571419</c:v>
                </c:pt>
                <c:pt idx="23">
                  <c:v>3.2857142857142847</c:v>
                </c:pt>
                <c:pt idx="24">
                  <c:v>3.4285714285714275</c:v>
                </c:pt>
                <c:pt idx="25">
                  <c:v>3.5714285714285703</c:v>
                </c:pt>
                <c:pt idx="26">
                  <c:v>3.7142857142857131</c:v>
                </c:pt>
                <c:pt idx="27">
                  <c:v>3.8571428571428559</c:v>
                </c:pt>
                <c:pt idx="28">
                  <c:v>3.9999999999999987</c:v>
                </c:pt>
                <c:pt idx="29">
                  <c:v>4.1428571428571415</c:v>
                </c:pt>
                <c:pt idx="30">
                  <c:v>4.2857142857142847</c:v>
                </c:pt>
                <c:pt idx="31">
                  <c:v>4.4285714285714279</c:v>
                </c:pt>
                <c:pt idx="32">
                  <c:v>4.5714285714285712</c:v>
                </c:pt>
                <c:pt idx="33">
                  <c:v>4.7142857142857144</c:v>
                </c:pt>
                <c:pt idx="34">
                  <c:v>4.8571428571428577</c:v>
                </c:pt>
                <c:pt idx="35">
                  <c:v>5.0000000000000009</c:v>
                </c:pt>
                <c:pt idx="36">
                  <c:v>5.1428571428571441</c:v>
                </c:pt>
                <c:pt idx="37">
                  <c:v>5.2857142857142874</c:v>
                </c:pt>
                <c:pt idx="38">
                  <c:v>5.4285714285714306</c:v>
                </c:pt>
                <c:pt idx="39">
                  <c:v>5.5714285714285738</c:v>
                </c:pt>
                <c:pt idx="40">
                  <c:v>5.7142857142857171</c:v>
                </c:pt>
                <c:pt idx="41">
                  <c:v>5.8571428571428603</c:v>
                </c:pt>
                <c:pt idx="42">
                  <c:v>6.0000000000000036</c:v>
                </c:pt>
                <c:pt idx="43">
                  <c:v>6.1428571428571468</c:v>
                </c:pt>
                <c:pt idx="44">
                  <c:v>6.28571428571429</c:v>
                </c:pt>
                <c:pt idx="45">
                  <c:v>6.4285714285714333</c:v>
                </c:pt>
                <c:pt idx="46">
                  <c:v>6.5714285714285765</c:v>
                </c:pt>
                <c:pt idx="47">
                  <c:v>6.7142857142857197</c:v>
                </c:pt>
                <c:pt idx="48">
                  <c:v>6.857142857142863</c:v>
                </c:pt>
                <c:pt idx="49">
                  <c:v>7.0000000000000062</c:v>
                </c:pt>
                <c:pt idx="50">
                  <c:v>7.1428571428571495</c:v>
                </c:pt>
                <c:pt idx="51">
                  <c:v>7.2857142857142927</c:v>
                </c:pt>
                <c:pt idx="52">
                  <c:v>7.4285714285714359</c:v>
                </c:pt>
                <c:pt idx="53">
                  <c:v>7.5714285714285792</c:v>
                </c:pt>
                <c:pt idx="54">
                  <c:v>7.7142857142857224</c:v>
                </c:pt>
                <c:pt idx="55">
                  <c:v>7.8571428571428656</c:v>
                </c:pt>
                <c:pt idx="56">
                  <c:v>8.0000000000000089</c:v>
                </c:pt>
                <c:pt idx="57">
                  <c:v>8.1428571428571512</c:v>
                </c:pt>
                <c:pt idx="58">
                  <c:v>8.2857142857142936</c:v>
                </c:pt>
                <c:pt idx="59">
                  <c:v>8.4285714285714359</c:v>
                </c:pt>
                <c:pt idx="60">
                  <c:v>8.5714285714285783</c:v>
                </c:pt>
                <c:pt idx="61">
                  <c:v>8.7142857142857206</c:v>
                </c:pt>
                <c:pt idx="62">
                  <c:v>8.857142857142863</c:v>
                </c:pt>
                <c:pt idx="63">
                  <c:v>9.0000000000000053</c:v>
                </c:pt>
                <c:pt idx="64">
                  <c:v>9.1428571428571477</c:v>
                </c:pt>
                <c:pt idx="65">
                  <c:v>9.28571428571429</c:v>
                </c:pt>
                <c:pt idx="66">
                  <c:v>9.4285714285714324</c:v>
                </c:pt>
                <c:pt idx="67">
                  <c:v>9.5714285714285747</c:v>
                </c:pt>
                <c:pt idx="68">
                  <c:v>9.7142857142857171</c:v>
                </c:pt>
                <c:pt idx="69">
                  <c:v>9.8571428571428594</c:v>
                </c:pt>
                <c:pt idx="70">
                  <c:v>10.000000000000002</c:v>
                </c:pt>
                <c:pt idx="71">
                  <c:v>10.142857142857144</c:v>
                </c:pt>
                <c:pt idx="72">
                  <c:v>10.285714285714286</c:v>
                </c:pt>
                <c:pt idx="73">
                  <c:v>10.428571428571429</c:v>
                </c:pt>
                <c:pt idx="74">
                  <c:v>10.571428571428571</c:v>
                </c:pt>
                <c:pt idx="75">
                  <c:v>10.714285714285714</c:v>
                </c:pt>
                <c:pt idx="76">
                  <c:v>10.857142857142856</c:v>
                </c:pt>
                <c:pt idx="77">
                  <c:v>10.999999999999998</c:v>
                </c:pt>
                <c:pt idx="78">
                  <c:v>11.142857142857141</c:v>
                </c:pt>
                <c:pt idx="79">
                  <c:v>11.285714285714283</c:v>
                </c:pt>
                <c:pt idx="80">
                  <c:v>11.428571428571425</c:v>
                </c:pt>
                <c:pt idx="81">
                  <c:v>11.571428571428568</c:v>
                </c:pt>
                <c:pt idx="82">
                  <c:v>11.71428571428571</c:v>
                </c:pt>
                <c:pt idx="83">
                  <c:v>11.857142857142852</c:v>
                </c:pt>
                <c:pt idx="84">
                  <c:v>11.999999999999995</c:v>
                </c:pt>
                <c:pt idx="85">
                  <c:v>12.142857142857137</c:v>
                </c:pt>
                <c:pt idx="86">
                  <c:v>12.285714285714279</c:v>
                </c:pt>
                <c:pt idx="87">
                  <c:v>12.428571428571422</c:v>
                </c:pt>
                <c:pt idx="88">
                  <c:v>12.571428571428564</c:v>
                </c:pt>
                <c:pt idx="89">
                  <c:v>12.714285714285706</c:v>
                </c:pt>
                <c:pt idx="90">
                  <c:v>12.857142857142849</c:v>
                </c:pt>
                <c:pt idx="91">
                  <c:v>12.999999999999991</c:v>
                </c:pt>
                <c:pt idx="92">
                  <c:v>13.142857142857133</c:v>
                </c:pt>
                <c:pt idx="93">
                  <c:v>13.285714285714276</c:v>
                </c:pt>
                <c:pt idx="94">
                  <c:v>13.428571428571418</c:v>
                </c:pt>
                <c:pt idx="95">
                  <c:v>13.571428571428561</c:v>
                </c:pt>
                <c:pt idx="96">
                  <c:v>13.714285714285703</c:v>
                </c:pt>
                <c:pt idx="97">
                  <c:v>13.857142857142845</c:v>
                </c:pt>
                <c:pt idx="98">
                  <c:v>13.999999999999988</c:v>
                </c:pt>
              </c:numCache>
            </c:numRef>
          </c:cat>
          <c:val>
            <c:numRef>
              <c:f>ppRun17PhysicsOn!$M$5:$M$103</c:f>
              <c:numCache>
                <c:formatCode>0.00</c:formatCode>
                <c:ptCount val="99"/>
                <c:pt idx="0">
                  <c:v>0</c:v>
                </c:pt>
                <c:pt idx="1">
                  <c:v>2.4285714285714284</c:v>
                </c:pt>
                <c:pt idx="2">
                  <c:v>4.8571428571428568</c:v>
                </c:pt>
                <c:pt idx="3">
                  <c:v>7.2857142857142847</c:v>
                </c:pt>
                <c:pt idx="4">
                  <c:v>9.7142857142857135</c:v>
                </c:pt>
                <c:pt idx="5">
                  <c:v>12.142857142857142</c:v>
                </c:pt>
                <c:pt idx="6">
                  <c:v>14.571428571428571</c:v>
                </c:pt>
                <c:pt idx="7">
                  <c:v>17</c:v>
                </c:pt>
                <c:pt idx="8">
                  <c:v>20.428571428571427</c:v>
                </c:pt>
                <c:pt idx="9">
                  <c:v>23.857142857142854</c:v>
                </c:pt>
                <c:pt idx="10">
                  <c:v>27.285714285714281</c:v>
                </c:pt>
                <c:pt idx="11">
                  <c:v>30.714285714285708</c:v>
                </c:pt>
                <c:pt idx="12">
                  <c:v>34.142857142857139</c:v>
                </c:pt>
                <c:pt idx="13">
                  <c:v>37.571428571428569</c:v>
                </c:pt>
                <c:pt idx="14">
                  <c:v>41</c:v>
                </c:pt>
                <c:pt idx="15">
                  <c:v>45.714285714285715</c:v>
                </c:pt>
                <c:pt idx="16">
                  <c:v>50.428571428571431</c:v>
                </c:pt>
                <c:pt idx="17">
                  <c:v>55.142857142857146</c:v>
                </c:pt>
                <c:pt idx="18">
                  <c:v>59.857142857142861</c:v>
                </c:pt>
                <c:pt idx="19">
                  <c:v>64.571428571428569</c:v>
                </c:pt>
                <c:pt idx="20">
                  <c:v>69.285714285714278</c:v>
                </c:pt>
                <c:pt idx="21">
                  <c:v>74</c:v>
                </c:pt>
                <c:pt idx="22">
                  <c:v>79.714285714285708</c:v>
                </c:pt>
                <c:pt idx="23">
                  <c:v>85.428571428571416</c:v>
                </c:pt>
                <c:pt idx="24">
                  <c:v>91.142857142857125</c:v>
                </c:pt>
                <c:pt idx="25">
                  <c:v>96.857142857142833</c:v>
                </c:pt>
                <c:pt idx="26">
                  <c:v>102.57142857142854</c:v>
                </c:pt>
                <c:pt idx="27">
                  <c:v>108.28571428571425</c:v>
                </c:pt>
                <c:pt idx="28">
                  <c:v>114</c:v>
                </c:pt>
                <c:pt idx="29">
                  <c:v>120.85714285714286</c:v>
                </c:pt>
                <c:pt idx="30">
                  <c:v>127.71428571428572</c:v>
                </c:pt>
                <c:pt idx="31">
                  <c:v>134.57142857142858</c:v>
                </c:pt>
                <c:pt idx="32">
                  <c:v>141.42857142857144</c:v>
                </c:pt>
                <c:pt idx="33">
                  <c:v>148.28571428571431</c:v>
                </c:pt>
                <c:pt idx="34">
                  <c:v>155.14285714285717</c:v>
                </c:pt>
                <c:pt idx="35">
                  <c:v>162</c:v>
                </c:pt>
                <c:pt idx="36">
                  <c:v>168.85714285714286</c:v>
                </c:pt>
                <c:pt idx="37">
                  <c:v>175.71428571428572</c:v>
                </c:pt>
                <c:pt idx="38">
                  <c:v>182.57142857142858</c:v>
                </c:pt>
                <c:pt idx="39">
                  <c:v>189.42857142857144</c:v>
                </c:pt>
                <c:pt idx="40">
                  <c:v>196.28571428571431</c:v>
                </c:pt>
                <c:pt idx="41">
                  <c:v>203.14285714285717</c:v>
                </c:pt>
                <c:pt idx="42">
                  <c:v>210</c:v>
                </c:pt>
                <c:pt idx="43">
                  <c:v>216.85714285714286</c:v>
                </c:pt>
                <c:pt idx="44">
                  <c:v>223.71428571428572</c:v>
                </c:pt>
                <c:pt idx="45">
                  <c:v>230.57142857142858</c:v>
                </c:pt>
                <c:pt idx="46">
                  <c:v>237.42857142857144</c:v>
                </c:pt>
                <c:pt idx="47">
                  <c:v>244.28571428571431</c:v>
                </c:pt>
                <c:pt idx="48">
                  <c:v>251.14285714285717</c:v>
                </c:pt>
                <c:pt idx="49">
                  <c:v>258</c:v>
                </c:pt>
                <c:pt idx="50">
                  <c:v>264.85714285714283</c:v>
                </c:pt>
                <c:pt idx="51">
                  <c:v>271.71428571428567</c:v>
                </c:pt>
                <c:pt idx="52">
                  <c:v>278.5714285714285</c:v>
                </c:pt>
                <c:pt idx="53">
                  <c:v>285.42857142857133</c:v>
                </c:pt>
                <c:pt idx="54">
                  <c:v>292.28571428571416</c:v>
                </c:pt>
                <c:pt idx="55">
                  <c:v>299.142857142857</c:v>
                </c:pt>
                <c:pt idx="56">
                  <c:v>306</c:v>
                </c:pt>
                <c:pt idx="57">
                  <c:v>312.85714285714283</c:v>
                </c:pt>
                <c:pt idx="58">
                  <c:v>319.71428571428567</c:v>
                </c:pt>
                <c:pt idx="59">
                  <c:v>326.5714285714285</c:v>
                </c:pt>
                <c:pt idx="60">
                  <c:v>333.42857142857133</c:v>
                </c:pt>
                <c:pt idx="61">
                  <c:v>340.28571428571416</c:v>
                </c:pt>
                <c:pt idx="62">
                  <c:v>347.142857142857</c:v>
                </c:pt>
                <c:pt idx="63">
                  <c:v>354</c:v>
                </c:pt>
                <c:pt idx="64">
                  <c:v>360.85714285714283</c:v>
                </c:pt>
                <c:pt idx="65">
                  <c:v>367.71428571428567</c:v>
                </c:pt>
                <c:pt idx="66">
                  <c:v>374.5714285714285</c:v>
                </c:pt>
                <c:pt idx="67">
                  <c:v>381.42857142857133</c:v>
                </c:pt>
                <c:pt idx="68">
                  <c:v>388.28571428571416</c:v>
                </c:pt>
                <c:pt idx="69">
                  <c:v>395.142857142857</c:v>
                </c:pt>
                <c:pt idx="70">
                  <c:v>402</c:v>
                </c:pt>
                <c:pt idx="71">
                  <c:v>408.85714285714283</c:v>
                </c:pt>
                <c:pt idx="72">
                  <c:v>415.71428571428567</c:v>
                </c:pt>
                <c:pt idx="73">
                  <c:v>422.5714285714285</c:v>
                </c:pt>
                <c:pt idx="74">
                  <c:v>429.42857142857133</c:v>
                </c:pt>
                <c:pt idx="75">
                  <c:v>436.28571428571416</c:v>
                </c:pt>
                <c:pt idx="76">
                  <c:v>443.142857142857</c:v>
                </c:pt>
                <c:pt idx="77">
                  <c:v>450</c:v>
                </c:pt>
                <c:pt idx="78">
                  <c:v>456.85714285714283</c:v>
                </c:pt>
                <c:pt idx="79">
                  <c:v>463.71428571428567</c:v>
                </c:pt>
                <c:pt idx="80">
                  <c:v>470.5714285714285</c:v>
                </c:pt>
                <c:pt idx="81">
                  <c:v>477.42857142857133</c:v>
                </c:pt>
                <c:pt idx="82">
                  <c:v>484.28571428571416</c:v>
                </c:pt>
                <c:pt idx="83">
                  <c:v>491.142857142857</c:v>
                </c:pt>
                <c:pt idx="84">
                  <c:v>498</c:v>
                </c:pt>
                <c:pt idx="85">
                  <c:v>504.85714285714283</c:v>
                </c:pt>
                <c:pt idx="86">
                  <c:v>511.71428571428567</c:v>
                </c:pt>
                <c:pt idx="87">
                  <c:v>518.57142857142856</c:v>
                </c:pt>
                <c:pt idx="88">
                  <c:v>525.42857142857144</c:v>
                </c:pt>
                <c:pt idx="89">
                  <c:v>532.28571428571433</c:v>
                </c:pt>
                <c:pt idx="90">
                  <c:v>539.14285714285722</c:v>
                </c:pt>
                <c:pt idx="91" formatCode="General">
                  <c:v>546</c:v>
                </c:pt>
                <c:pt idx="92">
                  <c:v>552.85714285714289</c:v>
                </c:pt>
                <c:pt idx="93">
                  <c:v>559.71428571428578</c:v>
                </c:pt>
                <c:pt idx="94">
                  <c:v>566.57142857142867</c:v>
                </c:pt>
                <c:pt idx="95">
                  <c:v>573.42857142857156</c:v>
                </c:pt>
                <c:pt idx="96">
                  <c:v>580.28571428571445</c:v>
                </c:pt>
                <c:pt idx="97">
                  <c:v>587.14285714285734</c:v>
                </c:pt>
                <c:pt idx="98" formatCode="General">
                  <c:v>594</c:v>
                </c:pt>
              </c:numCache>
            </c:numRef>
          </c:val>
          <c:smooth val="0"/>
        </c:ser>
        <c:ser>
          <c:idx val="0"/>
          <c:order val="3"/>
          <c:tx>
            <c:v>Run-17 min projection</c:v>
          </c:tx>
          <c:spPr>
            <a:ln w="15875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ppRun17PhysicsOn!$O$5:$O$103</c:f>
              <c:numCache>
                <c:formatCode>0.00</c:formatCode>
                <c:ptCount val="99"/>
                <c:pt idx="0" formatCode="General">
                  <c:v>0</c:v>
                </c:pt>
                <c:pt idx="1">
                  <c:v>0.14285714285714285</c:v>
                </c:pt>
                <c:pt idx="2">
                  <c:v>0.2857142857142857</c:v>
                </c:pt>
                <c:pt idx="3">
                  <c:v>0.42857142857142855</c:v>
                </c:pt>
                <c:pt idx="4">
                  <c:v>0.5714285714285714</c:v>
                </c:pt>
                <c:pt idx="5">
                  <c:v>0.71428571428571419</c:v>
                </c:pt>
                <c:pt idx="6">
                  <c:v>0.85714285714285698</c:v>
                </c:pt>
                <c:pt idx="7">
                  <c:v>0.99999999999999978</c:v>
                </c:pt>
                <c:pt idx="8">
                  <c:v>1.1428571428571426</c:v>
                </c:pt>
                <c:pt idx="9">
                  <c:v>1.2857142857142854</c:v>
                </c:pt>
                <c:pt idx="10">
                  <c:v>1.4285714285714282</c:v>
                </c:pt>
                <c:pt idx="11">
                  <c:v>1.571428571428571</c:v>
                </c:pt>
                <c:pt idx="12">
                  <c:v>1.7142857142857137</c:v>
                </c:pt>
                <c:pt idx="13">
                  <c:v>1.8571428571428565</c:v>
                </c:pt>
                <c:pt idx="14">
                  <c:v>1.9999999999999993</c:v>
                </c:pt>
                <c:pt idx="15">
                  <c:v>2.1428571428571423</c:v>
                </c:pt>
                <c:pt idx="16">
                  <c:v>2.2857142857142851</c:v>
                </c:pt>
                <c:pt idx="17">
                  <c:v>2.4285714285714279</c:v>
                </c:pt>
                <c:pt idx="18">
                  <c:v>2.5714285714285707</c:v>
                </c:pt>
                <c:pt idx="19">
                  <c:v>2.7142857142857135</c:v>
                </c:pt>
                <c:pt idx="20">
                  <c:v>2.8571428571428563</c:v>
                </c:pt>
                <c:pt idx="21">
                  <c:v>2.9999999999999991</c:v>
                </c:pt>
                <c:pt idx="22">
                  <c:v>3.1428571428571419</c:v>
                </c:pt>
                <c:pt idx="23">
                  <c:v>3.2857142857142847</c:v>
                </c:pt>
                <c:pt idx="24">
                  <c:v>3.4285714285714275</c:v>
                </c:pt>
                <c:pt idx="25">
                  <c:v>3.5714285714285703</c:v>
                </c:pt>
                <c:pt idx="26">
                  <c:v>3.7142857142857131</c:v>
                </c:pt>
                <c:pt idx="27">
                  <c:v>3.8571428571428559</c:v>
                </c:pt>
                <c:pt idx="28">
                  <c:v>3.9999999999999987</c:v>
                </c:pt>
                <c:pt idx="29">
                  <c:v>4.1428571428571415</c:v>
                </c:pt>
                <c:pt idx="30">
                  <c:v>4.2857142857142847</c:v>
                </c:pt>
                <c:pt idx="31">
                  <c:v>4.4285714285714279</c:v>
                </c:pt>
                <c:pt idx="32">
                  <c:v>4.5714285714285712</c:v>
                </c:pt>
                <c:pt idx="33">
                  <c:v>4.7142857142857144</c:v>
                </c:pt>
                <c:pt idx="34">
                  <c:v>4.8571428571428577</c:v>
                </c:pt>
                <c:pt idx="35">
                  <c:v>5.0000000000000009</c:v>
                </c:pt>
                <c:pt idx="36">
                  <c:v>5.1428571428571441</c:v>
                </c:pt>
                <c:pt idx="37">
                  <c:v>5.2857142857142874</c:v>
                </c:pt>
                <c:pt idx="38">
                  <c:v>5.4285714285714306</c:v>
                </c:pt>
                <c:pt idx="39">
                  <c:v>5.5714285714285738</c:v>
                </c:pt>
                <c:pt idx="40">
                  <c:v>5.7142857142857171</c:v>
                </c:pt>
                <c:pt idx="41">
                  <c:v>5.8571428571428603</c:v>
                </c:pt>
                <c:pt idx="42">
                  <c:v>6.0000000000000036</c:v>
                </c:pt>
                <c:pt idx="43">
                  <c:v>6.1428571428571468</c:v>
                </c:pt>
                <c:pt idx="44">
                  <c:v>6.28571428571429</c:v>
                </c:pt>
                <c:pt idx="45">
                  <c:v>6.4285714285714333</c:v>
                </c:pt>
                <c:pt idx="46">
                  <c:v>6.5714285714285765</c:v>
                </c:pt>
                <c:pt idx="47">
                  <c:v>6.7142857142857197</c:v>
                </c:pt>
                <c:pt idx="48">
                  <c:v>6.857142857142863</c:v>
                </c:pt>
                <c:pt idx="49">
                  <c:v>7.0000000000000062</c:v>
                </c:pt>
                <c:pt idx="50">
                  <c:v>7.1428571428571495</c:v>
                </c:pt>
                <c:pt idx="51">
                  <c:v>7.2857142857142927</c:v>
                </c:pt>
                <c:pt idx="52">
                  <c:v>7.4285714285714359</c:v>
                </c:pt>
                <c:pt idx="53">
                  <c:v>7.5714285714285792</c:v>
                </c:pt>
                <c:pt idx="54">
                  <c:v>7.7142857142857224</c:v>
                </c:pt>
                <c:pt idx="55">
                  <c:v>7.8571428571428656</c:v>
                </c:pt>
                <c:pt idx="56">
                  <c:v>8.0000000000000089</c:v>
                </c:pt>
                <c:pt idx="57">
                  <c:v>8.1428571428571512</c:v>
                </c:pt>
                <c:pt idx="58">
                  <c:v>8.2857142857142936</c:v>
                </c:pt>
                <c:pt idx="59">
                  <c:v>8.4285714285714359</c:v>
                </c:pt>
                <c:pt idx="60">
                  <c:v>8.5714285714285783</c:v>
                </c:pt>
                <c:pt idx="61">
                  <c:v>8.7142857142857206</c:v>
                </c:pt>
                <c:pt idx="62">
                  <c:v>8.857142857142863</c:v>
                </c:pt>
                <c:pt idx="63">
                  <c:v>9.0000000000000053</c:v>
                </c:pt>
                <c:pt idx="64">
                  <c:v>9.1428571428571477</c:v>
                </c:pt>
                <c:pt idx="65">
                  <c:v>9.28571428571429</c:v>
                </c:pt>
                <c:pt idx="66">
                  <c:v>9.4285714285714324</c:v>
                </c:pt>
                <c:pt idx="67">
                  <c:v>9.5714285714285747</c:v>
                </c:pt>
                <c:pt idx="68">
                  <c:v>9.7142857142857171</c:v>
                </c:pt>
                <c:pt idx="69">
                  <c:v>9.8571428571428594</c:v>
                </c:pt>
                <c:pt idx="70">
                  <c:v>10.000000000000002</c:v>
                </c:pt>
                <c:pt idx="71">
                  <c:v>10.142857142857144</c:v>
                </c:pt>
                <c:pt idx="72">
                  <c:v>10.285714285714286</c:v>
                </c:pt>
                <c:pt idx="73">
                  <c:v>10.428571428571429</c:v>
                </c:pt>
                <c:pt idx="74">
                  <c:v>10.571428571428571</c:v>
                </c:pt>
                <c:pt idx="75">
                  <c:v>10.714285714285714</c:v>
                </c:pt>
                <c:pt idx="76">
                  <c:v>10.857142857142856</c:v>
                </c:pt>
                <c:pt idx="77">
                  <c:v>10.999999999999998</c:v>
                </c:pt>
                <c:pt idx="78">
                  <c:v>11.142857142857141</c:v>
                </c:pt>
                <c:pt idx="79">
                  <c:v>11.285714285714283</c:v>
                </c:pt>
                <c:pt idx="80">
                  <c:v>11.428571428571425</c:v>
                </c:pt>
                <c:pt idx="81">
                  <c:v>11.571428571428568</c:v>
                </c:pt>
                <c:pt idx="82">
                  <c:v>11.71428571428571</c:v>
                </c:pt>
                <c:pt idx="83">
                  <c:v>11.857142857142852</c:v>
                </c:pt>
                <c:pt idx="84">
                  <c:v>11.999999999999995</c:v>
                </c:pt>
                <c:pt idx="85">
                  <c:v>12.142857142857137</c:v>
                </c:pt>
                <c:pt idx="86">
                  <c:v>12.285714285714279</c:v>
                </c:pt>
                <c:pt idx="87">
                  <c:v>12.428571428571422</c:v>
                </c:pt>
                <c:pt idx="88">
                  <c:v>12.571428571428564</c:v>
                </c:pt>
                <c:pt idx="89">
                  <c:v>12.714285714285706</c:v>
                </c:pt>
                <c:pt idx="90">
                  <c:v>12.857142857142849</c:v>
                </c:pt>
                <c:pt idx="91">
                  <c:v>12.999999999999991</c:v>
                </c:pt>
                <c:pt idx="92">
                  <c:v>13.142857142857133</c:v>
                </c:pt>
                <c:pt idx="93">
                  <c:v>13.285714285714276</c:v>
                </c:pt>
                <c:pt idx="94">
                  <c:v>13.428571428571418</c:v>
                </c:pt>
                <c:pt idx="95">
                  <c:v>13.571428571428561</c:v>
                </c:pt>
                <c:pt idx="96">
                  <c:v>13.714285714285703</c:v>
                </c:pt>
                <c:pt idx="97">
                  <c:v>13.857142857142845</c:v>
                </c:pt>
                <c:pt idx="98">
                  <c:v>13.999999999999988</c:v>
                </c:pt>
              </c:numCache>
            </c:numRef>
          </c:cat>
          <c:val>
            <c:numRef>
              <c:f>ppRun17PhysicsOn!$L$5:$L$103</c:f>
              <c:numCache>
                <c:formatCode>0.00</c:formatCode>
                <c:ptCount val="99"/>
                <c:pt idx="0">
                  <c:v>0</c:v>
                </c:pt>
                <c:pt idx="1">
                  <c:v>1.1428571428571428</c:v>
                </c:pt>
                <c:pt idx="2">
                  <c:v>2.2857142857142856</c:v>
                </c:pt>
                <c:pt idx="3">
                  <c:v>3.4285714285714284</c:v>
                </c:pt>
                <c:pt idx="4">
                  <c:v>4.5714285714285712</c:v>
                </c:pt>
                <c:pt idx="5">
                  <c:v>5.7142857142857135</c:v>
                </c:pt>
                <c:pt idx="6">
                  <c:v>6.8571428571428559</c:v>
                </c:pt>
                <c:pt idx="7">
                  <c:v>8</c:v>
                </c:pt>
                <c:pt idx="8">
                  <c:v>10.285714285714285</c:v>
                </c:pt>
                <c:pt idx="9">
                  <c:v>12.571428571428569</c:v>
                </c:pt>
                <c:pt idx="10">
                  <c:v>14.857142857142854</c:v>
                </c:pt>
                <c:pt idx="11">
                  <c:v>17.142857142857139</c:v>
                </c:pt>
                <c:pt idx="12">
                  <c:v>19.428571428571423</c:v>
                </c:pt>
                <c:pt idx="13">
                  <c:v>21.714285714285708</c:v>
                </c:pt>
                <c:pt idx="14">
                  <c:v>24</c:v>
                </c:pt>
                <c:pt idx="15">
                  <c:v>27.571428571428573</c:v>
                </c:pt>
                <c:pt idx="16">
                  <c:v>31.142857142857146</c:v>
                </c:pt>
                <c:pt idx="17">
                  <c:v>34.714285714285715</c:v>
                </c:pt>
                <c:pt idx="18">
                  <c:v>38.285714285714285</c:v>
                </c:pt>
                <c:pt idx="19">
                  <c:v>41.857142857142854</c:v>
                </c:pt>
                <c:pt idx="20">
                  <c:v>45.428571428571423</c:v>
                </c:pt>
                <c:pt idx="21">
                  <c:v>49</c:v>
                </c:pt>
                <c:pt idx="22">
                  <c:v>53.571428571428569</c:v>
                </c:pt>
                <c:pt idx="23">
                  <c:v>58.142857142857139</c:v>
                </c:pt>
                <c:pt idx="24">
                  <c:v>62.714285714285708</c:v>
                </c:pt>
                <c:pt idx="25">
                  <c:v>67.285714285714278</c:v>
                </c:pt>
                <c:pt idx="26">
                  <c:v>71.857142857142847</c:v>
                </c:pt>
                <c:pt idx="27">
                  <c:v>76.428571428571416</c:v>
                </c:pt>
                <c:pt idx="28">
                  <c:v>81</c:v>
                </c:pt>
                <c:pt idx="29">
                  <c:v>85.714285714285708</c:v>
                </c:pt>
                <c:pt idx="30">
                  <c:v>90.428571428571416</c:v>
                </c:pt>
                <c:pt idx="31">
                  <c:v>95.142857142857125</c:v>
                </c:pt>
                <c:pt idx="32">
                  <c:v>99.857142857142833</c:v>
                </c:pt>
                <c:pt idx="33">
                  <c:v>104.57142857142854</c:v>
                </c:pt>
                <c:pt idx="34">
                  <c:v>109.28571428571425</c:v>
                </c:pt>
                <c:pt idx="35">
                  <c:v>114</c:v>
                </c:pt>
                <c:pt idx="36">
                  <c:v>118.57142857142857</c:v>
                </c:pt>
                <c:pt idx="37">
                  <c:v>123.14285714285714</c:v>
                </c:pt>
                <c:pt idx="38">
                  <c:v>127.71428571428571</c:v>
                </c:pt>
                <c:pt idx="39">
                  <c:v>132.28571428571428</c:v>
                </c:pt>
                <c:pt idx="40">
                  <c:v>136.85714285714286</c:v>
                </c:pt>
                <c:pt idx="41">
                  <c:v>141.42857142857144</c:v>
                </c:pt>
                <c:pt idx="42">
                  <c:v>146</c:v>
                </c:pt>
                <c:pt idx="43">
                  <c:v>150.71428571428572</c:v>
                </c:pt>
                <c:pt idx="44">
                  <c:v>155.42857142857144</c:v>
                </c:pt>
                <c:pt idx="45">
                  <c:v>160.14285714285717</c:v>
                </c:pt>
                <c:pt idx="46">
                  <c:v>164.85714285714289</c:v>
                </c:pt>
                <c:pt idx="47">
                  <c:v>169.57142857142861</c:v>
                </c:pt>
                <c:pt idx="48">
                  <c:v>174.28571428571433</c:v>
                </c:pt>
                <c:pt idx="49">
                  <c:v>179</c:v>
                </c:pt>
                <c:pt idx="50">
                  <c:v>183.57142857142858</c:v>
                </c:pt>
                <c:pt idx="51">
                  <c:v>188.14285714285717</c:v>
                </c:pt>
                <c:pt idx="52">
                  <c:v>192.71428571428575</c:v>
                </c:pt>
                <c:pt idx="53">
                  <c:v>197.28571428571433</c:v>
                </c:pt>
                <c:pt idx="54">
                  <c:v>201.85714285714292</c:v>
                </c:pt>
                <c:pt idx="55">
                  <c:v>206.4285714285715</c:v>
                </c:pt>
                <c:pt idx="56">
                  <c:v>211</c:v>
                </c:pt>
                <c:pt idx="57">
                  <c:v>215.71428571428572</c:v>
                </c:pt>
                <c:pt idx="58">
                  <c:v>220.42857142857144</c:v>
                </c:pt>
                <c:pt idx="59">
                  <c:v>225.14285714285717</c:v>
                </c:pt>
                <c:pt idx="60">
                  <c:v>229.85714285714289</c:v>
                </c:pt>
                <c:pt idx="61">
                  <c:v>234.57142857142861</c:v>
                </c:pt>
                <c:pt idx="62">
                  <c:v>239.28571428571433</c:v>
                </c:pt>
                <c:pt idx="63">
                  <c:v>244</c:v>
                </c:pt>
                <c:pt idx="64">
                  <c:v>248.57142857142858</c:v>
                </c:pt>
                <c:pt idx="65">
                  <c:v>253.14285714285717</c:v>
                </c:pt>
                <c:pt idx="66">
                  <c:v>257.71428571428572</c:v>
                </c:pt>
                <c:pt idx="67">
                  <c:v>262.28571428571428</c:v>
                </c:pt>
                <c:pt idx="68">
                  <c:v>266.85714285714283</c:v>
                </c:pt>
                <c:pt idx="69">
                  <c:v>271.42857142857139</c:v>
                </c:pt>
                <c:pt idx="70">
                  <c:v>276</c:v>
                </c:pt>
                <c:pt idx="71">
                  <c:v>280.71428571428572</c:v>
                </c:pt>
                <c:pt idx="72">
                  <c:v>285.42857142857144</c:v>
                </c:pt>
                <c:pt idx="73">
                  <c:v>290.14285714285717</c:v>
                </c:pt>
                <c:pt idx="74">
                  <c:v>294.85714285714289</c:v>
                </c:pt>
                <c:pt idx="75">
                  <c:v>299.57142857142861</c:v>
                </c:pt>
                <c:pt idx="76">
                  <c:v>304.28571428571433</c:v>
                </c:pt>
                <c:pt idx="77">
                  <c:v>309</c:v>
                </c:pt>
                <c:pt idx="78">
                  <c:v>313.57142857142856</c:v>
                </c:pt>
                <c:pt idx="79">
                  <c:v>318.14285714285711</c:v>
                </c:pt>
                <c:pt idx="80">
                  <c:v>322.71428571428567</c:v>
                </c:pt>
                <c:pt idx="81">
                  <c:v>327.28571428571422</c:v>
                </c:pt>
                <c:pt idx="82">
                  <c:v>331.85714285714278</c:v>
                </c:pt>
                <c:pt idx="83">
                  <c:v>336.42857142857133</c:v>
                </c:pt>
                <c:pt idx="84">
                  <c:v>341</c:v>
                </c:pt>
                <c:pt idx="85">
                  <c:v>345.71428571428572</c:v>
                </c:pt>
                <c:pt idx="86">
                  <c:v>350.42857142857144</c:v>
                </c:pt>
                <c:pt idx="87">
                  <c:v>355.14285714285717</c:v>
                </c:pt>
                <c:pt idx="88">
                  <c:v>359.85714285714289</c:v>
                </c:pt>
                <c:pt idx="89">
                  <c:v>364.57142857142861</c:v>
                </c:pt>
                <c:pt idx="90">
                  <c:v>369.28571428571433</c:v>
                </c:pt>
                <c:pt idx="91" formatCode="General">
                  <c:v>374</c:v>
                </c:pt>
                <c:pt idx="92">
                  <c:v>378.57142857142856</c:v>
                </c:pt>
                <c:pt idx="93">
                  <c:v>383.14285714285711</c:v>
                </c:pt>
                <c:pt idx="94">
                  <c:v>387.71428571428567</c:v>
                </c:pt>
                <c:pt idx="95">
                  <c:v>392.28571428571422</c:v>
                </c:pt>
                <c:pt idx="96">
                  <c:v>396.85714285714278</c:v>
                </c:pt>
                <c:pt idx="97">
                  <c:v>401.42857142857133</c:v>
                </c:pt>
                <c:pt idx="98" formatCode="General">
                  <c:v>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07200"/>
        <c:axId val="68313472"/>
      </c:lineChart>
      <c:catAx>
        <c:axId val="6830720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65000"/>
                  <a:alpha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[weeks in physics]</a:t>
                </a:r>
              </a:p>
            </c:rich>
          </c:tx>
          <c:layout/>
          <c:overlay val="0"/>
        </c:title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8313472"/>
        <c:crossesAt val="0"/>
        <c:auto val="1"/>
        <c:lblAlgn val="ctr"/>
        <c:lblOffset val="100"/>
        <c:tickLblSkip val="7"/>
        <c:tickMarkSkip val="7"/>
        <c:noMultiLvlLbl val="0"/>
      </c:catAx>
      <c:valAx>
        <c:axId val="68313472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  <a:alpha val="51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Integrated luminosity [pb</a:t>
                </a:r>
                <a:r>
                  <a:rPr lang="en-US" sz="2000" baseline="30000"/>
                  <a:t>-1</a:t>
                </a:r>
                <a:r>
                  <a:rPr lang="en-US" sz="2000" baseline="0"/>
                  <a:t>]</a:t>
                </a:r>
              </a:p>
            </c:rich>
          </c:tx>
          <c:layout>
            <c:manualLayout>
              <c:xMode val="edge"/>
              <c:yMode val="edge"/>
              <c:x val="1.544064774922E-2"/>
              <c:y val="0.220650441422095"/>
            </c:manualLayout>
          </c:layout>
          <c:overlay val="0"/>
        </c:title>
        <c:numFmt formatCode="0" sourceLinked="0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8307200"/>
        <c:crossesAt val="1"/>
        <c:crossBetween val="midCat"/>
        <c:majorUnit val="100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387564997771501"/>
          <c:y val="0.13341183488427599"/>
          <c:w val="0.45629576293698193"/>
          <c:h val="0.21188737771414901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4772383731962"/>
          <c:y val="6.0808279646862327E-2"/>
          <c:w val="0.87058831386534696"/>
          <c:h val="0.62464706116280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Run17Failure!$J$4</c:f>
              <c:strCache>
                <c:ptCount val="1"/>
                <c:pt idx="0">
                  <c:v>% Scheduled operations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Run17Failure!$H$5:$H$38</c:f>
              <c:strCache>
                <c:ptCount val="34"/>
                <c:pt idx="0">
                  <c:v>PS_RHIC</c:v>
                </c:pt>
                <c:pt idx="1">
                  <c:v>PPS_RHIC</c:v>
                </c:pt>
                <c:pt idx="2">
                  <c:v>RfRHIC</c:v>
                </c:pt>
                <c:pt idx="3">
                  <c:v>CntrlsHdRHIC</c:v>
                </c:pt>
                <c:pt idx="4">
                  <c:v>ES&amp;FD_Exp</c:v>
                </c:pt>
                <c:pt idx="5">
                  <c:v>PS_AGS</c:v>
                </c:pt>
                <c:pt idx="6">
                  <c:v>RadMonIntlk</c:v>
                </c:pt>
                <c:pt idx="7">
                  <c:v>HumanError</c:v>
                </c:pt>
                <c:pt idx="8">
                  <c:v>LinacRf</c:v>
                </c:pt>
                <c:pt idx="9">
                  <c:v>PS_Bstr/BtA/LtB</c:v>
                </c:pt>
                <c:pt idx="10">
                  <c:v>ES&amp;FD_AtR</c:v>
                </c:pt>
                <c:pt idx="11">
                  <c:v>PS_Experiment</c:v>
                </c:pt>
                <c:pt idx="12">
                  <c:v>ACG_RHIC</c:v>
                </c:pt>
                <c:pt idx="13">
                  <c:v>CryoRHIC</c:v>
                </c:pt>
                <c:pt idx="14">
                  <c:v>RfAGS</c:v>
                </c:pt>
                <c:pt idx="15">
                  <c:v>ElecAGS</c:v>
                </c:pt>
                <c:pt idx="16">
                  <c:v>Weather</c:v>
                </c:pt>
                <c:pt idx="17">
                  <c:v>MagnetRHIC</c:v>
                </c:pt>
                <c:pt idx="18">
                  <c:v>P^Source</c:v>
                </c:pt>
                <c:pt idx="19">
                  <c:v>ESHQ</c:v>
                </c:pt>
                <c:pt idx="20">
                  <c:v>InjPerformance</c:v>
                </c:pt>
                <c:pt idx="21">
                  <c:v>ElecRHIC</c:v>
                </c:pt>
                <c:pt idx="22">
                  <c:v>WaterRHIC</c:v>
                </c:pt>
                <c:pt idx="23">
                  <c:v>InstRHIC</c:v>
                </c:pt>
                <c:pt idx="24">
                  <c:v>RfBooster</c:v>
                </c:pt>
                <c:pt idx="25">
                  <c:v>EBIS</c:v>
                </c:pt>
                <c:pt idx="26">
                  <c:v>QLI</c:v>
                </c:pt>
                <c:pt idx="27">
                  <c:v>CntrlsSftwr</c:v>
                </c:pt>
                <c:pt idx="28">
                  <c:v>ACG_AGS</c:v>
                </c:pt>
                <c:pt idx="29">
                  <c:v>ACG_Boost</c:v>
                </c:pt>
                <c:pt idx="30">
                  <c:v>VacRHIC</c:v>
                </c:pt>
                <c:pt idx="31">
                  <c:v>ACG_Linac</c:v>
                </c:pt>
                <c:pt idx="32">
                  <c:v>ACG_AtR/V</c:v>
                </c:pt>
                <c:pt idx="33">
                  <c:v>InstAGS</c:v>
                </c:pt>
              </c:strCache>
            </c:strRef>
          </c:cat>
          <c:val>
            <c:numRef>
              <c:f>Run17Failure!$J$5:$J$38</c:f>
              <c:numCache>
                <c:formatCode>0.00%</c:formatCode>
                <c:ptCount val="34"/>
                <c:pt idx="0">
                  <c:v>2.2993350315361715E-2</c:v>
                </c:pt>
                <c:pt idx="1">
                  <c:v>1.0257707110060932E-2</c:v>
                </c:pt>
                <c:pt idx="2">
                  <c:v>9.8441323755258606E-3</c:v>
                </c:pt>
                <c:pt idx="3">
                  <c:v>8.4348171973331037E-3</c:v>
                </c:pt>
                <c:pt idx="4">
                  <c:v>7.9027019337911657E-3</c:v>
                </c:pt>
                <c:pt idx="5">
                  <c:v>6.4933867555984071E-3</c:v>
                </c:pt>
                <c:pt idx="6">
                  <c:v>6.395920098414983E-3</c:v>
                </c:pt>
                <c:pt idx="7">
                  <c:v>6.2115237199598548E-3</c:v>
                </c:pt>
                <c:pt idx="8">
                  <c:v>5.6030156710579369E-3</c:v>
                </c:pt>
                <c:pt idx="9">
                  <c:v>5.0024103240898067E-3</c:v>
                </c:pt>
                <c:pt idx="10">
                  <c:v>3.237473558876448E-3</c:v>
                </c:pt>
                <c:pt idx="11">
                  <c:v>3.1663492414723267E-3</c:v>
                </c:pt>
                <c:pt idx="12">
                  <c:v>2.8634123340103325E-3</c:v>
                </c:pt>
                <c:pt idx="13">
                  <c:v>2.6553078497538315E-3</c:v>
                </c:pt>
                <c:pt idx="14">
                  <c:v>2.6456489918347532E-3</c:v>
                </c:pt>
                <c:pt idx="15">
                  <c:v>2.5473042566586854E-3</c:v>
                </c:pt>
                <c:pt idx="16">
                  <c:v>2.3154916666008113E-3</c:v>
                </c:pt>
                <c:pt idx="17">
                  <c:v>2.225927711351178E-3</c:v>
                </c:pt>
                <c:pt idx="18">
                  <c:v>2.0652394386974243E-3</c:v>
                </c:pt>
                <c:pt idx="19">
                  <c:v>1.8281583806836895E-3</c:v>
                </c:pt>
                <c:pt idx="20">
                  <c:v>1.8228899127278287E-3</c:v>
                </c:pt>
                <c:pt idx="21">
                  <c:v>1.8202556787498983E-3</c:v>
                </c:pt>
                <c:pt idx="22">
                  <c:v>1.8176214447719679E-3</c:v>
                </c:pt>
                <c:pt idx="23">
                  <c:v>1.8097187428381767E-3</c:v>
                </c:pt>
                <c:pt idx="24">
                  <c:v>1.7939133389705945E-3</c:v>
                </c:pt>
                <c:pt idx="25">
                  <c:v>1.7649367652133605E-3</c:v>
                </c:pt>
                <c:pt idx="26">
                  <c:v>1.5805403867582329E-3</c:v>
                </c:pt>
                <c:pt idx="27">
                  <c:v>1.4356575179720616E-3</c:v>
                </c:pt>
                <c:pt idx="28">
                  <c:v>1.3961440083031058E-3</c:v>
                </c:pt>
                <c:pt idx="29">
                  <c:v>1.051059357194225E-3</c:v>
                </c:pt>
                <c:pt idx="30">
                  <c:v>9.9837467763561711E-4</c:v>
                </c:pt>
                <c:pt idx="31">
                  <c:v>9.3515306216528777E-4</c:v>
                </c:pt>
                <c:pt idx="32">
                  <c:v>8.9563955249633205E-4</c:v>
                </c:pt>
                <c:pt idx="33">
                  <c:v>8.4822334089358512E-4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19808"/>
        <c:axId val="142090624"/>
      </c:barChart>
      <c:catAx>
        <c:axId val="141719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/>
                  <a:t>System/Group</a:t>
                </a:r>
              </a:p>
            </c:rich>
          </c:tx>
          <c:layout>
            <c:manualLayout>
              <c:xMode val="edge"/>
              <c:yMode val="edge"/>
              <c:x val="0.42964225060102784"/>
              <c:y val="0.911414936769267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09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090624"/>
        <c:scaling>
          <c:orientation val="minMax"/>
          <c:max val="2.5000000000000005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="1"/>
                </a:pPr>
                <a:r>
                  <a:rPr lang="en-US" sz="2000" b="1"/>
                  <a:t>%Scheduled Operations</a:t>
                </a:r>
              </a:p>
            </c:rich>
          </c:tx>
          <c:layout>
            <c:manualLayout>
              <c:xMode val="edge"/>
              <c:yMode val="edge"/>
              <c:x val="5.3834690155256009E-3"/>
              <c:y val="0.12193044619422572"/>
            </c:manualLayout>
          </c:layout>
          <c:overlay val="0"/>
        </c:title>
        <c:numFmt formatCode="0.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719808"/>
        <c:crosses val="autoZero"/>
        <c:crossBetween val="between"/>
        <c:majorUnit val="5.000000000000001E-3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Run17 </a:t>
            </a:r>
            <a:r>
              <a:rPr lang="en-US" baseline="0"/>
              <a:t>  </a:t>
            </a:r>
            <a:r>
              <a:rPr lang="en-US"/>
              <a:t>Failure Hours ( &gt; 1 hr.) by System/Group </a:t>
            </a:r>
          </a:p>
        </c:rich>
      </c:tx>
      <c:layout>
        <c:manualLayout>
          <c:xMode val="edge"/>
          <c:yMode val="edge"/>
          <c:x val="0.17033911473534041"/>
          <c:y val="2.909081536657364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42756551105412"/>
          <c:y val="0.1163637396695132"/>
          <c:w val="0.82535223809492009"/>
          <c:h val="0.56909141432121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Run17Failure!$J$4</c:f>
              <c:strCache>
                <c:ptCount val="1"/>
                <c:pt idx="0">
                  <c:v>% Scheduled operations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Run17Failure!$H$5:$H$14</c:f>
              <c:strCache>
                <c:ptCount val="10"/>
                <c:pt idx="0">
                  <c:v>PS_RHIC</c:v>
                </c:pt>
                <c:pt idx="1">
                  <c:v>PPS_RHIC</c:v>
                </c:pt>
                <c:pt idx="2">
                  <c:v>RfRHIC</c:v>
                </c:pt>
                <c:pt idx="3">
                  <c:v>CntrlsHdRHIC</c:v>
                </c:pt>
                <c:pt idx="4">
                  <c:v>ES&amp;FD_Exp</c:v>
                </c:pt>
                <c:pt idx="5">
                  <c:v>PS_AGS</c:v>
                </c:pt>
                <c:pt idx="6">
                  <c:v>RadMonIntlk</c:v>
                </c:pt>
                <c:pt idx="7">
                  <c:v>HumanError</c:v>
                </c:pt>
                <c:pt idx="8">
                  <c:v>LinacRf</c:v>
                </c:pt>
                <c:pt idx="9">
                  <c:v>PS_Bstr/BtA/LtB</c:v>
                </c:pt>
              </c:strCache>
            </c:strRef>
          </c:cat>
          <c:val>
            <c:numRef>
              <c:f>Run17Failure!$J$5:$J$14</c:f>
              <c:numCache>
                <c:formatCode>0.00%</c:formatCode>
                <c:ptCount val="10"/>
                <c:pt idx="0">
                  <c:v>2.2993350315361715E-2</c:v>
                </c:pt>
                <c:pt idx="1">
                  <c:v>1.0257707110060932E-2</c:v>
                </c:pt>
                <c:pt idx="2">
                  <c:v>9.8441323755258606E-3</c:v>
                </c:pt>
                <c:pt idx="3">
                  <c:v>8.4348171973331037E-3</c:v>
                </c:pt>
                <c:pt idx="4">
                  <c:v>7.9027019337911657E-3</c:v>
                </c:pt>
                <c:pt idx="5">
                  <c:v>6.4933867555984071E-3</c:v>
                </c:pt>
                <c:pt idx="6">
                  <c:v>6.395920098414983E-3</c:v>
                </c:pt>
                <c:pt idx="7">
                  <c:v>6.2115237199598548E-3</c:v>
                </c:pt>
                <c:pt idx="8">
                  <c:v>5.6030156710579369E-3</c:v>
                </c:pt>
                <c:pt idx="9">
                  <c:v>5.0024103240898067E-3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64096"/>
        <c:axId val="141766016"/>
      </c:barChart>
      <c:catAx>
        <c:axId val="14176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/>
                  <a:t>System/Group</a:t>
                </a:r>
              </a:p>
            </c:rich>
          </c:tx>
          <c:layout>
            <c:manualLayout>
              <c:xMode val="edge"/>
              <c:yMode val="edge"/>
              <c:x val="0.44952778531993842"/>
              <c:y val="0.911934923575729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76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766016"/>
        <c:scaling>
          <c:orientation val="minMax"/>
          <c:max val="4.5000000000000012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="1"/>
                </a:pPr>
                <a:r>
                  <a:rPr lang="en-US" sz="2000" b="1"/>
                  <a:t>%Scheduled Operations</a:t>
                </a:r>
              </a:p>
            </c:rich>
          </c:tx>
          <c:layout>
            <c:manualLayout>
              <c:xMode val="edge"/>
              <c:yMode val="edge"/>
              <c:x val="2.218899900443479E-2"/>
              <c:y val="0.11149625598270804"/>
            </c:manualLayout>
          </c:layout>
          <c:overlay val="0"/>
        </c:title>
        <c:numFmt formatCode="0.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764096"/>
        <c:crosses val="autoZero"/>
        <c:crossBetween val="between"/>
        <c:majorUnit val="5.000000000000001E-3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/>
              <a:t>RHIC </a:t>
            </a:r>
            <a:r>
              <a:rPr lang="en-US" sz="1400" dirty="0" smtClean="0"/>
              <a:t>Run13</a:t>
            </a:r>
            <a:endParaRPr lang="en-US" sz="1400" dirty="0"/>
          </a:p>
        </c:rich>
      </c:tx>
      <c:layout>
        <c:manualLayout>
          <c:xMode val="edge"/>
          <c:yMode val="edge"/>
          <c:x val="0.38354108621037752"/>
          <c:y val="2.40266308174892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54772383731962"/>
          <c:y val="0.1163637396695132"/>
          <c:w val="0.87058831386534696"/>
          <c:h val="0.56909141432121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Run13Failure!$J$4</c:f>
              <c:strCache>
                <c:ptCount val="1"/>
                <c:pt idx="0">
                  <c:v>% Scheduled operations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66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Run13Failure!$H$5:$H$15</c:f>
              <c:strCache>
                <c:ptCount val="11"/>
                <c:pt idx="0">
                  <c:v>PS_RHIC</c:v>
                </c:pt>
                <c:pt idx="1">
                  <c:v>RfRHIC</c:v>
                </c:pt>
                <c:pt idx="2">
                  <c:v>HumanError</c:v>
                </c:pt>
                <c:pt idx="3">
                  <c:v>ES&amp;FD_Exp</c:v>
                </c:pt>
                <c:pt idx="4">
                  <c:v>QuenchProtect</c:v>
                </c:pt>
                <c:pt idx="5">
                  <c:v>RadMonIntlk</c:v>
                </c:pt>
                <c:pt idx="6">
                  <c:v>CntrlsHdRHIC</c:v>
                </c:pt>
                <c:pt idx="7">
                  <c:v>PPS_RHIC</c:v>
                </c:pt>
                <c:pt idx="8">
                  <c:v>QLI</c:v>
                </c:pt>
                <c:pt idx="9">
                  <c:v>CryoRHIC</c:v>
                </c:pt>
                <c:pt idx="10">
                  <c:v>LinacRf</c:v>
                </c:pt>
              </c:strCache>
            </c:strRef>
          </c:cat>
          <c:val>
            <c:numRef>
              <c:f>Run13Failure!$J$5:$J$15</c:f>
              <c:numCache>
                <c:formatCode>0.00%</c:formatCode>
                <c:ptCount val="11"/>
                <c:pt idx="0">
                  <c:v>1.6495605795054786E-2</c:v>
                </c:pt>
                <c:pt idx="1">
                  <c:v>1.2583691636510358E-2</c:v>
                </c:pt>
                <c:pt idx="2">
                  <c:v>1.1243995006871855E-2</c:v>
                </c:pt>
                <c:pt idx="3">
                  <c:v>1.079953094856826E-2</c:v>
                </c:pt>
                <c:pt idx="4">
                  <c:v>9.5953800955755342E-3</c:v>
                </c:pt>
                <c:pt idx="5">
                  <c:v>8.4385126530406376E-3</c:v>
                </c:pt>
                <c:pt idx="6">
                  <c:v>8.1831822365683593E-3</c:v>
                </c:pt>
                <c:pt idx="7">
                  <c:v>7.8301327718165656E-3</c:v>
                </c:pt>
                <c:pt idx="8">
                  <c:v>7.5275189448864559E-3</c:v>
                </c:pt>
                <c:pt idx="9">
                  <c:v>5.5100934320190644E-3</c:v>
                </c:pt>
                <c:pt idx="10">
                  <c:v>4.5896430417733166E-3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88928"/>
        <c:axId val="142190464"/>
      </c:barChart>
      <c:catAx>
        <c:axId val="1421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19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190464"/>
        <c:scaling>
          <c:orientation val="minMax"/>
          <c:max val="4.5000000000000012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188928"/>
        <c:crosses val="autoZero"/>
        <c:crossBetween val="between"/>
        <c:majorUnit val="5.000000000000001E-3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RHIC Run12 </a:t>
            </a:r>
            <a:r>
              <a:rPr lang="en-US" sz="1400" baseline="0"/>
              <a:t>  </a:t>
            </a:r>
            <a:endParaRPr lang="en-US" sz="1400"/>
          </a:p>
        </c:rich>
      </c:tx>
      <c:layout>
        <c:manualLayout>
          <c:xMode val="edge"/>
          <c:yMode val="edge"/>
          <c:x val="0.4508027845119868"/>
          <c:y val="3.34552452629182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54772383731961"/>
          <c:y val="0.1163637396695132"/>
          <c:w val="0.87058831386534696"/>
          <c:h val="0.56909141432121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Run12Failure!$J$4</c:f>
              <c:strCache>
                <c:ptCount val="1"/>
                <c:pt idx="0">
                  <c:v>% Scheduled operations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66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Run12Failure!$H$5:$H$15</c:f>
              <c:strCache>
                <c:ptCount val="11"/>
                <c:pt idx="0">
                  <c:v>PS_RHIC</c:v>
                </c:pt>
                <c:pt idx="1">
                  <c:v>HumanError</c:v>
                </c:pt>
                <c:pt idx="2">
                  <c:v>RfRHIC</c:v>
                </c:pt>
                <c:pt idx="3">
                  <c:v>CryoRHIC</c:v>
                </c:pt>
                <c:pt idx="4">
                  <c:v>ElecAGS</c:v>
                </c:pt>
                <c:pt idx="5">
                  <c:v>ES&amp;FD_Exp</c:v>
                </c:pt>
                <c:pt idx="6">
                  <c:v>ElecBooster</c:v>
                </c:pt>
                <c:pt idx="7">
                  <c:v>PPS_AGS</c:v>
                </c:pt>
                <c:pt idx="8">
                  <c:v>RadMonIntlk</c:v>
                </c:pt>
                <c:pt idx="9">
                  <c:v>ACG_RHIC</c:v>
                </c:pt>
                <c:pt idx="10">
                  <c:v>QuenchProtect</c:v>
                </c:pt>
              </c:strCache>
            </c:strRef>
          </c:cat>
          <c:val>
            <c:numRef>
              <c:f>Run12Failure!$J$5:$J$15</c:f>
              <c:numCache>
                <c:formatCode>0.00%</c:formatCode>
                <c:ptCount val="11"/>
                <c:pt idx="0">
                  <c:v>2.2167033302204157E-2</c:v>
                </c:pt>
                <c:pt idx="1">
                  <c:v>1.2542133023517421E-2</c:v>
                </c:pt>
                <c:pt idx="2">
                  <c:v>8.7516982344920547E-3</c:v>
                </c:pt>
                <c:pt idx="3">
                  <c:v>6.3977423012686442E-3</c:v>
                </c:pt>
                <c:pt idx="4">
                  <c:v>5.5245402570739616E-3</c:v>
                </c:pt>
                <c:pt idx="5">
                  <c:v>5.4286110184159544E-3</c:v>
                </c:pt>
                <c:pt idx="6">
                  <c:v>5.3695776407802574E-3</c:v>
                </c:pt>
                <c:pt idx="7">
                  <c:v>5.283487298394866E-3</c:v>
                </c:pt>
                <c:pt idx="8">
                  <c:v>5.2219941966910157E-3</c:v>
                </c:pt>
                <c:pt idx="9">
                  <c:v>4.6833146257652817E-3</c:v>
                </c:pt>
                <c:pt idx="10">
                  <c:v>4.3856880135186432E-3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89536"/>
        <c:axId val="141891072"/>
      </c:barChart>
      <c:catAx>
        <c:axId val="14188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89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891072"/>
        <c:scaling>
          <c:orientation val="minMax"/>
          <c:max val="4.5000000000000012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88953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/>
              <a:t>RHIC Run11 </a:t>
            </a:r>
            <a:r>
              <a:rPr lang="en-US" sz="1400" baseline="0" dirty="0"/>
              <a:t>  </a:t>
            </a:r>
            <a:endParaRPr lang="en-US" sz="1400" dirty="0"/>
          </a:p>
        </c:rich>
      </c:tx>
      <c:layout>
        <c:manualLayout>
          <c:xMode val="edge"/>
          <c:yMode val="edge"/>
          <c:x val="0.38315970119119724"/>
          <c:y val="2.90909697521802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54772383731954"/>
          <c:y val="0.1163637396695132"/>
          <c:w val="0.87058831386534696"/>
          <c:h val="0.54606330109142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Run11Failure!$J$4</c:f>
              <c:strCache>
                <c:ptCount val="1"/>
                <c:pt idx="0">
                  <c:v>% Scheduled operations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Run11Failure!$H$5:$H$15</c:f>
              <c:strCache>
                <c:ptCount val="11"/>
                <c:pt idx="0">
                  <c:v>PS_RHIC</c:v>
                </c:pt>
                <c:pt idx="1">
                  <c:v>RfRHIC</c:v>
                </c:pt>
                <c:pt idx="2">
                  <c:v>RadMonIntlk</c:v>
                </c:pt>
                <c:pt idx="3">
                  <c:v>PPS_RHIC</c:v>
                </c:pt>
                <c:pt idx="4">
                  <c:v>HumanError</c:v>
                </c:pt>
                <c:pt idx="5">
                  <c:v>LinacRf</c:v>
                </c:pt>
                <c:pt idx="6">
                  <c:v>CryoRHIC</c:v>
                </c:pt>
                <c:pt idx="7">
                  <c:v>QLI</c:v>
                </c:pt>
                <c:pt idx="8">
                  <c:v>QuenchProtect</c:v>
                </c:pt>
                <c:pt idx="9">
                  <c:v>PS_AGS[ups]</c:v>
                </c:pt>
                <c:pt idx="10">
                  <c:v>CntrlsSftwr</c:v>
                </c:pt>
              </c:strCache>
            </c:strRef>
          </c:cat>
          <c:val>
            <c:numRef>
              <c:f>Run11Failure!$J$5:$J$15</c:f>
              <c:numCache>
                <c:formatCode>0.00%</c:formatCode>
                <c:ptCount val="11"/>
                <c:pt idx="0">
                  <c:v>3.5637893955817818E-2</c:v>
                </c:pt>
                <c:pt idx="1">
                  <c:v>1.8965030378662977E-2</c:v>
                </c:pt>
                <c:pt idx="2">
                  <c:v>1.4095832115343687E-2</c:v>
                </c:pt>
                <c:pt idx="3">
                  <c:v>1.1142017454585202E-2</c:v>
                </c:pt>
                <c:pt idx="4">
                  <c:v>1.0578084798578326E-2</c:v>
                </c:pt>
                <c:pt idx="5">
                  <c:v>1.0384310581976844E-2</c:v>
                </c:pt>
                <c:pt idx="6">
                  <c:v>7.8329500633906677E-3</c:v>
                </c:pt>
                <c:pt idx="7">
                  <c:v>7.6143329985069444E-3</c:v>
                </c:pt>
                <c:pt idx="8">
                  <c:v>6.7696761569107419E-3</c:v>
                </c:pt>
                <c:pt idx="9">
                  <c:v>5.182218151675526E-3</c:v>
                </c:pt>
                <c:pt idx="10">
                  <c:v>4.9412425233377856E-3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09504"/>
        <c:axId val="142711040"/>
      </c:barChart>
      <c:catAx>
        <c:axId val="14270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71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711040"/>
        <c:scaling>
          <c:orientation val="minMax"/>
          <c:max val="4.5000000000000012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70950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RHIC Run9   </a:t>
            </a:r>
          </a:p>
        </c:rich>
      </c:tx>
      <c:layout>
        <c:manualLayout>
          <c:xMode val="edge"/>
          <c:yMode val="edge"/>
          <c:x val="0.45366168359389858"/>
          <c:y val="2.90907538996649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768253500502857"/>
          <c:y val="0.1163637396695132"/>
          <c:w val="0.84054543268636617"/>
          <c:h val="0.541647187972936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66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Run9Failure!$H$5:$H$15</c:f>
              <c:strCache>
                <c:ptCount val="11"/>
                <c:pt idx="0">
                  <c:v>PS_RHIC</c:v>
                </c:pt>
                <c:pt idx="1">
                  <c:v>RadMonIntlk</c:v>
                </c:pt>
                <c:pt idx="2">
                  <c:v>QuenchDetect</c:v>
                </c:pt>
                <c:pt idx="3">
                  <c:v>HumanError</c:v>
                </c:pt>
                <c:pt idx="4">
                  <c:v>QLI</c:v>
                </c:pt>
                <c:pt idx="5">
                  <c:v>QuenchProtect</c:v>
                </c:pt>
                <c:pt idx="6">
                  <c:v>RfAGS</c:v>
                </c:pt>
                <c:pt idx="7">
                  <c:v>PS_Bstr/BtA/LtB</c:v>
                </c:pt>
                <c:pt idx="8">
                  <c:v>PPS_RHIC</c:v>
                </c:pt>
                <c:pt idx="9">
                  <c:v>RfRHIC</c:v>
                </c:pt>
                <c:pt idx="10">
                  <c:v>CryoRHIC</c:v>
                </c:pt>
              </c:strCache>
            </c:strRef>
          </c:cat>
          <c:val>
            <c:numRef>
              <c:f>Run9Failure!$J$5:$J$15</c:f>
              <c:numCache>
                <c:formatCode>0.00%</c:formatCode>
                <c:ptCount val="11"/>
                <c:pt idx="0">
                  <c:v>4.1588694232676103E-2</c:v>
                </c:pt>
                <c:pt idx="1">
                  <c:v>1.7324462369083356E-2</c:v>
                </c:pt>
                <c:pt idx="2">
                  <c:v>1.4199961437234766E-2</c:v>
                </c:pt>
                <c:pt idx="3">
                  <c:v>1.0188313138823152E-2</c:v>
                </c:pt>
                <c:pt idx="4">
                  <c:v>9.7349332041455211E-3</c:v>
                </c:pt>
                <c:pt idx="5">
                  <c:v>7.279549737689143E-3</c:v>
                </c:pt>
                <c:pt idx="6">
                  <c:v>6.9535237172468024E-3</c:v>
                </c:pt>
                <c:pt idx="7">
                  <c:v>5.8990333073786049E-3</c:v>
                </c:pt>
                <c:pt idx="8">
                  <c:v>5.7181907491644941E-3</c:v>
                </c:pt>
                <c:pt idx="9">
                  <c:v>5.4660299989786202E-3</c:v>
                </c:pt>
                <c:pt idx="10">
                  <c:v>5.4099942767150931E-3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86304"/>
        <c:axId val="142387840"/>
      </c:barChart>
      <c:catAx>
        <c:axId val="1423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38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3878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38630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Total p</a:t>
            </a:r>
            <a:r>
              <a:rPr lang="en-US" sz="2400" dirty="0" smtClean="0"/>
              <a:t>^ Source </a:t>
            </a:r>
            <a:r>
              <a:rPr lang="en-US" sz="2400" dirty="0"/>
              <a:t>failure hours by p^ </a:t>
            </a:r>
            <a:r>
              <a:rPr lang="en-US" sz="2400" b="1" i="0" u="none" strike="noStrike" baseline="0" dirty="0">
                <a:effectLst/>
                <a:sym typeface="Symbol"/>
              </a:rPr>
              <a:t></a:t>
            </a:r>
            <a:r>
              <a:rPr lang="en-US" sz="2400" b="1" i="0" u="none" strike="noStrike" baseline="0" dirty="0">
                <a:effectLst/>
              </a:rPr>
              <a:t>s=510</a:t>
            </a:r>
            <a:r>
              <a:rPr lang="en-US" sz="2400" b="1" i="0" u="none" strike="noStrike" baseline="0" dirty="0"/>
              <a:t> </a:t>
            </a:r>
            <a:r>
              <a:rPr lang="en-US" sz="2400" dirty="0"/>
              <a:t>Runs</a:t>
            </a:r>
          </a:p>
        </c:rich>
      </c:tx>
      <c:layout>
        <c:manualLayout>
          <c:xMode val="edge"/>
          <c:yMode val="edge"/>
          <c:x val="0.11768055555555552"/>
          <c:y val="1.388888888888888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80161854768154"/>
          <c:y val="0.12547462817147856"/>
          <c:w val="0.75616491688538934"/>
          <c:h val="0.7585454943132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ppSource_summary!$C$1:$C$2</c:f>
              <c:strCache>
                <c:ptCount val="1"/>
                <c:pt idx="0">
                  <c:v>Injectors p^Source (mild + severe) Failure Hours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1.3888888888888888E-2"/>
                  <c:y val="9.95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500000000000001E-2"/>
                  <c:y val="4.3981481481481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9E-3"/>
                  <c:y val="0.11111111111111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500000000000001E-2"/>
                  <c:y val="8.564814814814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ppSource_summary!$A$3:$A$7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ppSource_summary!$C$3:$C$7</c:f>
              <c:numCache>
                <c:formatCode>0.00</c:formatCode>
                <c:ptCount val="5"/>
                <c:pt idx="0">
                  <c:v>24.966666666872332</c:v>
                </c:pt>
                <c:pt idx="1">
                  <c:v>2.68</c:v>
                </c:pt>
                <c:pt idx="2">
                  <c:v>4.1699999999068673</c:v>
                </c:pt>
                <c:pt idx="3">
                  <c:v>62.726666666627864</c:v>
                </c:pt>
                <c:pt idx="4">
                  <c:v>42.426666666837406</c:v>
                </c:pt>
              </c:numCache>
            </c:numRef>
          </c:val>
        </c:ser>
        <c:ser>
          <c:idx val="2"/>
          <c:order val="2"/>
          <c:tx>
            <c:strRef>
              <c:f>ppSource_summary!$B$1:$B$2</c:f>
              <c:strCache>
                <c:ptCount val="1"/>
                <c:pt idx="0">
                  <c:v>p^ source Charged hours (severe failure)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1666666666666415E-3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952E-3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2.3148148148148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4.86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7681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ppSource_summary!$A$3:$A$7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ppSource_summary!$B$3:$B$7</c:f>
              <c:numCache>
                <c:formatCode>General</c:formatCode>
                <c:ptCount val="5"/>
                <c:pt idx="0">
                  <c:v>14.35</c:v>
                </c:pt>
                <c:pt idx="1">
                  <c:v>1.93</c:v>
                </c:pt>
                <c:pt idx="2">
                  <c:v>1.52</c:v>
                </c:pt>
                <c:pt idx="3">
                  <c:v>6.31</c:v>
                </c:pt>
                <c:pt idx="4">
                  <c:v>4.66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9"/>
        <c:axId val="145500416"/>
        <c:axId val="145518592"/>
      </c:barChart>
      <c:barChart>
        <c:barDir val="col"/>
        <c:grouping val="clustered"/>
        <c:varyColors val="0"/>
        <c:ser>
          <c:idx val="1"/>
          <c:order val="1"/>
          <c:tx>
            <c:strRef>
              <c:f>ppSource_summary!$D$1:$D$2</c:f>
              <c:strCache>
                <c:ptCount val="1"/>
                <c:pt idx="0">
                  <c:v>Injectors # p^Source events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5.5555555555555297E-3"/>
                  <c:y val="0.13425925925925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5.324055847185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7.638888888888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9E-3"/>
                  <c:y val="0.1319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9E-3"/>
                  <c:y val="0.19675925925925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ppSource_summary!$A$3:$A$7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ppSource_summary!$D$3:$D$7</c:f>
              <c:numCache>
                <c:formatCode>0</c:formatCode>
                <c:ptCount val="5"/>
                <c:pt idx="0">
                  <c:v>17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9"/>
        <c:axId val="145543168"/>
        <c:axId val="145520512"/>
      </c:barChart>
      <c:catAx>
        <c:axId val="145500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 b="1"/>
            </a:pPr>
            <a:endParaRPr lang="en-US"/>
          </a:p>
        </c:txPr>
        <c:crossAx val="145518592"/>
        <c:crosses val="autoZero"/>
        <c:auto val="1"/>
        <c:lblAlgn val="ctr"/>
        <c:lblOffset val="100"/>
        <c:noMultiLvlLbl val="0"/>
      </c:catAx>
      <c:valAx>
        <c:axId val="145518592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Total Failure Hours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45500416"/>
        <c:crosses val="autoZero"/>
        <c:crossBetween val="between"/>
        <c:majorUnit val="20"/>
      </c:valAx>
      <c:valAx>
        <c:axId val="145520512"/>
        <c:scaling>
          <c:orientation val="minMax"/>
          <c:max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rgbClr val="FF0000"/>
                    </a:solidFill>
                  </a:defRPr>
                </a:pPr>
                <a:r>
                  <a:rPr lang="en-US" sz="2800">
                    <a:solidFill>
                      <a:srgbClr val="FF0000"/>
                    </a:solidFill>
                  </a:rPr>
                  <a:t>Number of Events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  <c:crossAx val="145543168"/>
        <c:crosses val="max"/>
        <c:crossBetween val="between"/>
        <c:majorUnit val="5"/>
      </c:valAx>
      <c:catAx>
        <c:axId val="145543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45520512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1532316272965879"/>
          <c:y val="0.15220180810731995"/>
          <c:w val="0.44177569991251098"/>
          <c:h val="0.219895742198891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700" dirty="0"/>
              <a:t>Total PS AGS </a:t>
            </a:r>
            <a:r>
              <a:rPr lang="en-US" sz="2400" dirty="0"/>
              <a:t>failure</a:t>
            </a:r>
            <a:r>
              <a:rPr lang="en-US" sz="1700" dirty="0"/>
              <a:t> hours by </a:t>
            </a:r>
            <a:r>
              <a:rPr lang="en-US" sz="1800" b="1" i="0" u="none" strike="noStrike" baseline="0" dirty="0">
                <a:effectLst/>
              </a:rPr>
              <a:t>p^ </a:t>
            </a:r>
            <a:r>
              <a:rPr lang="en-US" sz="1800" b="1" i="0" u="none" strike="noStrike" baseline="0" dirty="0">
                <a:effectLst/>
                <a:sym typeface="Symbol"/>
              </a:rPr>
              <a:t></a:t>
            </a:r>
            <a:r>
              <a:rPr lang="en-US" sz="1800" b="1" i="0" u="none" strike="noStrike" baseline="0" dirty="0">
                <a:effectLst/>
              </a:rPr>
              <a:t>s=510 Runs</a:t>
            </a:r>
            <a:endParaRPr lang="en-US" sz="1700" dirty="0"/>
          </a:p>
        </c:rich>
      </c:tx>
      <c:layout>
        <c:manualLayout>
          <c:xMode val="edge"/>
          <c:yMode val="edge"/>
          <c:x val="0.20758486439195098"/>
          <c:y val="2.77777777777777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940507436570429"/>
          <c:y val="0.12547462817147856"/>
          <c:w val="0.76727602799650041"/>
          <c:h val="0.7585454943132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PSAGS_summary!$C$2</c:f>
              <c:strCache>
                <c:ptCount val="1"/>
                <c:pt idx="0">
                  <c:v>PSAGS failure hours (mild + severe) hours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9.7222222222222224E-3"/>
                  <c:y val="0.10416648439778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12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44444444444952E-3"/>
                  <c:y val="9.95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7222222222222224E-3"/>
                  <c:y val="0.1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889E-3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PSAGS_summary!$A$3:$A$7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PSAGS_summary!$C$3:$C$7</c:f>
              <c:numCache>
                <c:formatCode>0.00</c:formatCode>
                <c:ptCount val="5"/>
                <c:pt idx="0">
                  <c:v>33.713333333197518</c:v>
                </c:pt>
                <c:pt idx="1">
                  <c:v>29.029999999697324</c:v>
                </c:pt>
                <c:pt idx="2">
                  <c:v>21.803333332999607</c:v>
                </c:pt>
                <c:pt idx="3">
                  <c:v>44.613333333558408</c:v>
                </c:pt>
                <c:pt idx="4">
                  <c:v>117.61666666658128</c:v>
                </c:pt>
              </c:numCache>
            </c:numRef>
          </c:val>
        </c:ser>
        <c:ser>
          <c:idx val="2"/>
          <c:order val="2"/>
          <c:tx>
            <c:strRef>
              <c:f>PSAGS_summary!$B$2</c:f>
              <c:strCache>
                <c:ptCount val="1"/>
                <c:pt idx="0">
                  <c:v>charged failure hours (severe)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7222222222222224E-3"/>
                  <c:y val="5.7870370370370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4.86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4444444444441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7681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PSAGS_summary!$A$3:$A$7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PSAGS_summary!$B$3:$B$7</c:f>
              <c:numCache>
                <c:formatCode>General</c:formatCode>
                <c:ptCount val="5"/>
                <c:pt idx="0">
                  <c:v>13.13</c:v>
                </c:pt>
                <c:pt idx="1">
                  <c:v>17.23</c:v>
                </c:pt>
                <c:pt idx="2">
                  <c:v>9.3699999999999992</c:v>
                </c:pt>
                <c:pt idx="3">
                  <c:v>15.83</c:v>
                </c:pt>
                <c:pt idx="4">
                  <c:v>15.75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9"/>
        <c:axId val="145347328"/>
        <c:axId val="145348864"/>
      </c:barChart>
      <c:barChart>
        <c:barDir val="col"/>
        <c:grouping val="clustered"/>
        <c:varyColors val="0"/>
        <c:ser>
          <c:idx val="1"/>
          <c:order val="1"/>
          <c:tx>
            <c:strRef>
              <c:f>PSAGS_summary!$D$2</c:f>
              <c:strCache>
                <c:ptCount val="1"/>
                <c:pt idx="0">
                  <c:v># PSAGS events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6E-3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7870370370370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779E-3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9906E-3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PSAGS_summary!$A$3:$A$7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PSAGS_summary!$D$3:$D$7</c:f>
              <c:numCache>
                <c:formatCode>0</c:formatCode>
                <c:ptCount val="5"/>
                <c:pt idx="0">
                  <c:v>21</c:v>
                </c:pt>
                <c:pt idx="1">
                  <c:v>14</c:v>
                </c:pt>
                <c:pt idx="2">
                  <c:v>23</c:v>
                </c:pt>
                <c:pt idx="3">
                  <c:v>43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9"/>
        <c:axId val="145238272"/>
        <c:axId val="145236352"/>
      </c:barChart>
      <c:catAx>
        <c:axId val="145347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45348864"/>
        <c:crosses val="autoZero"/>
        <c:auto val="1"/>
        <c:lblAlgn val="ctr"/>
        <c:lblOffset val="100"/>
        <c:noMultiLvlLbl val="0"/>
      </c:catAx>
      <c:valAx>
        <c:axId val="145348864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Total Failure Hours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45347328"/>
        <c:crosses val="autoZero"/>
        <c:crossBetween val="between"/>
        <c:majorUnit val="20"/>
      </c:valAx>
      <c:valAx>
        <c:axId val="145236352"/>
        <c:scaling>
          <c:orientation val="minMax"/>
          <c:max val="6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Number of Events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  <c:crossAx val="145238272"/>
        <c:crosses val="max"/>
        <c:crossBetween val="between"/>
        <c:majorUnit val="10"/>
      </c:valAx>
      <c:catAx>
        <c:axId val="145238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5236352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9872703412073494E-2"/>
          <c:y val="0.17997958588509771"/>
          <c:w val="0.48307211259379551"/>
          <c:h val="0.1990624088655584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Total LINAC failure hours by </a:t>
            </a:r>
            <a:r>
              <a:rPr lang="en-US" sz="2400" b="1" i="0" u="none" strike="noStrike" baseline="0" dirty="0">
                <a:effectLst/>
              </a:rPr>
              <a:t>p^ </a:t>
            </a:r>
            <a:r>
              <a:rPr lang="en-US" sz="2400" b="1" i="0" u="none" strike="noStrike" baseline="0" dirty="0">
                <a:effectLst/>
                <a:sym typeface="Symbol"/>
              </a:rPr>
              <a:t></a:t>
            </a:r>
            <a:r>
              <a:rPr lang="en-US" sz="2400" b="1" i="0" u="none" strike="noStrike" baseline="0" dirty="0">
                <a:effectLst/>
              </a:rPr>
              <a:t>s=510 Runs</a:t>
            </a:r>
            <a:endParaRPr lang="en-US" sz="2400" dirty="0"/>
          </a:p>
        </c:rich>
      </c:tx>
      <c:layout>
        <c:manualLayout>
          <c:xMode val="edge"/>
          <c:yMode val="edge"/>
          <c:x val="0.14252198162729657"/>
          <c:y val="2.77777777777777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329396325459317"/>
          <c:y val="0.12547462817147856"/>
          <c:w val="0.73394269466316708"/>
          <c:h val="0.7585454943132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LINAC_summary!$C$2</c:f>
              <c:strCache>
                <c:ptCount val="1"/>
                <c:pt idx="0">
                  <c:v>linac failure hours (mild + severe)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1.1111111111111112E-2"/>
                  <c:y val="0.10648148148148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65E-2"/>
                  <c:y val="0.4143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8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7222222222222224E-3"/>
                  <c:y val="5.7870370370370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85067526415994E-16"/>
                  <c:y val="5.7870370370370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LINAC_summary!$A$3:$A$7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LINAC_summary!$C$3:$C$7</c:f>
              <c:numCache>
                <c:formatCode>0.00</c:formatCode>
                <c:ptCount val="5"/>
                <c:pt idx="0">
                  <c:v>81.326666667209949</c:v>
                </c:pt>
                <c:pt idx="1">
                  <c:v>100.27666666619714</c:v>
                </c:pt>
                <c:pt idx="2">
                  <c:v>49.566666666453251</c:v>
                </c:pt>
                <c:pt idx="3">
                  <c:v>41.969999999941798</c:v>
                </c:pt>
                <c:pt idx="4">
                  <c:v>42.120000000023289</c:v>
                </c:pt>
              </c:numCache>
            </c:numRef>
          </c:val>
        </c:ser>
        <c:ser>
          <c:idx val="2"/>
          <c:order val="2"/>
          <c:tx>
            <c:strRef>
              <c:f>LINAC_summary!$B$2</c:f>
              <c:strCache>
                <c:ptCount val="1"/>
                <c:pt idx="0">
                  <c:v>linac failure hours (severe)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0.25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0000000000001E-2"/>
                  <c:y val="0.31944444444444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224E-3"/>
                  <c:y val="0.16898129921259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0.12268518518518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LINAC_summary!$A$3:$A$7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LINAC_summary!$B$3:$B$7</c:f>
              <c:numCache>
                <c:formatCode>General</c:formatCode>
                <c:ptCount val="5"/>
                <c:pt idx="0">
                  <c:v>40.659999999999997</c:v>
                </c:pt>
                <c:pt idx="1">
                  <c:v>47.26</c:v>
                </c:pt>
                <c:pt idx="2">
                  <c:v>16.149999999999999</c:v>
                </c:pt>
                <c:pt idx="3">
                  <c:v>27.47</c:v>
                </c:pt>
                <c:pt idx="4">
                  <c:v>21.22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9"/>
        <c:axId val="145407360"/>
        <c:axId val="145441920"/>
      </c:barChart>
      <c:barChart>
        <c:barDir val="col"/>
        <c:grouping val="clustered"/>
        <c:varyColors val="0"/>
        <c:ser>
          <c:idx val="1"/>
          <c:order val="1"/>
          <c:tx>
            <c:strRef>
              <c:f>LINAC_summary!$D$2</c:f>
              <c:strCache>
                <c:ptCount val="1"/>
                <c:pt idx="0">
                  <c:v># linac failure events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5462668816039986E-17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9E-3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LINAC_summary!$A$3:$A$7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LINAC_summary!$D$3:$D$7</c:f>
              <c:numCache>
                <c:formatCode>0</c:formatCode>
                <c:ptCount val="5"/>
                <c:pt idx="0">
                  <c:v>123</c:v>
                </c:pt>
                <c:pt idx="1">
                  <c:v>105</c:v>
                </c:pt>
                <c:pt idx="2">
                  <c:v>46</c:v>
                </c:pt>
                <c:pt idx="3">
                  <c:v>53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9"/>
        <c:axId val="145446016"/>
        <c:axId val="145443840"/>
      </c:barChart>
      <c:catAx>
        <c:axId val="145407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45441920"/>
        <c:crosses val="autoZero"/>
        <c:auto val="1"/>
        <c:lblAlgn val="ctr"/>
        <c:lblOffset val="100"/>
        <c:noMultiLvlLbl val="0"/>
      </c:catAx>
      <c:valAx>
        <c:axId val="1454419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Total Failure Hours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45407360"/>
        <c:crosses val="autoZero"/>
        <c:crossBetween val="between"/>
        <c:majorUnit val="20"/>
      </c:valAx>
      <c:valAx>
        <c:axId val="145443840"/>
        <c:scaling>
          <c:orientation val="minMax"/>
          <c:max val="1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Number of Events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  <c:crossAx val="145446016"/>
        <c:crosses val="max"/>
        <c:crossBetween val="between"/>
        <c:majorUnit val="25"/>
      </c:valAx>
      <c:catAx>
        <c:axId val="145446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45443840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9823731408573926"/>
          <c:y val="0.15451662292213475"/>
          <c:w val="0.36731813210848646"/>
          <c:h val="0.1643401866433362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700" dirty="0"/>
              <a:t>Total Injector </a:t>
            </a:r>
            <a:r>
              <a:rPr lang="en-US" sz="1700" dirty="0" smtClean="0"/>
              <a:t>Access</a:t>
            </a:r>
            <a:r>
              <a:rPr lang="en-US" sz="1700" baseline="0" dirty="0" smtClean="0"/>
              <a:t> Controls</a:t>
            </a:r>
            <a:r>
              <a:rPr lang="en-US" sz="1700" dirty="0" smtClean="0"/>
              <a:t> </a:t>
            </a:r>
            <a:r>
              <a:rPr lang="en-US" sz="1700" dirty="0"/>
              <a:t>failure hours </a:t>
            </a:r>
            <a:r>
              <a:rPr lang="en-US" sz="1700" dirty="0" smtClean="0"/>
              <a:t>by </a:t>
            </a:r>
            <a:r>
              <a:rPr lang="en-US" sz="1800" b="1" i="0" u="none" strike="noStrike" baseline="0" dirty="0" smtClean="0">
                <a:effectLst/>
              </a:rPr>
              <a:t>p^ </a:t>
            </a:r>
            <a:r>
              <a:rPr lang="en-US" sz="1800" b="1" i="0" u="none" strike="noStrike" baseline="0" dirty="0" smtClean="0">
                <a:effectLst/>
                <a:sym typeface="Symbol"/>
              </a:rPr>
              <a:t></a:t>
            </a:r>
            <a:r>
              <a:rPr lang="en-US" sz="1800" b="1" i="0" u="none" strike="noStrike" baseline="0" dirty="0" smtClean="0">
                <a:effectLst/>
              </a:rPr>
              <a:t>s=510 Runs</a:t>
            </a:r>
            <a:endParaRPr lang="en-US" sz="1700" dirty="0"/>
          </a:p>
        </c:rich>
      </c:tx>
      <c:layout>
        <c:manualLayout>
          <c:xMode val="edge"/>
          <c:yMode val="edge"/>
          <c:x val="0.1419792213473316"/>
          <c:y val="2.53678136123395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940507436570429"/>
          <c:y val="0.12547462817147856"/>
          <c:w val="0.76727602799650041"/>
          <c:h val="0.7585454943132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ACG_summary!$C$1:$C$2</c:f>
              <c:strCache>
                <c:ptCount val="1"/>
                <c:pt idx="0">
                  <c:v>Injectors ACG failure Hours (mild + severe)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8.3333333333333332E-3"/>
                  <c:y val="6.1643835616438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1E-3"/>
                  <c:y val="4.79452054794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44444444444952E-3"/>
                  <c:y val="5.479452054794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9E-3"/>
                  <c:y val="8.6757990867579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888E-2"/>
                  <c:y val="5.479452054794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ACG_summary!$A$3:$A$7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ACG_summary!$C$3:$C$7</c:f>
              <c:numCache>
                <c:formatCode>0.00</c:formatCode>
                <c:ptCount val="5"/>
                <c:pt idx="0">
                  <c:v>38.100000000325963</c:v>
                </c:pt>
                <c:pt idx="1">
                  <c:v>6.4433333333604974</c:v>
                </c:pt>
                <c:pt idx="2">
                  <c:v>14.153333333255723</c:v>
                </c:pt>
                <c:pt idx="3">
                  <c:v>36.196666666499809</c:v>
                </c:pt>
                <c:pt idx="4">
                  <c:v>21.433333333476913</c:v>
                </c:pt>
              </c:numCache>
            </c:numRef>
          </c:val>
        </c:ser>
        <c:ser>
          <c:idx val="2"/>
          <c:order val="2"/>
          <c:tx>
            <c:strRef>
              <c:f>ACG_summary!$B$1:$B$2</c:f>
              <c:strCache>
                <c:ptCount val="1"/>
                <c:pt idx="0">
                  <c:v>All Severe failure hours (Inj+AtR+RHIC)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7222222222222224E-3"/>
                  <c:y val="5.936073059360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4.79452054794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5.707762557077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56621004566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7681E-3"/>
                  <c:y val="4.337899543378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ACG_summary!$A$3:$A$7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ACG_summary!$B$3:$B$7</c:f>
              <c:numCache>
                <c:formatCode>General</c:formatCode>
                <c:ptCount val="5"/>
                <c:pt idx="0">
                  <c:v>41.59</c:v>
                </c:pt>
                <c:pt idx="1">
                  <c:v>20.99</c:v>
                </c:pt>
                <c:pt idx="2">
                  <c:v>33.26</c:v>
                </c:pt>
                <c:pt idx="3">
                  <c:v>35.25</c:v>
                </c:pt>
                <c:pt idx="4">
                  <c:v>27.94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9"/>
        <c:axId val="145565952"/>
        <c:axId val="145588224"/>
      </c:barChart>
      <c:barChart>
        <c:barDir val="col"/>
        <c:grouping val="clustered"/>
        <c:varyColors val="0"/>
        <c:ser>
          <c:idx val="1"/>
          <c:order val="1"/>
          <c:tx>
            <c:strRef>
              <c:f>ACG_summary!$D$2</c:f>
              <c:strCache>
                <c:ptCount val="1"/>
                <c:pt idx="0">
                  <c:v># ACG Injector events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9360730593607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6E-3"/>
                  <c:y val="4.56621004566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44444444444441E-3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779E-3"/>
                  <c:y val="4.337899543378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9906E-3"/>
                  <c:y val="5.022831050228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ACG_summary!$A$3:$A$7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ACG_summary!$D$3:$D$7</c:f>
              <c:numCache>
                <c:formatCode>0</c:formatCode>
                <c:ptCount val="5"/>
                <c:pt idx="0">
                  <c:v>38</c:v>
                </c:pt>
                <c:pt idx="1">
                  <c:v>10</c:v>
                </c:pt>
                <c:pt idx="2">
                  <c:v>22</c:v>
                </c:pt>
                <c:pt idx="3">
                  <c:v>18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9"/>
        <c:axId val="145592320"/>
        <c:axId val="145590144"/>
      </c:barChart>
      <c:catAx>
        <c:axId val="145565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45588224"/>
        <c:crosses val="autoZero"/>
        <c:auto val="1"/>
        <c:lblAlgn val="ctr"/>
        <c:lblOffset val="100"/>
        <c:noMultiLvlLbl val="0"/>
      </c:catAx>
      <c:valAx>
        <c:axId val="14558822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Total Failure Hours</a:t>
                </a:r>
              </a:p>
            </c:rich>
          </c:tx>
          <c:layout>
            <c:manualLayout>
              <c:xMode val="edge"/>
              <c:yMode val="edge"/>
              <c:x val="1.2451334208223972E-2"/>
              <c:y val="0.2938397511954841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45565952"/>
        <c:crosses val="autoZero"/>
        <c:crossBetween val="between"/>
        <c:majorUnit val="10"/>
      </c:valAx>
      <c:valAx>
        <c:axId val="145590144"/>
        <c:scaling>
          <c:orientation val="minMax"/>
          <c:max val="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Number of Events</a:t>
                </a:r>
              </a:p>
            </c:rich>
          </c:tx>
          <c:layout>
            <c:manualLayout>
              <c:xMode val="edge"/>
              <c:yMode val="edge"/>
              <c:x val="0.94641262029746287"/>
              <c:y val="0.30481016071621181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  <c:crossAx val="145592320"/>
        <c:crosses val="max"/>
        <c:crossBetween val="between"/>
        <c:majorUnit val="10"/>
      </c:valAx>
      <c:catAx>
        <c:axId val="145592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45590144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6584776902887136"/>
          <c:y val="0.13793244166397009"/>
          <c:w val="0.36627734033245851"/>
          <c:h val="0.1907861431704598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Luminosity  </a:t>
            </a:r>
          </a:p>
          <a:p>
            <a:pPr>
              <a:defRPr sz="1400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Run17    27.2Gev Au x 27.2 GeV Au</a:t>
            </a:r>
          </a:p>
        </c:rich>
      </c:tx>
      <c:layout>
        <c:manualLayout>
          <c:xMode val="edge"/>
          <c:yMode val="edge"/>
          <c:x val="0.2061854013937913"/>
          <c:y val="7.4074074074074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379785954911817"/>
          <c:y val="0.20915032679738563"/>
          <c:w val="0.82636151332350893"/>
          <c:h val="0.64917194174257631"/>
        </c:manualLayout>
      </c:layout>
      <c:lineChart>
        <c:grouping val="standard"/>
        <c:varyColors val="0"/>
        <c:ser>
          <c:idx val="0"/>
          <c:order val="0"/>
          <c:tx>
            <c:strRef>
              <c:f>'27.2PhysicsOn'!$J$1</c:f>
              <c:strCache>
                <c:ptCount val="1"/>
                <c:pt idx="0">
                  <c:v>STAR [deadtime correction, 9.2b X-section]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'27.2PhysicsOn'!$N$6:$N$27</c:f>
              <c:numCache>
                <c:formatCode>0.00</c:formatCode>
                <c:ptCount val="22"/>
                <c:pt idx="0" formatCode="General">
                  <c:v>0</c:v>
                </c:pt>
                <c:pt idx="1">
                  <c:v>0.14285714285714285</c:v>
                </c:pt>
                <c:pt idx="2">
                  <c:v>0.2857142857142857</c:v>
                </c:pt>
                <c:pt idx="3">
                  <c:v>0.42857142857142855</c:v>
                </c:pt>
                <c:pt idx="4">
                  <c:v>0.5714285714285714</c:v>
                </c:pt>
                <c:pt idx="5">
                  <c:v>0.71428571428571419</c:v>
                </c:pt>
                <c:pt idx="6">
                  <c:v>0.85714285714285698</c:v>
                </c:pt>
                <c:pt idx="7" formatCode="General">
                  <c:v>1</c:v>
                </c:pt>
                <c:pt idx="8">
                  <c:v>1.1428571428571428</c:v>
                </c:pt>
                <c:pt idx="9">
                  <c:v>1.2857142857142856</c:v>
                </c:pt>
                <c:pt idx="10">
                  <c:v>1.4285714285714284</c:v>
                </c:pt>
                <c:pt idx="11">
                  <c:v>1.5714285714285712</c:v>
                </c:pt>
                <c:pt idx="12">
                  <c:v>1.714285714285714</c:v>
                </c:pt>
                <c:pt idx="13">
                  <c:v>1.8571428571428568</c:v>
                </c:pt>
                <c:pt idx="14" formatCode="General">
                  <c:v>2</c:v>
                </c:pt>
                <c:pt idx="15">
                  <c:v>2.1428571428571428</c:v>
                </c:pt>
                <c:pt idx="16">
                  <c:v>2.2857142857142856</c:v>
                </c:pt>
                <c:pt idx="17">
                  <c:v>2.4285714285714284</c:v>
                </c:pt>
                <c:pt idx="18">
                  <c:v>2.5714285714285712</c:v>
                </c:pt>
                <c:pt idx="19">
                  <c:v>2.714285714285714</c:v>
                </c:pt>
                <c:pt idx="20">
                  <c:v>2.8571428571428568</c:v>
                </c:pt>
                <c:pt idx="21" formatCode="General">
                  <c:v>3</c:v>
                </c:pt>
              </c:numCache>
            </c:numRef>
          </c:cat>
          <c:val>
            <c:numRef>
              <c:f>'27.2PhysicsOn'!$M$6:$M$27</c:f>
              <c:numCache>
                <c:formatCode>0.000</c:formatCode>
                <c:ptCount val="22"/>
                <c:pt idx="0">
                  <c:v>0</c:v>
                </c:pt>
                <c:pt idx="1">
                  <c:v>13.89596739130435</c:v>
                </c:pt>
                <c:pt idx="2">
                  <c:v>34.249769021739141</c:v>
                </c:pt>
                <c:pt idx="3">
                  <c:v>59.773850543478275</c:v>
                </c:pt>
                <c:pt idx="4">
                  <c:v>86.429564918478277</c:v>
                </c:pt>
                <c:pt idx="5">
                  <c:v>98.637159864130453</c:v>
                </c:pt>
                <c:pt idx="6">
                  <c:v>115.63310686304349</c:v>
                </c:pt>
                <c:pt idx="7">
                  <c:v>139.11418936304349</c:v>
                </c:pt>
                <c:pt idx="8">
                  <c:v>171.8631456630435</c:v>
                </c:pt>
                <c:pt idx="9">
                  <c:v>201.40669986304349</c:v>
                </c:pt>
                <c:pt idx="10">
                  <c:v>224.6994771630435</c:v>
                </c:pt>
                <c:pt idx="11">
                  <c:v>249.45539176304351</c:v>
                </c:pt>
                <c:pt idx="12">
                  <c:v>269.4144407630435</c:v>
                </c:pt>
                <c:pt idx="13">
                  <c:v>301.54906446304352</c:v>
                </c:pt>
                <c:pt idx="14">
                  <c:v>331.37363476304353</c:v>
                </c:pt>
                <c:pt idx="15">
                  <c:v>370.44293526304352</c:v>
                </c:pt>
                <c:pt idx="16">
                  <c:v>396.9606278630435</c:v>
                </c:pt>
                <c:pt idx="17">
                  <c:v>416.29940246304352</c:v>
                </c:pt>
                <c:pt idx="18">
                  <c:v>442.1463043630435</c:v>
                </c:pt>
                <c:pt idx="19">
                  <c:v>450.98213276304352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'27.2PhysicsOn'!$O$5</c:f>
              <c:strCache>
                <c:ptCount val="1"/>
                <c:pt idx="0">
                  <c:v>Min Projection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'27.2PhysicsOn'!$N$6:$N$27</c:f>
              <c:numCache>
                <c:formatCode>0.00</c:formatCode>
                <c:ptCount val="22"/>
                <c:pt idx="0" formatCode="General">
                  <c:v>0</c:v>
                </c:pt>
                <c:pt idx="1">
                  <c:v>0.14285714285714285</c:v>
                </c:pt>
                <c:pt idx="2">
                  <c:v>0.2857142857142857</c:v>
                </c:pt>
                <c:pt idx="3">
                  <c:v>0.42857142857142855</c:v>
                </c:pt>
                <c:pt idx="4">
                  <c:v>0.5714285714285714</c:v>
                </c:pt>
                <c:pt idx="5">
                  <c:v>0.71428571428571419</c:v>
                </c:pt>
                <c:pt idx="6">
                  <c:v>0.85714285714285698</c:v>
                </c:pt>
                <c:pt idx="7" formatCode="General">
                  <c:v>1</c:v>
                </c:pt>
                <c:pt idx="8">
                  <c:v>1.1428571428571428</c:v>
                </c:pt>
                <c:pt idx="9">
                  <c:v>1.2857142857142856</c:v>
                </c:pt>
                <c:pt idx="10">
                  <c:v>1.4285714285714284</c:v>
                </c:pt>
                <c:pt idx="11">
                  <c:v>1.5714285714285712</c:v>
                </c:pt>
                <c:pt idx="12">
                  <c:v>1.714285714285714</c:v>
                </c:pt>
                <c:pt idx="13">
                  <c:v>1.8571428571428568</c:v>
                </c:pt>
                <c:pt idx="14" formatCode="General">
                  <c:v>2</c:v>
                </c:pt>
                <c:pt idx="15">
                  <c:v>2.1428571428571428</c:v>
                </c:pt>
                <c:pt idx="16">
                  <c:v>2.2857142857142856</c:v>
                </c:pt>
                <c:pt idx="17">
                  <c:v>2.4285714285714284</c:v>
                </c:pt>
                <c:pt idx="18">
                  <c:v>2.5714285714285712</c:v>
                </c:pt>
                <c:pt idx="19">
                  <c:v>2.714285714285714</c:v>
                </c:pt>
                <c:pt idx="20">
                  <c:v>2.8571428571428568</c:v>
                </c:pt>
                <c:pt idx="21" formatCode="General">
                  <c:v>3</c:v>
                </c:pt>
              </c:numCache>
            </c:numRef>
          </c:cat>
          <c:val>
            <c:numRef>
              <c:f>'27.2PhysicsOn'!$O$6:$O$27</c:f>
              <c:numCache>
                <c:formatCode>#,##0.00</c:formatCode>
                <c:ptCount val="22"/>
                <c:pt idx="0">
                  <c:v>0</c:v>
                </c:pt>
                <c:pt idx="1">
                  <c:v>15.714285714285714</c:v>
                </c:pt>
                <c:pt idx="2">
                  <c:v>31.428571428571427</c:v>
                </c:pt>
                <c:pt idx="3">
                  <c:v>47.142857142857139</c:v>
                </c:pt>
                <c:pt idx="4">
                  <c:v>62.857142857142854</c:v>
                </c:pt>
                <c:pt idx="5">
                  <c:v>78.571428571428569</c:v>
                </c:pt>
                <c:pt idx="6">
                  <c:v>94.285714285714278</c:v>
                </c:pt>
                <c:pt idx="7">
                  <c:v>110</c:v>
                </c:pt>
                <c:pt idx="8">
                  <c:v>127.42857142857143</c:v>
                </c:pt>
                <c:pt idx="9">
                  <c:v>144.85714285714286</c:v>
                </c:pt>
                <c:pt idx="10">
                  <c:v>162.28571428571428</c:v>
                </c:pt>
                <c:pt idx="11">
                  <c:v>179.71428571428569</c:v>
                </c:pt>
                <c:pt idx="12">
                  <c:v>197.14285714285711</c:v>
                </c:pt>
                <c:pt idx="13">
                  <c:v>214.57142857142853</c:v>
                </c:pt>
                <c:pt idx="14">
                  <c:v>232</c:v>
                </c:pt>
                <c:pt idx="15">
                  <c:v>249.57142857142858</c:v>
                </c:pt>
                <c:pt idx="16">
                  <c:v>267.14285714285717</c:v>
                </c:pt>
                <c:pt idx="17">
                  <c:v>284.71428571428572</c:v>
                </c:pt>
                <c:pt idx="18">
                  <c:v>302.28571428571428</c:v>
                </c:pt>
                <c:pt idx="19">
                  <c:v>319.85714285714283</c:v>
                </c:pt>
                <c:pt idx="20">
                  <c:v>337.42857142857139</c:v>
                </c:pt>
                <c:pt idx="21">
                  <c:v>355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'27.2PhysicsOn'!$P$5</c:f>
              <c:strCache>
                <c:ptCount val="1"/>
                <c:pt idx="0">
                  <c:v>Max Projection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'27.2PhysicsOn'!$N$6:$N$27</c:f>
              <c:numCache>
                <c:formatCode>0.00</c:formatCode>
                <c:ptCount val="22"/>
                <c:pt idx="0" formatCode="General">
                  <c:v>0</c:v>
                </c:pt>
                <c:pt idx="1">
                  <c:v>0.14285714285714285</c:v>
                </c:pt>
                <c:pt idx="2">
                  <c:v>0.2857142857142857</c:v>
                </c:pt>
                <c:pt idx="3">
                  <c:v>0.42857142857142855</c:v>
                </c:pt>
                <c:pt idx="4">
                  <c:v>0.5714285714285714</c:v>
                </c:pt>
                <c:pt idx="5">
                  <c:v>0.71428571428571419</c:v>
                </c:pt>
                <c:pt idx="6">
                  <c:v>0.85714285714285698</c:v>
                </c:pt>
                <c:pt idx="7" formatCode="General">
                  <c:v>1</c:v>
                </c:pt>
                <c:pt idx="8">
                  <c:v>1.1428571428571428</c:v>
                </c:pt>
                <c:pt idx="9">
                  <c:v>1.2857142857142856</c:v>
                </c:pt>
                <c:pt idx="10">
                  <c:v>1.4285714285714284</c:v>
                </c:pt>
                <c:pt idx="11">
                  <c:v>1.5714285714285712</c:v>
                </c:pt>
                <c:pt idx="12">
                  <c:v>1.714285714285714</c:v>
                </c:pt>
                <c:pt idx="13">
                  <c:v>1.8571428571428568</c:v>
                </c:pt>
                <c:pt idx="14" formatCode="General">
                  <c:v>2</c:v>
                </c:pt>
                <c:pt idx="15">
                  <c:v>2.1428571428571428</c:v>
                </c:pt>
                <c:pt idx="16">
                  <c:v>2.2857142857142856</c:v>
                </c:pt>
                <c:pt idx="17">
                  <c:v>2.4285714285714284</c:v>
                </c:pt>
                <c:pt idx="18">
                  <c:v>2.5714285714285712</c:v>
                </c:pt>
                <c:pt idx="19">
                  <c:v>2.714285714285714</c:v>
                </c:pt>
                <c:pt idx="20">
                  <c:v>2.8571428571428568</c:v>
                </c:pt>
                <c:pt idx="21" formatCode="General">
                  <c:v>3</c:v>
                </c:pt>
              </c:numCache>
            </c:numRef>
          </c:cat>
          <c:val>
            <c:numRef>
              <c:f>'27.2PhysicsOn'!$P$6:$P$27</c:f>
              <c:numCache>
                <c:formatCode>#,##0.00</c:formatCode>
                <c:ptCount val="22"/>
                <c:pt idx="0">
                  <c:v>0</c:v>
                </c:pt>
                <c:pt idx="1">
                  <c:v>25.142857142857142</c:v>
                </c:pt>
                <c:pt idx="2">
                  <c:v>50.285714285714285</c:v>
                </c:pt>
                <c:pt idx="3">
                  <c:v>75.428571428571431</c:v>
                </c:pt>
                <c:pt idx="4">
                  <c:v>100.57142857142857</c:v>
                </c:pt>
                <c:pt idx="5">
                  <c:v>125.71428571428571</c:v>
                </c:pt>
                <c:pt idx="6">
                  <c:v>150.85714285714286</c:v>
                </c:pt>
                <c:pt idx="7">
                  <c:v>176</c:v>
                </c:pt>
                <c:pt idx="8">
                  <c:v>204</c:v>
                </c:pt>
                <c:pt idx="9">
                  <c:v>232</c:v>
                </c:pt>
                <c:pt idx="10">
                  <c:v>260</c:v>
                </c:pt>
                <c:pt idx="11">
                  <c:v>288</c:v>
                </c:pt>
                <c:pt idx="12">
                  <c:v>316</c:v>
                </c:pt>
                <c:pt idx="13">
                  <c:v>344</c:v>
                </c:pt>
                <c:pt idx="14">
                  <c:v>372</c:v>
                </c:pt>
                <c:pt idx="15">
                  <c:v>399.85714285714283</c:v>
                </c:pt>
                <c:pt idx="16">
                  <c:v>427.71428571428567</c:v>
                </c:pt>
                <c:pt idx="17">
                  <c:v>455.5714285714285</c:v>
                </c:pt>
                <c:pt idx="18">
                  <c:v>483.42857142857133</c:v>
                </c:pt>
                <c:pt idx="19">
                  <c:v>511.28571428571416</c:v>
                </c:pt>
                <c:pt idx="20">
                  <c:v>539.142857142857</c:v>
                </c:pt>
                <c:pt idx="21">
                  <c:v>567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98016"/>
        <c:axId val="88599936"/>
      </c:lineChart>
      <c:catAx>
        <c:axId val="8859801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24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in Physics [weeks</a:t>
                </a:r>
                <a:r>
                  <a:rPr lang="en-US" sz="120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8599936"/>
        <c:crosses val="autoZero"/>
        <c:auto val="1"/>
        <c:lblAlgn val="ctr"/>
        <c:lblOffset val="100"/>
        <c:tickLblSkip val="7"/>
        <c:tickMarkSkip val="7"/>
        <c:noMultiLvlLbl val="1"/>
      </c:catAx>
      <c:valAx>
        <c:axId val="88599936"/>
        <c:scaling>
          <c:orientation val="minMax"/>
          <c:max val="500"/>
        </c:scaling>
        <c:delete val="0"/>
        <c:axPos val="l"/>
        <c:majorGridlines>
          <c:spPr>
            <a:ln w="6350">
              <a:solidFill>
                <a:schemeClr val="tx1">
                  <a:alpha val="26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Integrated Lumiosity [µb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4916508281292422E-2"/>
              <c:y val="0.2651015845241567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8598016"/>
        <c:crossesAt val="1"/>
        <c:crossBetween val="midCat"/>
        <c:majorUnit val="100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2094850212688932"/>
          <c:y val="0.23890735880237193"/>
          <c:w val="0.68334553575539903"/>
          <c:h val="0.17020705745115194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Injector AC failure hours by </a:t>
            </a:r>
            <a:r>
              <a:rPr lang="en-US" sz="1800" b="1" i="0" u="none" strike="noStrike" baseline="0" dirty="0" smtClean="0">
                <a:effectLst/>
              </a:rPr>
              <a:t>p^ </a:t>
            </a:r>
            <a:r>
              <a:rPr lang="en-US" sz="1800" b="1" i="0" u="none" strike="noStrike" baseline="0" dirty="0" smtClean="0">
                <a:effectLst/>
                <a:sym typeface="Symbol"/>
              </a:rPr>
              <a:t></a:t>
            </a:r>
            <a:r>
              <a:rPr lang="en-US" sz="1800" b="1" i="0" u="none" strike="noStrike" baseline="0" dirty="0" smtClean="0">
                <a:effectLst/>
              </a:rPr>
              <a:t>s=510 Runs</a:t>
            </a:r>
            <a:endParaRPr lang="en-US" dirty="0"/>
          </a:p>
        </c:rich>
      </c:tx>
      <c:layout>
        <c:manualLayout>
          <c:xMode val="edge"/>
          <c:yMode val="edge"/>
          <c:x val="0.23470797767926069"/>
          <c:y val="2.53678136123395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481120007057942"/>
          <c:y val="0.12547462817147856"/>
          <c:w val="0.75186991331965847"/>
          <c:h val="0.7585454943132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AC_summary!$C$1:$C$2</c:f>
              <c:strCache>
                <c:ptCount val="1"/>
                <c:pt idx="0">
                  <c:v>Injectors  AC failure Hours (mild + severe)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4.2016806722689074E-3"/>
                  <c:y val="5.022831050228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033613445378148E-3"/>
                  <c:y val="8.2191780821917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204481792717087E-2"/>
                  <c:y val="5.0228310502283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005602240896359E-3"/>
                  <c:y val="7.077625570776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22408963586458E-3"/>
                  <c:y val="7.077625570776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AC_summary!$C$3:$C$7</c:f>
              <c:numCache>
                <c:formatCode>0.00</c:formatCode>
                <c:ptCount val="5"/>
                <c:pt idx="0">
                  <c:v>52.050000000128058</c:v>
                </c:pt>
                <c:pt idx="1">
                  <c:v>146.93333333329065</c:v>
                </c:pt>
                <c:pt idx="2">
                  <c:v>44.933333333209156</c:v>
                </c:pt>
                <c:pt idx="3">
                  <c:v>57.166666666336823</c:v>
                </c:pt>
                <c:pt idx="4">
                  <c:v>176.43333333340706</c:v>
                </c:pt>
              </c:numCache>
            </c:numRef>
          </c:val>
        </c:ser>
        <c:ser>
          <c:idx val="2"/>
          <c:order val="2"/>
          <c:tx>
            <c:strRef>
              <c:f>AC_summary!$B$1:$B$2</c:f>
              <c:strCache>
                <c:ptCount val="1"/>
                <c:pt idx="0">
                  <c:v>All severe failure hours (Inj+AtR=RHIC)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204481792717087E-2"/>
                  <c:y val="2.2831050228310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028011204482307E-3"/>
                  <c:y val="1.369863013698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039215686274508E-3"/>
                  <c:y val="1.1415525114155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022408963585435E-3"/>
                  <c:y val="9.132420091324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028011204480763E-3"/>
                  <c:y val="2.2831050228310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AC_summary!$B$3:$B$7</c:f>
              <c:numCache>
                <c:formatCode>General</c:formatCode>
                <c:ptCount val="5"/>
                <c:pt idx="0">
                  <c:v>7.02</c:v>
                </c:pt>
                <c:pt idx="1">
                  <c:v>9.99</c:v>
                </c:pt>
                <c:pt idx="2">
                  <c:v>12.55</c:v>
                </c:pt>
                <c:pt idx="3">
                  <c:v>1.22</c:v>
                </c:pt>
                <c:pt idx="4">
                  <c:v>3.24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9"/>
        <c:axId val="146179200"/>
        <c:axId val="146180736"/>
      </c:barChart>
      <c:barChart>
        <c:barDir val="col"/>
        <c:grouping val="clustered"/>
        <c:varyColors val="0"/>
        <c:ser>
          <c:idx val="1"/>
          <c:order val="1"/>
          <c:tx>
            <c:strRef>
              <c:f>AC_summary!$D$1:$D$2</c:f>
              <c:strCache>
                <c:ptCount val="1"/>
                <c:pt idx="0">
                  <c:v>Injectors # AC events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936073059360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022831050228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011204481792717E-3"/>
                  <c:y val="6.39269406392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022408963585435E-3"/>
                  <c:y val="4.56621004566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7.534246575342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AC_summary!$D$3:$D$7</c:f>
              <c:numCache>
                <c:formatCode>0</c:formatCode>
                <c:ptCount val="5"/>
                <c:pt idx="0">
                  <c:v>8</c:v>
                </c:pt>
                <c:pt idx="1">
                  <c:v>6</c:v>
                </c:pt>
                <c:pt idx="2">
                  <c:v>14</c:v>
                </c:pt>
                <c:pt idx="3">
                  <c:v>8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9"/>
        <c:axId val="146201216"/>
        <c:axId val="146199296"/>
      </c:barChart>
      <c:catAx>
        <c:axId val="146179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46180736"/>
        <c:crosses val="autoZero"/>
        <c:auto val="1"/>
        <c:lblAlgn val="ctr"/>
        <c:lblOffset val="100"/>
        <c:noMultiLvlLbl val="0"/>
      </c:catAx>
      <c:valAx>
        <c:axId val="146180736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Total Failure Hours</a:t>
                </a:r>
              </a:p>
            </c:rich>
          </c:tx>
          <c:layout>
            <c:manualLayout>
              <c:xMode val="edge"/>
              <c:yMode val="edge"/>
              <c:x val="2.1342442488806547E-2"/>
              <c:y val="0.2938397511954841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46179200"/>
        <c:crosses val="autoZero"/>
        <c:crossBetween val="between"/>
        <c:majorUnit val="50"/>
      </c:valAx>
      <c:valAx>
        <c:axId val="146199296"/>
        <c:scaling>
          <c:orientation val="minMax"/>
          <c:max val="4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Number of Events</a:t>
                </a:r>
              </a:p>
            </c:rich>
          </c:tx>
          <c:layout>
            <c:manualLayout>
              <c:xMode val="edge"/>
              <c:yMode val="edge"/>
              <c:x val="0.94551401663027412"/>
              <c:y val="0.30481016071621181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  <c:crossAx val="146201216"/>
        <c:crosses val="max"/>
        <c:crossBetween val="between"/>
        <c:majorUnit val="10"/>
      </c:valAx>
      <c:catAx>
        <c:axId val="14620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46199296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793698581794919"/>
          <c:y val="0.1629831373817999"/>
          <c:w val="0.34428858157436204"/>
          <c:h val="0.149119476503793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RHIC AC failure hours by </a:t>
            </a:r>
            <a:r>
              <a:rPr lang="en-US" sz="1800" b="1" i="0" u="none" strike="noStrike" baseline="0" dirty="0" smtClean="0">
                <a:effectLst/>
              </a:rPr>
              <a:t>p^ </a:t>
            </a:r>
            <a:r>
              <a:rPr lang="en-US" sz="1800" b="1" i="0" u="none" strike="noStrike" baseline="0" dirty="0" smtClean="0">
                <a:effectLst/>
                <a:sym typeface="Symbol"/>
              </a:rPr>
              <a:t></a:t>
            </a:r>
            <a:r>
              <a:rPr lang="en-US" sz="1800" b="1" i="0" u="none" strike="noStrike" baseline="0" dirty="0" smtClean="0">
                <a:effectLst/>
              </a:rPr>
              <a:t>s=510 Runs</a:t>
            </a:r>
            <a:endParaRPr lang="en-US" dirty="0"/>
          </a:p>
        </c:rich>
      </c:tx>
      <c:layout>
        <c:manualLayout>
          <c:xMode val="edge"/>
          <c:yMode val="edge"/>
          <c:x val="0.23320658355205598"/>
          <c:y val="1.401397460452578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329396325459317"/>
          <c:y val="0.12547462817147856"/>
          <c:w val="0.75338713910761157"/>
          <c:h val="0.7585454943132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AC_summary!$G$1:$G$2</c:f>
              <c:strCache>
                <c:ptCount val="1"/>
                <c:pt idx="0">
                  <c:v>RHIC RHIC AC Failure Hours (severe + mild)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9.7222222222222224E-3"/>
                  <c:y val="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6E-3"/>
                  <c:y val="5.855855855855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8.108108108108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111111111111112E-2"/>
                  <c:y val="6.531531531531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787E-3"/>
                  <c:y val="5.6306306306306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AC_summary!$G$3:$G$7</c:f>
              <c:numCache>
                <c:formatCode>0.00</c:formatCode>
                <c:ptCount val="5"/>
                <c:pt idx="0">
                  <c:v>23.4166666664998</c:v>
                </c:pt>
                <c:pt idx="1">
                  <c:v>90.4566666664998</c:v>
                </c:pt>
                <c:pt idx="2">
                  <c:v>286.07000000013966</c:v>
                </c:pt>
                <c:pt idx="3">
                  <c:v>98.336666666639502</c:v>
                </c:pt>
                <c:pt idx="4">
                  <c:v>137.55000000010477</c:v>
                </c:pt>
              </c:numCache>
            </c:numRef>
          </c:val>
        </c:ser>
        <c:ser>
          <c:idx val="2"/>
          <c:order val="2"/>
          <c:tx>
            <c:strRef>
              <c:f>AC_summary!$B$1:$B$2</c:f>
              <c:strCache>
                <c:ptCount val="1"/>
                <c:pt idx="0">
                  <c:v>All severe failure hours (Inj+AtR=RHIC)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9444444444444189E-3"/>
                  <c:y val="9.0090090090090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3938E-3"/>
                  <c:y val="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1.126126126126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AC_summary!$B$3:$B$7</c:f>
              <c:numCache>
                <c:formatCode>General</c:formatCode>
                <c:ptCount val="5"/>
                <c:pt idx="0">
                  <c:v>7.02</c:v>
                </c:pt>
                <c:pt idx="1">
                  <c:v>9.99</c:v>
                </c:pt>
                <c:pt idx="2">
                  <c:v>12.55</c:v>
                </c:pt>
                <c:pt idx="3">
                  <c:v>1.22</c:v>
                </c:pt>
                <c:pt idx="4">
                  <c:v>3.24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9"/>
        <c:axId val="64899328"/>
        <c:axId val="65703936"/>
      </c:barChart>
      <c:barChart>
        <c:barDir val="col"/>
        <c:grouping val="clustered"/>
        <c:varyColors val="0"/>
        <c:ser>
          <c:idx val="1"/>
          <c:order val="1"/>
          <c:tx>
            <c:strRef>
              <c:f>AC_summary!$H$1:$H$2</c:f>
              <c:strCache>
                <c:ptCount val="1"/>
                <c:pt idx="0">
                  <c:v>RHIC # AC events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6E-3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6306306306306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779E-3"/>
                  <c:y val="4.95495495495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4534E-3"/>
                  <c:y val="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AC_summary!$A$3:$A$7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AC_summary!$H$3:$H$7</c:f>
              <c:numCache>
                <c:formatCode>0</c:formatCode>
                <c:ptCount val="5"/>
                <c:pt idx="0">
                  <c:v>9</c:v>
                </c:pt>
                <c:pt idx="1">
                  <c:v>29</c:v>
                </c:pt>
                <c:pt idx="2">
                  <c:v>50</c:v>
                </c:pt>
                <c:pt idx="3">
                  <c:v>27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9"/>
        <c:axId val="65709952"/>
        <c:axId val="65705856"/>
      </c:barChart>
      <c:catAx>
        <c:axId val="64899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65703936"/>
        <c:crosses val="autoZero"/>
        <c:auto val="1"/>
        <c:lblAlgn val="ctr"/>
        <c:lblOffset val="100"/>
        <c:noMultiLvlLbl val="0"/>
      </c:catAx>
      <c:valAx>
        <c:axId val="65703936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Total Failure Hours</a:t>
                </a:r>
              </a:p>
            </c:rich>
          </c:tx>
          <c:layout>
            <c:manualLayout>
              <c:xMode val="edge"/>
              <c:yMode val="edge"/>
              <c:x val="2.0396981627296584E-2"/>
              <c:y val="0.23996116194935097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4899328"/>
        <c:crosses val="autoZero"/>
        <c:crossBetween val="between"/>
        <c:majorUnit val="50"/>
      </c:valAx>
      <c:valAx>
        <c:axId val="65705856"/>
        <c:scaling>
          <c:orientation val="minMax"/>
          <c:max val="6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Number of Events</a:t>
                </a:r>
              </a:p>
            </c:rich>
          </c:tx>
          <c:layout>
            <c:manualLayout>
              <c:xMode val="edge"/>
              <c:yMode val="edge"/>
              <c:x val="0.936994750656168"/>
              <c:y val="0.30300737745619638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  <c:crossAx val="65709952"/>
        <c:crosses val="max"/>
        <c:crossBetween val="between"/>
        <c:majorUnit val="10"/>
      </c:valAx>
      <c:catAx>
        <c:axId val="65709952"/>
        <c:scaling>
          <c:orientation val="minMax"/>
        </c:scaling>
        <c:delete val="1"/>
        <c:axPos val="b"/>
        <c:majorTickMark val="out"/>
        <c:minorTickMark val="none"/>
        <c:tickLblPos val="nextTo"/>
        <c:crossAx val="65705856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7.0174133777425679E-2"/>
          <c:y val="0.15627851979253446"/>
          <c:w val="0.42887150043744532"/>
          <c:h val="0.2289971603378929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RHIC Run-17    RHICf  delivered luminosity,  </a:t>
            </a:r>
          </a:p>
          <a:p>
            <a:pPr>
              <a:defRPr sz="1400"/>
            </a:pPr>
            <a:r>
              <a:rPr lang="en-US" sz="1400" b="1" i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p↑+p↑ at </a:t>
            </a:r>
            <a:r>
              <a:rPr lang="en-US" sz="1400" b="1" i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1400" b="1" i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= 510 GeV</a:t>
            </a:r>
            <a:endParaRPr lang="en-US" sz="1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570413612091591"/>
          <c:y val="3.62622727714591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32029244958058"/>
          <c:y val="0.1712831763663766"/>
          <c:w val="0.82067892160430034"/>
          <c:h val="0.64461820744629139"/>
        </c:manualLayout>
      </c:layout>
      <c:lineChart>
        <c:grouping val="standard"/>
        <c:varyColors val="0"/>
        <c:ser>
          <c:idx val="0"/>
          <c:order val="0"/>
          <c:tx>
            <c:strRef>
              <c:f>lumiOnTrigger!$B$1</c:f>
              <c:strCache>
                <c:ptCount val="1"/>
                <c:pt idx="0">
                  <c:v>RHICf  Xsection 2.4mb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cat>
            <c:numRef>
              <c:f>lumiOnTrigger!$I$4:$I$10</c:f>
              <c:numCache>
                <c:formatCode>d\-mmm</c:formatCode>
                <c:ptCount val="7"/>
                <c:pt idx="0">
                  <c:v>42909</c:v>
                </c:pt>
                <c:pt idx="1">
                  <c:v>42910</c:v>
                </c:pt>
                <c:pt idx="2">
                  <c:v>42911</c:v>
                </c:pt>
                <c:pt idx="3">
                  <c:v>42912</c:v>
                </c:pt>
                <c:pt idx="4">
                  <c:v>42913</c:v>
                </c:pt>
                <c:pt idx="5">
                  <c:v>42914</c:v>
                </c:pt>
                <c:pt idx="6">
                  <c:v>42915</c:v>
                </c:pt>
              </c:numCache>
            </c:numRef>
          </c:cat>
          <c:val>
            <c:numRef>
              <c:f>lumiOnTrigger!$J$4:$J$10</c:f>
              <c:numCache>
                <c:formatCode>0.000</c:formatCode>
                <c:ptCount val="7"/>
                <c:pt idx="0" formatCode="General">
                  <c:v>0</c:v>
                </c:pt>
                <c:pt idx="1">
                  <c:v>0.13767837885529999</c:v>
                </c:pt>
                <c:pt idx="2">
                  <c:v>0.30219009062419999</c:v>
                </c:pt>
                <c:pt idx="3">
                  <c:v>0.89148365826209996</c:v>
                </c:pt>
                <c:pt idx="4">
                  <c:v>1.3558613814464999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35104"/>
        <c:axId val="82995840"/>
      </c:lineChart>
      <c:dateAx>
        <c:axId val="68335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Days in Physics</a:t>
                </a:r>
              </a:p>
            </c:rich>
          </c:tx>
          <c:layout>
            <c:manualLayout>
              <c:xMode val="edge"/>
              <c:yMode val="edge"/>
              <c:x val="0.41522445470178299"/>
              <c:y val="0.94203533586079524"/>
            </c:manualLayout>
          </c:layout>
          <c:overlay val="0"/>
        </c:title>
        <c:numFmt formatCode="d\-mmm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2995840"/>
        <c:crosses val="autoZero"/>
        <c:auto val="1"/>
        <c:lblOffset val="100"/>
        <c:baseTimeUnit val="days"/>
      </c:dateAx>
      <c:valAx>
        <c:axId val="82995840"/>
        <c:scaling>
          <c:orientation val="minMax"/>
          <c:max val="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Integrated luminosity [pb</a:t>
                </a:r>
                <a:r>
                  <a:rPr lang="en-US" sz="1200" b="1" i="0" baseline="30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sz="12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8708706670286908E-2"/>
              <c:y val="0.22156581121804217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8335104"/>
        <c:crossesAt val="42909"/>
        <c:crossBetween val="midCat"/>
        <c:majorUnit val="0.30000000000000004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838653024194528"/>
          <c:y val="0.19886614190018223"/>
          <c:w val="0.48289624511221807"/>
          <c:h val="6.380506146247734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Run17 Weekly</a:t>
            </a:r>
            <a:r>
              <a:rPr lang="en-US" sz="4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86%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869554307623756"/>
          <c:y val="0.1299886993292505"/>
          <c:w val="0.86326111721694443"/>
          <c:h val="0.60825770997375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RHIC_HOURS_DOE!$A$26:$A$51</c:f>
              <c:strCache>
                <c:ptCount val="26"/>
                <c:pt idx="0">
                  <c:v>01/03/17/1 to 01/10/17/1</c:v>
                </c:pt>
                <c:pt idx="1">
                  <c:v>01/10/17/1 to 01/17/17/1</c:v>
                </c:pt>
                <c:pt idx="2">
                  <c:v>01/17/17/1 to 01/24/17/1</c:v>
                </c:pt>
                <c:pt idx="3">
                  <c:v>01/24/17/1 to 01/31/17/1</c:v>
                </c:pt>
                <c:pt idx="4">
                  <c:v>01/31/17/1 to 02/07/17/1</c:v>
                </c:pt>
                <c:pt idx="5">
                  <c:v>02/07/17/1 to 02/14/17/1</c:v>
                </c:pt>
                <c:pt idx="6">
                  <c:v>02/14/17/1 to 02/21/17/1</c:v>
                </c:pt>
                <c:pt idx="7">
                  <c:v>02/21/17/1 to 02/28/17/1</c:v>
                </c:pt>
                <c:pt idx="8">
                  <c:v>02/28/17/1 to 03/07/17/1</c:v>
                </c:pt>
                <c:pt idx="9">
                  <c:v>03/07/17/1 to 03/14/17/1</c:v>
                </c:pt>
                <c:pt idx="10">
                  <c:v>03/14/17/1 to 03/21/17/1</c:v>
                </c:pt>
                <c:pt idx="11">
                  <c:v>03/21/17/1 to 03/28/17/1</c:v>
                </c:pt>
                <c:pt idx="12">
                  <c:v>03/28/17/1 to 04/04/17/1</c:v>
                </c:pt>
                <c:pt idx="13">
                  <c:v>04/07/17/1 to 04/11/17/1</c:v>
                </c:pt>
                <c:pt idx="14">
                  <c:v>04/11/17/1 to 04/18/17/1</c:v>
                </c:pt>
                <c:pt idx="15">
                  <c:v>04/18/17/1 to 04/25/17/1</c:v>
                </c:pt>
                <c:pt idx="16">
                  <c:v>04/25/17/1 to 05/02/17/1</c:v>
                </c:pt>
                <c:pt idx="17">
                  <c:v>05/02/17/1 to 05/09/17/1</c:v>
                </c:pt>
                <c:pt idx="18">
                  <c:v>05/09/17/1 to 05/16/17/1</c:v>
                </c:pt>
                <c:pt idx="19">
                  <c:v>05/16/17/1 to 05/23/17/1</c:v>
                </c:pt>
                <c:pt idx="20">
                  <c:v>05/23/17/1 to 05/30/17/1</c:v>
                </c:pt>
                <c:pt idx="21">
                  <c:v>05/30/17/1 to 06/06/17/1</c:v>
                </c:pt>
                <c:pt idx="22">
                  <c:v>06/06/17/1 to 06/13/17/1</c:v>
                </c:pt>
                <c:pt idx="23">
                  <c:v>06/13/17/1 to 06/20/17/1</c:v>
                </c:pt>
                <c:pt idx="24">
                  <c:v>06/20/17/1 to 06/27/17/1</c:v>
                </c:pt>
                <c:pt idx="25">
                  <c:v>06/27/17/1 to 07/04/17/1</c:v>
                </c:pt>
              </c:strCache>
            </c:strRef>
          </c:cat>
          <c:val>
            <c:numRef>
              <c:f>RHIC_HOURS_DOE!$B$26:$B$51</c:f>
              <c:numCache>
                <c:formatCode>0.00%</c:formatCode>
                <c:ptCount val="26"/>
                <c:pt idx="0">
                  <c:v>1</c:v>
                </c:pt>
                <c:pt idx="1">
                  <c:v>0.97202380952380962</c:v>
                </c:pt>
                <c:pt idx="2">
                  <c:v>0.97440476190476188</c:v>
                </c:pt>
                <c:pt idx="3">
                  <c:v>0.9367867106264266</c:v>
                </c:pt>
                <c:pt idx="4">
                  <c:v>0.97351190476190486</c:v>
                </c:pt>
                <c:pt idx="5">
                  <c:v>0.83763925100734771</c:v>
                </c:pt>
                <c:pt idx="6">
                  <c:v>0.60571905656439162</c:v>
                </c:pt>
                <c:pt idx="7">
                  <c:v>0.86782162335579083</c:v>
                </c:pt>
                <c:pt idx="8">
                  <c:v>0.8200330578512397</c:v>
                </c:pt>
                <c:pt idx="9">
                  <c:v>0.79791786421408961</c:v>
                </c:pt>
                <c:pt idx="10">
                  <c:v>0.90339999999999998</c:v>
                </c:pt>
                <c:pt idx="11">
                  <c:v>0.95199999999999996</c:v>
                </c:pt>
                <c:pt idx="12">
                  <c:v>0.90090000000000003</c:v>
                </c:pt>
                <c:pt idx="13">
                  <c:v>0.88529999999999998</c:v>
                </c:pt>
                <c:pt idx="14">
                  <c:v>0.90349999999999997</c:v>
                </c:pt>
                <c:pt idx="15">
                  <c:v>0.91490000000000005</c:v>
                </c:pt>
                <c:pt idx="16">
                  <c:v>0.78510000000000002</c:v>
                </c:pt>
                <c:pt idx="17">
                  <c:v>0.76280000000000003</c:v>
                </c:pt>
                <c:pt idx="18">
                  <c:v>0.80449999999999999</c:v>
                </c:pt>
                <c:pt idx="19">
                  <c:v>0.87739999999999996</c:v>
                </c:pt>
                <c:pt idx="20">
                  <c:v>0.89349999999999996</c:v>
                </c:pt>
                <c:pt idx="21">
                  <c:v>0.73609999999999998</c:v>
                </c:pt>
                <c:pt idx="22">
                  <c:v>0.92649999999999999</c:v>
                </c:pt>
                <c:pt idx="23">
                  <c:v>0.89449999999999996</c:v>
                </c:pt>
                <c:pt idx="24">
                  <c:v>0.64429999999999998</c:v>
                </c:pt>
                <c:pt idx="25">
                  <c:v>0.81969999999999998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34784"/>
        <c:axId val="97336320"/>
      </c:barChart>
      <c:catAx>
        <c:axId val="9733478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97336320"/>
        <c:crosses val="autoZero"/>
        <c:auto val="1"/>
        <c:lblAlgn val="ctr"/>
        <c:lblOffset val="100"/>
        <c:noMultiLvlLbl val="0"/>
      </c:catAx>
      <c:valAx>
        <c:axId val="97336320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97334784"/>
        <c:crosses val="autoZero"/>
        <c:crossBetween val="between"/>
        <c:majorUnit val="0.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Availability!$B$1</c:f>
              <c:strCache>
                <c:ptCount val="1"/>
                <c:pt idx="0">
                  <c:v>RHIC Availability by Run[%]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Availability!$A$2:$A$17</c:f>
              <c:strCache>
                <c:ptCount val="16"/>
                <c:pt idx="0">
                  <c:v>Run2</c:v>
                </c:pt>
                <c:pt idx="1">
                  <c:v>Run3</c:v>
                </c:pt>
                <c:pt idx="2">
                  <c:v>Run4</c:v>
                </c:pt>
                <c:pt idx="3">
                  <c:v>Run5</c:v>
                </c:pt>
                <c:pt idx="4">
                  <c:v>Run6</c:v>
                </c:pt>
                <c:pt idx="5">
                  <c:v>Run7</c:v>
                </c:pt>
                <c:pt idx="6">
                  <c:v>Run8</c:v>
                </c:pt>
                <c:pt idx="7">
                  <c:v>Run9</c:v>
                </c:pt>
                <c:pt idx="8">
                  <c:v>Run10</c:v>
                </c:pt>
                <c:pt idx="9">
                  <c:v>Run11</c:v>
                </c:pt>
                <c:pt idx="10">
                  <c:v>Run12</c:v>
                </c:pt>
                <c:pt idx="11">
                  <c:v>Run13</c:v>
                </c:pt>
                <c:pt idx="12">
                  <c:v>Run14</c:v>
                </c:pt>
                <c:pt idx="13">
                  <c:v>Run15</c:v>
                </c:pt>
                <c:pt idx="14">
                  <c:v>Run16</c:v>
                </c:pt>
                <c:pt idx="15">
                  <c:v>Run17</c:v>
                </c:pt>
              </c:strCache>
            </c:strRef>
          </c:cat>
          <c:val>
            <c:numRef>
              <c:f>Availability!$B$2:$B$17</c:f>
              <c:numCache>
                <c:formatCode>0.0%</c:formatCode>
                <c:ptCount val="16"/>
                <c:pt idx="0">
                  <c:v>0.82499999999999996</c:v>
                </c:pt>
                <c:pt idx="1">
                  <c:v>0.77900000000000003</c:v>
                </c:pt>
                <c:pt idx="2">
                  <c:v>0.80100000000000005</c:v>
                </c:pt>
                <c:pt idx="3">
                  <c:v>0.84699999999999998</c:v>
                </c:pt>
                <c:pt idx="4">
                  <c:v>0.80200000000000005</c:v>
                </c:pt>
                <c:pt idx="5">
                  <c:v>0.69799999999999995</c:v>
                </c:pt>
                <c:pt idx="6">
                  <c:v>0.83299999999999996</c:v>
                </c:pt>
                <c:pt idx="7">
                  <c:v>0.80300000000000005</c:v>
                </c:pt>
                <c:pt idx="8">
                  <c:v>0.82899999999999996</c:v>
                </c:pt>
                <c:pt idx="9">
                  <c:v>0.76300000000000001</c:v>
                </c:pt>
                <c:pt idx="10">
                  <c:v>0.85399999999999998</c:v>
                </c:pt>
                <c:pt idx="11">
                  <c:v>0.83699999999999997</c:v>
                </c:pt>
                <c:pt idx="12">
                  <c:v>0.86799999999999999</c:v>
                </c:pt>
                <c:pt idx="13">
                  <c:v>0.879</c:v>
                </c:pt>
                <c:pt idx="14">
                  <c:v>0.82699999999999996</c:v>
                </c:pt>
                <c:pt idx="15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98176"/>
        <c:axId val="88867584"/>
      </c:barChart>
      <c:catAx>
        <c:axId val="98098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5400000" vert="horz"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8867584"/>
        <c:crosses val="autoZero"/>
        <c:auto val="1"/>
        <c:lblAlgn val="ctr"/>
        <c:lblOffset val="100"/>
        <c:noMultiLvlLbl val="0"/>
      </c:catAx>
      <c:valAx>
        <c:axId val="88867584"/>
        <c:scaling>
          <c:orientation val="minMax"/>
          <c:min val="0.60000000000000009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980981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400" b="1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RHIC Availability p^ </a:t>
            </a:r>
            <a:r>
              <a:rPr lang="en-US" sz="1400" b="1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1400" b="1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s=~250 GeV Runs[%]</a:t>
            </a:r>
            <a:r>
              <a:rPr lang="en-US" sz="14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83731267462535"/>
          <c:y val="1.960784313725490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Availability!$C$20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dLbls>
            <c:dLbl>
              <c:idx val="0"/>
              <c:layout>
                <c:manualLayout>
                  <c:x val="5.3763440860215058E-3"/>
                  <c:y val="1.3071895424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017187367708068E-3"/>
                  <c:y val="5.44748082960218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763440860215058E-3"/>
                  <c:y val="9.803921568627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881720430107529E-3"/>
                  <c:y val="8.1699346405229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879603759207516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Availability!$A$21:$A$25</c:f>
              <c:strCache>
                <c:ptCount val="5"/>
                <c:pt idx="0">
                  <c:v>Run09</c:v>
                </c:pt>
                <c:pt idx="1">
                  <c:v>Run11</c:v>
                </c:pt>
                <c:pt idx="2">
                  <c:v>Run12</c:v>
                </c:pt>
                <c:pt idx="3">
                  <c:v>Run13</c:v>
                </c:pt>
                <c:pt idx="4">
                  <c:v>Run17</c:v>
                </c:pt>
              </c:strCache>
            </c:strRef>
          </c:cat>
          <c:val>
            <c:numRef>
              <c:f>Availability!$C$21:$C$25</c:f>
              <c:numCache>
                <c:formatCode>0.0%</c:formatCode>
                <c:ptCount val="5"/>
                <c:pt idx="0">
                  <c:v>0.77766433934922941</c:v>
                </c:pt>
                <c:pt idx="1">
                  <c:v>0.65283933148227258</c:v>
                </c:pt>
                <c:pt idx="2">
                  <c:v>0.85727637020061709</c:v>
                </c:pt>
                <c:pt idx="3">
                  <c:v>0.82751482469708093</c:v>
                </c:pt>
                <c:pt idx="4">
                  <c:v>0.86141896548512675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18528"/>
        <c:axId val="106132608"/>
      </c:barChart>
      <c:catAx>
        <c:axId val="1061185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06132608"/>
        <c:crosses val="autoZero"/>
        <c:auto val="1"/>
        <c:lblAlgn val="ctr"/>
        <c:lblOffset val="100"/>
        <c:noMultiLvlLbl val="0"/>
      </c:catAx>
      <c:valAx>
        <c:axId val="106132608"/>
        <c:scaling>
          <c:orientation val="minMax"/>
          <c:min val="0.5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06118528"/>
        <c:crosses val="autoZero"/>
        <c:crossBetween val="between"/>
        <c:majorUnit val="0.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RHIC Availability p^ </a:t>
            </a:r>
            <a:r>
              <a:rPr lang="en-US" sz="1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1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s=100 GeV Runs[%]</a:t>
            </a:r>
            <a:r>
              <a:rPr lang="en-US" sz="1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Availability!$C$44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1"/>
              <c:layout>
                <c:manualLayout>
                  <c:x val="2.6746904572309623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411790437959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881720430107529E-3"/>
                  <c:y val="-1.96078431372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Availability!$A$45:$A$49</c:f>
              <c:strCache>
                <c:ptCount val="5"/>
                <c:pt idx="0">
                  <c:v>Run06</c:v>
                </c:pt>
                <c:pt idx="1">
                  <c:v>Run08</c:v>
                </c:pt>
                <c:pt idx="2">
                  <c:v>Run09</c:v>
                </c:pt>
                <c:pt idx="3">
                  <c:v>Run12</c:v>
                </c:pt>
                <c:pt idx="4">
                  <c:v>Run15</c:v>
                </c:pt>
              </c:strCache>
            </c:strRef>
          </c:cat>
          <c:val>
            <c:numRef>
              <c:f>Availability!$C$45:$C$49</c:f>
              <c:numCache>
                <c:formatCode>0.0%</c:formatCode>
                <c:ptCount val="5"/>
                <c:pt idx="0">
                  <c:v>0.80200000000000005</c:v>
                </c:pt>
                <c:pt idx="1">
                  <c:v>0.85863910186199344</c:v>
                </c:pt>
                <c:pt idx="2">
                  <c:v>0.82677455582111903</c:v>
                </c:pt>
                <c:pt idx="3">
                  <c:v>0.86884478819740729</c:v>
                </c:pt>
                <c:pt idx="4">
                  <c:v>0.88601997146932954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15072"/>
        <c:axId val="106516864"/>
      </c:barChart>
      <c:catAx>
        <c:axId val="1065150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06516864"/>
        <c:crosses val="autoZero"/>
        <c:auto val="1"/>
        <c:lblAlgn val="ctr"/>
        <c:lblOffset val="100"/>
        <c:noMultiLvlLbl val="0"/>
      </c:catAx>
      <c:valAx>
        <c:axId val="106516864"/>
        <c:scaling>
          <c:orientation val="minMax"/>
          <c:max val="1"/>
          <c:min val="0.5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06515072"/>
        <c:crosses val="autoZero"/>
        <c:crossBetween val="between"/>
        <c:majorUnit val="0.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 b="0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RHIC Availability Au </a:t>
            </a:r>
            <a:r>
              <a:rPr lang="en-US" sz="1600" b="0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1600" b="0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s=100 GeV Runs[%]</a:t>
            </a:r>
            <a:r>
              <a:rPr lang="en-US" sz="16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Availability!$C$44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>
                <c:manualLayout>
                  <c:x val="2.6746904572309623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763440860215058E-3"/>
                  <c:y val="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Availability!$A$71:$A$75</c:f>
              <c:strCache>
                <c:ptCount val="5"/>
                <c:pt idx="0">
                  <c:v>Run07</c:v>
                </c:pt>
                <c:pt idx="1">
                  <c:v>Run10</c:v>
                </c:pt>
                <c:pt idx="2">
                  <c:v>Run11</c:v>
                </c:pt>
                <c:pt idx="3">
                  <c:v>Run14</c:v>
                </c:pt>
                <c:pt idx="4">
                  <c:v>Run16</c:v>
                </c:pt>
              </c:strCache>
            </c:strRef>
          </c:cat>
          <c:val>
            <c:numRef>
              <c:f>Availability!$C$89:$C$93</c:f>
              <c:numCache>
                <c:formatCode>0.0%</c:formatCode>
                <c:ptCount val="5"/>
                <c:pt idx="0">
                  <c:v>0.70241096424641691</c:v>
                </c:pt>
                <c:pt idx="1">
                  <c:v>0.81345238430555156</c:v>
                </c:pt>
                <c:pt idx="2">
                  <c:v>0.84478220503641888</c:v>
                </c:pt>
                <c:pt idx="3">
                  <c:v>0.86099875652362845</c:v>
                </c:pt>
                <c:pt idx="4">
                  <c:v>0.81132489611445613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06624"/>
        <c:axId val="129865600"/>
      </c:barChart>
      <c:catAx>
        <c:axId val="129706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29865600"/>
        <c:crosses val="autoZero"/>
        <c:auto val="1"/>
        <c:lblAlgn val="ctr"/>
        <c:lblOffset val="100"/>
        <c:noMultiLvlLbl val="0"/>
      </c:catAx>
      <c:valAx>
        <c:axId val="129865600"/>
        <c:scaling>
          <c:orientation val="minMax"/>
          <c:max val="1"/>
          <c:min val="0.5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29706624"/>
        <c:crosses val="autoZero"/>
        <c:crossBetween val="between"/>
        <c:majorUnit val="0.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97052999953953E-2"/>
          <c:y val="4.5417928528164744E-2"/>
          <c:w val="0.86685845190403832"/>
          <c:h val="0.83979386230567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MTBF!$B$2</c:f>
              <c:strCache>
                <c:ptCount val="1"/>
                <c:pt idx="0">
                  <c:v>MTBF (h)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901116276128176E-3"/>
                  <c:y val="6.8140285781812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77708358744071E-3"/>
                  <c:y val="7.256651024936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948938611589212E-3"/>
                  <c:y val="9.713017136241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7.3583517292126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8938611589268E-3"/>
                  <c:y val="7.3758865248226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4145136190700127E-17"/>
                  <c:y val="7.9942897930049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995717344753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995717344753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0.10849393290506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948938611589212E-3"/>
                  <c:y val="0.11420413990007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5.5096418732782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MTBF!$A$8:$A$18</c:f>
              <c:strCache>
                <c:ptCount val="11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</c:strCache>
            </c:strRef>
          </c:cat>
          <c:val>
            <c:numRef>
              <c:f>MTBF!$B$8:$B$18</c:f>
              <c:numCache>
                <c:formatCode>General</c:formatCode>
                <c:ptCount val="11"/>
                <c:pt idx="0">
                  <c:v>5.25</c:v>
                </c:pt>
                <c:pt idx="1">
                  <c:v>6.31</c:v>
                </c:pt>
                <c:pt idx="2">
                  <c:v>5.51</c:v>
                </c:pt>
                <c:pt idx="3">
                  <c:v>5.51</c:v>
                </c:pt>
                <c:pt idx="4">
                  <c:v>5.69</c:v>
                </c:pt>
                <c:pt idx="5">
                  <c:v>6.91</c:v>
                </c:pt>
                <c:pt idx="6">
                  <c:v>6.55</c:v>
                </c:pt>
                <c:pt idx="7">
                  <c:v>8.61</c:v>
                </c:pt>
                <c:pt idx="8">
                  <c:v>8.09</c:v>
                </c:pt>
                <c:pt idx="9">
                  <c:v>6.37</c:v>
                </c:pt>
                <c:pt idx="10">
                  <c:v>6.75</c:v>
                </c:pt>
              </c:numCache>
            </c:numRef>
          </c:val>
        </c:ser>
        <c:ser>
          <c:idx val="1"/>
          <c:order val="1"/>
          <c:tx>
            <c:strRef>
              <c:f>MTBF!$C$2</c:f>
              <c:strCache>
                <c:ptCount val="1"/>
                <c:pt idx="0">
                  <c:v>MTTR (h)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7807924611833357E-3"/>
                  <c:y val="5.85026065231228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807924611833921E-3"/>
                  <c:y val="5.1212302979358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3583517292126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897877223178545E-3"/>
                  <c:y val="7.946996691638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0780141843971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6.85224839400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1391862955032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6.8522483940042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7.708779443254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2948938611589212E-3"/>
                  <c:y val="7.7087794432548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2948938611589212E-3"/>
                  <c:y val="6.3360881542699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MTBF!$A$8:$A$18</c:f>
              <c:strCache>
                <c:ptCount val="11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</c:strCache>
            </c:strRef>
          </c:cat>
          <c:val>
            <c:numRef>
              <c:f>MTBF!$C$8:$C$18</c:f>
              <c:numCache>
                <c:formatCode>General</c:formatCode>
                <c:ptCount val="11"/>
                <c:pt idx="0">
                  <c:v>1.98</c:v>
                </c:pt>
                <c:pt idx="1">
                  <c:v>1.21</c:v>
                </c:pt>
                <c:pt idx="2">
                  <c:v>1.29</c:v>
                </c:pt>
                <c:pt idx="3">
                  <c:v>1.04</c:v>
                </c:pt>
                <c:pt idx="4">
                  <c:v>1.24</c:v>
                </c:pt>
                <c:pt idx="5">
                  <c:v>1.08</c:v>
                </c:pt>
                <c:pt idx="6">
                  <c:v>1.23</c:v>
                </c:pt>
                <c:pt idx="7">
                  <c:v>1.28</c:v>
                </c:pt>
                <c:pt idx="8">
                  <c:v>1.1299999999999999</c:v>
                </c:pt>
                <c:pt idx="9">
                  <c:v>1.19</c:v>
                </c:pt>
                <c:pt idx="10">
                  <c:v>1.17</c:v>
                </c:pt>
              </c:numCache>
            </c:numRef>
          </c:val>
        </c:ser>
        <c:ser>
          <c:idx val="2"/>
          <c:order val="2"/>
          <c:tx>
            <c:strRef>
              <c:f>MTBF!$E$2</c:f>
              <c:strCache>
                <c:ptCount val="1"/>
                <c:pt idx="0">
                  <c:v>&lt;Failure h/da&gt;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684411436521988E-3"/>
                  <c:y val="5.32652275602140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84411436523149E-3"/>
                  <c:y val="5.220578480601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8300220750551897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4.42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713024282560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80851063829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145136190700127E-17"/>
                  <c:y val="6.85224839400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6.85224839400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7102069950035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8.5653104925053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9.9928622412562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2948938611589212E-3"/>
                  <c:y val="4.958677685950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MTBF!$A$8:$A$18</c:f>
              <c:strCache>
                <c:ptCount val="11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</c:strCache>
            </c:strRef>
          </c:cat>
          <c:val>
            <c:numRef>
              <c:f>MTBF!$E$8:$E$18</c:f>
              <c:numCache>
                <c:formatCode>0.00</c:formatCode>
                <c:ptCount val="11"/>
                <c:pt idx="0">
                  <c:v>6.3</c:v>
                </c:pt>
                <c:pt idx="1">
                  <c:v>3.8222222222222224</c:v>
                </c:pt>
                <c:pt idx="2">
                  <c:v>3.4285714285714284</c:v>
                </c:pt>
                <c:pt idx="3">
                  <c:v>3.7704081632653059</c:v>
                </c:pt>
                <c:pt idx="4">
                  <c:v>4.4823529411764707</c:v>
                </c:pt>
                <c:pt idx="5">
                  <c:v>3.0057142857142858</c:v>
                </c:pt>
                <c:pt idx="6">
                  <c:v>3.4642857142857144</c:v>
                </c:pt>
                <c:pt idx="7">
                  <c:v>3.0259740259740258</c:v>
                </c:pt>
                <c:pt idx="8">
                  <c:v>3.1493506493506493</c:v>
                </c:pt>
                <c:pt idx="9">
                  <c:v>3.5741935483870968</c:v>
                </c:pt>
                <c:pt idx="10">
                  <c:v>3.6506849315068495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0778112"/>
        <c:axId val="141406592"/>
      </c:barChart>
      <c:catAx>
        <c:axId val="1407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140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06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Time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</a:p>
            </c:rich>
          </c:tx>
          <c:layout>
            <c:manualLayout>
              <c:xMode val="edge"/>
              <c:yMode val="edge"/>
              <c:x val="1.8877492287148318E-2"/>
              <c:y val="0.305180092873006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0778112"/>
        <c:crosses val="autoZero"/>
        <c:crossBetween val="between"/>
        <c:majorUnit val="2"/>
        <c:minorUnit val="1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177786987152922"/>
          <c:y val="6.3185140318998592E-2"/>
          <c:w val="0.47906198472178929"/>
          <c:h val="5.331164182989523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0.34483</cdr:x>
      <cdr:y>0.32233</cdr:y>
    </cdr:from>
    <cdr:to>
      <cdr:x>0.43966</cdr:x>
      <cdr:y>0.53623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1694765"/>
          <a:ext cx="838200" cy="1124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err="1" smtClean="0"/>
            <a:t>Cryo</a:t>
          </a:r>
          <a:r>
            <a:rPr lang="en-US" sz="900" b="1" dirty="0" smtClean="0"/>
            <a:t> Fridge </a:t>
          </a:r>
        </a:p>
        <a:p xmlns:a="http://schemas.openxmlformats.org/drawingml/2006/main">
          <a:r>
            <a:rPr lang="en-US" sz="900" b="1" dirty="0" smtClean="0"/>
            <a:t>Obstruction</a:t>
          </a:r>
        </a:p>
        <a:p xmlns:a="http://schemas.openxmlformats.org/drawingml/2006/main">
          <a:endParaRPr lang="en-US" sz="900" b="1" dirty="0"/>
        </a:p>
        <a:p xmlns:a="http://schemas.openxmlformats.org/drawingml/2006/main">
          <a:endParaRPr lang="en-US" sz="900" b="1" dirty="0" smtClean="0"/>
        </a:p>
        <a:p xmlns:a="http://schemas.openxmlformats.org/drawingml/2006/main">
          <a:r>
            <a:rPr lang="en-US" sz="900" b="1" dirty="0" smtClean="0"/>
            <a:t>Booster </a:t>
          </a:r>
        </a:p>
        <a:p xmlns:a="http://schemas.openxmlformats.org/drawingml/2006/main">
          <a:r>
            <a:rPr lang="en-US" sz="900" b="1" dirty="0" smtClean="0"/>
            <a:t>Breaker </a:t>
          </a:r>
        </a:p>
        <a:p xmlns:a="http://schemas.openxmlformats.org/drawingml/2006/main">
          <a:r>
            <a:rPr lang="en-US" sz="900" b="1" dirty="0" smtClean="0"/>
            <a:t>Panel</a:t>
          </a:r>
          <a:endParaRPr lang="en-US" sz="9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0.48305</cdr:x>
      <cdr:y>0.2</cdr:y>
    </cdr:from>
    <cdr:to>
      <cdr:x>0.87288</cdr:x>
      <cdr:y>0.28972</cdr:y>
    </cdr:to>
    <cdr:sp macro="" textlink="">
      <cdr:nvSpPr>
        <cdr:cNvPr id="153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1066800"/>
          <a:ext cx="3505200" cy="478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1600" b="1" i="0" dirty="0">
              <a:latin typeface="+mn-lt"/>
              <a:ea typeface="+mn-ea"/>
              <a:cs typeface="+mn-cs"/>
            </a:rPr>
            <a:t>Run 17   533 total failure hours</a:t>
          </a:r>
          <a:endParaRPr lang="en-US" sz="10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7A03F1-9A8F-4AA4-8683-DB536FBD0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5852CD-7B42-4093-8BCC-BDDC8D06C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7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F9993786-6A5C-4DD5-9572-B5F8B19EC2D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E28D6AB-C34D-4495-80A8-5D7EF3CFB5B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52CD-7B42-4093-8BCC-BDDC8D06CC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8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52CD-7B42-4093-8BCC-BDDC8D06CC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0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28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F2F7-1AB0-4EE2-8823-91D858F5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F14A-2D39-4853-BC1B-6F6A4C6EA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5020-3D0E-4D2D-9B4C-353A3A93B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4E72-B9EB-4B30-B460-2DEB5C0D3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7D8B-74AD-4181-9F26-F0B9B2688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4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E010-D575-4824-B841-0E1294D92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3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411E-BA67-43F2-8635-991E0979B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2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B0FA-59D1-4089-BECA-73EA07D6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8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16F3F-F9BE-4AC7-9E76-D82F191C1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34635-C731-4230-A4F6-8A093BC0D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F4D3C5A3-0315-4F0D-9FA5-789289807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61722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RHIC Run17 </a:t>
            </a:r>
            <a:br>
              <a:rPr lang="en-US" altLang="en-US" dirty="0" smtClean="0"/>
            </a:br>
            <a:r>
              <a:rPr lang="en-US" altLang="en-US" dirty="0" smtClean="0"/>
              <a:t>Availability/Reliability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61722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Peter Ingrassia</a:t>
            </a:r>
          </a:p>
          <a:p>
            <a:pPr eaLnBrk="1" hangingPunct="1"/>
            <a:r>
              <a:rPr lang="en-US" altLang="en-US" dirty="0" smtClean="0"/>
              <a:t>RHIC Retreat</a:t>
            </a:r>
          </a:p>
          <a:p>
            <a:pPr eaLnBrk="1" hangingPunct="1"/>
            <a:r>
              <a:rPr lang="en-US" altLang="en-US" smtClean="0"/>
              <a:t>09 August 2017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 Availability p^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s=100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Runs[%]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628193"/>
              </p:ext>
            </p:extLst>
          </p:nvPr>
        </p:nvGraphicFramePr>
        <p:xfrm>
          <a:off x="76200" y="2133600"/>
          <a:ext cx="4191000" cy="2895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/>
                <a:gridCol w="2159000"/>
                <a:gridCol w="1016000"/>
              </a:tblGrid>
              <a:tr h="67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Run#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 dates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Run06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02/23/06 - 06/05/06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80.2%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Run08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02/15/08 - 03/11/08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85.9%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Run09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04/20/09 - 07/04/09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82.7%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Run12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02/10/12 - 03/12/12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86.9%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Run15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02/10/15 - 04/27/15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88.6%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00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84.8%</a:t>
                      </a:r>
                      <a:endParaRPr lang="en-US" sz="1400" b="1" i="0" u="none" strike="noStrike" dirty="0">
                        <a:solidFill>
                          <a:srgbClr val="00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9870361"/>
              </p:ext>
            </p:extLst>
          </p:nvPr>
        </p:nvGraphicFramePr>
        <p:xfrm>
          <a:off x="4343400" y="1828800"/>
          <a:ext cx="472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0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 Availability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s=100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Runs[%]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0666582"/>
              </p:ext>
            </p:extLst>
          </p:nvPr>
        </p:nvGraphicFramePr>
        <p:xfrm>
          <a:off x="76200" y="2133600"/>
          <a:ext cx="4191000" cy="2961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/>
                <a:gridCol w="2159000"/>
                <a:gridCol w="1016000"/>
              </a:tblGrid>
              <a:tr h="67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Run#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 dates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Run07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03/26/07 - 06/27/07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70.2%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Run10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12/31/09 - 03/19/10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81.3%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Run11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05/06/11 - 06/20/11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Run14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03/15/14 - 06/16/14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86.1%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Run16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02/07/16 - 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05/10/16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06/17/16 - 06/28/16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81.1%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80.7%</a:t>
                      </a:r>
                      <a:endParaRPr lang="en-US" sz="1400" b="0" i="0" u="none" strike="noStrike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2821150"/>
              </p:ext>
            </p:extLst>
          </p:nvPr>
        </p:nvGraphicFramePr>
        <p:xfrm>
          <a:off x="4343400" y="1828800"/>
          <a:ext cx="472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9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090613"/>
          </a:xfrm>
        </p:spPr>
        <p:txBody>
          <a:bodyPr/>
          <a:lstStyle/>
          <a:p>
            <a:pPr algn="ctr"/>
            <a:r>
              <a:rPr lang="en-US" dirty="0" smtClean="0"/>
              <a:t>RHIC + Injectors</a:t>
            </a:r>
            <a:br>
              <a:rPr lang="en-US" dirty="0" smtClean="0"/>
            </a:br>
            <a:r>
              <a:rPr lang="en-US" dirty="0" smtClean="0"/>
              <a:t>MTBF, MTTR, &lt;Failure hours/da&gt;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179678"/>
              </p:ext>
            </p:extLst>
          </p:nvPr>
        </p:nvGraphicFramePr>
        <p:xfrm>
          <a:off x="228600" y="11430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33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Failures</a:t>
            </a:r>
            <a:endParaRPr lang="en-US" sz="8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Run17 System Failures</a:t>
            </a:r>
          </a:p>
          <a:p>
            <a:r>
              <a:rPr lang="en-US" sz="4000" dirty="0" smtClean="0"/>
              <a:t>Run17 “Top Ten (failure)” list</a:t>
            </a:r>
          </a:p>
          <a:p>
            <a:r>
              <a:rPr lang="en-US" sz="4000" dirty="0" smtClean="0"/>
              <a:t>Recurring system failures for </a:t>
            </a:r>
            <a:r>
              <a:rPr lang="en-US" sz="4000" dirty="0"/>
              <a:t>p^ </a:t>
            </a:r>
            <a:r>
              <a:rPr lang="en-US" sz="4000" dirty="0">
                <a:sym typeface="Symbol"/>
              </a:rPr>
              <a:t></a:t>
            </a:r>
            <a:r>
              <a:rPr lang="en-US" sz="4000" dirty="0"/>
              <a:t>s=250 GeV </a:t>
            </a:r>
            <a:r>
              <a:rPr lang="en-US" sz="4000" dirty="0" smtClean="0"/>
              <a:t>Operations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838200"/>
          </a:xfrm>
        </p:spPr>
        <p:txBody>
          <a:bodyPr/>
          <a:lstStyle/>
          <a:p>
            <a:pPr algn="ctr"/>
            <a:r>
              <a:rPr lang="en-US" dirty="0" smtClean="0"/>
              <a:t>Run17 Failures by Group/System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6411E-BA67-43F2-8635-991E0979BE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430878"/>
              </p:ext>
            </p:extLst>
          </p:nvPr>
        </p:nvGraphicFramePr>
        <p:xfrm>
          <a:off x="76200" y="8382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11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838200"/>
          </a:xfrm>
        </p:spPr>
        <p:txBody>
          <a:bodyPr/>
          <a:lstStyle/>
          <a:p>
            <a:pPr algn="ctr"/>
            <a:r>
              <a:rPr lang="en-US" sz="3200" dirty="0" smtClean="0"/>
              <a:t>Run17 Top 10 Failures by Group/System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038600" y="6248400"/>
            <a:ext cx="990600" cy="457200"/>
          </a:xfrm>
        </p:spPr>
        <p:txBody>
          <a:bodyPr/>
          <a:lstStyle/>
          <a:p>
            <a:pPr>
              <a:defRPr/>
            </a:pPr>
            <a:fld id="{9226411E-BA67-43F2-8635-991E0979BE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80490"/>
              </p:ext>
            </p:extLst>
          </p:nvPr>
        </p:nvGraphicFramePr>
        <p:xfrm>
          <a:off x="152400" y="914400"/>
          <a:ext cx="8839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8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sz="2800" dirty="0" smtClean="0"/>
              <a:t>Top ELEVEN Failures p^ </a:t>
            </a:r>
            <a:r>
              <a:rPr lang="en-US" sz="2800" dirty="0" smtClean="0">
                <a:sym typeface="Symbol"/>
              </a:rPr>
              <a:t></a:t>
            </a:r>
            <a:r>
              <a:rPr lang="en-US" sz="2800" dirty="0" smtClean="0"/>
              <a:t>s=250 GeV Operation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775045"/>
              </p:ext>
            </p:extLst>
          </p:nvPr>
        </p:nvGraphicFramePr>
        <p:xfrm>
          <a:off x="4191000" y="3581400"/>
          <a:ext cx="4876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174609"/>
              </p:ext>
            </p:extLst>
          </p:nvPr>
        </p:nvGraphicFramePr>
        <p:xfrm>
          <a:off x="76200" y="3581400"/>
          <a:ext cx="4090988" cy="306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223252"/>
              </p:ext>
            </p:extLst>
          </p:nvPr>
        </p:nvGraphicFramePr>
        <p:xfrm>
          <a:off x="4191000" y="7620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823405"/>
              </p:ext>
            </p:extLst>
          </p:nvPr>
        </p:nvGraphicFramePr>
        <p:xfrm>
          <a:off x="76200" y="762000"/>
          <a:ext cx="4090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83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Recurring (failure) themes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</a:t>
            </a:r>
            <a:r>
              <a:rPr lang="en-US" dirty="0" smtClean="0"/>
              <a:t>s=250 GeV p^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258495"/>
              </p:ext>
            </p:extLst>
          </p:nvPr>
        </p:nvGraphicFramePr>
        <p:xfrm>
          <a:off x="152400" y="1371600"/>
          <a:ext cx="8762998" cy="413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8228"/>
                <a:gridCol w="1194954"/>
                <a:gridCol w="1194954"/>
                <a:gridCol w="1194954"/>
                <a:gridCol w="1194954"/>
                <a:gridCol w="1194954"/>
              </a:tblGrid>
              <a:tr h="47244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Ranking in "TOP TEN LIST"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System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Run17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Run13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Run12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Run11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Run09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PS_RHIC                     (5/5)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RF_RHIC                     (5/5)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Human Error               (5/5)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Rad Mon Permit Pulls(5/5)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PPS_RHIC                   (4/5)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Quench Protect          (4/5)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Cryo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RHIC        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(4/5)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Linac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Rf                      (3/5)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QLI                              (3/5)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Witch Hunt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r>
              <a:rPr lang="en-US" sz="2800" dirty="0" smtClean="0"/>
              <a:t>An attempt to determine the (failure) impact of some systems on the ability of the injector physics group to perform machine development behind RHIC stores.</a:t>
            </a:r>
          </a:p>
          <a:p>
            <a:r>
              <a:rPr lang="en-US" sz="2800" dirty="0" smtClean="0"/>
              <a:t>Systems looked at (</a:t>
            </a:r>
            <a:r>
              <a:rPr lang="en-US" sz="2800" u="sng" dirty="0" smtClean="0"/>
              <a:t>mild + severe failures</a:t>
            </a:r>
            <a:r>
              <a:rPr lang="en-US" sz="2800" dirty="0" smtClean="0"/>
              <a:t> vs </a:t>
            </a:r>
            <a:r>
              <a:rPr lang="en-US" sz="2800" u="sng" dirty="0" smtClean="0"/>
              <a:t>severe failures</a:t>
            </a:r>
            <a:r>
              <a:rPr lang="en-US" sz="2800" dirty="0" smtClean="0"/>
              <a:t>) for </a:t>
            </a:r>
            <a:r>
              <a:rPr lang="en-US" sz="2800" dirty="0"/>
              <a:t>p^ </a:t>
            </a:r>
            <a:r>
              <a:rPr lang="en-US" sz="2800" dirty="0">
                <a:sym typeface="Symbol"/>
              </a:rPr>
              <a:t></a:t>
            </a:r>
            <a:r>
              <a:rPr lang="en-US" sz="2800" dirty="0"/>
              <a:t>s=250 GeV </a:t>
            </a:r>
            <a:r>
              <a:rPr lang="en-US" sz="2800" dirty="0" smtClean="0"/>
              <a:t>Operations </a:t>
            </a:r>
          </a:p>
          <a:p>
            <a:pPr lvl="1"/>
            <a:r>
              <a:rPr lang="en-US" sz="2400" dirty="0" smtClean="0"/>
              <a:t>p^ source</a:t>
            </a:r>
          </a:p>
          <a:p>
            <a:pPr lvl="1"/>
            <a:r>
              <a:rPr lang="en-US" sz="2400" dirty="0"/>
              <a:t>AGS Power Supplies</a:t>
            </a:r>
          </a:p>
          <a:p>
            <a:pPr lvl="1"/>
            <a:r>
              <a:rPr lang="en-US" sz="2400" dirty="0"/>
              <a:t>LINAC</a:t>
            </a:r>
          </a:p>
          <a:p>
            <a:pPr lvl="1"/>
            <a:r>
              <a:rPr lang="en-US" sz="2400" dirty="0"/>
              <a:t>Access Controls</a:t>
            </a:r>
          </a:p>
          <a:p>
            <a:pPr lvl="1"/>
            <a:r>
              <a:rPr lang="en-US" sz="2400" dirty="0" smtClean="0"/>
              <a:t>Air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2000"/>
          </a:xfrm>
        </p:spPr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^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198583"/>
              </p:ext>
            </p:extLst>
          </p:nvPr>
        </p:nvGraphicFramePr>
        <p:xfrm>
          <a:off x="0" y="7620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18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algn="ctr"/>
            <a:r>
              <a:rPr lang="en-US" sz="6000" dirty="0" smtClean="0"/>
              <a:t>This Presentation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620000" cy="5638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4000" dirty="0" smtClean="0"/>
              <a:t>Charts, Charts, and more boring charts.</a:t>
            </a:r>
          </a:p>
          <a:p>
            <a:endParaRPr lang="en-US" sz="4000" dirty="0"/>
          </a:p>
          <a:p>
            <a:pPr lvl="1"/>
            <a:r>
              <a:rPr lang="en-US" sz="4000" dirty="0" smtClean="0"/>
              <a:t>Delivered Luminosity</a:t>
            </a:r>
          </a:p>
          <a:p>
            <a:pPr lvl="1"/>
            <a:r>
              <a:rPr lang="en-US" sz="4000" dirty="0" smtClean="0"/>
              <a:t>Availability</a:t>
            </a:r>
          </a:p>
          <a:p>
            <a:pPr lvl="1"/>
            <a:r>
              <a:rPr lang="en-US" sz="4000" dirty="0" smtClean="0"/>
              <a:t>Failures</a:t>
            </a:r>
          </a:p>
          <a:p>
            <a:pPr lvl="1"/>
            <a:r>
              <a:rPr lang="en-US" sz="4000" dirty="0" smtClean="0"/>
              <a:t>“Witch Hunt”</a:t>
            </a:r>
          </a:p>
        </p:txBody>
      </p:sp>
    </p:spTree>
    <p:extLst>
      <p:ext uri="{BB962C8B-B14F-4D97-AF65-F5344CB8AC3E}">
        <p14:creationId xmlns:p14="http://schemas.microsoft.com/office/powerpoint/2010/main" val="40198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2000"/>
          </a:xfrm>
        </p:spPr>
        <p:txBody>
          <a:bodyPr/>
          <a:lstStyle/>
          <a:p>
            <a:pPr algn="ctr"/>
            <a:r>
              <a:rPr lang="en-US" dirty="0" smtClean="0"/>
              <a:t>AGS Power Supplies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552854"/>
              </p:ext>
            </p:extLst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80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2000"/>
          </a:xfrm>
        </p:spPr>
        <p:txBody>
          <a:bodyPr/>
          <a:lstStyle/>
          <a:p>
            <a:pPr algn="ctr"/>
            <a:r>
              <a:rPr lang="en-US" dirty="0" smtClean="0"/>
              <a:t>LINAC (BLIP not included)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818235"/>
              </p:ext>
            </p:extLst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2000"/>
          </a:xfrm>
        </p:spPr>
        <p:txBody>
          <a:bodyPr/>
          <a:lstStyle/>
          <a:p>
            <a:pPr algn="ctr"/>
            <a:r>
              <a:rPr lang="en-US" dirty="0" smtClean="0"/>
              <a:t>Access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047953"/>
              </p:ext>
            </p:extLst>
          </p:nvPr>
        </p:nvGraphicFramePr>
        <p:xfrm>
          <a:off x="0" y="6858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4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2000"/>
          </a:xfrm>
        </p:spPr>
        <p:txBody>
          <a:bodyPr/>
          <a:lstStyle/>
          <a:p>
            <a:pPr algn="ctr"/>
            <a:r>
              <a:rPr lang="en-US" dirty="0" smtClean="0"/>
              <a:t>Air Conditioning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589024"/>
              </p:ext>
            </p:extLst>
          </p:nvPr>
        </p:nvGraphicFramePr>
        <p:xfrm>
          <a:off x="0" y="685800"/>
          <a:ext cx="9067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2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2000"/>
          </a:xfrm>
        </p:spPr>
        <p:txBody>
          <a:bodyPr/>
          <a:lstStyle/>
          <a:p>
            <a:pPr algn="ctr"/>
            <a:r>
              <a:rPr lang="en-US" dirty="0" smtClean="0"/>
              <a:t>Air </a:t>
            </a:r>
            <a:r>
              <a:rPr lang="en-US" dirty="0" smtClean="0"/>
              <a:t>Conditioning – Bonus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832482"/>
              </p:ext>
            </p:extLst>
          </p:nvPr>
        </p:nvGraphicFramePr>
        <p:xfrm>
          <a:off x="0" y="6858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9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599"/>
          </a:xfrm>
        </p:spPr>
        <p:txBody>
          <a:bodyPr/>
          <a:lstStyle/>
          <a:p>
            <a:pPr algn="ctr"/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620000" cy="5181600"/>
          </a:xfrm>
        </p:spPr>
        <p:txBody>
          <a:bodyPr/>
          <a:lstStyle/>
          <a:p>
            <a:r>
              <a:rPr lang="en-US" sz="2800" dirty="0" smtClean="0"/>
              <a:t>Run 17 Availability for p^ at </a:t>
            </a:r>
            <a:r>
              <a:rPr lang="en-US" sz="2800" dirty="0" smtClean="0">
                <a:sym typeface="Symbol"/>
              </a:rPr>
              <a:t>s = 500 GeV was the best recorded.</a:t>
            </a:r>
          </a:p>
          <a:p>
            <a:pPr lvl="1"/>
            <a:r>
              <a:rPr lang="en-US" sz="2800" dirty="0" smtClean="0">
                <a:sym typeface="Symbol"/>
              </a:rPr>
              <a:t>We do better at p^ </a:t>
            </a:r>
            <a:r>
              <a:rPr lang="en-US" sz="2800" dirty="0">
                <a:sym typeface="Symbol"/>
              </a:rPr>
              <a:t>s = </a:t>
            </a:r>
            <a:r>
              <a:rPr lang="en-US" sz="2800" dirty="0" smtClean="0">
                <a:sym typeface="Symbol"/>
              </a:rPr>
              <a:t>200 </a:t>
            </a:r>
            <a:r>
              <a:rPr lang="en-US" sz="2800" dirty="0">
                <a:sym typeface="Symbol"/>
              </a:rPr>
              <a:t>GeV </a:t>
            </a:r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Magnitude of “Mild” failure hours for some systems may come as a surprise – still – P. Sampson and support groups do a fine job of minimizing downtime.</a:t>
            </a:r>
          </a:p>
          <a:p>
            <a:r>
              <a:rPr lang="en-US" sz="2800" dirty="0" err="1" smtClean="0">
                <a:sym typeface="Symbol"/>
              </a:rPr>
              <a:t>Haixin’s</a:t>
            </a:r>
            <a:r>
              <a:rPr lang="en-US" sz="2800" dirty="0" smtClean="0">
                <a:sym typeface="Symbol"/>
              </a:rPr>
              <a:t> complaints about AGS p^ Machine Development time lost to failures are real.</a:t>
            </a:r>
          </a:p>
          <a:p>
            <a:pPr lvl="1"/>
            <a:r>
              <a:rPr lang="en-US" sz="2800" dirty="0" smtClean="0">
                <a:sym typeface="Symbol"/>
              </a:rPr>
              <a:t>LINAC is not a suspect</a:t>
            </a:r>
            <a:r>
              <a:rPr lang="en-US" dirty="0" smtClean="0">
                <a:sym typeface="Symbol"/>
              </a:rPr>
              <a:t>.</a:t>
            </a:r>
          </a:p>
          <a:p>
            <a:r>
              <a:rPr lang="en-US" sz="2800" dirty="0" smtClean="0">
                <a:sym typeface="Symbol"/>
              </a:rPr>
              <a:t>Air Conditioning remains an issue at C-AD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The Bottom 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Delivered Luminosity for</a:t>
            </a:r>
          </a:p>
          <a:p>
            <a:pPr lvl="1"/>
            <a:r>
              <a:rPr lang="en-US" sz="3600" b="1" dirty="0"/>
              <a:t>p↑+p↑ at </a:t>
            </a:r>
            <a:r>
              <a:rPr lang="en-US" sz="3600" dirty="0">
                <a:sym typeface="Symbol"/>
              </a:rPr>
              <a:t></a:t>
            </a:r>
            <a:r>
              <a:rPr lang="en-US" sz="3600" dirty="0"/>
              <a:t>s = 510 </a:t>
            </a:r>
            <a:r>
              <a:rPr lang="en-US" sz="3600" dirty="0" smtClean="0"/>
              <a:t>GeV</a:t>
            </a:r>
          </a:p>
          <a:p>
            <a:pPr lvl="1"/>
            <a:r>
              <a:rPr lang="en-US" sz="3600" b="1" dirty="0" smtClean="0"/>
              <a:t>Au + Au </a:t>
            </a:r>
            <a:r>
              <a:rPr lang="en-US" sz="3600" b="1" dirty="0"/>
              <a:t>at </a:t>
            </a:r>
            <a:r>
              <a:rPr lang="en-US" sz="3600" dirty="0">
                <a:sym typeface="Symbol"/>
              </a:rPr>
              <a:t></a:t>
            </a:r>
            <a:r>
              <a:rPr lang="en-US" sz="3600" dirty="0"/>
              <a:t>s = </a:t>
            </a:r>
            <a:r>
              <a:rPr lang="en-US" sz="3600" dirty="0" smtClean="0"/>
              <a:t>54.4 GeV</a:t>
            </a:r>
          </a:p>
          <a:p>
            <a:pPr lvl="1"/>
            <a:r>
              <a:rPr lang="en-US" sz="3600" b="1" dirty="0" err="1" smtClean="0"/>
              <a:t>RHICf</a:t>
            </a:r>
            <a:r>
              <a:rPr lang="en-US" sz="3600" b="1" dirty="0" smtClean="0"/>
              <a:t> at </a:t>
            </a:r>
            <a:r>
              <a:rPr lang="en-US" sz="3600" dirty="0">
                <a:sym typeface="Symbol"/>
              </a:rPr>
              <a:t></a:t>
            </a:r>
            <a:r>
              <a:rPr lang="en-US" sz="3600" dirty="0"/>
              <a:t>s = 510 GeV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638800" y="5410200"/>
            <a:ext cx="1752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067358"/>
              </p:ext>
            </p:extLst>
          </p:nvPr>
        </p:nvGraphicFramePr>
        <p:xfrm>
          <a:off x="0" y="0"/>
          <a:ext cx="9143999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9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Run17 Gold Operations &amp; </a:t>
            </a:r>
            <a:r>
              <a:rPr lang="en-US" dirty="0" err="1" smtClean="0">
                <a:solidFill>
                  <a:schemeClr val="tx1"/>
                </a:solidFill>
              </a:rPr>
              <a:t>RHICf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6157282"/>
              </p:ext>
            </p:extLst>
          </p:nvPr>
        </p:nvGraphicFramePr>
        <p:xfrm>
          <a:off x="76200" y="14478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1441226"/>
              </p:ext>
            </p:extLst>
          </p:nvPr>
        </p:nvGraphicFramePr>
        <p:xfrm>
          <a:off x="4495800" y="16002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9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Availability</a:t>
            </a:r>
            <a:endParaRPr lang="en-US" sz="8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Run17 Availability by week</a:t>
            </a:r>
          </a:p>
          <a:p>
            <a:r>
              <a:rPr lang="en-US" sz="3600" dirty="0" smtClean="0"/>
              <a:t>RHIC Availability by Run</a:t>
            </a:r>
          </a:p>
          <a:p>
            <a:r>
              <a:rPr lang="en-US" sz="3600" dirty="0" smtClean="0"/>
              <a:t>RHIC Availability comparison</a:t>
            </a:r>
          </a:p>
          <a:p>
            <a:pPr lvl="1"/>
            <a:r>
              <a:rPr lang="en-US" sz="3200" dirty="0">
                <a:cs typeface="Times New Roman" panose="02020603050405020304" pitchFamily="18" charset="0"/>
              </a:rPr>
              <a:t>p^ </a:t>
            </a:r>
            <a:r>
              <a:rPr lang="en-US" sz="3200" dirty="0"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3200" dirty="0">
                <a:cs typeface="Times New Roman" panose="02020603050405020304" pitchFamily="18" charset="0"/>
              </a:rPr>
              <a:t>s=~250 GeV </a:t>
            </a:r>
            <a:r>
              <a:rPr lang="en-US" sz="3200" dirty="0" smtClean="0">
                <a:cs typeface="Times New Roman" panose="02020603050405020304" pitchFamily="18" charset="0"/>
              </a:rPr>
              <a:t>Runs</a:t>
            </a:r>
          </a:p>
          <a:p>
            <a:pPr lvl="1"/>
            <a:r>
              <a:rPr lang="en-US" sz="3200" dirty="0">
                <a:cs typeface="Times New Roman" panose="02020603050405020304" pitchFamily="18" charset="0"/>
              </a:rPr>
              <a:t>p^ </a:t>
            </a:r>
            <a:r>
              <a:rPr lang="en-US" sz="3200" dirty="0"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3200" dirty="0">
                <a:cs typeface="Times New Roman" panose="02020603050405020304" pitchFamily="18" charset="0"/>
              </a:rPr>
              <a:t>s=100 GeV </a:t>
            </a:r>
            <a:r>
              <a:rPr lang="en-US" sz="3200" dirty="0" smtClean="0">
                <a:cs typeface="Times New Roman" panose="02020603050405020304" pitchFamily="18" charset="0"/>
              </a:rPr>
              <a:t>Runs</a:t>
            </a:r>
          </a:p>
          <a:p>
            <a:pPr lvl="1"/>
            <a:r>
              <a:rPr lang="en-US" sz="3200" dirty="0">
                <a:cs typeface="Times New Roman" panose="02020603050405020304" pitchFamily="18" charset="0"/>
              </a:rPr>
              <a:t>Au </a:t>
            </a:r>
            <a:r>
              <a:rPr lang="en-US" sz="3200" dirty="0"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3200" dirty="0">
                <a:cs typeface="Times New Roman" panose="02020603050405020304" pitchFamily="18" charset="0"/>
              </a:rPr>
              <a:t>s=100 GeV </a:t>
            </a:r>
            <a:r>
              <a:rPr lang="en-US" sz="3200" dirty="0" smtClean="0">
                <a:cs typeface="Times New Roman" panose="02020603050405020304" pitchFamily="18" charset="0"/>
              </a:rPr>
              <a:t>Runs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702170"/>
              </p:ext>
            </p:extLst>
          </p:nvPr>
        </p:nvGraphicFramePr>
        <p:xfrm>
          <a:off x="0" y="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RHIC Availability by Run [%]</a:t>
            </a:r>
            <a:r>
              <a:rPr lang="en-US" alt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064449"/>
              </p:ext>
            </p:extLst>
          </p:nvPr>
        </p:nvGraphicFramePr>
        <p:xfrm>
          <a:off x="152400" y="762000"/>
          <a:ext cx="883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AGS Feeder</a:t>
            </a:r>
          </a:p>
          <a:p>
            <a:endParaRPr lang="en-US" sz="900" b="1" dirty="0" smtClean="0"/>
          </a:p>
          <a:p>
            <a:r>
              <a:rPr lang="en-US" sz="900" b="1" dirty="0" err="1" smtClean="0"/>
              <a:t>Cryo</a:t>
            </a:r>
            <a:r>
              <a:rPr lang="en-US" sz="900" b="1" dirty="0" smtClean="0"/>
              <a:t> Tower Breaker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 Availability p^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=~250 GeV Runs[%]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9871461"/>
              </p:ext>
            </p:extLst>
          </p:nvPr>
        </p:nvGraphicFramePr>
        <p:xfrm>
          <a:off x="76200" y="2133600"/>
          <a:ext cx="4191000" cy="2895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/>
                <a:gridCol w="2159000"/>
                <a:gridCol w="1016000"/>
              </a:tblGrid>
              <a:tr h="67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Run#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 dates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Run09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03/06/09 - 04/13/09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77.8%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Run11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02/11/11 - 04/17/11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65.3%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03/16/12 - 04/18/12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Run13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03/10/13 - 06/10/13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82.8%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Run17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2/24/17 - 05/29/17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86.1%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00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79.5%</a:t>
                      </a:r>
                      <a:endParaRPr lang="en-US" sz="1400" b="1" i="0" u="none" strike="noStrike" dirty="0">
                        <a:solidFill>
                          <a:srgbClr val="00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020-3D0E-4D2D-9B4C-353A3A93BA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0716851"/>
              </p:ext>
            </p:extLst>
          </p:nvPr>
        </p:nvGraphicFramePr>
        <p:xfrm>
          <a:off x="4343400" y="1828800"/>
          <a:ext cx="472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16574</TotalTime>
  <Words>978</Words>
  <Application>Microsoft Office PowerPoint</Application>
  <PresentationFormat>On-screen Show (4:3)</PresentationFormat>
  <Paragraphs>383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RHIC Run17  Availability/Reliability </vt:lpstr>
      <vt:lpstr>This Presentation</vt:lpstr>
      <vt:lpstr>The Bottom Line</vt:lpstr>
      <vt:lpstr>PowerPoint Presentation</vt:lpstr>
      <vt:lpstr>Run17 Gold Operations &amp; RHICf</vt:lpstr>
      <vt:lpstr>Availability</vt:lpstr>
      <vt:lpstr>PowerPoint Presentation</vt:lpstr>
      <vt:lpstr>RHIC Availability by Run [%]. </vt:lpstr>
      <vt:lpstr>RHIC Availability p^ s=~250 GeV Runs[%]</vt:lpstr>
      <vt:lpstr>RHIC Availability p^ s=100 GeV Runs[%]</vt:lpstr>
      <vt:lpstr>RHIC Availability Au s=100 GeV Runs[%]</vt:lpstr>
      <vt:lpstr>RHIC + Injectors MTBF, MTTR, &lt;Failure hours/da&gt;</vt:lpstr>
      <vt:lpstr>Failures</vt:lpstr>
      <vt:lpstr>Run17 Failures by Group/System</vt:lpstr>
      <vt:lpstr>Run17 Top 10 Failures by Group/System</vt:lpstr>
      <vt:lpstr>Top ELEVEN Failures p^ s=250 GeV Operation</vt:lpstr>
      <vt:lpstr>Recurring (failure) themes (s=250 GeV p^ operation)</vt:lpstr>
      <vt:lpstr>Witch Hunt</vt:lpstr>
      <vt:lpstr>p^ Source</vt:lpstr>
      <vt:lpstr>AGS Power Supplies</vt:lpstr>
      <vt:lpstr>LINAC (BLIP not included)</vt:lpstr>
      <vt:lpstr>Access Controls</vt:lpstr>
      <vt:lpstr>Air Conditioning</vt:lpstr>
      <vt:lpstr>Air Conditioning – Bonus 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Ingrassia, Peter F</cp:lastModifiedBy>
  <cp:revision>568</cp:revision>
  <cp:lastPrinted>2007-07-02T19:06:14Z</cp:lastPrinted>
  <dcterms:created xsi:type="dcterms:W3CDTF">2007-06-28T20:22:43Z</dcterms:created>
  <dcterms:modified xsi:type="dcterms:W3CDTF">2017-08-08T22:32:46Z</dcterms:modified>
</cp:coreProperties>
</file>