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76" r:id="rId4"/>
    <p:sldId id="261" r:id="rId5"/>
    <p:sldId id="268" r:id="rId6"/>
    <p:sldId id="269" r:id="rId7"/>
    <p:sldId id="270" r:id="rId8"/>
    <p:sldId id="271" r:id="rId9"/>
    <p:sldId id="262" r:id="rId10"/>
    <p:sldId id="257" r:id="rId11"/>
    <p:sldId id="272" r:id="rId12"/>
    <p:sldId id="265" r:id="rId13"/>
    <p:sldId id="273" r:id="rId14"/>
    <p:sldId id="274" r:id="rId15"/>
    <p:sldId id="266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E70CC-5809-5A48-AA6C-1A55845EB1AF}" type="datetimeFigureOut">
              <a:rPr lang="en-US" smtClean="0"/>
              <a:t>8/7/17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4F718-6B64-3440-8349-19DF8A89F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7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4F718-6B64-3440-8349-19DF8A89FC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27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9F3A-3C12-3C45-980C-4D3652BB36BB}" type="datetimeFigureOut">
              <a:rPr lang="en-US" smtClean="0"/>
              <a:t>8/7/17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345-6A9B-1543-8F35-CB267CB77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0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9F3A-3C12-3C45-980C-4D3652BB36BB}" type="datetimeFigureOut">
              <a:rPr lang="en-US" smtClean="0"/>
              <a:t>8/7/17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345-6A9B-1543-8F35-CB267CB77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2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9F3A-3C12-3C45-980C-4D3652BB36BB}" type="datetimeFigureOut">
              <a:rPr lang="en-US" smtClean="0"/>
              <a:t>8/7/17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345-6A9B-1543-8F35-CB267CB77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4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9F3A-3C12-3C45-980C-4D3652BB36BB}" type="datetimeFigureOut">
              <a:rPr lang="en-US" smtClean="0"/>
              <a:t>8/7/17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345-6A9B-1543-8F35-CB267CB77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3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9F3A-3C12-3C45-980C-4D3652BB36BB}" type="datetimeFigureOut">
              <a:rPr lang="en-US" smtClean="0"/>
              <a:t>8/7/17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345-6A9B-1543-8F35-CB267CB77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6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9F3A-3C12-3C45-980C-4D3652BB36BB}" type="datetimeFigureOut">
              <a:rPr lang="en-US" smtClean="0"/>
              <a:t>8/7/17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345-6A9B-1543-8F35-CB267CB77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3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9F3A-3C12-3C45-980C-4D3652BB36BB}" type="datetimeFigureOut">
              <a:rPr lang="en-US" smtClean="0"/>
              <a:t>8/7/17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345-6A9B-1543-8F35-CB267CB77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9F3A-3C12-3C45-980C-4D3652BB36BB}" type="datetimeFigureOut">
              <a:rPr lang="en-US" smtClean="0"/>
              <a:t>8/7/17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345-6A9B-1543-8F35-CB267CB77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9F3A-3C12-3C45-980C-4D3652BB36BB}" type="datetimeFigureOut">
              <a:rPr lang="en-US" smtClean="0"/>
              <a:t>8/7/17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345-6A9B-1543-8F35-CB267CB77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4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9F3A-3C12-3C45-980C-4D3652BB36BB}" type="datetimeFigureOut">
              <a:rPr lang="en-US" smtClean="0"/>
              <a:t>8/7/17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345-6A9B-1543-8F35-CB267CB77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9F3A-3C12-3C45-980C-4D3652BB36BB}" type="datetimeFigureOut">
              <a:rPr lang="en-US" smtClean="0"/>
              <a:t>8/7/17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345-6A9B-1543-8F35-CB267CB77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29F3A-3C12-3C45-980C-4D3652BB36BB}" type="datetimeFigureOut">
              <a:rPr lang="en-US" smtClean="0"/>
              <a:t>8/7/17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6C345-6A9B-1543-8F35-CB267CB77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3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Polarization: Run 17 and Beyond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V. </a:t>
            </a:r>
            <a:r>
              <a:rPr lang="en-US" dirty="0" smtClean="0"/>
              <a:t>Ranjbar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40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 of Imperfection Bump</a:t>
            </a:r>
            <a:endParaRPr lang="en-US" dirty="0"/>
          </a:p>
        </p:txBody>
      </p:sp>
      <p:pic>
        <p:nvPicPr>
          <p:cNvPr id="2" name="Picture 1" descr="CNIRampWithBum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144000" cy="511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43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82088"/>
            <a:ext cx="8229600" cy="5644075"/>
          </a:xfrm>
        </p:spPr>
        <p:txBody>
          <a:bodyPr/>
          <a:lstStyle/>
          <a:p>
            <a:r>
              <a:rPr lang="en-US" dirty="0" smtClean="0"/>
              <a:t>Result was that ramp efficiency was dropped to 48% a from 70%. (20% drop). </a:t>
            </a:r>
          </a:p>
          <a:p>
            <a:r>
              <a:rPr lang="en-US" dirty="0" smtClean="0"/>
              <a:t>The breakdown of the losses are:</a:t>
            </a:r>
          </a:p>
          <a:p>
            <a:pPr lvl="1"/>
            <a:r>
              <a:rPr lang="en-US" dirty="0" smtClean="0"/>
              <a:t>260:  ~ 28% (additional 20% with  ~ 0.17 Imperfection)</a:t>
            </a:r>
          </a:p>
          <a:p>
            <a:pPr lvl="1"/>
            <a:r>
              <a:rPr lang="en-US" dirty="0" smtClean="0"/>
              <a:t>381:  ~ 12% (additional 2% with  ~ 0.23 Imperfection)</a:t>
            </a:r>
          </a:p>
          <a:p>
            <a:pPr lvl="1"/>
            <a:r>
              <a:rPr lang="en-US" dirty="0" smtClean="0"/>
              <a:t>422:  ~ 22% (additional 8% with ~ 0.25 Imperfection)</a:t>
            </a:r>
          </a:p>
          <a:p>
            <a:r>
              <a:rPr lang="en-US" dirty="0" smtClean="0"/>
              <a:t>Losses not necessarily proportional to change in Imperfection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145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Anomalous </a:t>
            </a:r>
            <a:r>
              <a:rPr lang="en-US" dirty="0" err="1" smtClean="0"/>
              <a:t>SpinTilt</a:t>
            </a:r>
            <a:endParaRPr lang="en-US" dirty="0"/>
          </a:p>
        </p:txBody>
      </p:sp>
      <p:pic>
        <p:nvPicPr>
          <p:cNvPr id="4" name="Picture 3" descr="TUPVA050_fig5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03976"/>
            <a:ext cx="7623280" cy="2257132"/>
          </a:xfrm>
          <a:prstGeom prst="rect">
            <a:avLst/>
          </a:prstGeom>
        </p:spPr>
      </p:pic>
      <p:pic>
        <p:nvPicPr>
          <p:cNvPr id="6" name="Picture 5" descr="TUPVA050_fig5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19295"/>
            <a:ext cx="8480567" cy="219351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421708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Energy </a:t>
            </a:r>
            <a:r>
              <a:rPr lang="en-US" dirty="0"/>
              <a:t>scans of the projection of average spin </a:t>
            </a:r>
            <a:r>
              <a:rPr lang="en-US" dirty="0" smtClean="0"/>
              <a:t>tilt into </a:t>
            </a:r>
            <a:r>
              <a:rPr lang="en-US" dirty="0"/>
              <a:t>horizontal plane at Injection (top) and at store (bottom</a:t>
            </a:r>
            <a:r>
              <a:rPr lang="en-US" dirty="0" smtClean="0"/>
              <a:t>) in </a:t>
            </a:r>
            <a:r>
              <a:rPr lang="en-US" dirty="0"/>
              <a:t>Blue ring. We compared response to simple model </a:t>
            </a:r>
            <a:r>
              <a:rPr lang="en-US" dirty="0" smtClean="0"/>
              <a:t>with snakes </a:t>
            </a:r>
            <a:r>
              <a:rPr lang="en-US" dirty="0"/>
              <a:t>at settings based on model value for </a:t>
            </a:r>
            <a:r>
              <a:rPr lang="en-US" dirty="0" err="1"/>
              <a:t>Iin</a:t>
            </a:r>
            <a:r>
              <a:rPr lang="en-US" dirty="0"/>
              <a:t>=100 </a:t>
            </a:r>
            <a:r>
              <a:rPr lang="en-US" dirty="0" smtClean="0"/>
              <a:t>and </a:t>
            </a:r>
            <a:r>
              <a:rPr lang="en-US" dirty="0" err="1" smtClean="0"/>
              <a:t>Iout</a:t>
            </a:r>
            <a:r>
              <a:rPr lang="en-US" dirty="0"/>
              <a:t>=323 amps and with detuning of snakes and a </a:t>
            </a:r>
            <a:r>
              <a:rPr lang="en-US" dirty="0" smtClean="0"/>
              <a:t>strong imperfection </a:t>
            </a:r>
            <a:r>
              <a:rPr lang="en-US" dirty="0" smtClean="0"/>
              <a:t>source. In our model using a singular imperfection at </a:t>
            </a:r>
            <a:r>
              <a:rPr lang="en-US" dirty="0" err="1" smtClean="0"/>
              <a:t>Ggama</a:t>
            </a:r>
            <a:r>
              <a:rPr lang="en-US" dirty="0" smtClean="0"/>
              <a:t>=487 of 0.2 could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03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Imperfections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Preliminary studies of simple 2 resonance models show losses at 2 mm-</a:t>
            </a:r>
            <a:r>
              <a:rPr lang="en-US" dirty="0" err="1" smtClean="0"/>
              <a:t>mrad</a:t>
            </a:r>
            <a:r>
              <a:rPr lang="en-US" dirty="0" smtClean="0"/>
              <a:t> </a:t>
            </a:r>
            <a:r>
              <a:rPr lang="en-US" dirty="0" err="1" smtClean="0"/>
              <a:t>rms</a:t>
            </a:r>
            <a:r>
              <a:rPr lang="en-US" dirty="0" smtClean="0"/>
              <a:t> are as follows:</a:t>
            </a:r>
          </a:p>
          <a:p>
            <a:pPr lvl="1"/>
            <a:r>
              <a:rPr lang="en-US" dirty="0" smtClean="0"/>
              <a:t>0.2 </a:t>
            </a:r>
            <a:r>
              <a:rPr lang="en-US" dirty="0" smtClean="0">
                <a:sym typeface="Wingdings"/>
              </a:rPr>
              <a:t> 6.6%</a:t>
            </a:r>
          </a:p>
          <a:p>
            <a:pPr lvl="1"/>
            <a:r>
              <a:rPr lang="en-US" dirty="0" smtClean="0">
                <a:sym typeface="Wingdings"/>
              </a:rPr>
              <a:t>0.15  0.6%</a:t>
            </a:r>
          </a:p>
          <a:p>
            <a:pPr lvl="1"/>
            <a:r>
              <a:rPr lang="en-US" dirty="0" smtClean="0">
                <a:sym typeface="Wingdings"/>
              </a:rPr>
              <a:t>0.1  0.08%</a:t>
            </a:r>
          </a:p>
          <a:p>
            <a:r>
              <a:rPr lang="en-US" dirty="0" smtClean="0">
                <a:sym typeface="Wingdings"/>
              </a:rPr>
              <a:t>This needs to be done using direct tracking with constructed Imperfection bumps still</a:t>
            </a:r>
          </a:p>
          <a:p>
            <a:r>
              <a:rPr lang="en-US" dirty="0" smtClean="0">
                <a:sym typeface="Wingdings"/>
              </a:rPr>
              <a:t>However to match our observed losses we probably need Imperfections ~ 0.2 which is consistent with the spin tilt study.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Spin Tilt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Along with the ramp measurements we have spin tilt measurements on the ramp with and without the bump</a:t>
            </a:r>
          </a:p>
          <a:p>
            <a:r>
              <a:rPr lang="en-US" dirty="0" smtClean="0"/>
              <a:t>I have a vague hope that by matching our spin tilt values along the ramp we could back out a plausible Imperfection resonance structure.  However this data might be too noisy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68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xperimentApex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61691"/>
            <a:ext cx="8184558" cy="47524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 Tilt on the Ramp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29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Prospects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With </a:t>
            </a:r>
            <a:r>
              <a:rPr lang="en-US" dirty="0" err="1" smtClean="0"/>
              <a:t>Emittances</a:t>
            </a:r>
            <a:r>
              <a:rPr lang="en-US" dirty="0" smtClean="0"/>
              <a:t> well controlled down to 2 mm-</a:t>
            </a:r>
            <a:r>
              <a:rPr lang="en-US" dirty="0" err="1" smtClean="0"/>
              <a:t>mrad</a:t>
            </a:r>
            <a:r>
              <a:rPr lang="en-US" dirty="0" smtClean="0"/>
              <a:t> any losses above 2% are probably due to Imperfections or Coupling effects. I strongly suspect the later</a:t>
            </a:r>
          </a:p>
          <a:p>
            <a:r>
              <a:rPr lang="en-US" dirty="0" smtClean="0"/>
              <a:t>To make progress on polarization: </a:t>
            </a:r>
          </a:p>
          <a:p>
            <a:pPr lvl="1"/>
            <a:r>
              <a:rPr lang="en-US" dirty="0" smtClean="0"/>
              <a:t>I would advise that we make a ‘heroic’ effort to enhance our ability to control the orbit relative to the quads in the lattice.</a:t>
            </a:r>
          </a:p>
          <a:p>
            <a:pPr lvl="2"/>
            <a:r>
              <a:rPr lang="en-US" dirty="0" smtClean="0"/>
              <a:t>Consider methods like beam based alignment except for all quads?</a:t>
            </a:r>
          </a:p>
          <a:p>
            <a:pPr lvl="1"/>
            <a:r>
              <a:rPr lang="en-US" dirty="0" smtClean="0"/>
              <a:t>Spend time using artificial Imperfection bumps to ‘knock’ out Imperfections</a:t>
            </a:r>
          </a:p>
          <a:p>
            <a:pPr lvl="2"/>
            <a:r>
              <a:rPr lang="en-US" dirty="0" smtClean="0"/>
              <a:t>This is time consuming though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93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Drivers of Polarization Loss on Ramp</a:t>
            </a:r>
            <a:endParaRPr lang="en-US" dirty="0"/>
          </a:p>
        </p:txBody>
      </p:sp>
      <p:pic>
        <p:nvPicPr>
          <p:cNvPr id="5" name="Picture 4" descr="DepolRam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12" y="1581991"/>
            <a:ext cx="6956612" cy="433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59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APEX Studies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final days of the run Al, </a:t>
            </a:r>
            <a:r>
              <a:rPr lang="en-US" dirty="0" err="1" smtClean="0"/>
              <a:t>Haxing</a:t>
            </a:r>
            <a:r>
              <a:rPr lang="en-US" dirty="0" smtClean="0"/>
              <a:t> and I were able to perform a very significant study of polarization loss on the RHIC ramp.</a:t>
            </a:r>
          </a:p>
          <a:p>
            <a:r>
              <a:rPr lang="en-US" dirty="0" smtClean="0"/>
              <a:t>This was done using a slow factor of x10 and thus permitted time for CNI measurements along the ramp.</a:t>
            </a:r>
          </a:p>
          <a:p>
            <a:r>
              <a:rPr lang="en-US" dirty="0" smtClean="0"/>
              <a:t>However the machine seemed to be in a degraded state with efficiencies ~60 - 70%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22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Emittance</a:t>
            </a:r>
            <a:r>
              <a:rPr lang="en-US" dirty="0" smtClean="0"/>
              <a:t> on Slow Ramp</a:t>
            </a:r>
            <a:endParaRPr lang="en-US" dirty="0"/>
          </a:p>
        </p:txBody>
      </p:sp>
      <p:pic>
        <p:nvPicPr>
          <p:cNvPr id="3" name="Picture 2" descr="Screen Shot 2017-07-07 at 10.02.3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44" y="1261255"/>
            <a:ext cx="7445940" cy="535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154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CNI Measurement on Ramp</a:t>
            </a:r>
            <a:endParaRPr lang="en-US" dirty="0"/>
          </a:p>
        </p:txBody>
      </p:sp>
      <p:pic>
        <p:nvPicPr>
          <p:cNvPr id="3" name="Picture 2" descr="CNIRampNoBum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7440"/>
            <a:ext cx="9144000" cy="51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079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18354"/>
            <a:ext cx="8229600" cy="570781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Ramp measurement in the Blue Lattice confirms our general suspicion that losses if they occur are due to crossing one of the three strong resonances</a:t>
            </a:r>
          </a:p>
          <a:p>
            <a:r>
              <a:rPr lang="en-US" dirty="0" smtClean="0"/>
              <a:t>For this particular Ramp we measure a 70% relative transmission efficiency.  This is much lower than the average 92% efficiency we had throughout the run. </a:t>
            </a:r>
            <a:r>
              <a:rPr lang="en-US" dirty="0"/>
              <a:t> </a:t>
            </a:r>
            <a:r>
              <a:rPr lang="en-US" dirty="0" smtClean="0"/>
              <a:t>So unfortunately this is not a good characterization of a ‘typical’ ramp. Break down estimate of losses are:</a:t>
            </a:r>
          </a:p>
          <a:p>
            <a:pPr lvl="1"/>
            <a:r>
              <a:rPr lang="en-US" dirty="0" smtClean="0"/>
              <a:t>260:  ~8% loss</a:t>
            </a:r>
          </a:p>
          <a:p>
            <a:pPr lvl="1"/>
            <a:r>
              <a:rPr lang="en-US" dirty="0" smtClean="0"/>
              <a:t>381:  ~10% loss</a:t>
            </a:r>
          </a:p>
          <a:p>
            <a:pPr lvl="1"/>
            <a:r>
              <a:rPr lang="en-US" dirty="0" smtClean="0"/>
              <a:t>422:  ~14%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042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304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Simulation Say?</a:t>
            </a:r>
            <a:br>
              <a:rPr lang="en-US" dirty="0" smtClean="0"/>
            </a:br>
            <a:r>
              <a:rPr lang="en-US" dirty="0" smtClean="0"/>
              <a:t>Losses for 2 mm-</a:t>
            </a:r>
            <a:r>
              <a:rPr lang="en-US" dirty="0" err="1" smtClean="0"/>
              <a:t>mrad</a:t>
            </a:r>
            <a:r>
              <a:rPr lang="en-US" dirty="0" smtClean="0"/>
              <a:t> </a:t>
            </a:r>
            <a:r>
              <a:rPr lang="en-US" dirty="0" err="1" smtClean="0"/>
              <a:t>rms</a:t>
            </a:r>
            <a:r>
              <a:rPr lang="en-US" dirty="0" smtClean="0"/>
              <a:t> beam</a:t>
            </a:r>
            <a:endParaRPr lang="en-US" dirty="0"/>
          </a:p>
        </p:txBody>
      </p:sp>
      <p:pic>
        <p:nvPicPr>
          <p:cNvPr id="4" name="Picture 3" descr="Bluegg422Aper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25" y="1505056"/>
            <a:ext cx="6608491" cy="267892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320012"/>
              </p:ext>
            </p:extLst>
          </p:nvPr>
        </p:nvGraphicFramePr>
        <p:xfrm>
          <a:off x="164624" y="4313046"/>
          <a:ext cx="8522175" cy="2224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35"/>
                <a:gridCol w="1704435"/>
                <a:gridCol w="1704435"/>
                <a:gridCol w="1704435"/>
                <a:gridCol w="1704435"/>
              </a:tblGrid>
              <a:tr h="100355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Ggamma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Old Lattice  Blue (loss)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Lattice  Blue (loss)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Old Lattice</a:t>
                      </a:r>
                    </a:p>
                    <a:p>
                      <a:r>
                        <a:rPr lang="en-US" dirty="0" smtClean="0"/>
                        <a:t>Yellow</a:t>
                      </a:r>
                      <a:r>
                        <a:rPr lang="en-US" baseline="0" dirty="0" smtClean="0"/>
                        <a:t> (loss)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Lattice</a:t>
                      </a:r>
                    </a:p>
                    <a:p>
                      <a:r>
                        <a:rPr lang="en-US" baseline="0" dirty="0" smtClean="0"/>
                        <a:t>Yellow (loss)</a:t>
                      </a:r>
                      <a:endParaRPr lang="en-US" dirty="0"/>
                    </a:p>
                  </a:txBody>
                  <a:tcPr/>
                </a:tc>
              </a:tr>
              <a:tr h="406997">
                <a:tc>
                  <a:txBody>
                    <a:bodyPr/>
                    <a:lstStyle/>
                    <a:p>
                      <a:r>
                        <a:rPr lang="en-US" dirty="0" smtClean="0"/>
                        <a:t>260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0.1%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0.1%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0.1%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0.1%</a:t>
                      </a:r>
                      <a:endParaRPr lang="en-US" dirty="0"/>
                    </a:p>
                  </a:txBody>
                  <a:tcPr/>
                </a:tc>
              </a:tr>
              <a:tr h="406997">
                <a:tc>
                  <a:txBody>
                    <a:bodyPr/>
                    <a:lstStyle/>
                    <a:p>
                      <a:r>
                        <a:rPr lang="en-US" dirty="0" smtClean="0"/>
                        <a:t>381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en-US" baseline="0" dirty="0" smtClean="0"/>
                        <a:t> 0.1%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0.1%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0.1%</a:t>
                      </a:r>
                      <a:endParaRPr lang="en-US" dirty="0"/>
                    </a:p>
                  </a:txBody>
                  <a:tcPr/>
                </a:tc>
              </a:tr>
              <a:tr h="406997">
                <a:tc>
                  <a:txBody>
                    <a:bodyPr/>
                    <a:lstStyle/>
                    <a:p>
                      <a:r>
                        <a:rPr lang="en-US" dirty="0" smtClean="0"/>
                        <a:t>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&lt;0.1%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760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or Coupling?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</a:t>
            </a:r>
            <a:r>
              <a:rPr lang="en-US" dirty="0" smtClean="0"/>
              <a:t>n the absence of orbit or coupling effects we are entitled to 98% transmission on the ramp for an </a:t>
            </a:r>
            <a:r>
              <a:rPr lang="en-US" dirty="0" err="1" smtClean="0"/>
              <a:t>emittance</a:t>
            </a:r>
            <a:r>
              <a:rPr lang="en-US" dirty="0" smtClean="0"/>
              <a:t> of 2 mm-</a:t>
            </a:r>
            <a:r>
              <a:rPr lang="en-US" dirty="0" err="1" smtClean="0"/>
              <a:t>mrad</a:t>
            </a:r>
            <a:r>
              <a:rPr lang="en-US" dirty="0" smtClean="0"/>
              <a:t> rms. This is true for the old Ramp and even more for the new ramp.</a:t>
            </a:r>
            <a:endParaRPr lang="en-US" dirty="0"/>
          </a:p>
          <a:p>
            <a:r>
              <a:rPr lang="en-US" dirty="0" smtClean="0"/>
              <a:t>We must conclude that Imperfection or Coupling effects are what is driving our losses in excess of 98%.</a:t>
            </a:r>
          </a:p>
          <a:p>
            <a:r>
              <a:rPr lang="en-US" dirty="0" smtClean="0"/>
              <a:t>There is strong circumstantial evidence for this:</a:t>
            </a:r>
          </a:p>
          <a:p>
            <a:pPr lvl="1"/>
            <a:r>
              <a:rPr lang="en-US" dirty="0" smtClean="0"/>
              <a:t>The fact that our lattice went from 92% to 70% efficiency without any change in the applied base lattice</a:t>
            </a:r>
          </a:p>
          <a:p>
            <a:pPr lvl="1"/>
            <a:r>
              <a:rPr lang="en-US" dirty="0" smtClean="0"/>
              <a:t>Large Spin tilt suggests a very strong imperfection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4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of Cos(3*theta) Harmonic Bump Imperfection Resonance </a:t>
            </a:r>
            <a:endParaRPr lang="en-US" dirty="0"/>
          </a:p>
        </p:txBody>
      </p:sp>
      <p:pic>
        <p:nvPicPr>
          <p:cNvPr id="5" name="Picture 4" descr="5e-6Cos6thet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09" y="1759148"/>
            <a:ext cx="8178800" cy="468049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315961" y="2938698"/>
            <a:ext cx="547862" cy="30881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34905" y="2157189"/>
            <a:ext cx="547862" cy="37824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84584" y="1759147"/>
            <a:ext cx="547862" cy="43921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79773" y="2428163"/>
            <a:ext cx="1506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Ggam</a:t>
            </a:r>
            <a:r>
              <a:rPr lang="en-US" dirty="0" smtClean="0"/>
              <a:t>=261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22970" y="1938297"/>
            <a:ext cx="1459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Ggam</a:t>
            </a:r>
            <a:r>
              <a:rPr lang="en-US" dirty="0" smtClean="0"/>
              <a:t>=381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5167" y="1389816"/>
            <a:ext cx="1459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Ggam</a:t>
            </a:r>
            <a:r>
              <a:rPr lang="en-US" dirty="0" smtClean="0"/>
              <a:t>=423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624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3130</TotalTime>
  <Words>760</Words>
  <Application>Microsoft Macintosh PowerPoint</Application>
  <PresentationFormat>On-screen Show (4:3)</PresentationFormat>
  <Paragraphs>75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Polarization: Run 17 and Beyond </vt:lpstr>
      <vt:lpstr>Drivers of Polarization Loss on Ramp</vt:lpstr>
      <vt:lpstr>APEX Studies</vt:lpstr>
      <vt:lpstr>Emittance on Slow Ramp</vt:lpstr>
      <vt:lpstr>CNI Measurement on Ramp</vt:lpstr>
      <vt:lpstr>PowerPoint Presentation</vt:lpstr>
      <vt:lpstr>What Does Simulation Say? Losses for 2 mm-mrad rms beam</vt:lpstr>
      <vt:lpstr>Orbit or Coupling?</vt:lpstr>
      <vt:lpstr>Application of Cos(3*theta) Harmonic Bump Imperfection Resonance </vt:lpstr>
      <vt:lpstr>Effect of Imperfection Bump</vt:lpstr>
      <vt:lpstr>PowerPoint Presentation</vt:lpstr>
      <vt:lpstr>Anomalous SpinTilt</vt:lpstr>
      <vt:lpstr>Effect of Imperfections</vt:lpstr>
      <vt:lpstr>Mining Spin Tilt data?</vt:lpstr>
      <vt:lpstr>Spin Tilt on the Ramp</vt:lpstr>
      <vt:lpstr>Conclusion and Future Prospects</vt:lpstr>
    </vt:vector>
  </TitlesOfParts>
  <Company>Brookhaven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APEX Results </dc:title>
  <dc:creator>Vahid Ranjbar</dc:creator>
  <cp:lastModifiedBy>Vahid Ranjbar</cp:lastModifiedBy>
  <cp:revision>34</cp:revision>
  <dcterms:created xsi:type="dcterms:W3CDTF">2017-07-07T13:01:44Z</dcterms:created>
  <dcterms:modified xsi:type="dcterms:W3CDTF">2017-08-09T00:59:26Z</dcterms:modified>
</cp:coreProperties>
</file>