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57" r:id="rId3"/>
    <p:sldId id="266" r:id="rId4"/>
    <p:sldId id="262" r:id="rId5"/>
    <p:sldId id="263" r:id="rId6"/>
    <p:sldId id="264" r:id="rId7"/>
    <p:sldId id="259" r:id="rId8"/>
    <p:sldId id="258" r:id="rId9"/>
    <p:sldId id="269" r:id="rId10"/>
    <p:sldId id="268" r:id="rId11"/>
    <p:sldId id="261" r:id="rId12"/>
    <p:sldId id="271" r:id="rId13"/>
    <p:sldId id="26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88FC4B8-1042-414B-9902-524B58045DB8}">
          <p14:sldIdLst>
            <p14:sldId id="256"/>
          </p14:sldIdLst>
        </p14:section>
        <p14:section name="Run 17" id="{CE4D7249-CC27-46F1-B38F-A81042C5B3BA}">
          <p14:sldIdLst>
            <p14:sldId id="257"/>
            <p14:sldId id="266"/>
            <p14:sldId id="262"/>
            <p14:sldId id="263"/>
            <p14:sldId id="264"/>
            <p14:sldId id="259"/>
          </p14:sldIdLst>
        </p14:section>
        <p14:section name="Run 18" id="{6C954671-EFF5-4671-BB2A-939DD6A9A798}">
          <p14:sldIdLst>
            <p14:sldId id="258"/>
            <p14:sldId id="269"/>
            <p14:sldId id="268"/>
            <p14:sldId id="261"/>
            <p14:sldId id="271"/>
            <p14:sldId id="260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1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990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80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4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3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6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8447082-2319-4170-BCE4-69A31B4879B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1EEB42-9C16-4B84-977A-310D6B89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92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Run-17 </a:t>
            </a:r>
            <a:r>
              <a:rPr lang="en-US" sz="5400" dirty="0" err="1" smtClean="0"/>
              <a:t>Au+Au</a:t>
            </a:r>
            <a:r>
              <a:rPr lang="en-US" sz="5400" dirty="0" smtClean="0"/>
              <a:t> Review </a:t>
            </a:r>
            <a:br>
              <a:rPr lang="en-US" sz="5400" dirty="0" smtClean="0"/>
            </a:br>
            <a:r>
              <a:rPr lang="en-US" sz="5400" dirty="0" smtClean="0"/>
              <a:t>Run-18 </a:t>
            </a:r>
            <a:r>
              <a:rPr lang="en-US" sz="5400" dirty="0" err="1" smtClean="0"/>
              <a:t>Zr+Zr</a:t>
            </a:r>
            <a:r>
              <a:rPr lang="en-US" sz="5400" dirty="0" smtClean="0"/>
              <a:t>, </a:t>
            </a:r>
            <a:r>
              <a:rPr lang="en-US" sz="5400" dirty="0" err="1" smtClean="0"/>
              <a:t>Ru+Ru</a:t>
            </a:r>
            <a:r>
              <a:rPr lang="en-US" sz="5400" dirty="0" smtClean="0"/>
              <a:t> Plans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Run Coordinator: Gregory Marr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89280"/>
          </a:xfrm>
        </p:spPr>
        <p:txBody>
          <a:bodyPr>
            <a:noAutofit/>
          </a:bodyPr>
          <a:lstStyle/>
          <a:p>
            <a:r>
              <a:rPr lang="en-US" sz="4400" dirty="0" smtClean="0"/>
              <a:t>Run-18 </a:t>
            </a:r>
            <a:r>
              <a:rPr lang="en-US" sz="4400" dirty="0" smtClean="0"/>
              <a:t>Challenges: Intensity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28" y="1496591"/>
            <a:ext cx="10919637" cy="49680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Source </a:t>
            </a:r>
            <a:r>
              <a:rPr lang="en-US" dirty="0" smtClean="0"/>
              <a:t>limited. Will tuning time be limited due to availability of enriched source material?</a:t>
            </a:r>
          </a:p>
          <a:p>
            <a:pPr lvl="1"/>
            <a:r>
              <a:rPr lang="en-US" dirty="0" smtClean="0"/>
              <a:t>See following talk (Raparia).</a:t>
            </a:r>
          </a:p>
          <a:p>
            <a:pPr lvl="1"/>
            <a:r>
              <a:rPr lang="en-US" dirty="0" smtClean="0"/>
              <a:t>Should we set up with Au in beginning?</a:t>
            </a:r>
          </a:p>
          <a:p>
            <a:r>
              <a:rPr lang="en-US" dirty="0" smtClean="0"/>
              <a:t>Previously achieved (courtesy Gardner, Kling)</a:t>
            </a:r>
          </a:p>
          <a:p>
            <a:pPr lvl="1"/>
            <a:r>
              <a:rPr lang="en-US" dirty="0" smtClean="0"/>
              <a:t>Zr: ~5x10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baseline="30000" dirty="0" smtClean="0"/>
              <a:t>96</a:t>
            </a:r>
            <a:r>
              <a:rPr lang="en-US" dirty="0" smtClean="0"/>
              <a:t>Zr</a:t>
            </a:r>
            <a:r>
              <a:rPr lang="en-US" baseline="30000" dirty="0" smtClean="0"/>
              <a:t>16+ </a:t>
            </a:r>
            <a:r>
              <a:rPr lang="en-US" dirty="0" smtClean="0"/>
              <a:t>transported through Booster (with </a:t>
            </a:r>
            <a:r>
              <a:rPr lang="en-US" baseline="30000" dirty="0" smtClean="0"/>
              <a:t>90</a:t>
            </a:r>
            <a:r>
              <a:rPr lang="en-US" dirty="0" smtClean="0"/>
              <a:t>Zr</a:t>
            </a:r>
            <a:r>
              <a:rPr lang="en-US" baseline="30000" dirty="0" smtClean="0"/>
              <a:t>15+</a:t>
            </a:r>
            <a:r>
              <a:rPr lang="en-US" dirty="0" smtClean="0"/>
              <a:t>) to NSRL line target with naturally abundant (~2-3%) Zr source</a:t>
            </a:r>
          </a:p>
          <a:p>
            <a:pPr lvl="1"/>
            <a:r>
              <a:rPr lang="en-US" dirty="0" smtClean="0"/>
              <a:t>Ru: ~1x10</a:t>
            </a: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baseline="30000" dirty="0" smtClean="0"/>
              <a:t>96</a:t>
            </a:r>
            <a:r>
              <a:rPr lang="en-US" dirty="0" smtClean="0"/>
              <a:t>Ru</a:t>
            </a:r>
            <a:r>
              <a:rPr lang="en-US" baseline="30000" dirty="0" smtClean="0"/>
              <a:t>44+</a:t>
            </a:r>
            <a:r>
              <a:rPr lang="en-US" dirty="0" smtClean="0"/>
              <a:t> ions/bunch at AGS extraction (from Tandem) with naturally abundant (~5.5%) Ru source and 8-4-2 merge in injectors</a:t>
            </a:r>
          </a:p>
          <a:p>
            <a:r>
              <a:rPr lang="en-US" dirty="0" smtClean="0"/>
              <a:t>Projected</a:t>
            </a:r>
          </a:p>
          <a:p>
            <a:pPr lvl="1"/>
            <a:r>
              <a:rPr lang="en-US" dirty="0" smtClean="0"/>
              <a:t>Zr: Enriched source should provide more ions than Ruthenium, approaching Gold-like </a:t>
            </a:r>
            <a:r>
              <a:rPr lang="en-US" dirty="0"/>
              <a:t>intensities </a:t>
            </a:r>
            <a:r>
              <a:rPr lang="en-US" dirty="0" smtClean="0"/>
              <a:t>(2x10</a:t>
            </a:r>
            <a:r>
              <a:rPr lang="en-US" baseline="30000" dirty="0" smtClean="0"/>
              <a:t>9</a:t>
            </a:r>
            <a:r>
              <a:rPr lang="en-US" dirty="0" smtClean="0"/>
              <a:t> or better).</a:t>
            </a:r>
          </a:p>
          <a:p>
            <a:pPr lvl="2"/>
            <a:r>
              <a:rPr lang="en-US" dirty="0" smtClean="0"/>
              <a:t>12 EBIS/Booster cycles, 6-3-1 merge in AGS</a:t>
            </a:r>
          </a:p>
          <a:p>
            <a:pPr lvl="1"/>
            <a:r>
              <a:rPr lang="en-US" dirty="0" smtClean="0"/>
              <a:t>Ru: Estimate </a:t>
            </a:r>
            <a:r>
              <a:rPr lang="en-US" dirty="0"/>
              <a:t>~</a:t>
            </a:r>
            <a:r>
              <a:rPr lang="en-US" dirty="0" smtClean="0"/>
              <a:t>1.5x10</a:t>
            </a:r>
            <a:r>
              <a:rPr lang="en-US" baseline="30000" dirty="0" smtClean="0"/>
              <a:t>9</a:t>
            </a:r>
            <a:r>
              <a:rPr lang="en-US" dirty="0" smtClean="0"/>
              <a:t> ions/bunch available</a:t>
            </a:r>
          </a:p>
          <a:p>
            <a:pPr lvl="2"/>
            <a:r>
              <a:rPr lang="en-US" dirty="0" smtClean="0"/>
              <a:t>8 Tandem/Booster pulses, 8-4-2 merge in AGS</a:t>
            </a:r>
          </a:p>
        </p:txBody>
      </p:sp>
    </p:spTree>
    <p:extLst>
      <p:ext uri="{BB962C8B-B14F-4D97-AF65-F5344CB8AC3E}">
        <p14:creationId xmlns:p14="http://schemas.microsoft.com/office/powerpoint/2010/main" val="27999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89280"/>
          </a:xfrm>
        </p:spPr>
        <p:txBody>
          <a:bodyPr>
            <a:noAutofit/>
          </a:bodyPr>
          <a:lstStyle/>
          <a:p>
            <a:r>
              <a:rPr lang="en-US" sz="4400" dirty="0" smtClean="0"/>
              <a:t>Run-18 </a:t>
            </a:r>
            <a:r>
              <a:rPr lang="en-US" sz="4400" dirty="0" smtClean="0"/>
              <a:t>Planning: 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98881"/>
            <a:ext cx="10131425" cy="4872310"/>
          </a:xfrm>
        </p:spPr>
        <p:txBody>
          <a:bodyPr>
            <a:normAutofit/>
          </a:bodyPr>
          <a:lstStyle/>
          <a:p>
            <a:r>
              <a:rPr lang="en-US" dirty="0" err="1" smtClean="0"/>
              <a:t>Zr</a:t>
            </a:r>
            <a:r>
              <a:rPr lang="en-US" dirty="0" smtClean="0"/>
              <a:t> yet to be transported to/accelerated in AGS</a:t>
            </a:r>
          </a:p>
          <a:p>
            <a:pPr lvl="1"/>
            <a:r>
              <a:rPr lang="en-US" dirty="0" smtClean="0"/>
              <a:t>Biggest hurdle will be selecting proper isotope &amp; charge state in BTA downstream of stripping foil.</a:t>
            </a:r>
          </a:p>
          <a:p>
            <a:r>
              <a:rPr lang="en-US" dirty="0" smtClean="0"/>
              <a:t>Machine/experiment protection</a:t>
            </a:r>
          </a:p>
          <a:p>
            <a:pPr lvl="1"/>
            <a:r>
              <a:rPr lang="en-US" dirty="0" smtClean="0"/>
              <a:t>This storage B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 could be susceptible to </a:t>
            </a:r>
            <a:r>
              <a:rPr lang="en-US" dirty="0" err="1" smtClean="0"/>
              <a:t>prefires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See previous talk (Drees).</a:t>
            </a:r>
          </a:p>
          <a:p>
            <a:r>
              <a:rPr lang="en-US" dirty="0" smtClean="0"/>
              <a:t>Concurrent project commissioning</a:t>
            </a:r>
          </a:p>
          <a:p>
            <a:pPr lvl="1"/>
            <a:r>
              <a:rPr lang="en-US" dirty="0" err="1" smtClean="0"/>
              <a:t>LEReC</a:t>
            </a:r>
            <a:r>
              <a:rPr lang="en-US" dirty="0" smtClean="0"/>
              <a:t> and </a:t>
            </a:r>
            <a:r>
              <a:rPr lang="en-US" dirty="0" err="1" smtClean="0"/>
              <a:t>CeC</a:t>
            </a:r>
            <a:r>
              <a:rPr lang="en-US" dirty="0" smtClean="0"/>
              <a:t>: only one at a </a:t>
            </a:r>
            <a:r>
              <a:rPr lang="en-US" dirty="0" smtClean="0"/>
              <a:t>time? </a:t>
            </a:r>
            <a:r>
              <a:rPr lang="en-US" dirty="0" smtClean="0"/>
              <a:t>(</a:t>
            </a:r>
            <a:r>
              <a:rPr lang="en-US" dirty="0" err="1" smtClean="0"/>
              <a:t>cryo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You can’t start beam while you finish installations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If access is already predicted to be more frequent, it behooves us to make it more streamlined than the present awkward circus.</a:t>
            </a:r>
            <a:r>
              <a:rPr lang="en-US" dirty="0"/>
              <a:t>  </a:t>
            </a:r>
            <a:r>
              <a:rPr lang="en-US" i="1" dirty="0"/>
              <a:t>F</a:t>
            </a:r>
            <a:r>
              <a:rPr lang="en-US" i="1" dirty="0" smtClean="0"/>
              <a:t>ugit</a:t>
            </a:r>
            <a:r>
              <a:rPr lang="en-US" dirty="0"/>
              <a:t> </a:t>
            </a:r>
            <a:r>
              <a:rPr lang="en-US" i="1" dirty="0"/>
              <a:t>inreparabile</a:t>
            </a:r>
            <a:r>
              <a:rPr lang="en-US" dirty="0"/>
              <a:t> </a:t>
            </a:r>
            <a:r>
              <a:rPr lang="en-US" i="1" dirty="0" smtClean="0"/>
              <a:t>tempus.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5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/>
          <a:lstStyle/>
          <a:p>
            <a:r>
              <a:rPr lang="en-US" dirty="0" smtClean="0"/>
              <a:t>Run-18 Planning: Au-Au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20000" y="1435395"/>
                <a:ext cx="10233800" cy="474156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Medium Energy for STAR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Beam Energy 13.5 GeV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𝑁𝑁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=27</m:t>
                    </m:r>
                  </m:oMath>
                </a14:m>
                <a:r>
                  <a:rPr lang="en-US" dirty="0" smtClean="0"/>
                  <a:t> GeV)</a:t>
                </a:r>
              </a:p>
              <a:p>
                <a:pPr lvl="1"/>
                <a:r>
                  <a:rPr lang="en-US" dirty="0" smtClean="0"/>
                  <a:t>Below transition</a:t>
                </a:r>
              </a:p>
              <a:p>
                <a:pPr lvl="1"/>
                <a:r>
                  <a:rPr lang="en-US" dirty="0" smtClean="0">
                    <a:latin typeface="Symbol" panose="05050102010706020507" pitchFamily="18" charset="2"/>
                  </a:rPr>
                  <a:t>b</a:t>
                </a:r>
                <a:r>
                  <a:rPr lang="en-US" dirty="0"/>
                  <a:t>* </a:t>
                </a:r>
                <a:r>
                  <a:rPr lang="en-US" dirty="0" smtClean="0"/>
                  <a:t>= 3m?</a:t>
                </a:r>
              </a:p>
              <a:p>
                <a:pPr lvl="1"/>
                <a:r>
                  <a:rPr lang="en-US" dirty="0" smtClean="0"/>
                  <a:t>Previously set up in Run-11, 8 day run</a:t>
                </a:r>
              </a:p>
              <a:p>
                <a:pPr lvl="2"/>
                <a:r>
                  <a:rPr lang="en-US" dirty="0" smtClean="0"/>
                  <a:t>Used “IBS suppression lattice” Au11v6</a:t>
                </a:r>
              </a:p>
              <a:p>
                <a:pPr lvl="1"/>
                <a:r>
                  <a:rPr lang="en-US" dirty="0" smtClean="0"/>
                  <a:t>~1 hour stores</a:t>
                </a:r>
              </a:p>
              <a:p>
                <a:pPr lvl="1"/>
                <a:r>
                  <a:rPr lang="en-US" dirty="0" smtClean="0"/>
                  <a:t>No stochastic cooling</a:t>
                </a:r>
              </a:p>
              <a:p>
                <a:r>
                  <a:rPr lang="en-US" dirty="0" smtClean="0"/>
                  <a:t>Au for </a:t>
                </a:r>
                <a:r>
                  <a:rPr lang="en-US" dirty="0" err="1" smtClean="0"/>
                  <a:t>CeC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Uses previously established Au17 ramp</a:t>
                </a:r>
              </a:p>
              <a:p>
                <a:pPr lvl="1"/>
                <a:r>
                  <a:rPr lang="en-US" dirty="0" smtClean="0"/>
                  <a:t>Low intensity, bunch </a:t>
                </a:r>
                <a:r>
                  <a:rPr lang="en-US" dirty="0" smtClean="0"/>
                  <a:t>number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0000" y="1435395"/>
                <a:ext cx="10233800" cy="474156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6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/>
          <a:lstStyle/>
          <a:p>
            <a:r>
              <a:rPr lang="en-US" dirty="0" smtClean="0"/>
              <a:t>Run-18 Planning: </a:t>
            </a:r>
            <a:r>
              <a:rPr lang="en-US" dirty="0" smtClean="0"/>
              <a:t>Low energy 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35395"/>
            <a:ext cx="10233800" cy="4741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Fixed target at STAR</a:t>
            </a:r>
          </a:p>
          <a:p>
            <a:r>
              <a:rPr lang="en-US" dirty="0" smtClean="0"/>
              <a:t>Beam energy 3.85 GeV</a:t>
            </a:r>
          </a:p>
          <a:p>
            <a:r>
              <a:rPr lang="en-US" dirty="0" smtClean="0"/>
              <a:t>Can this be done with </a:t>
            </a:r>
            <a:r>
              <a:rPr lang="en-US" dirty="0" err="1" smtClean="0"/>
              <a:t>CeC</a:t>
            </a:r>
            <a:r>
              <a:rPr lang="en-US" dirty="0" smtClean="0"/>
              <a:t> </a:t>
            </a:r>
            <a:r>
              <a:rPr lang="en-US" dirty="0" err="1" smtClean="0"/>
              <a:t>beampipe</a:t>
            </a:r>
            <a:r>
              <a:rPr lang="en-US" dirty="0" smtClean="0"/>
              <a:t>? It won’t be as easy as last time.</a:t>
            </a:r>
          </a:p>
          <a:p>
            <a:r>
              <a:rPr lang="en-US" dirty="0" smtClean="0"/>
              <a:t>Run-10: It wasn’t easy last time.</a:t>
            </a:r>
          </a:p>
          <a:p>
            <a:pPr lvl="1"/>
            <a:r>
              <a:rPr lang="en-US" dirty="0" smtClean="0"/>
              <a:t>49 hours setup</a:t>
            </a:r>
          </a:p>
          <a:p>
            <a:pPr lvl="1"/>
            <a:r>
              <a:rPr lang="en-US" dirty="0" err="1" smtClean="0"/>
              <a:t>Sextupole</a:t>
            </a:r>
            <a:r>
              <a:rPr lang="en-US" dirty="0" smtClean="0"/>
              <a:t> polarity reversal</a:t>
            </a:r>
          </a:p>
          <a:p>
            <a:pPr lvl="1"/>
            <a:r>
              <a:rPr lang="en-US" dirty="0" smtClean="0"/>
              <a:t>6m </a:t>
            </a:r>
            <a:r>
              <a:rPr lang="el-GR" dirty="0" smtClean="0"/>
              <a:t>β</a:t>
            </a:r>
            <a:r>
              <a:rPr lang="en-US" dirty="0" smtClean="0"/>
              <a:t>* at IP6</a:t>
            </a:r>
          </a:p>
          <a:p>
            <a:pPr lvl="1"/>
            <a:r>
              <a:rPr lang="en-US" dirty="0" smtClean="0"/>
              <a:t>h=369</a:t>
            </a:r>
            <a:endParaRPr lang="en-US" dirty="0" smtClean="0"/>
          </a:p>
          <a:p>
            <a:pPr lvl="1"/>
            <a:r>
              <a:rPr lang="en-US" dirty="0" smtClean="0"/>
              <a:t>10 min stores</a:t>
            </a:r>
          </a:p>
          <a:p>
            <a:pPr lvl="1"/>
            <a:r>
              <a:rPr lang="en-US" dirty="0" smtClean="0"/>
              <a:t>Broke the vacuum at the yellow injection kicker</a:t>
            </a:r>
          </a:p>
          <a:p>
            <a:pPr lvl="1"/>
            <a:r>
              <a:rPr lang="en-US" dirty="0" smtClean="0"/>
              <a:t>Intensity 0.5x10</a:t>
            </a:r>
            <a:r>
              <a:rPr lang="en-US" baseline="30000" dirty="0" smtClean="0"/>
              <a:t>9</a:t>
            </a:r>
            <a:r>
              <a:rPr lang="en-US" dirty="0" smtClean="0"/>
              <a:t>/bunch, loss-limited in ATR.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0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Run-17 heavy ion program was a successful, albeit short, run.</a:t>
            </a:r>
          </a:p>
          <a:p>
            <a:r>
              <a:rPr lang="en-US" dirty="0" smtClean="0"/>
              <a:t>The short program did not afford us much time to investigate or address a number of issues that appeared during the run. We should be prepared for their possible recurrence in Run-18.</a:t>
            </a:r>
          </a:p>
          <a:p>
            <a:r>
              <a:rPr lang="en-US" dirty="0" smtClean="0"/>
              <a:t>Run-18 will be challenged with numerous species changes. Efficient use of setup time will be important.</a:t>
            </a:r>
          </a:p>
          <a:p>
            <a:r>
              <a:rPr lang="en-US" dirty="0" smtClean="0"/>
              <a:t>My thanks to Operations, CAS and all support groups and specialists for their effort in Run-17, and for their upcoming work towards a successful Run-18.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89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Run-17 Overview: </a:t>
            </a:r>
            <a:r>
              <a:rPr lang="en-US" dirty="0" err="1" smtClean="0"/>
              <a:t>Au+Au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198881"/>
            <a:ext cx="4066952" cy="4592319"/>
          </a:xfrm>
        </p:spPr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 err="1"/>
              <a:t>CeC</a:t>
            </a:r>
            <a:r>
              <a:rPr lang="en-US" dirty="0"/>
              <a:t> energy: 27.2 </a:t>
            </a:r>
            <a:r>
              <a:rPr lang="en-US" dirty="0" smtClean="0"/>
              <a:t>GeV</a:t>
            </a:r>
          </a:p>
          <a:p>
            <a:r>
              <a:rPr lang="en-US" dirty="0" smtClean="0"/>
              <a:t>No stochastic cooling</a:t>
            </a:r>
          </a:p>
          <a:p>
            <a:r>
              <a:rPr lang="en-US" dirty="0"/>
              <a:t>We were able to meet our projected luminosity performance goals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754" y="1198881"/>
            <a:ext cx="7078069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89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Run-17 Overview: </a:t>
            </a:r>
            <a:r>
              <a:rPr lang="en-US" dirty="0" err="1" smtClean="0"/>
              <a:t>Au+Au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3" y="1198881"/>
            <a:ext cx="11238614" cy="5116859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Start-up: consecutive failures</a:t>
            </a:r>
          </a:p>
          <a:p>
            <a:pPr lvl="1"/>
            <a:r>
              <a:rPr lang="en-US" dirty="0" smtClean="0"/>
              <a:t>5/30-6/3/17: Equal time failure, machine setup:</a:t>
            </a:r>
          </a:p>
          <a:p>
            <a:pPr lvl="2"/>
            <a:r>
              <a:rPr lang="en-US" dirty="0" smtClean="0"/>
              <a:t>BMMPS</a:t>
            </a:r>
          </a:p>
          <a:p>
            <a:pPr lvl="2"/>
            <a:r>
              <a:rPr lang="en-US" dirty="0" smtClean="0"/>
              <a:t>A5 kicker delay module (multiple times)</a:t>
            </a:r>
          </a:p>
          <a:p>
            <a:pPr lvl="2"/>
            <a:r>
              <a:rPr lang="en-US" dirty="0" smtClean="0"/>
              <a:t>Booster RF driver amplifier (multiple times)</a:t>
            </a:r>
          </a:p>
          <a:p>
            <a:pPr lvl="2"/>
            <a:r>
              <a:rPr lang="en-US" dirty="0" smtClean="0"/>
              <a:t>AGS RF station tuning</a:t>
            </a:r>
          </a:p>
          <a:p>
            <a:pPr lvl="2"/>
            <a:r>
              <a:rPr lang="en-US" dirty="0" smtClean="0"/>
              <a:t>RHIC smoke detector</a:t>
            </a:r>
          </a:p>
          <a:p>
            <a:pPr lvl="2"/>
            <a:r>
              <a:rPr lang="en-US" dirty="0" smtClean="0"/>
              <a:t>BTA vacuum interlocks</a:t>
            </a:r>
          </a:p>
          <a:p>
            <a:pPr lvl="2"/>
            <a:r>
              <a:rPr lang="en-US" dirty="0" err="1" smtClean="0"/>
              <a:t>Cryo</a:t>
            </a:r>
            <a:r>
              <a:rPr lang="en-US" dirty="0" smtClean="0"/>
              <a:t> lead flow</a:t>
            </a:r>
          </a:p>
          <a:p>
            <a:pPr lvl="2"/>
            <a:r>
              <a:rPr lang="en-US" dirty="0" smtClean="0"/>
              <a:t>RHIC RF storage cavities</a:t>
            </a:r>
          </a:p>
          <a:p>
            <a:pPr lvl="2"/>
            <a:r>
              <a:rPr lang="en-US" dirty="0" smtClean="0"/>
              <a:t>Yellow dipole feedback memory issue</a:t>
            </a:r>
          </a:p>
          <a:p>
            <a:pPr lvl="2"/>
            <a:r>
              <a:rPr lang="en-US" dirty="0" smtClean="0"/>
              <a:t>EBIS trips</a:t>
            </a:r>
          </a:p>
          <a:p>
            <a:pPr lvl="2"/>
            <a:r>
              <a:rPr lang="en-US" dirty="0" smtClean="0"/>
              <a:t>RHIC Landau cavity trips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Landau cavity stability</a:t>
            </a:r>
          </a:p>
          <a:p>
            <a:pPr lvl="1"/>
            <a:r>
              <a:rPr lang="en-US" dirty="0" smtClean="0"/>
              <a:t>Good news: largely solved</a:t>
            </a:r>
          </a:p>
          <a:p>
            <a:r>
              <a:rPr lang="en-US" dirty="0" smtClean="0"/>
              <a:t>Unsolved issues</a:t>
            </a:r>
          </a:p>
          <a:p>
            <a:pPr lvl="1"/>
            <a:r>
              <a:rPr lang="en-US" dirty="0" smtClean="0"/>
              <a:t>Yellow </a:t>
            </a:r>
            <a:r>
              <a:rPr lang="en-US" dirty="0" err="1" smtClean="0"/>
              <a:t>debunching</a:t>
            </a:r>
            <a:r>
              <a:rPr lang="en-US" dirty="0" smtClean="0"/>
              <a:t> at injection</a:t>
            </a:r>
          </a:p>
          <a:p>
            <a:pPr lvl="1"/>
            <a:r>
              <a:rPr lang="en-US" dirty="0" smtClean="0"/>
              <a:t>Yellow Booster noise at injection &amp; store</a:t>
            </a:r>
          </a:p>
          <a:p>
            <a:pPr lvl="1"/>
            <a:r>
              <a:rPr lang="en-US" dirty="0" smtClean="0"/>
              <a:t>Blue ramp tune feedback issues</a:t>
            </a:r>
          </a:p>
          <a:p>
            <a:r>
              <a:rPr lang="en-US" dirty="0" smtClean="0"/>
              <a:t>Multiple species changes in Collider</a:t>
            </a:r>
          </a:p>
          <a:p>
            <a:pPr lvl="1"/>
            <a:r>
              <a:rPr lang="en-US" dirty="0" smtClean="0"/>
              <a:t>Somewhat more automated this run</a:t>
            </a:r>
          </a:p>
          <a:p>
            <a:pPr lvl="1"/>
            <a:r>
              <a:rPr lang="en-US" dirty="0" smtClean="0"/>
              <a:t>Seemed fraught with random failures</a:t>
            </a:r>
          </a:p>
          <a:p>
            <a:r>
              <a:rPr lang="en-US" dirty="0"/>
              <a:t>Limited transmission efficiency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on par with Run 16, considering beam intensity.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ramp: tune issues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08" t="8382" r="4046" b="20757"/>
          <a:stretch/>
        </p:blipFill>
        <p:spPr>
          <a:xfrm>
            <a:off x="3232298" y="1917172"/>
            <a:ext cx="8121502" cy="46546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9729" y="1917172"/>
            <a:ext cx="26368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Anomalous peaks in BBQ tune caused lock issues and ramps failed when tune feedback ran away. </a:t>
            </a:r>
          </a:p>
          <a:p>
            <a:endParaRPr lang="en-US" sz="2000" dirty="0" smtClean="0"/>
          </a:p>
          <a:p>
            <a:r>
              <a:rPr lang="en-US" sz="2000" dirty="0" smtClean="0"/>
              <a:t>Target tunes were same as previous runs, but had to be changed (+0.004) to avoid this. </a:t>
            </a:r>
          </a:p>
          <a:p>
            <a:endParaRPr lang="en-US" sz="2000" dirty="0"/>
          </a:p>
          <a:p>
            <a:r>
              <a:rPr lang="en-US" sz="2000" dirty="0" smtClean="0"/>
              <a:t>Cause was never identified.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4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noise, losses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3565396"/>
            <a:ext cx="5903152" cy="315731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90688"/>
            <a:ext cx="6724374" cy="332787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134446" y="2243470"/>
            <a:ext cx="4444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loss rates increase when Booster Main Magnet is pulsing. Blue beam did not see similar effect.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1749" y="5475767"/>
            <a:ext cx="485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were unable to find a cause or tune around the effect.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injection: </a:t>
            </a:r>
            <a:r>
              <a:rPr lang="en-US" dirty="0" err="1" smtClean="0"/>
              <a:t>debunching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053" y="1690688"/>
            <a:ext cx="9607324" cy="4816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284" y="1690688"/>
            <a:ext cx="2105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injection, Yellow beam was </a:t>
            </a:r>
            <a:r>
              <a:rPr lang="en-US" sz="2000" dirty="0" err="1" smtClean="0"/>
              <a:t>debunching</a:t>
            </a:r>
            <a:r>
              <a:rPr lang="en-US" sz="2000" dirty="0" smtClean="0"/>
              <a:t> more quickly than Blue. </a:t>
            </a:r>
          </a:p>
          <a:p>
            <a:endParaRPr lang="en-US" sz="2000" dirty="0"/>
          </a:p>
          <a:p>
            <a:r>
              <a:rPr lang="en-US" sz="2000" dirty="0" smtClean="0"/>
              <a:t>Rate was worse this run compared to Run-16 Au.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859618" y="1892595"/>
            <a:ext cx="935665" cy="1095154"/>
            <a:chOff x="3859618" y="1892595"/>
            <a:chExt cx="935665" cy="1095154"/>
          </a:xfrm>
        </p:grpSpPr>
        <p:sp>
          <p:nvSpPr>
            <p:cNvPr id="8" name="Down Arrow 7"/>
            <p:cNvSpPr/>
            <p:nvPr/>
          </p:nvSpPr>
          <p:spPr>
            <a:xfrm>
              <a:off x="4029740" y="2317898"/>
              <a:ext cx="382772" cy="669851"/>
            </a:xfrm>
            <a:prstGeom prst="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9618" y="1892595"/>
              <a:ext cx="935665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Run 17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000" y="1438939"/>
            <a:ext cx="935665" cy="1095154"/>
            <a:chOff x="3859618" y="1892595"/>
            <a:chExt cx="935665" cy="1095154"/>
          </a:xfrm>
        </p:grpSpPr>
        <p:sp>
          <p:nvSpPr>
            <p:cNvPr id="12" name="Down Arrow 11"/>
            <p:cNvSpPr/>
            <p:nvPr/>
          </p:nvSpPr>
          <p:spPr>
            <a:xfrm>
              <a:off x="4029740" y="2317898"/>
              <a:ext cx="382772" cy="669851"/>
            </a:xfrm>
            <a:prstGeom prst="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9618" y="1892595"/>
              <a:ext cx="935665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Run 17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934894" y="4098907"/>
            <a:ext cx="935665" cy="1095154"/>
            <a:chOff x="3859618" y="1892595"/>
            <a:chExt cx="935665" cy="1095154"/>
          </a:xfrm>
        </p:grpSpPr>
        <p:sp>
          <p:nvSpPr>
            <p:cNvPr id="15" name="Down Arrow 14"/>
            <p:cNvSpPr/>
            <p:nvPr/>
          </p:nvSpPr>
          <p:spPr>
            <a:xfrm>
              <a:off x="4029740" y="2317898"/>
              <a:ext cx="382772" cy="669851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618" y="1892595"/>
              <a:ext cx="935665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Run 16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854495" y="1557669"/>
            <a:ext cx="935665" cy="1095154"/>
            <a:chOff x="3859618" y="1892595"/>
            <a:chExt cx="935665" cy="1095154"/>
          </a:xfrm>
        </p:grpSpPr>
        <p:sp>
          <p:nvSpPr>
            <p:cNvPr id="18" name="Down Arrow 17"/>
            <p:cNvSpPr/>
            <p:nvPr/>
          </p:nvSpPr>
          <p:spPr>
            <a:xfrm>
              <a:off x="4029740" y="2317898"/>
              <a:ext cx="382772" cy="669851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59618" y="1892595"/>
              <a:ext cx="935665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Run 16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3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Run-17 Coordination Notes: </a:t>
            </a:r>
            <a:r>
              <a:rPr lang="en-US" dirty="0" err="1" smtClean="0"/>
              <a:t>CeC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6" y="1488558"/>
            <a:ext cx="10755284" cy="49288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It’s not an experiment. It’s not an operational system either. </a:t>
            </a:r>
          </a:p>
          <a:p>
            <a:pPr lvl="1"/>
            <a:r>
              <a:rPr lang="en-US" dirty="0" smtClean="0"/>
              <a:t>We struggle to manage this third category at the outset (e.g. </a:t>
            </a:r>
            <a:r>
              <a:rPr lang="en-US" dirty="0" err="1" smtClean="0"/>
              <a:t>elens</a:t>
            </a:r>
            <a:r>
              <a:rPr lang="en-US" dirty="0" smtClean="0"/>
              <a:t>, 56MHz, etc.). It gets better with time. Time remains a limited resource, however.</a:t>
            </a:r>
          </a:p>
          <a:p>
            <a:pPr lvl="1"/>
            <a:r>
              <a:rPr lang="en-US" dirty="0" smtClean="0"/>
              <a:t>Lives at the perimeter of Run Coordinator and Scheduling Physicist’s purview.</a:t>
            </a:r>
          </a:p>
          <a:p>
            <a:r>
              <a:rPr lang="en-US" dirty="0" smtClean="0"/>
              <a:t>They often couldn’t specify what their needs were or when they wanted them. Not unusual for a developing project, but it was difficult to anticipate and schedule.</a:t>
            </a:r>
          </a:p>
          <a:p>
            <a:r>
              <a:rPr lang="en-US" dirty="0" smtClean="0"/>
              <a:t>Did </a:t>
            </a:r>
            <a:r>
              <a:rPr lang="en-US" dirty="0" err="1" smtClean="0"/>
              <a:t>CeC</a:t>
            </a:r>
            <a:r>
              <a:rPr lang="en-US" dirty="0" smtClean="0"/>
              <a:t> make the most efficient use of their time?</a:t>
            </a:r>
          </a:p>
          <a:p>
            <a:pPr lvl="1"/>
            <a:r>
              <a:rPr lang="en-US" dirty="0" smtClean="0"/>
              <a:t>I don’t think we (Operations) helped them improve. Could we have been of greater service?</a:t>
            </a:r>
          </a:p>
          <a:p>
            <a:pPr lvl="1"/>
            <a:r>
              <a:rPr lang="en-US" dirty="0" smtClean="0"/>
              <a:t>I’m not sure </a:t>
            </a:r>
            <a:r>
              <a:rPr lang="en-US" dirty="0" err="1" smtClean="0"/>
              <a:t>CeC</a:t>
            </a:r>
            <a:r>
              <a:rPr lang="en-US" dirty="0" smtClean="0"/>
              <a:t> staff knew the extent of our tools/expertise, or knew to ask questions (ask the right questions).</a:t>
            </a:r>
          </a:p>
          <a:p>
            <a:pPr lvl="1"/>
            <a:r>
              <a:rPr lang="en-US" dirty="0" smtClean="0"/>
              <a:t>With STAR ahead of some goals, would dedicated beam time have been appropriate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9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89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Run-18 </a:t>
            </a:r>
            <a:r>
              <a:rPr lang="en-US" dirty="0"/>
              <a:t>P</a:t>
            </a:r>
            <a:r>
              <a:rPr lang="en-US" dirty="0" smtClean="0"/>
              <a:t>lanning:  </a:t>
            </a:r>
            <a:r>
              <a:rPr lang="en-US" dirty="0" err="1" smtClean="0"/>
              <a:t>Zr+Zr</a:t>
            </a:r>
            <a:r>
              <a:rPr lang="en-US" dirty="0" smtClean="0"/>
              <a:t>, </a:t>
            </a:r>
            <a:r>
              <a:rPr lang="en-US" dirty="0" err="1" smtClean="0"/>
              <a:t>Ru+Ru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198881"/>
                <a:ext cx="10131425" cy="4978635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Ramp/Lattice</a:t>
                </a:r>
              </a:p>
              <a:p>
                <a:pPr lvl="1"/>
                <a:r>
                  <a:rPr lang="en-US" sz="3200" dirty="0" smtClean="0"/>
                  <a:t>Beam energy 100 GeV/N,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𝑁𝑁</m:t>
                        </m:r>
                      </m:e>
                    </m:rad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US" sz="3200" dirty="0" smtClean="0"/>
                  <a:t> GeV)</a:t>
                </a:r>
              </a:p>
              <a:p>
                <a:pPr lvl="1"/>
                <a:r>
                  <a:rPr lang="en-US" sz="3200" dirty="0" smtClean="0"/>
                  <a:t>Stochastic cooling</a:t>
                </a:r>
              </a:p>
              <a:p>
                <a:pPr lvl="1"/>
                <a:r>
                  <a:rPr lang="en-US" sz="3200" dirty="0" smtClean="0"/>
                  <a:t>Do we need </a:t>
                </a:r>
                <a:r>
                  <a:rPr lang="en-US" sz="3200" dirty="0" smtClean="0">
                    <a:latin typeface="Symbol" panose="05050102010706020507" pitchFamily="18" charset="2"/>
                  </a:rPr>
                  <a:t>b</a:t>
                </a:r>
                <a:r>
                  <a:rPr lang="en-US" sz="3200" dirty="0" smtClean="0"/>
                  <a:t>* &lt; 1m?</a:t>
                </a:r>
              </a:p>
              <a:p>
                <a:pPr lvl="2"/>
                <a:r>
                  <a:rPr lang="en-US" sz="2800" dirty="0" smtClean="0"/>
                  <a:t>Likely determined by Ru achievable luminosity…</a:t>
                </a:r>
              </a:p>
              <a:p>
                <a:pPr lvl="2"/>
                <a:r>
                  <a:rPr lang="en-US" sz="2800" dirty="0" smtClean="0"/>
                  <a:t>No less than </a:t>
                </a:r>
                <a:r>
                  <a:rPr lang="en-US" sz="2800" dirty="0" smtClean="0"/>
                  <a:t>0.7m</a:t>
                </a:r>
              </a:p>
              <a:p>
                <a:r>
                  <a:rPr lang="en-US" sz="3600" dirty="0" smtClean="0"/>
                  <a:t>Equal lattice/beam conditions desired for </a:t>
                </a:r>
                <a:r>
                  <a:rPr lang="en-US" sz="3600" dirty="0" err="1" smtClean="0"/>
                  <a:t>Zr</a:t>
                </a:r>
                <a:r>
                  <a:rPr lang="en-US" sz="3600" dirty="0" smtClean="0"/>
                  <a:t>, Ru</a:t>
                </a:r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198881"/>
                <a:ext cx="10131425" cy="497863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>
            <a:normAutofit/>
          </a:bodyPr>
          <a:lstStyle/>
          <a:p>
            <a:r>
              <a:rPr lang="en-US" dirty="0" smtClean="0"/>
              <a:t>More (even more?) mode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392866"/>
            <a:ext cx="10388600" cy="4784097"/>
          </a:xfrm>
        </p:spPr>
        <p:txBody>
          <a:bodyPr>
            <a:normAutofit/>
          </a:bodyPr>
          <a:lstStyle/>
          <a:p>
            <a:r>
              <a:rPr lang="en-US" dirty="0"/>
              <a:t>Warning: species switches = less integrated luminosity.</a:t>
            </a:r>
          </a:p>
          <a:p>
            <a:pPr lvl="1"/>
            <a:r>
              <a:rPr lang="en-US" dirty="0" err="1"/>
              <a:t>CeC</a:t>
            </a:r>
            <a:r>
              <a:rPr lang="en-US" dirty="0"/>
              <a:t> will require periods of Au-Au</a:t>
            </a:r>
          </a:p>
          <a:p>
            <a:pPr lvl="1"/>
            <a:r>
              <a:rPr lang="en-US" dirty="0"/>
              <a:t>As presently scheduled, we must switch the Collider species more than any species or energy change in any past run.</a:t>
            </a:r>
          </a:p>
          <a:p>
            <a:pPr lvl="2"/>
            <a:r>
              <a:rPr lang="en-US" dirty="0"/>
              <a:t>(Au?)-&gt;</a:t>
            </a:r>
            <a:r>
              <a:rPr lang="en-US" dirty="0" err="1"/>
              <a:t>Zr</a:t>
            </a:r>
            <a:r>
              <a:rPr lang="en-US" dirty="0"/>
              <a:t>-&gt;Au-&gt;</a:t>
            </a:r>
            <a:r>
              <a:rPr lang="en-US" dirty="0" err="1"/>
              <a:t>Zr</a:t>
            </a:r>
            <a:r>
              <a:rPr lang="en-US" dirty="0"/>
              <a:t>-&gt;Ru-&gt;Au-&gt;Ru-&gt;Au-&gt;low energy Au</a:t>
            </a:r>
          </a:p>
          <a:p>
            <a:r>
              <a:rPr lang="en-US" dirty="0"/>
              <a:t>Mode switching in the injectors is commonplace.  Is it time to make it so in RHIC?</a:t>
            </a:r>
          </a:p>
          <a:p>
            <a:pPr lvl="2"/>
            <a:r>
              <a:rPr lang="en-US" dirty="0"/>
              <a:t>Additional setup effort – and time –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Tandem will need to change schedule to provide Ru at beginning of run.</a:t>
            </a:r>
          </a:p>
          <a:p>
            <a:r>
              <a:rPr lang="en-US" dirty="0" err="1"/>
              <a:t>Zr</a:t>
            </a:r>
            <a:r>
              <a:rPr lang="en-US" dirty="0"/>
              <a:t> not compatible with NSRL running (EBIS LION issues</a:t>
            </a:r>
            <a:r>
              <a:rPr lang="en-US" dirty="0" smtClean="0"/>
              <a:t>)?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22387</TotalTime>
  <Words>970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Corbel</vt:lpstr>
      <vt:lpstr>Symbol</vt:lpstr>
      <vt:lpstr>Depth</vt:lpstr>
      <vt:lpstr>Run-17 Au+Au Review  Run-18 Zr+Zr, Ru+Ru Plans</vt:lpstr>
      <vt:lpstr>Run-17 Overview: Au+Au Performance</vt:lpstr>
      <vt:lpstr>Run-17 Overview: Au+Au Challenges</vt:lpstr>
      <vt:lpstr>Blue ramp: tune issues</vt:lpstr>
      <vt:lpstr>Yellow noise, losses</vt:lpstr>
      <vt:lpstr>Yellow injection: debunching</vt:lpstr>
      <vt:lpstr>Run-17 Coordination Notes: CeC</vt:lpstr>
      <vt:lpstr>Run-18 Planning:  Zr+Zr, Ru+Ru</vt:lpstr>
      <vt:lpstr>More (even more?) mode switches</vt:lpstr>
      <vt:lpstr>Run-18 Challenges: Intensity</vt:lpstr>
      <vt:lpstr>Run-18 Planning: Challenges</vt:lpstr>
      <vt:lpstr>Run-18 Planning: Au-Au</vt:lpstr>
      <vt:lpstr>Run-18 Planning: Low energy Au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Planning</dc:title>
  <dc:creator>Marr, Gregory</dc:creator>
  <cp:lastModifiedBy>Marr, Gregory</cp:lastModifiedBy>
  <cp:revision>74</cp:revision>
  <dcterms:created xsi:type="dcterms:W3CDTF">2017-05-25T13:29:33Z</dcterms:created>
  <dcterms:modified xsi:type="dcterms:W3CDTF">2017-08-09T02:25:44Z</dcterms:modified>
</cp:coreProperties>
</file>