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3" r:id="rId7"/>
    <p:sldId id="264" r:id="rId8"/>
    <p:sldId id="265" r:id="rId9"/>
    <p:sldId id="266" r:id="rId10"/>
    <p:sldId id="267" r:id="rId11"/>
    <p:sldId id="268" r:id="rId12"/>
    <p:sldId id="269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5C7B7D41-AC61-4754-8B18-B0FF451CEFF5}" v="4" dt="2026-04-11T06:44:08.23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1" autoAdjust="0"/>
    <p:restoredTop sz="94690"/>
  </p:normalViewPr>
  <p:slideViewPr>
    <p:cSldViewPr snapToGrid="0">
      <p:cViewPr varScale="1">
        <p:scale>
          <a:sx n="119" d="100"/>
          <a:sy n="119" d="100"/>
        </p:scale>
        <p:origin x="41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0FFE0-841D-623E-4427-5D024F588B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FF0FBB-7D07-3E89-2396-EC7445FCF67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F31D30-2EA4-C36A-A0EF-B4D4014B15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C24C-01D6-4D89-B949-49E880227219}" type="datetimeFigureOut">
              <a:rPr lang="en-US" smtClean="0"/>
              <a:t>4/11/26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085B1BB-FE8F-9E28-2BE2-362F1E85DB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CACF6-AA2F-1F05-9FA5-897BDDE516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8AFE-C903-4F5C-9186-8512A86A2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4707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D9D141-BA41-56BD-9BC4-7184F99FB7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36370F9-678A-AA6F-BE4E-2BC909ED61B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07A865B-A95F-2B66-F7F3-C26E9F2F10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C24C-01D6-4D89-B949-49E880227219}" type="datetimeFigureOut">
              <a:rPr lang="en-US" smtClean="0"/>
              <a:t>4/11/26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06CF17-A282-68D5-9E1A-D7351CCFFD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EAF398-5080-0DEC-8715-342D11A6E2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8AFE-C903-4F5C-9186-8512A86A2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795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7CAA657-102E-0178-33B4-D6B29B1B801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8A7241-A5BB-F8EA-4668-F517CC32B3A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FBC097-E8AB-9607-162A-D15CB7AD85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C24C-01D6-4D89-B949-49E880227219}" type="datetimeFigureOut">
              <a:rPr lang="en-US" smtClean="0"/>
              <a:t>4/11/26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A5201E6-F873-284C-AD8E-09C2450DF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DFF1A01-652F-1E28-D687-25120577BE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8AFE-C903-4F5C-9186-8512A86A2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2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1458BE-8A43-027A-637C-AF481B82A6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8B5E052-7436-F719-F2B5-2257DA4559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77411A-E317-5B87-3801-84FB497A8F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C24C-01D6-4D89-B949-49E880227219}" type="datetimeFigureOut">
              <a:rPr lang="en-US" smtClean="0"/>
              <a:t>4/11/26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F30B20-BB83-AF71-83F2-8BE7DB53DA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5135F5-259A-6CDD-07F4-EE041A2408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8AFE-C903-4F5C-9186-8512A86A2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6324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C3AA34-4A1E-3D02-38F9-458D0F1641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7E66588-BA57-EEDE-FDF8-4488DBE89A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888204-ECF2-5707-40BC-7ACACA635E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C24C-01D6-4D89-B949-49E880227219}" type="datetimeFigureOut">
              <a:rPr lang="en-US" smtClean="0"/>
              <a:t>4/11/26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BCF16C-FA89-2374-048A-C5562A2923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F1E610-CC44-1D62-11E8-52450FB8C6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8AFE-C903-4F5C-9186-8512A86A2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943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A04123-9783-B6D1-89AA-B0DFE5F4F7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19B0F-EA21-03B2-83F8-BC15DDAA2C4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509AED-42CB-CBD0-F524-8D239E4277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C3F53-DDE3-9AD4-45B3-3A665D0EB0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C24C-01D6-4D89-B949-49E880227219}" type="datetimeFigureOut">
              <a:rPr lang="en-US" smtClean="0"/>
              <a:t>4/11/26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526D96-B1DC-1E39-3A74-1A3BA5A054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F823CF2-AC8E-2E89-AF98-5A0E3B5A24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8AFE-C903-4F5C-9186-8512A86A2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0253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AB6B0-805E-E575-B538-FB23A7DE4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7B943E-38BA-D976-2887-8CAAA45E33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EA95974-56AA-0F3B-FCCA-E6FAEF812F1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FBCA1B7-DE7F-AD42-18B8-6197BFD1C3C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7FAE97-B11D-0E9E-4237-069CD32CC47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E19B3C-4CC1-E679-2513-256FCDB481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C24C-01D6-4D89-B949-49E880227219}" type="datetimeFigureOut">
              <a:rPr lang="en-US" smtClean="0"/>
              <a:t>4/11/26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1A97185-B735-B545-1AC1-49C0F2F86D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656124C-578E-D4B2-84CA-98404B6E06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8AFE-C903-4F5C-9186-8512A86A2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72316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C0EF9-502D-B0FC-7FA4-B2434CDA74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42414F-4C74-1442-EEA7-C0D60C889B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C24C-01D6-4D89-B949-49E880227219}" type="datetimeFigureOut">
              <a:rPr lang="en-US" smtClean="0"/>
              <a:t>4/11/26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65DFA1A-5DE1-01C2-52D1-6AE57381E4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3A8A36B-B560-98A9-3F4C-966639A50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8AFE-C903-4F5C-9186-8512A86A2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417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E995BC5-E199-0945-38FB-2A17831E16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C24C-01D6-4D89-B949-49E880227219}" type="datetimeFigureOut">
              <a:rPr lang="en-US" smtClean="0"/>
              <a:t>4/11/26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B4E7ACD-2BE3-9712-A598-A34FA8417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EAA648C-4402-A34C-5B76-66932053A2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8AFE-C903-4F5C-9186-8512A86A2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1979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2DADFA-20C5-8FB5-EA92-584B5E3BC9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E5F8B3-4A2F-FB15-D043-B9EE8EBBD9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6BB2362-0C68-8FC7-C2C5-4754DFB6CC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F9C5C8-A4F6-7367-5B26-4A5B5DF6C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C24C-01D6-4D89-B949-49E880227219}" type="datetimeFigureOut">
              <a:rPr lang="en-US" smtClean="0"/>
              <a:t>4/11/26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96C77C9-5749-B489-E319-8EEDE4A91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6729A12-251E-ABA3-28B9-64F6D3FE72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8AFE-C903-4F5C-9186-8512A86A2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92930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2DD483-E4F5-0BE1-A63C-B68361C7A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B95B1B-4308-D1E0-8C68-0BC87DC8C9D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4F90E1F-BB0E-DD4B-66F1-3DA6CD332F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B0A6CC4-82E9-E0DC-D0EF-5143E1D2D5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AC24C-01D6-4D89-B949-49E880227219}" type="datetimeFigureOut">
              <a:rPr lang="en-US" smtClean="0"/>
              <a:t>4/11/26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A85C07-D101-A333-8AE3-2E4E72E777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C391D-153F-818D-09BC-4C39C00D75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E88AFE-C903-4F5C-9186-8512A86A2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3587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6F3A1B4-3A2C-7D87-7F41-8589382DC1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F2D468C-61A4-F780-D031-ED412C04D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F9CBBF-9D1C-218E-922F-1E1669137E0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B9AC24C-01D6-4D89-B949-49E880227219}" type="datetimeFigureOut">
              <a:rPr lang="en-US" smtClean="0"/>
              <a:t>4/11/26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E6E5F-903B-AB40-0D3E-DD97D9D8E1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4C4E3B-7AAC-06C4-E276-5FF6A31BF1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E88AFE-C903-4F5C-9186-8512A86A224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69028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291BF9-C6F5-B08B-87D9-C5564BF9B46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Cluster update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9F2BD3B-8502-544E-0AB6-F34D2F4F598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6713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26">
            <a:extLst>
              <a:ext uri="{FF2B5EF4-FFF2-40B4-BE49-F238E27FC236}">
                <a16:creationId xmlns:a16="http://schemas.microsoft.com/office/drawing/2014/main" id="{F3C9E3AD-F9B0-91D3-E419-2205C92414F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1760" y="3542458"/>
            <a:ext cx="4722706" cy="331045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C1E387DC-03BA-6CCE-F2A7-ADAA063A03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257800" cy="1325563"/>
          </a:xfrm>
        </p:spPr>
        <p:txBody>
          <a:bodyPr/>
          <a:lstStyle/>
          <a:p>
            <a:r>
              <a:rPr lang="en-US" dirty="0"/>
              <a:t>Cluster performance after correction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228227-78DB-493A-73CB-AF6364877F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Phi resolution is </a:t>
            </a:r>
            <a:r>
              <a:rPr lang="en-US" dirty="0">
                <a:solidFill>
                  <a:srgbClr val="FF0000"/>
                </a:solidFill>
              </a:rPr>
              <a:t>too good</a:t>
            </a:r>
            <a:r>
              <a:rPr lang="en-US" dirty="0"/>
              <a:t>.</a:t>
            </a:r>
          </a:p>
          <a:p>
            <a:r>
              <a:rPr lang="en-US" dirty="0"/>
              <a:t>Ave. NO pixel per hit = 3.25</a:t>
            </a:r>
          </a:p>
          <a:p>
            <a:r>
              <a:rPr lang="en-US" dirty="0"/>
              <a:t>Charge sharing still too wide?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08F84B-057A-9FF3-B5DC-1699AE6BF5A5}"/>
              </a:ext>
            </a:extLst>
          </p:cNvPr>
          <p:cNvSpPr txBox="1"/>
          <p:nvPr/>
        </p:nvSpPr>
        <p:spPr>
          <a:xfrm>
            <a:off x="849782" y="3244334"/>
            <a:ext cx="441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Total number of clusters in all events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923D9687-A38F-CA3D-3FB1-BDBB37F131D3}"/>
              </a:ext>
            </a:extLst>
          </p:cNvPr>
          <p:cNvSpPr txBox="1">
            <a:spLocks/>
          </p:cNvSpPr>
          <p:nvPr/>
        </p:nvSpPr>
        <p:spPr>
          <a:xfrm>
            <a:off x="5977890" y="148590"/>
            <a:ext cx="6355275" cy="319057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MC particle gun:</a:t>
            </a:r>
          </a:p>
          <a:p>
            <a:pPr lvl="1"/>
            <a:r>
              <a:rPr lang="en-US" dirty="0"/>
              <a:t>1 &lt; theta &lt; 2</a:t>
            </a:r>
          </a:p>
          <a:p>
            <a:pPr lvl="1"/>
            <a:r>
              <a:rPr lang="en-US" dirty="0"/>
              <a:t>2pi azimuth uniform</a:t>
            </a:r>
          </a:p>
          <a:p>
            <a:pPr lvl="1"/>
            <a:r>
              <a:rPr lang="en-US" dirty="0"/>
              <a:t>0.1 &lt; |p| &lt; 1 GeV/c</a:t>
            </a:r>
          </a:p>
          <a:p>
            <a:pPr lvl="1"/>
            <a:r>
              <a:rPr lang="en-US" dirty="0"/>
              <a:t>Pi+ only</a:t>
            </a:r>
          </a:p>
          <a:p>
            <a:r>
              <a:rPr lang="en-US" dirty="0"/>
              <a:t>Reco thresholds:</a:t>
            </a:r>
          </a:p>
          <a:p>
            <a:pPr lvl="1"/>
            <a:r>
              <a:rPr lang="en-US" dirty="0"/>
              <a:t>Before charge sharing = (leftmost: see plots. Right 2 figures: 60keV)</a:t>
            </a:r>
          </a:p>
          <a:p>
            <a:pPr lvl="1"/>
            <a:r>
              <a:rPr lang="en-US" dirty="0"/>
              <a:t>After charge sharing = 6keV (all 3 plots)</a:t>
            </a:r>
          </a:p>
          <a:p>
            <a:r>
              <a:rPr lang="en-US" dirty="0"/>
              <a:t>Charge sharing:</a:t>
            </a:r>
          </a:p>
          <a:p>
            <a:pPr lvl="1"/>
            <a:r>
              <a:rPr lang="en-US" dirty="0" err="1"/>
              <a:t>Sigmax</a:t>
            </a:r>
            <a:r>
              <a:rPr lang="en-US" dirty="0"/>
              <a:t> = 0.5 mm = pixel pitch</a:t>
            </a:r>
          </a:p>
          <a:p>
            <a:pPr lvl="1"/>
            <a:r>
              <a:rPr lang="en-US" dirty="0" err="1"/>
              <a:t>Sigmay</a:t>
            </a:r>
            <a:r>
              <a:rPr lang="en-US" dirty="0"/>
              <a:t> = 0.5 cm = 0.5*pixel width</a:t>
            </a:r>
          </a:p>
          <a:p>
            <a:pPr lvl="1"/>
            <a:endParaRPr lang="en-US" dirty="0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94D8195D-CFD5-4D45-674C-8FFE1095A40C}"/>
              </a:ext>
            </a:extLst>
          </p:cNvPr>
          <p:cNvSpPr txBox="1"/>
          <p:nvPr/>
        </p:nvSpPr>
        <p:spPr>
          <a:xfrm>
            <a:off x="3107544" y="3662082"/>
            <a:ext cx="1984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30keV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2558CB2-7043-9C44-27C0-8D1D58B86986}"/>
              </a:ext>
            </a:extLst>
          </p:cNvPr>
          <p:cNvSpPr txBox="1"/>
          <p:nvPr/>
        </p:nvSpPr>
        <p:spPr>
          <a:xfrm>
            <a:off x="2711108" y="3904272"/>
            <a:ext cx="2552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60keV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A57404F6-6E28-00F3-9A2D-0843CF7255F8}"/>
              </a:ext>
            </a:extLst>
          </p:cNvPr>
          <p:cNvSpPr txBox="1"/>
          <p:nvPr/>
        </p:nvSpPr>
        <p:spPr>
          <a:xfrm>
            <a:off x="3253789" y="5106035"/>
            <a:ext cx="2673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120keV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8D72C97E-A66E-04BE-8A23-0755104562F2}"/>
              </a:ext>
            </a:extLst>
          </p:cNvPr>
          <p:cNvSpPr txBox="1"/>
          <p:nvPr/>
        </p:nvSpPr>
        <p:spPr>
          <a:xfrm>
            <a:off x="1892574" y="6065609"/>
            <a:ext cx="2722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180keV</a:t>
            </a:r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F67E4D53-2D42-DF66-440D-3F1F51083F1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265125" y="3542458"/>
            <a:ext cx="4942285" cy="33155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3052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A3FE43-60CA-28B7-0951-F3D5AFD0C9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>
            <a:extLst>
              <a:ext uri="{FF2B5EF4-FFF2-40B4-BE49-F238E27FC236}">
                <a16:creationId xmlns:a16="http://schemas.microsoft.com/office/drawing/2014/main" id="{7474F123-0FE4-B598-D793-792851B2A9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2714" y="3465622"/>
            <a:ext cx="4473310" cy="3280626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258976F-9689-AAD4-D507-76BF7AB053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5257800" cy="1325563"/>
          </a:xfrm>
        </p:spPr>
        <p:txBody>
          <a:bodyPr/>
          <a:lstStyle/>
          <a:p>
            <a:r>
              <a:rPr lang="en-US" dirty="0"/>
              <a:t>Cluster performance after correction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432715-A29B-3D99-9510-74DC72170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5365376" cy="4351338"/>
          </a:xfrm>
        </p:spPr>
        <p:txBody>
          <a:bodyPr/>
          <a:lstStyle/>
          <a:p>
            <a:r>
              <a:rPr lang="en-US" dirty="0" err="1"/>
              <a:t>Sigmax</a:t>
            </a:r>
            <a:r>
              <a:rPr lang="en-US" dirty="0"/>
              <a:t> is varied to match expectation</a:t>
            </a: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2EC60E4-4B8C-0938-604B-410644DAD7F2}"/>
              </a:ext>
            </a:extLst>
          </p:cNvPr>
          <p:cNvSpPr txBox="1">
            <a:spLocks/>
          </p:cNvSpPr>
          <p:nvPr/>
        </p:nvSpPr>
        <p:spPr>
          <a:xfrm>
            <a:off x="5977890" y="148590"/>
            <a:ext cx="6355275" cy="3190572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MC particle gun:</a:t>
            </a:r>
          </a:p>
          <a:p>
            <a:pPr lvl="1"/>
            <a:r>
              <a:rPr lang="en-US" dirty="0"/>
              <a:t>1 &lt; theta &lt; 2</a:t>
            </a:r>
          </a:p>
          <a:p>
            <a:pPr lvl="1"/>
            <a:r>
              <a:rPr lang="en-US" dirty="0"/>
              <a:t>2pi azimuth uniform</a:t>
            </a:r>
          </a:p>
          <a:p>
            <a:pPr lvl="1"/>
            <a:r>
              <a:rPr lang="en-US" dirty="0"/>
              <a:t>0.1 &lt; |p| &lt; 1 GeV/c</a:t>
            </a:r>
          </a:p>
          <a:p>
            <a:pPr lvl="1"/>
            <a:r>
              <a:rPr lang="en-US" dirty="0"/>
              <a:t>Pi+ only</a:t>
            </a:r>
          </a:p>
          <a:p>
            <a:r>
              <a:rPr lang="en-US" dirty="0"/>
              <a:t>Reco thresholds:</a:t>
            </a:r>
          </a:p>
          <a:p>
            <a:pPr lvl="1"/>
            <a:r>
              <a:rPr lang="en-US" dirty="0"/>
              <a:t>Before charge sharing = 0keV (no threshold)</a:t>
            </a:r>
          </a:p>
          <a:p>
            <a:pPr lvl="1"/>
            <a:r>
              <a:rPr lang="en-US" dirty="0"/>
              <a:t>After charge sharing = 6keV </a:t>
            </a:r>
          </a:p>
          <a:p>
            <a:r>
              <a:rPr lang="en-US" dirty="0"/>
              <a:t>Charge sharing:</a:t>
            </a:r>
          </a:p>
          <a:p>
            <a:pPr lvl="1"/>
            <a:r>
              <a:rPr lang="en-US" dirty="0" err="1"/>
              <a:t>Sigmax</a:t>
            </a:r>
            <a:r>
              <a:rPr lang="en-US" dirty="0"/>
              <a:t> = </a:t>
            </a:r>
            <a:r>
              <a:rPr lang="en-US" b="1" dirty="0">
                <a:solidFill>
                  <a:srgbClr val="FF0000"/>
                </a:solidFill>
              </a:rPr>
              <a:t>0.25 mm = 0.5*pixel pitch</a:t>
            </a:r>
          </a:p>
          <a:p>
            <a:pPr lvl="1"/>
            <a:r>
              <a:rPr lang="en-US" dirty="0" err="1"/>
              <a:t>Sigmay</a:t>
            </a:r>
            <a:r>
              <a:rPr lang="en-US" dirty="0"/>
              <a:t> = 0.5 cm = 0.5*pixel width</a:t>
            </a:r>
          </a:p>
          <a:p>
            <a:pPr lvl="1"/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6C30E9-31E4-9A7B-ABD6-D78D4382DE35}"/>
              </a:ext>
            </a:extLst>
          </p:cNvPr>
          <p:cNvSpPr txBox="1"/>
          <p:nvPr/>
        </p:nvSpPr>
        <p:spPr>
          <a:xfrm>
            <a:off x="2510294" y="3558885"/>
            <a:ext cx="1984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30keV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A77D95C4-B37A-59F3-B40A-8D7B85398155}"/>
              </a:ext>
            </a:extLst>
          </p:cNvPr>
          <p:cNvSpPr txBox="1"/>
          <p:nvPr/>
        </p:nvSpPr>
        <p:spPr>
          <a:xfrm>
            <a:off x="2244538" y="3774313"/>
            <a:ext cx="2552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60keV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6795113A-D8D3-786D-90B9-AF41BE2D21CD}"/>
              </a:ext>
            </a:extLst>
          </p:cNvPr>
          <p:cNvSpPr txBox="1"/>
          <p:nvPr/>
        </p:nvSpPr>
        <p:spPr>
          <a:xfrm>
            <a:off x="2813869" y="5102128"/>
            <a:ext cx="26730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120keV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3F17B1C-A719-A470-7CA5-78C81369FEBE}"/>
              </a:ext>
            </a:extLst>
          </p:cNvPr>
          <p:cNvSpPr txBox="1"/>
          <p:nvPr/>
        </p:nvSpPr>
        <p:spPr>
          <a:xfrm>
            <a:off x="1609540" y="6040745"/>
            <a:ext cx="27224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180keV</a:t>
            </a:r>
          </a:p>
        </p:txBody>
      </p:sp>
      <p:pic>
        <p:nvPicPr>
          <p:cNvPr id="15" name="Picture 14">
            <a:extLst>
              <a:ext uri="{FF2B5EF4-FFF2-40B4-BE49-F238E27FC236}">
                <a16:creationId xmlns:a16="http://schemas.microsoft.com/office/drawing/2014/main" id="{6A37642E-9A8A-9C3E-331E-6209CD424F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77890" y="3349552"/>
            <a:ext cx="5215768" cy="3508448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4496711-0987-2C81-4C9F-15B56F41B522}"/>
              </a:ext>
            </a:extLst>
          </p:cNvPr>
          <p:cNvSpPr txBox="1"/>
          <p:nvPr/>
        </p:nvSpPr>
        <p:spPr>
          <a:xfrm>
            <a:off x="849782" y="3244334"/>
            <a:ext cx="441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Total number of clusters in all events</a:t>
            </a:r>
          </a:p>
        </p:txBody>
      </p:sp>
    </p:spTree>
    <p:extLst>
      <p:ext uri="{BB962C8B-B14F-4D97-AF65-F5344CB8AC3E}">
        <p14:creationId xmlns:p14="http://schemas.microsoft.com/office/powerpoint/2010/main" val="32068441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9CEFA-580A-F1F6-8E6F-97FB75CF7A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AA1E5E-CAF0-0F22-23CE-8CDDAF2FA8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Proposed:</a:t>
            </a:r>
          </a:p>
          <a:p>
            <a:pPr lvl="1"/>
            <a:r>
              <a:rPr lang="en-US" dirty="0"/>
              <a:t>Fix pixel offset.</a:t>
            </a:r>
          </a:p>
          <a:p>
            <a:pPr lvl="1"/>
            <a:r>
              <a:rPr lang="en-US" dirty="0"/>
              <a:t>Revert pixel size to realistic size (0.5mm * 1 cm)</a:t>
            </a:r>
          </a:p>
          <a:p>
            <a:pPr lvl="1"/>
            <a:r>
              <a:rPr lang="en-US" dirty="0"/>
              <a:t>Enable clusters with </a:t>
            </a:r>
            <a:r>
              <a:rPr lang="en-US" dirty="0" err="1"/>
              <a:t>sigmax</a:t>
            </a:r>
            <a:r>
              <a:rPr lang="en-US" dirty="0"/>
              <a:t> = 0.4 mm</a:t>
            </a:r>
          </a:p>
          <a:p>
            <a:pPr lvl="1"/>
            <a:r>
              <a:rPr lang="en-US" dirty="0"/>
              <a:t>Upload them in a </a:t>
            </a:r>
            <a:r>
              <a:rPr lang="en-US"/>
              <a:t>pull request. </a:t>
            </a:r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To be done:</a:t>
            </a:r>
          </a:p>
          <a:p>
            <a:pPr lvl="1"/>
            <a:r>
              <a:rPr lang="en-US" dirty="0"/>
              <a:t>Same analysis on ETOF. </a:t>
            </a:r>
          </a:p>
        </p:txBody>
      </p:sp>
    </p:spTree>
    <p:extLst>
      <p:ext uri="{BB962C8B-B14F-4D97-AF65-F5344CB8AC3E}">
        <p14:creationId xmlns:p14="http://schemas.microsoft.com/office/powerpoint/2010/main" val="1607649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EE7558-09EA-BCA6-8D21-24D6827831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new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85C67EC-D6E7-5054-348D-951C89034F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Current (Old): </a:t>
            </a:r>
          </a:p>
          <a:p>
            <a:pPr lvl="1"/>
            <a:r>
              <a:rPr lang="en-US" dirty="0"/>
              <a:t>Pixel pitch is 1/5 physical size.</a:t>
            </a:r>
          </a:p>
          <a:p>
            <a:pPr lvl="1"/>
            <a:r>
              <a:rPr lang="en-US" dirty="0"/>
              <a:t>GEANT -&gt; Reco algorithm is just taking pixel center + random time smearing.</a:t>
            </a:r>
          </a:p>
          <a:p>
            <a:r>
              <a:rPr lang="en-US" dirty="0"/>
              <a:t>Why change: </a:t>
            </a:r>
            <a:r>
              <a:rPr lang="en-US" b="1" dirty="0">
                <a:solidFill>
                  <a:srgbClr val="FF0000"/>
                </a:solidFill>
              </a:rPr>
              <a:t>Want to return to realistic pixel pitch</a:t>
            </a:r>
          </a:p>
          <a:p>
            <a:r>
              <a:rPr lang="en-US" dirty="0"/>
              <a:t>Proposed (New):</a:t>
            </a:r>
          </a:p>
          <a:p>
            <a:pPr lvl="1"/>
            <a:r>
              <a:rPr lang="en-US" dirty="0"/>
              <a:t>Pixel pitch is the physical size.</a:t>
            </a:r>
          </a:p>
          <a:p>
            <a:pPr lvl="1"/>
            <a:r>
              <a:rPr lang="en-US" dirty="0"/>
              <a:t>GEANT -&gt; Reco algorithm is GEANT-&gt;Charge sharing-&gt;Clustering-&gt;Reco</a:t>
            </a:r>
          </a:p>
          <a:p>
            <a:pPr lvl="1"/>
            <a:endParaRPr lang="en-US" dirty="0"/>
          </a:p>
          <a:p>
            <a:r>
              <a:rPr lang="en-US" dirty="0"/>
              <a:t>Compare efficiency and resolution of the “new” cluster algorithm</a:t>
            </a:r>
          </a:p>
        </p:txBody>
      </p:sp>
    </p:spTree>
    <p:extLst>
      <p:ext uri="{BB962C8B-B14F-4D97-AF65-F5344CB8AC3E}">
        <p14:creationId xmlns:p14="http://schemas.microsoft.com/office/powerpoint/2010/main" val="42625475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624DE1-F078-E0ED-0711-043C282534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Efficiency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38AE54-4AB0-FA36-C8A6-19318F1CB3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4429"/>
            <a:ext cx="10515600" cy="4351338"/>
          </a:xfrm>
        </p:spPr>
        <p:txBody>
          <a:bodyPr/>
          <a:lstStyle/>
          <a:p>
            <a:r>
              <a:rPr lang="en-US" dirty="0"/>
              <a:t>Old algorithm discard hits if </a:t>
            </a:r>
            <a:r>
              <a:rPr lang="en-US" dirty="0" err="1"/>
              <a:t>edep</a:t>
            </a:r>
            <a:r>
              <a:rPr lang="en-US" dirty="0"/>
              <a:t> &lt; threshold.</a:t>
            </a:r>
          </a:p>
          <a:p>
            <a:pPr lvl="1"/>
            <a:r>
              <a:rPr lang="en-US" dirty="0"/>
              <a:t>Default threshold = 6 keV</a:t>
            </a:r>
          </a:p>
          <a:p>
            <a:r>
              <a:rPr lang="en-US" dirty="0"/>
              <a:t>Before: Narrow pixel, old algorithm. After: wide pixel, new clustering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AF82907-48C7-3A98-CF5A-F4155E6ED6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070" y="3004677"/>
            <a:ext cx="4820253" cy="373010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396D886-86CF-0422-66CA-81A6B7E75DD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4766" y="3061366"/>
            <a:ext cx="5692709" cy="379663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C472F9F2-DD01-43A1-D6BE-C229E87B3EF7}"/>
              </a:ext>
            </a:extLst>
          </p:cNvPr>
          <p:cNvSpPr txBox="1"/>
          <p:nvPr/>
        </p:nvSpPr>
        <p:spPr>
          <a:xfrm>
            <a:off x="2561617" y="3476017"/>
            <a:ext cx="1984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3keV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DE4AF3-7AB9-DEB7-66DC-3050583BDA4D}"/>
              </a:ext>
            </a:extLst>
          </p:cNvPr>
          <p:cNvSpPr txBox="1"/>
          <p:nvPr/>
        </p:nvSpPr>
        <p:spPr>
          <a:xfrm>
            <a:off x="1569396" y="4027125"/>
            <a:ext cx="1984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6keV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C52775F-B6CD-0BF5-7C28-E93BE7B9AEB2}"/>
              </a:ext>
            </a:extLst>
          </p:cNvPr>
          <p:cNvSpPr txBox="1"/>
          <p:nvPr/>
        </p:nvSpPr>
        <p:spPr>
          <a:xfrm>
            <a:off x="2337882" y="5234239"/>
            <a:ext cx="1984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12keV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2572DD34-F3B9-6C7C-0AD5-753B4BABB601}"/>
              </a:ext>
            </a:extLst>
          </p:cNvPr>
          <p:cNvSpPr txBox="1"/>
          <p:nvPr/>
        </p:nvSpPr>
        <p:spPr>
          <a:xfrm>
            <a:off x="1271082" y="5909661"/>
            <a:ext cx="1984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18keV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B58AAC34-EFC4-1000-8665-D7D8395911E9}"/>
              </a:ext>
            </a:extLst>
          </p:cNvPr>
          <p:cNvSpPr txBox="1"/>
          <p:nvPr/>
        </p:nvSpPr>
        <p:spPr>
          <a:xfrm>
            <a:off x="838200" y="2954738"/>
            <a:ext cx="441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Total number of clusters in all events</a:t>
            </a:r>
          </a:p>
        </p:txBody>
      </p:sp>
    </p:spTree>
    <p:extLst>
      <p:ext uri="{BB962C8B-B14F-4D97-AF65-F5344CB8AC3E}">
        <p14:creationId xmlns:p14="http://schemas.microsoft.com/office/powerpoint/2010/main" val="410839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21B889E-262E-17B2-8E35-B7CC295759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58D314-15BF-D754-843B-4C64162BF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Efficiency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382C5D-D711-92AD-F2EB-80752BD295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4429"/>
            <a:ext cx="10515600" cy="4351338"/>
          </a:xfrm>
        </p:spPr>
        <p:txBody>
          <a:bodyPr/>
          <a:lstStyle/>
          <a:p>
            <a:r>
              <a:rPr lang="en-US" dirty="0"/>
              <a:t>Old algorithm discard hits if </a:t>
            </a:r>
            <a:r>
              <a:rPr lang="en-US" dirty="0" err="1"/>
              <a:t>edep</a:t>
            </a:r>
            <a:r>
              <a:rPr lang="en-US" dirty="0"/>
              <a:t> &lt; threshold.</a:t>
            </a:r>
          </a:p>
          <a:p>
            <a:pPr lvl="1"/>
            <a:r>
              <a:rPr lang="en-US" dirty="0"/>
              <a:t>Default threshold = 6 keV</a:t>
            </a:r>
          </a:p>
          <a:p>
            <a:r>
              <a:rPr lang="en-US" dirty="0"/>
              <a:t>Before: Narrow pixel, old algorithm. After: wide pixel, new clustering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D3B5856-2038-F7DF-869B-6D5CE7924B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64070" y="3004677"/>
            <a:ext cx="4820253" cy="3730106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A6B3D568-58D4-39A7-9D10-438B56446F6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44766" y="3061366"/>
            <a:ext cx="5692709" cy="3796634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67B14AA0-CD81-CDCC-3DB1-35A3BD49DC74}"/>
              </a:ext>
            </a:extLst>
          </p:cNvPr>
          <p:cNvSpPr txBox="1"/>
          <p:nvPr/>
        </p:nvSpPr>
        <p:spPr>
          <a:xfrm>
            <a:off x="2561617" y="3476017"/>
            <a:ext cx="1984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3keV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098212-3718-CFA2-E4F7-71C4BECF27E6}"/>
              </a:ext>
            </a:extLst>
          </p:cNvPr>
          <p:cNvSpPr txBox="1"/>
          <p:nvPr/>
        </p:nvSpPr>
        <p:spPr>
          <a:xfrm>
            <a:off x="1569396" y="4027125"/>
            <a:ext cx="1984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6keV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A294AA5-83EB-1E89-0BE8-4F018CA8FA6E}"/>
              </a:ext>
            </a:extLst>
          </p:cNvPr>
          <p:cNvSpPr txBox="1"/>
          <p:nvPr/>
        </p:nvSpPr>
        <p:spPr>
          <a:xfrm>
            <a:off x="2337882" y="5234239"/>
            <a:ext cx="1984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12keV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B706E29-D6DE-9EFB-FFAC-55E5B86AB27B}"/>
              </a:ext>
            </a:extLst>
          </p:cNvPr>
          <p:cNvSpPr txBox="1"/>
          <p:nvPr/>
        </p:nvSpPr>
        <p:spPr>
          <a:xfrm>
            <a:off x="1271082" y="5909661"/>
            <a:ext cx="1984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18keV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FEEAA92E-5E24-13ED-FB7E-935550DF9B1B}"/>
              </a:ext>
            </a:extLst>
          </p:cNvPr>
          <p:cNvSpPr txBox="1"/>
          <p:nvPr/>
        </p:nvSpPr>
        <p:spPr>
          <a:xfrm>
            <a:off x="838200" y="2954738"/>
            <a:ext cx="441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Total number of clusters in all events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8CFC0C-94C2-7343-F95C-8354F028DF5B}"/>
              </a:ext>
            </a:extLst>
          </p:cNvPr>
          <p:cNvSpPr txBox="1"/>
          <p:nvPr/>
        </p:nvSpPr>
        <p:spPr>
          <a:xfrm>
            <a:off x="1770434" y="2579992"/>
            <a:ext cx="7859949" cy="156966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4800" dirty="0"/>
              <a:t>Why do we get less clusters in the new algorithm?</a:t>
            </a:r>
          </a:p>
        </p:txBody>
      </p:sp>
    </p:spTree>
    <p:extLst>
      <p:ext uri="{BB962C8B-B14F-4D97-AF65-F5344CB8AC3E}">
        <p14:creationId xmlns:p14="http://schemas.microsoft.com/office/powerpoint/2010/main" val="21363055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8CDD1A-2EB7-09D7-63A8-36C3653CA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Efficiency (cont.)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B2ABBB-9545-FC5F-1709-02D8C67BA7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Cluster lost due to overlapping clusters being merged into 1.</a:t>
            </a:r>
          </a:p>
          <a:p>
            <a:r>
              <a:rPr lang="en-US" dirty="0"/>
              <a:t>New result if </a:t>
            </a:r>
            <a:r>
              <a:rPr lang="en-US" dirty="0" err="1"/>
              <a:t>sigmax</a:t>
            </a:r>
            <a:r>
              <a:rPr lang="en-US" dirty="0"/>
              <a:t>=</a:t>
            </a:r>
            <a:r>
              <a:rPr lang="en-US" dirty="0" err="1"/>
              <a:t>sigmay</a:t>
            </a:r>
            <a:r>
              <a:rPr lang="en-US" dirty="0"/>
              <a:t>= 0 (no charge sharing)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EDCBBE7-C0BD-6EC5-640E-10837B6A98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5287" y="3202681"/>
            <a:ext cx="4482901" cy="3368624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8ABA171C-0BFF-84F6-7135-C0CEA63CE59C}"/>
              </a:ext>
            </a:extLst>
          </p:cNvPr>
          <p:cNvSpPr txBox="1"/>
          <p:nvPr/>
        </p:nvSpPr>
        <p:spPr>
          <a:xfrm>
            <a:off x="838200" y="2954738"/>
            <a:ext cx="441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Total number of clusters in all events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F8CBB69-CB94-FA48-F754-543170B6BE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21100" y="2910904"/>
            <a:ext cx="5903537" cy="394709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061D02F-EC2E-3A44-1422-2682C19E714A}"/>
              </a:ext>
            </a:extLst>
          </p:cNvPr>
          <p:cNvSpPr txBox="1"/>
          <p:nvPr/>
        </p:nvSpPr>
        <p:spPr>
          <a:xfrm>
            <a:off x="2561617" y="3476017"/>
            <a:ext cx="1984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3keV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8376BB2D-A5F4-3588-5DE5-EEB7E8EA3B0F}"/>
              </a:ext>
            </a:extLst>
          </p:cNvPr>
          <p:cNvSpPr txBox="1"/>
          <p:nvPr/>
        </p:nvSpPr>
        <p:spPr>
          <a:xfrm>
            <a:off x="1569396" y="4027125"/>
            <a:ext cx="1984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6keV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FDD038E-5C79-BB7F-17AF-C3C7EA35DE2B}"/>
              </a:ext>
            </a:extLst>
          </p:cNvPr>
          <p:cNvSpPr txBox="1"/>
          <p:nvPr/>
        </p:nvSpPr>
        <p:spPr>
          <a:xfrm>
            <a:off x="2337882" y="5234239"/>
            <a:ext cx="1984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12keV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CF2BA81-EDA1-9135-B109-6AB7DFE7ADE1}"/>
              </a:ext>
            </a:extLst>
          </p:cNvPr>
          <p:cNvSpPr txBox="1"/>
          <p:nvPr/>
        </p:nvSpPr>
        <p:spPr>
          <a:xfrm>
            <a:off x="1271082" y="5909661"/>
            <a:ext cx="1984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18keV</a:t>
            </a:r>
          </a:p>
        </p:txBody>
      </p:sp>
    </p:spTree>
    <p:extLst>
      <p:ext uri="{BB962C8B-B14F-4D97-AF65-F5344CB8AC3E}">
        <p14:creationId xmlns:p14="http://schemas.microsoft.com/office/powerpoint/2010/main" val="36674965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310414-E42D-19A7-70FA-B416E873E4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7AA95D7-3DB3-7D11-3CD7-419D37E3176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Resolution of new algorithm (with realistic pixel width) = that of old algorithm (but with wrong pixel width)</a:t>
            </a:r>
          </a:p>
          <a:p>
            <a:endParaRPr lang="en-US" dirty="0"/>
          </a:p>
          <a:p>
            <a:r>
              <a:rPr lang="en-US" dirty="0"/>
              <a:t>Source of efficiency lost </a:t>
            </a:r>
            <a:r>
              <a:rPr lang="en-US"/>
              <a:t>is NOT understood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Propose that we replace the old clustering algorithm with the new one. </a:t>
            </a:r>
          </a:p>
        </p:txBody>
      </p:sp>
    </p:spTree>
    <p:extLst>
      <p:ext uri="{BB962C8B-B14F-4D97-AF65-F5344CB8AC3E}">
        <p14:creationId xmlns:p14="http://schemas.microsoft.com/office/powerpoint/2010/main" val="3217402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0D9A54-38B5-30E4-F2B7-1910AE3C85C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Update 4/11/2026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04393A8-D40F-2831-50F0-3F8EFEBBD11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1638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CC12A8-EBAA-A154-C20F-254D676251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Reason for missing clusters: Cell segmentation with wrong offset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568D85-F5CF-2D89-51F2-46CFE518B5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824663" cy="4351338"/>
          </a:xfrm>
        </p:spPr>
        <p:txBody>
          <a:bodyPr/>
          <a:lstStyle/>
          <a:p>
            <a:r>
              <a:rPr lang="en-US" dirty="0"/>
              <a:t>When I increase the pixel size to be the sensor size (i.e. each sensor has only one pixel), offset were incorrect. </a:t>
            </a:r>
          </a:p>
          <a:p>
            <a:endParaRPr lang="en-US" dirty="0"/>
          </a:p>
          <a:p>
            <a:r>
              <a:rPr lang="en-US" dirty="0"/>
              <a:t>Hits are located at the corner, which confuses neighbor finder.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1344FD-1978-5D52-B8C6-868E9E3A47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94478" y="1376347"/>
            <a:ext cx="4548221" cy="4105305"/>
          </a:xfrm>
          <a:prstGeom prst="rect">
            <a:avLst/>
          </a:prstGeom>
        </p:spPr>
      </p:pic>
      <p:sp>
        <p:nvSpPr>
          <p:cNvPr id="5" name="Arrow: Right 4">
            <a:extLst>
              <a:ext uri="{FF2B5EF4-FFF2-40B4-BE49-F238E27FC236}">
                <a16:creationId xmlns:a16="http://schemas.microsoft.com/office/drawing/2014/main" id="{CE0298E2-03F0-0FEE-4406-4E90433F74CA}"/>
              </a:ext>
            </a:extLst>
          </p:cNvPr>
          <p:cNvSpPr/>
          <p:nvPr/>
        </p:nvSpPr>
        <p:spPr>
          <a:xfrm>
            <a:off x="8133347" y="3224464"/>
            <a:ext cx="1507958" cy="1090863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8920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199969-8CB3-9D80-CCE1-BDDC3F07F1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 cluster lost after fixing offset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CB10D7-F909-8778-7D78-49BC27E162D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99193"/>
            <a:ext cx="10515600" cy="4351338"/>
          </a:xfrm>
        </p:spPr>
        <p:txBody>
          <a:bodyPr/>
          <a:lstStyle/>
          <a:p>
            <a:r>
              <a:rPr lang="en-US" dirty="0"/>
              <a:t>One sensor only has one pixel.</a:t>
            </a:r>
          </a:p>
          <a:p>
            <a:r>
              <a:rPr lang="en-US" dirty="0"/>
              <a:t>Thresholds are applied BEFORE charge sharing.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E96A48C-FCD1-2B55-BA9A-6A71BC3363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70737" y="2880582"/>
            <a:ext cx="5596992" cy="397741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AD4610D-7637-711F-5F94-010DFFEB0538}"/>
              </a:ext>
            </a:extLst>
          </p:cNvPr>
          <p:cNvSpPr txBox="1"/>
          <p:nvPr/>
        </p:nvSpPr>
        <p:spPr>
          <a:xfrm>
            <a:off x="3981856" y="2950723"/>
            <a:ext cx="1984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30keV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FFC8A0B-B3EB-6AF8-6453-33916C4E95F0}"/>
              </a:ext>
            </a:extLst>
          </p:cNvPr>
          <p:cNvSpPr txBox="1"/>
          <p:nvPr/>
        </p:nvSpPr>
        <p:spPr>
          <a:xfrm>
            <a:off x="3670571" y="3205530"/>
            <a:ext cx="1984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60keV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3636674-FABF-31C1-80EC-F80B00BE9BB0}"/>
              </a:ext>
            </a:extLst>
          </p:cNvPr>
          <p:cNvSpPr txBox="1"/>
          <p:nvPr/>
        </p:nvSpPr>
        <p:spPr>
          <a:xfrm>
            <a:off x="3981856" y="4869290"/>
            <a:ext cx="23389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120keV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167F060-5E65-95C8-79A0-FB34A4145C2C}"/>
              </a:ext>
            </a:extLst>
          </p:cNvPr>
          <p:cNvSpPr txBox="1"/>
          <p:nvPr/>
        </p:nvSpPr>
        <p:spPr>
          <a:xfrm>
            <a:off x="2477312" y="5992297"/>
            <a:ext cx="24375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Threshold = 180keV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E89F894-51A1-2C70-747E-B9046B731808}"/>
              </a:ext>
            </a:extLst>
          </p:cNvPr>
          <p:cNvSpPr txBox="1">
            <a:spLocks/>
          </p:cNvSpPr>
          <p:nvPr/>
        </p:nvSpPr>
        <p:spPr>
          <a:xfrm>
            <a:off x="6725054" y="3138791"/>
            <a:ext cx="5185006" cy="3190572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MC particle gun:</a:t>
            </a:r>
          </a:p>
          <a:p>
            <a:pPr lvl="1"/>
            <a:r>
              <a:rPr lang="en-US" dirty="0"/>
              <a:t>1 &lt; theta &lt; 2</a:t>
            </a:r>
          </a:p>
          <a:p>
            <a:pPr lvl="1"/>
            <a:r>
              <a:rPr lang="en-US" dirty="0"/>
              <a:t>2pi azimuth uniform</a:t>
            </a:r>
          </a:p>
          <a:p>
            <a:pPr lvl="1"/>
            <a:r>
              <a:rPr lang="en-US" dirty="0"/>
              <a:t>0.1 &lt; |p| &lt; 1 GeV/c</a:t>
            </a:r>
          </a:p>
          <a:p>
            <a:pPr lvl="1"/>
            <a:r>
              <a:rPr lang="en-US" dirty="0"/>
              <a:t>Pi+ only</a:t>
            </a:r>
          </a:p>
          <a:p>
            <a:pPr lvl="1"/>
            <a:endParaRPr lang="en-US" dirty="0"/>
          </a:p>
          <a:p>
            <a:r>
              <a:rPr lang="en-US" dirty="0"/>
              <a:t>Reco thresholds:</a:t>
            </a:r>
          </a:p>
          <a:p>
            <a:pPr lvl="1"/>
            <a:r>
              <a:rPr lang="en-US" dirty="0"/>
              <a:t>Before charge sharing = (see plot)</a:t>
            </a:r>
          </a:p>
          <a:p>
            <a:pPr lvl="1"/>
            <a:r>
              <a:rPr lang="en-US" dirty="0"/>
              <a:t>After charge sharing = 0 (no threshold)</a:t>
            </a:r>
          </a:p>
          <a:p>
            <a:pPr lvl="1"/>
            <a:r>
              <a:rPr lang="en-US" dirty="0"/>
              <a:t>Not threshold applied before charge sharing ONLY to verify if there are bugs in the program, NOT to realistically simulate detector response</a:t>
            </a:r>
          </a:p>
          <a:p>
            <a:pPr lvl="1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5FBA461E-B84E-A6E3-07B7-9C13D58108F1}"/>
              </a:ext>
            </a:extLst>
          </p:cNvPr>
          <p:cNvSpPr txBox="1"/>
          <p:nvPr/>
        </p:nvSpPr>
        <p:spPr>
          <a:xfrm>
            <a:off x="2311029" y="2673724"/>
            <a:ext cx="44140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Total number of clusters in all events</a:t>
            </a:r>
          </a:p>
        </p:txBody>
      </p:sp>
    </p:spTree>
    <p:extLst>
      <p:ext uri="{BB962C8B-B14F-4D97-AF65-F5344CB8AC3E}">
        <p14:creationId xmlns:p14="http://schemas.microsoft.com/office/powerpoint/2010/main" val="4472390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682</Words>
  <Application>Microsoft Macintosh PowerPoint</Application>
  <PresentationFormat>Widescreen</PresentationFormat>
  <Paragraphs>114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Cluster update</vt:lpstr>
      <vt:lpstr>What’s new</vt:lpstr>
      <vt:lpstr>Efficiency</vt:lpstr>
      <vt:lpstr>Efficiency</vt:lpstr>
      <vt:lpstr>Efficiency (cont.)</vt:lpstr>
      <vt:lpstr>Conclusion</vt:lpstr>
      <vt:lpstr>Update 4/11/2026</vt:lpstr>
      <vt:lpstr>Reason for missing clusters: Cell segmentation with wrong offset</vt:lpstr>
      <vt:lpstr>No cluster lost after fixing offset</vt:lpstr>
      <vt:lpstr>Cluster performance after correction</vt:lpstr>
      <vt:lpstr>Cluster performance after correction</vt:lpstr>
      <vt:lpstr>Conclusion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Tsang, Chun Yuen</dc:creator>
  <cp:lastModifiedBy>Xu, Zhangbu</cp:lastModifiedBy>
  <cp:revision>3</cp:revision>
  <dcterms:created xsi:type="dcterms:W3CDTF">2026-04-09T14:21:29Z</dcterms:created>
  <dcterms:modified xsi:type="dcterms:W3CDTF">2026-04-11T16:19:59Z</dcterms:modified>
</cp:coreProperties>
</file>