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9" r:id="rId7"/>
    <p:sldId id="264" r:id="rId8"/>
    <p:sldId id="265" r:id="rId9"/>
    <p:sldId id="262" r:id="rId10"/>
    <p:sldId id="263" r:id="rId11"/>
    <p:sldId id="261" r:id="rId12"/>
    <p:sldId id="260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02C"/>
    <a:srgbClr val="5E2CBC"/>
    <a:srgbClr val="FF3CFF"/>
    <a:srgbClr val="FFB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21" autoAdjust="0"/>
    <p:restoredTop sz="96132"/>
  </p:normalViewPr>
  <p:slideViewPr>
    <p:cSldViewPr snapToGrid="0" snapToObjects="1">
      <p:cViewPr>
        <p:scale>
          <a:sx n="109" d="100"/>
          <a:sy n="109" d="100"/>
        </p:scale>
        <p:origin x="4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19028C-A8A5-FADA-83F3-EB1D12770AC1}"/>
              </a:ext>
            </a:extLst>
          </p:cNvPr>
          <p:cNvSpPr txBox="1"/>
          <p:nvPr userDrawn="1"/>
        </p:nvSpPr>
        <p:spPr>
          <a:xfrm>
            <a:off x="2369713" y="6266220"/>
            <a:ext cx="35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EIC Commissioning Tool Working Group Meeting</a:t>
            </a:r>
          </a:p>
          <a:p>
            <a:r>
              <a:rPr lang="en-US" sz="1200" dirty="0"/>
              <a:t>2 February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EA0DD-6710-BC4F-33C5-13627A6AF6DE}"/>
              </a:ext>
            </a:extLst>
          </p:cNvPr>
          <p:cNvSpPr txBox="1"/>
          <p:nvPr userDrawn="1"/>
        </p:nvSpPr>
        <p:spPr>
          <a:xfrm>
            <a:off x="6540321" y="6266220"/>
            <a:ext cx="35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Matt Signorelli</a:t>
            </a:r>
          </a:p>
          <a:p>
            <a:r>
              <a:rPr lang="en-US" sz="1200" dirty="0"/>
              <a:t>msignorel@bnl.gov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28145-4631-14C9-622E-2BE74E8D38D4}"/>
              </a:ext>
            </a:extLst>
          </p:cNvPr>
          <p:cNvSpPr txBox="1"/>
          <p:nvPr userDrawn="1"/>
        </p:nvSpPr>
        <p:spPr>
          <a:xfrm>
            <a:off x="11768194" y="6450886"/>
            <a:ext cx="38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EE603-5718-4AF7-9552-D26816D640F2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E44F33-00E1-4995-BCB3-306884FDA130}"/>
              </a:ext>
            </a:extLst>
          </p:cNvPr>
          <p:cNvSpPr txBox="1"/>
          <p:nvPr userDrawn="1"/>
        </p:nvSpPr>
        <p:spPr>
          <a:xfrm>
            <a:off x="2369713" y="6266220"/>
            <a:ext cx="35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ESR Polarization Meeting</a:t>
            </a:r>
          </a:p>
          <a:p>
            <a:r>
              <a:rPr lang="en-US" sz="1200" dirty="0"/>
              <a:t>May 14</a:t>
            </a:r>
            <a:r>
              <a:rPr lang="en-US" sz="1200" baseline="30000" dirty="0"/>
              <a:t>th</a:t>
            </a:r>
            <a:r>
              <a:rPr lang="en-US" sz="1200" dirty="0"/>
              <a:t>,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188FB-5634-402C-938B-93ED71BF6DBD}"/>
              </a:ext>
            </a:extLst>
          </p:cNvPr>
          <p:cNvSpPr txBox="1"/>
          <p:nvPr userDrawn="1"/>
        </p:nvSpPr>
        <p:spPr>
          <a:xfrm>
            <a:off x="6540321" y="6266220"/>
            <a:ext cx="35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Matt Signorelli</a:t>
            </a:r>
          </a:p>
          <a:p>
            <a:r>
              <a:rPr lang="en-US" sz="1200" dirty="0"/>
              <a:t>msignorel@bnl.gov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4637E-9912-A471-4BC7-3B2D0CF329D4}"/>
              </a:ext>
            </a:extLst>
          </p:cNvPr>
          <p:cNvSpPr txBox="1"/>
          <p:nvPr userDrawn="1"/>
        </p:nvSpPr>
        <p:spPr>
          <a:xfrm>
            <a:off x="11768194" y="6450886"/>
            <a:ext cx="38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EE603-5718-4AF7-9552-D26816D640F2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49" y="2497873"/>
            <a:ext cx="10758339" cy="1000581"/>
          </a:xfrm>
        </p:spPr>
        <p:txBody>
          <a:bodyPr>
            <a:noAutofit/>
          </a:bodyPr>
          <a:lstStyle/>
          <a:p>
            <a:r>
              <a:rPr lang="en-US" sz="4400" dirty="0"/>
              <a:t>ESR Polarization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049" y="5086055"/>
            <a:ext cx="10334625" cy="746185"/>
          </a:xfrm>
        </p:spPr>
        <p:txBody>
          <a:bodyPr>
            <a:normAutofit/>
          </a:bodyPr>
          <a:lstStyle/>
          <a:p>
            <a:r>
              <a:rPr lang="en-US" sz="1400" dirty="0"/>
              <a:t>Increasing ESR Polarization Meeting</a:t>
            </a:r>
          </a:p>
          <a:p>
            <a:r>
              <a:rPr lang="en-US" sz="1400" dirty="0"/>
              <a:t>May 14</a:t>
            </a:r>
            <a:r>
              <a:rPr lang="en-US" sz="1400" baseline="30000" dirty="0"/>
              <a:t>th</a:t>
            </a:r>
            <a:r>
              <a:rPr lang="en-US" sz="1400" dirty="0"/>
              <a:t>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29000"/>
            <a:ext cx="10334625" cy="1271786"/>
          </a:xfrm>
        </p:spPr>
        <p:txBody>
          <a:bodyPr/>
          <a:lstStyle/>
          <a:p>
            <a:r>
              <a:rPr lang="en-US" b="1" dirty="0"/>
              <a:t>Matt Signorelli</a:t>
            </a:r>
          </a:p>
          <a:p>
            <a:r>
              <a:rPr lang="en-US" dirty="0"/>
              <a:t>Postdoctoral Research Associate</a:t>
            </a:r>
          </a:p>
          <a:p>
            <a:r>
              <a:rPr lang="en-US" dirty="0"/>
              <a:t>Brookhaven National Laboratory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EE5E-5790-C825-01B2-0346322E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7129A6-6F1C-F683-AE51-F93D7174E40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61963" y="981075"/>
                <a:ext cx="11499850" cy="56000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Need to intentionally create vertical emittance to match the hadron beam size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/>
                  <a:t>In the </a:t>
                </a:r>
                <a:r>
                  <a:rPr lang="en-US" b="1" dirty="0"/>
                  <a:t>ideal 18 GeV </a:t>
                </a:r>
                <a:r>
                  <a:rPr lang="en-US" dirty="0"/>
                  <a:t>lattice with a special BAGELS vertical emittance bump:</a:t>
                </a:r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:endParaRPr lang="en-US" sz="1200" dirty="0"/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in the ideal case!  Add errors,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is unlikely w/ BAGELS alone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7129A6-6F1C-F683-AE51-F93D7174E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61963" y="981075"/>
                <a:ext cx="11499850" cy="5600029"/>
              </a:xfrm>
              <a:blipFill>
                <a:blip r:embed="rId2"/>
                <a:stretch>
                  <a:fillRect l="-883" t="-1584" r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838847CF-8B27-7CF2-BB28-1E9A867AD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1898470"/>
            <a:ext cx="4796512" cy="3678695"/>
          </a:xfrm>
          <a:prstGeom prst="rect">
            <a:avLst/>
          </a:prstGeom>
        </p:spPr>
      </p:pic>
      <p:pic>
        <p:nvPicPr>
          <p:cNvPr id="5" name="Picture 4" descr="A graph with blue lines and white text&#10;&#10;AI-generated content may be incorrect.">
            <a:extLst>
              <a:ext uri="{FF2B5EF4-FFF2-40B4-BE49-F238E27FC236}">
                <a16:creationId xmlns:a16="http://schemas.microsoft.com/office/drawing/2014/main" id="{57DB29AC-A6C1-B312-F657-622E32CCF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9731"/>
            <a:ext cx="5087696" cy="38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1B4297-AB87-2FDA-70FB-065FA2216E6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328344" y="938841"/>
                <a:ext cx="5965851" cy="50657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b="1" dirty="0"/>
                  <a:t>Suppose RCS ramps only to 9 GeV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Then:</a:t>
                </a:r>
              </a:p>
              <a:p>
                <a:r>
                  <a:rPr lang="en-US" sz="2200" b="1" dirty="0"/>
                  <a:t>ESR would ramp 9-18 GeV</a:t>
                </a:r>
              </a:p>
              <a:p>
                <a:r>
                  <a:rPr lang="en-US" sz="2200" b="1" dirty="0"/>
                  <a:t>Must build up + store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200" b="1" dirty="0"/>
                  <a:t> at 18 GeV</a:t>
                </a:r>
              </a:p>
              <a:p>
                <a:pPr lvl="1"/>
                <a:r>
                  <a:rPr lang="en-US" sz="2200" dirty="0"/>
                  <a:t>Including vertical emittance creation!</a:t>
                </a:r>
              </a:p>
              <a:p>
                <a:pPr lvl="1"/>
                <a:r>
                  <a:rPr lang="en-US" sz="2200" dirty="0"/>
                  <a:t>Also must be amenable to +, - helicities</a:t>
                </a:r>
              </a:p>
              <a:p>
                <a:endParaRPr lang="en-US" sz="2200" b="1" dirty="0"/>
              </a:p>
              <a:p>
                <a:r>
                  <a:rPr lang="en-US" sz="2200" b="1" dirty="0"/>
                  <a:t>BAGELS helps, but is not sufficient</a:t>
                </a:r>
              </a:p>
              <a:p>
                <a:endParaRPr lang="en-US" sz="2200" b="1" dirty="0"/>
              </a:p>
              <a:p>
                <a:r>
                  <a:rPr lang="en-US" sz="2200" b="1" dirty="0"/>
                  <a:t>That’s where you(!) come in</a:t>
                </a:r>
              </a:p>
              <a:p>
                <a:endParaRPr lang="en-US" sz="2200" b="1" dirty="0"/>
              </a:p>
              <a:p>
                <a:r>
                  <a:rPr lang="en-US" sz="2200" b="1" dirty="0"/>
                  <a:t>Radical ideas may be on the table </a:t>
                </a:r>
                <a:r>
                  <a:rPr lang="en-US" sz="2200" b="1" dirty="0">
                    <a:sym typeface="Wingdings" pitchFamily="2" charset="2"/>
                  </a:rPr>
                  <a:t> </a:t>
                </a:r>
                <a:endParaRPr lang="en-US" sz="2200" b="1" dirty="0"/>
              </a:p>
              <a:p>
                <a:endParaRPr lang="en-US" sz="2200" b="1" dirty="0"/>
              </a:p>
              <a:p>
                <a:endParaRPr lang="en-US" sz="2200" b="1" dirty="0"/>
              </a:p>
              <a:p>
                <a:endParaRPr lang="en-US" sz="2200" b="1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1B4297-AB87-2FDA-70FB-065FA2216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328344" y="938841"/>
                <a:ext cx="5965851" cy="5065713"/>
              </a:xfrm>
              <a:blipFill>
                <a:blip r:embed="rId2"/>
                <a:stretch>
                  <a:fillRect l="-1274" t="-2000" b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F79BB88-FEC3-A351-49C0-3AC172B1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4D6F1-4CD2-69AE-540F-DA665AD01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9210" r="2960" b="9690"/>
          <a:stretch>
            <a:fillRect/>
          </a:stretch>
        </p:blipFill>
        <p:spPr>
          <a:xfrm>
            <a:off x="433085" y="916680"/>
            <a:ext cx="4130566" cy="5399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F9D1F-94DA-0831-1B98-9E7026F38454}"/>
              </a:ext>
            </a:extLst>
          </p:cNvPr>
          <p:cNvSpPr txBox="1"/>
          <p:nvPr/>
        </p:nvSpPr>
        <p:spPr>
          <a:xfrm>
            <a:off x="1830146" y="3938435"/>
            <a:ext cx="4408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IP6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9D985-348F-60E3-A093-D4A271A3F065}"/>
              </a:ext>
            </a:extLst>
          </p:cNvPr>
          <p:cNvSpPr txBox="1"/>
          <p:nvPr/>
        </p:nvSpPr>
        <p:spPr>
          <a:xfrm>
            <a:off x="3666326" y="1663614"/>
            <a:ext cx="266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Rapid Cycling Synchrotron (RCS)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74D808-E3CD-DEC8-B15F-F339A5C7F5FA}"/>
              </a:ext>
            </a:extLst>
          </p:cNvPr>
          <p:cNvCxnSpPr>
            <a:cxnSpLocks/>
          </p:cNvCxnSpPr>
          <p:nvPr/>
        </p:nvCxnSpPr>
        <p:spPr>
          <a:xfrm flipH="1">
            <a:off x="2546175" y="3471698"/>
            <a:ext cx="1021270" cy="21250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7477E1-DADE-F223-FBFC-BFCED7B6AF16}"/>
              </a:ext>
            </a:extLst>
          </p:cNvPr>
          <p:cNvSpPr txBox="1"/>
          <p:nvPr/>
        </p:nvSpPr>
        <p:spPr>
          <a:xfrm>
            <a:off x="2970339" y="4716999"/>
            <a:ext cx="266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Move the RCS into the AGS tunnel</a:t>
            </a:r>
          </a:p>
        </p:txBody>
      </p:sp>
    </p:spTree>
    <p:extLst>
      <p:ext uri="{BB962C8B-B14F-4D97-AF65-F5344CB8AC3E}">
        <p14:creationId xmlns:p14="http://schemas.microsoft.com/office/powerpoint/2010/main" val="2291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5EE5-0E77-DA79-D128-C436EA6F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A7749-B24A-08EE-ED75-4C77229B1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4589539" cy="50657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Electron-Ion Collider (EIC)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Hadron Storage Ring (HSR)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41, 100, and 275 GeV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Electron Storage Ring (ESR)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5, 10, and 18 GeV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22F71F-40E7-6E31-EC22-EE28D2A16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9210" r="2960" b="9690"/>
          <a:stretch>
            <a:fillRect/>
          </a:stretch>
        </p:blipFill>
        <p:spPr>
          <a:xfrm>
            <a:off x="4258113" y="916789"/>
            <a:ext cx="4130566" cy="5399991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22FFD54-8DA7-28F4-A9FE-CABA8934B3BC}"/>
              </a:ext>
            </a:extLst>
          </p:cNvPr>
          <p:cNvSpPr txBox="1">
            <a:spLocks/>
          </p:cNvSpPr>
          <p:nvPr/>
        </p:nvSpPr>
        <p:spPr>
          <a:xfrm>
            <a:off x="11628635" y="6522400"/>
            <a:ext cx="409723" cy="1363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EBF9-0C69-4C62-8AA3-6792853BE58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50A5FA6F-3808-18BB-15C4-9B300C02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r="5950"/>
          <a:stretch>
            <a:fillRect/>
          </a:stretch>
        </p:blipFill>
        <p:spPr>
          <a:xfrm>
            <a:off x="912985" y="1393786"/>
            <a:ext cx="3148630" cy="110272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345248-F138-E9B3-BB84-4F4D878105A3}"/>
              </a:ext>
            </a:extLst>
          </p:cNvPr>
          <p:cNvCxnSpPr>
            <a:cxnSpLocks/>
          </p:cNvCxnSpPr>
          <p:nvPr/>
        </p:nvCxnSpPr>
        <p:spPr>
          <a:xfrm flipV="1">
            <a:off x="3665279" y="2779250"/>
            <a:ext cx="673046" cy="259941"/>
          </a:xfrm>
          <a:prstGeom prst="straightConnector1">
            <a:avLst/>
          </a:prstGeom>
          <a:ln w="57150">
            <a:solidFill>
              <a:srgbClr val="ADAA2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9906B23-227F-7DF6-803F-61A22BD61741}"/>
              </a:ext>
            </a:extLst>
          </p:cNvPr>
          <p:cNvSpPr txBox="1"/>
          <p:nvPr/>
        </p:nvSpPr>
        <p:spPr>
          <a:xfrm>
            <a:off x="5655174" y="3938544"/>
            <a:ext cx="4408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IP6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55C8A2-232D-E450-2C20-F8D8146838B3}"/>
              </a:ext>
            </a:extLst>
          </p:cNvPr>
          <p:cNvCxnSpPr>
            <a:cxnSpLocks/>
          </p:cNvCxnSpPr>
          <p:nvPr/>
        </p:nvCxnSpPr>
        <p:spPr>
          <a:xfrm flipV="1">
            <a:off x="3745490" y="3618949"/>
            <a:ext cx="1025246" cy="506425"/>
          </a:xfrm>
          <a:prstGeom prst="straightConnector1">
            <a:avLst/>
          </a:prstGeom>
          <a:ln w="57150">
            <a:solidFill>
              <a:srgbClr val="C46184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23E615A-8CAA-CD85-BABC-97C10281B4EF}"/>
              </a:ext>
            </a:extLst>
          </p:cNvPr>
          <p:cNvSpPr txBox="1"/>
          <p:nvPr/>
        </p:nvSpPr>
        <p:spPr>
          <a:xfrm>
            <a:off x="7573978" y="4292462"/>
            <a:ext cx="4054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/>
              <a:t>Rapid Cycling Synchrotron (RCS)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/>
              <a:t>Accelerates electrons from 750 MeV to 18(??) GeV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b="1" dirty="0"/>
              <a:t>The point of this meeting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1433C71-7285-5D94-354A-F74B0ABBA0B4}"/>
              </a:ext>
            </a:extLst>
          </p:cNvPr>
          <p:cNvCxnSpPr>
            <a:cxnSpLocks/>
          </p:cNvCxnSpPr>
          <p:nvPr/>
        </p:nvCxnSpPr>
        <p:spPr>
          <a:xfrm flipH="1" flipV="1">
            <a:off x="8335029" y="3222702"/>
            <a:ext cx="744029" cy="1085174"/>
          </a:xfrm>
          <a:prstGeom prst="straightConnector1">
            <a:avLst/>
          </a:prstGeom>
          <a:ln w="57150">
            <a:solidFill>
              <a:srgbClr val="C46184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72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42E13-1FE4-BCC8-9CD5-D27521E1F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AD1E-0D60-5A9E-D9C0-6EDF400A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Rotator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77DB4B-6AB3-6E52-6277-6F4161539A4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62579" y="1130505"/>
                <a:ext cx="4533784" cy="5065713"/>
              </a:xfrm>
            </p:spPr>
            <p:txBody>
              <a:bodyPr/>
              <a:lstStyle/>
              <a:p>
                <a:r>
                  <a:rPr lang="en-US" dirty="0"/>
                  <a:t>Longitudinal spin at the IP for 5, 9, and 18 GeV</a:t>
                </a:r>
              </a:p>
              <a:p>
                <a:pPr lvl="1"/>
                <a:r>
                  <a:rPr lang="en-US" b="1" dirty="0"/>
                  <a:t>Exact energy chosen for half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Symmetric arrangement of bends and “solenoid modules”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“Solenoid module”</a:t>
                </a:r>
              </a:p>
              <a:p>
                <a:pPr lvl="1"/>
                <a:r>
                  <a:rPr lang="en-US" dirty="0"/>
                  <a:t>Two half solenoids</a:t>
                </a:r>
              </a:p>
              <a:p>
                <a:pPr lvl="1"/>
                <a:r>
                  <a:rPr lang="en-US" dirty="0"/>
                  <a:t>Quadrupoles for </a:t>
                </a:r>
                <a:r>
                  <a:rPr lang="en-US" b="1" dirty="0"/>
                  <a:t>spin matching</a:t>
                </a:r>
                <a:r>
                  <a:rPr lang="en-US" dirty="0"/>
                  <a:t> and </a:t>
                </a:r>
                <a:r>
                  <a:rPr lang="en-US" b="1" dirty="0"/>
                  <a:t>optics decoupling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77DB4B-6AB3-6E52-6277-6F4161539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62579" y="1130505"/>
                <a:ext cx="4533784" cy="5065713"/>
              </a:xfrm>
              <a:blipFill>
                <a:blip r:embed="rId2"/>
                <a:stretch>
                  <a:fillRect l="-1955" t="-1500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circuit&#10;&#10;AI-generated content may be incorrect.">
            <a:extLst>
              <a:ext uri="{FF2B5EF4-FFF2-40B4-BE49-F238E27FC236}">
                <a16:creationId xmlns:a16="http://schemas.microsoft.com/office/drawing/2014/main" id="{7C2F0868-8314-0606-C3FD-726474ADE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11" y="895226"/>
            <a:ext cx="5857763" cy="2237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B5BE2-47B3-31E3-DCBE-F2CFF25CD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132" y="4494572"/>
            <a:ext cx="6643372" cy="11047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CD891E-BA64-ECE0-2169-450E527E8D14}"/>
                  </a:ext>
                </a:extLst>
              </p:cNvPr>
              <p:cNvSpPr txBox="1"/>
              <p:nvPr/>
            </p:nvSpPr>
            <p:spPr>
              <a:xfrm>
                <a:off x="5138913" y="3052266"/>
                <a:ext cx="705308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Bends: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fixed by geometry and energy)</a:t>
                </a:r>
              </a:p>
              <a:p>
                <a:endParaRPr lang="en-US" dirty="0"/>
              </a:p>
              <a:p>
                <a:r>
                  <a:rPr lang="en-US" b="1" dirty="0"/>
                  <a:t>Solenoids: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CD891E-BA64-ECE0-2169-450E527E8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913" y="3052266"/>
                <a:ext cx="7053087" cy="923330"/>
              </a:xfrm>
              <a:prstGeom prst="rect">
                <a:avLst/>
              </a:prstGeom>
              <a:blipFill>
                <a:blip r:embed="rId5"/>
                <a:stretch>
                  <a:fillRect l="-718" t="-2740" r="-53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60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DC772-D7A4-7876-B7CF-39461E004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0881-B529-4712-5A97-2B431FED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Configurations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D2FACF08-91E1-5219-56E5-659F66C7D07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/>
                  <a:t>Sokolov-Ternov (ST) Effect: </a:t>
                </a:r>
                <a:r>
                  <a:rPr lang="en-US" sz="2000" dirty="0"/>
                  <a:t>polarizes anti-parallel to arc field, </a:t>
                </a:r>
                <a:r>
                  <a:rPr lang="en-US" sz="2000" i="1" dirty="0"/>
                  <a:t>unavoidable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/>
                  <a:t>Radiative Depolarization: </a:t>
                </a:r>
                <a:r>
                  <a:rPr lang="en-US" sz="2000" dirty="0"/>
                  <a:t>stochastic radiation reduces spin actions, </a:t>
                </a:r>
                <a:r>
                  <a:rPr lang="en-US" sz="2000" i="1" dirty="0"/>
                  <a:t>remedy via “spin matching”</a:t>
                </a:r>
                <a:endParaRPr lang="en-US" sz="2000" b="1" i="1" dirty="0"/>
              </a:p>
              <a:p>
                <a:pPr marL="0" indent="0">
                  <a:buNone/>
                </a:pPr>
                <a:endParaRPr lang="en-US" sz="900" b="1" dirty="0"/>
              </a:p>
              <a:p>
                <a:pPr marL="0" indent="0">
                  <a:buNone/>
                </a:pPr>
                <a:r>
                  <a:rPr lang="en-US" sz="2000" dirty="0"/>
                  <a:t>Both effects balance out to asymptotic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900" b="1" dirty="0"/>
              </a:p>
              <a:p>
                <a:pPr marL="0" indent="0">
                  <a:buNone/>
                </a:pPr>
                <a:r>
                  <a:rPr lang="en-US" sz="2000" b="1" dirty="0"/>
                  <a:t>EIC-ESR: Collide bunches with both + and – helicities </a:t>
                </a:r>
              </a:p>
              <a:p>
                <a:r>
                  <a:rPr lang="en-US" sz="2000" dirty="0"/>
                  <a:t>Half of bunches polarized parallel to arc (ST effect works against)</a:t>
                </a:r>
              </a:p>
              <a:p>
                <a:r>
                  <a:rPr lang="en-US" sz="2000" dirty="0"/>
                  <a:t>Half of bunches polarized antiparallel to arc (ST effect works for)</a:t>
                </a: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Swap-out injection: </a:t>
                </a:r>
                <a:r>
                  <a:rPr lang="en-US" sz="2000" dirty="0"/>
                  <a:t>Replace bunch once depolarized </a:t>
                </a:r>
              </a:p>
              <a:p>
                <a:r>
                  <a:rPr lang="en-US" sz="2000" dirty="0"/>
                  <a:t>Require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0%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1400" dirty="0"/>
              </a:p>
              <a:p>
                <a:r>
                  <a:rPr lang="en-US" sz="2000" b="1" dirty="0"/>
                  <a:t>Current plan is to store both at same time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D2FACF08-91E1-5219-56E5-659F66C7D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52" t="-1250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06664B2-6ECB-611C-44A9-A89AB9EF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61" y="3948965"/>
            <a:ext cx="5340439" cy="20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50285-B7CF-EACC-7403-BFEE16323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E059-A85D-7A1F-CAEB-4756C63A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Cost-Saving Idea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C77BA2-32CC-87C9-1829-793AE77B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9210" r="2960" b="9690"/>
          <a:stretch>
            <a:fillRect/>
          </a:stretch>
        </p:blipFill>
        <p:spPr>
          <a:xfrm>
            <a:off x="896727" y="973793"/>
            <a:ext cx="4130566" cy="5399991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5FDD2D3-33D0-2AF8-6409-04407FE38823}"/>
              </a:ext>
            </a:extLst>
          </p:cNvPr>
          <p:cNvSpPr txBox="1">
            <a:spLocks/>
          </p:cNvSpPr>
          <p:nvPr/>
        </p:nvSpPr>
        <p:spPr>
          <a:xfrm>
            <a:off x="11628635" y="6522400"/>
            <a:ext cx="409723" cy="1363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EBF9-0C69-4C62-8AA3-6792853BE5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C1A7C7-E033-F7B6-A187-25F196C8D2BE}"/>
              </a:ext>
            </a:extLst>
          </p:cNvPr>
          <p:cNvSpPr txBox="1"/>
          <p:nvPr/>
        </p:nvSpPr>
        <p:spPr>
          <a:xfrm>
            <a:off x="2293788" y="3995548"/>
            <a:ext cx="4408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IP6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40878-2E6D-0EB1-3ACC-ECF5FEBCFC9F}"/>
              </a:ext>
            </a:extLst>
          </p:cNvPr>
          <p:cNvSpPr txBox="1"/>
          <p:nvPr/>
        </p:nvSpPr>
        <p:spPr>
          <a:xfrm>
            <a:off x="4129968" y="1720727"/>
            <a:ext cx="266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Rapid Cycling Synchrotron (RCS)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9C3C2D-0972-CE6D-AE76-809C7003A031}"/>
              </a:ext>
            </a:extLst>
          </p:cNvPr>
          <p:cNvCxnSpPr>
            <a:cxnSpLocks/>
          </p:cNvCxnSpPr>
          <p:nvPr/>
        </p:nvCxnSpPr>
        <p:spPr>
          <a:xfrm flipH="1">
            <a:off x="3009817" y="3528811"/>
            <a:ext cx="1021270" cy="21250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1BF17D-35E8-F64F-05E6-0AA776D43E56}"/>
              </a:ext>
            </a:extLst>
          </p:cNvPr>
          <p:cNvSpPr txBox="1"/>
          <p:nvPr/>
        </p:nvSpPr>
        <p:spPr>
          <a:xfrm>
            <a:off x="3433981" y="4774112"/>
            <a:ext cx="266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Move the RCS into the AGS tunnel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3E604-6553-6E2D-F9A0-5CF1BFF501F0}"/>
              </a:ext>
            </a:extLst>
          </p:cNvPr>
          <p:cNvSpPr txBox="1"/>
          <p:nvPr/>
        </p:nvSpPr>
        <p:spPr>
          <a:xfrm>
            <a:off x="6903076" y="937443"/>
            <a:ext cx="5135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Pro: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Lots of money saved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r>
              <a:rPr lang="en-US" sz="2400" b="1" dirty="0"/>
              <a:t>Con: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Can only ramp up to 9 GeV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4A4B4-76B8-BCD3-635C-5BDDD451CD51}"/>
                  </a:ext>
                </a:extLst>
              </p:cNvPr>
              <p:cNvSpPr txBox="1"/>
              <p:nvPr/>
            </p:nvSpPr>
            <p:spPr>
              <a:xfrm>
                <a:off x="5924282" y="3114368"/>
                <a:ext cx="6038222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Ramp from 9 to 18 GeV must then be in the ESR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will kill polarization, so…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Must achieve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000" b="1" dirty="0"/>
                  <a:t> in the ESR at 18 GeV to build up polarization after the ramp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Must find a solution so both + and – helicities can be collided with minimal time between</a:t>
                </a:r>
              </a:p>
              <a:p>
                <a:endParaRPr lang="en-US" sz="20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4A4B4-76B8-BCD3-635C-5BDDD451C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82" y="3114368"/>
                <a:ext cx="6038222" cy="3170099"/>
              </a:xfrm>
              <a:prstGeom prst="rect">
                <a:avLst/>
              </a:prstGeom>
              <a:blipFill>
                <a:blip r:embed="rId3"/>
                <a:stretch>
                  <a:fillRect l="-840" t="-1200"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76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B6E63-CA16-6BA8-86D2-DE58C05A1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07C9-57A2-192C-FDFA-09548B6A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been done?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72D55C-05C9-04CF-1AF9-3C01D2B9527F}"/>
                  </a:ext>
                </a:extLst>
              </p:cNvPr>
              <p:cNvSpPr txBox="1"/>
              <p:nvPr/>
            </p:nvSpPr>
            <p:spPr>
              <a:xfrm>
                <a:off x="3504194" y="4141538"/>
                <a:ext cx="7610032" cy="826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/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/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72D55C-05C9-04CF-1AF9-3C01D2B9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194" y="4141538"/>
                <a:ext cx="7610032" cy="826380"/>
              </a:xfrm>
              <a:prstGeom prst="rect">
                <a:avLst/>
              </a:prstGeom>
              <a:blipFill>
                <a:blip r:embed="rId2"/>
                <a:stretch>
                  <a:fillRect t="-2985" r="-167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9E23135-BBB5-81F5-852C-71F90425B609}"/>
              </a:ext>
            </a:extLst>
          </p:cNvPr>
          <p:cNvSpPr txBox="1"/>
          <p:nvPr/>
        </p:nvSpPr>
        <p:spPr>
          <a:xfrm>
            <a:off x="4586857" y="3877720"/>
            <a:ext cx="14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Horizontal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8DBDF-11D7-87B6-B9AA-5879322C817D}"/>
              </a:ext>
            </a:extLst>
          </p:cNvPr>
          <p:cNvSpPr txBox="1"/>
          <p:nvPr/>
        </p:nvSpPr>
        <p:spPr>
          <a:xfrm>
            <a:off x="6624959" y="3877720"/>
            <a:ext cx="1084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Vertical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D37E1-CCAA-0601-74DE-31B223DFBFC9}"/>
              </a:ext>
            </a:extLst>
          </p:cNvPr>
          <p:cNvSpPr txBox="1"/>
          <p:nvPr/>
        </p:nvSpPr>
        <p:spPr>
          <a:xfrm>
            <a:off x="8049432" y="3889409"/>
            <a:ext cx="164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Longitudinal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358C95-7C6D-D77A-3067-3530BB929D48}"/>
              </a:ext>
            </a:extLst>
          </p:cNvPr>
          <p:cNvCxnSpPr>
            <a:cxnSpLocks/>
          </p:cNvCxnSpPr>
          <p:nvPr/>
        </p:nvCxnSpPr>
        <p:spPr>
          <a:xfrm flipH="1">
            <a:off x="4573580" y="4141538"/>
            <a:ext cx="674461" cy="9200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EA617A-DCBA-C7E6-22C6-B653E08A3EE1}"/>
                  </a:ext>
                </a:extLst>
              </p:cNvPr>
              <p:cNvSpPr txBox="1"/>
              <p:nvPr/>
            </p:nvSpPr>
            <p:spPr>
              <a:xfrm>
                <a:off x="3711004" y="5050510"/>
                <a:ext cx="235397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0→</m:t>
                    </m:r>
                  </m:oMath>
                </a14:m>
                <a:r>
                  <a:rPr lang="en-US" sz="2000" dirty="0"/>
                  <a:t> achievable by setting solenoid module quads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EA617A-DCBA-C7E6-22C6-B653E08A3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04" y="5050510"/>
                <a:ext cx="2353976" cy="1015663"/>
              </a:xfrm>
              <a:prstGeom prst="rect">
                <a:avLst/>
              </a:prstGeom>
              <a:blipFill>
                <a:blip r:embed="rId3"/>
                <a:stretch>
                  <a:fillRect l="-2688" t="-2469" r="-53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4E0907-30AC-F5DD-48A3-5C832F8FDFAE}"/>
                  </a:ext>
                </a:extLst>
              </p:cNvPr>
              <p:cNvSpPr txBox="1"/>
              <p:nvPr/>
            </p:nvSpPr>
            <p:spPr>
              <a:xfrm>
                <a:off x="6220143" y="5050509"/>
                <a:ext cx="23539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?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Yes, when the vertical beam size is small…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4E0907-30AC-F5DD-48A3-5C832F8F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43" y="5050509"/>
                <a:ext cx="2353977" cy="1015663"/>
              </a:xfrm>
              <a:prstGeom prst="rect">
                <a:avLst/>
              </a:prstGeom>
              <a:blipFill>
                <a:blip r:embed="rId4"/>
                <a:stretch>
                  <a:fillRect l="-2674" t="-2469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or: Curved 17">
            <a:extLst>
              <a:ext uri="{FF2B5EF4-FFF2-40B4-BE49-F238E27FC236}">
                <a16:creationId xmlns:a16="http://schemas.microsoft.com/office/drawing/2014/main" id="{CA56C005-E742-1784-06DD-BD00B2E3C6D5}"/>
              </a:ext>
            </a:extLst>
          </p:cNvPr>
          <p:cNvCxnSpPr>
            <a:cxnSpLocks/>
          </p:cNvCxnSpPr>
          <p:nvPr/>
        </p:nvCxnSpPr>
        <p:spPr>
          <a:xfrm rot="5400000">
            <a:off x="6619212" y="4159690"/>
            <a:ext cx="907634" cy="896140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7E58CE-AF62-96FB-92C2-30496B389ECD}"/>
              </a:ext>
            </a:extLst>
          </p:cNvPr>
          <p:cNvCxnSpPr>
            <a:cxnSpLocks/>
          </p:cNvCxnSpPr>
          <p:nvPr/>
        </p:nvCxnSpPr>
        <p:spPr>
          <a:xfrm>
            <a:off x="8729284" y="4836625"/>
            <a:ext cx="587194" cy="5109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BD4DB3-8B95-D541-E7B8-9C7A717B3ADF}"/>
              </a:ext>
            </a:extLst>
          </p:cNvPr>
          <p:cNvSpPr txBox="1"/>
          <p:nvPr/>
        </p:nvSpPr>
        <p:spPr>
          <a:xfrm>
            <a:off x="8869592" y="5284191"/>
            <a:ext cx="288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It’s complicated…</a:t>
            </a:r>
          </a:p>
        </p:txBody>
      </p:sp>
      <p:pic>
        <p:nvPicPr>
          <p:cNvPr id="20" name="Picture 19" descr="A diagram of a circuit&#10;&#10;AI-generated content may be incorrect.">
            <a:extLst>
              <a:ext uri="{FF2B5EF4-FFF2-40B4-BE49-F238E27FC236}">
                <a16:creationId xmlns:a16="http://schemas.microsoft.com/office/drawing/2014/main" id="{0430A850-9174-FCE6-37BE-4F2CDC97C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02" y="907769"/>
            <a:ext cx="5466485" cy="208836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5D1A5A-F592-1344-42F0-FB01C865D94D}"/>
              </a:ext>
            </a:extLst>
          </p:cNvPr>
          <p:cNvCxnSpPr>
            <a:cxnSpLocks/>
          </p:cNvCxnSpPr>
          <p:nvPr/>
        </p:nvCxnSpPr>
        <p:spPr>
          <a:xfrm flipH="1" flipV="1">
            <a:off x="1578146" y="1482059"/>
            <a:ext cx="10071" cy="1504418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5EC32A-B57E-B852-A41B-216372A9CE34}"/>
              </a:ext>
            </a:extLst>
          </p:cNvPr>
          <p:cNvCxnSpPr>
            <a:cxnSpLocks/>
          </p:cNvCxnSpPr>
          <p:nvPr/>
        </p:nvCxnSpPr>
        <p:spPr>
          <a:xfrm flipH="1">
            <a:off x="1077774" y="3002052"/>
            <a:ext cx="500372" cy="931051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74FF96-C98B-B435-B678-BE2599AE1CFE}"/>
              </a:ext>
            </a:extLst>
          </p:cNvPr>
          <p:cNvCxnSpPr>
            <a:cxnSpLocks/>
          </p:cNvCxnSpPr>
          <p:nvPr/>
        </p:nvCxnSpPr>
        <p:spPr>
          <a:xfrm>
            <a:off x="1618750" y="3002052"/>
            <a:ext cx="1387379" cy="0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B9A810-EFD2-FBE7-DE18-959D50D3CA7F}"/>
                  </a:ext>
                </a:extLst>
              </p:cNvPr>
              <p:cNvSpPr txBox="1"/>
              <p:nvPr/>
            </p:nvSpPr>
            <p:spPr>
              <a:xfrm>
                <a:off x="1077774" y="1181165"/>
                <a:ext cx="4941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B9A810-EFD2-FBE7-DE18-959D50D3C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74" y="1181165"/>
                <a:ext cx="494173" cy="430887"/>
              </a:xfrm>
              <a:prstGeom prst="rect">
                <a:avLst/>
              </a:prstGeom>
              <a:blipFill>
                <a:blip r:embed="rId6"/>
                <a:stretch>
                  <a:fillRect l="-12500" t="-17647" r="-7500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35E91B2-1F71-2537-62A8-2CB41C635E62}"/>
              </a:ext>
            </a:extLst>
          </p:cNvPr>
          <p:cNvSpPr>
            <a:spLocks noChangeAspect="1"/>
          </p:cNvSpPr>
          <p:nvPr/>
        </p:nvSpPr>
        <p:spPr>
          <a:xfrm>
            <a:off x="1393180" y="2791440"/>
            <a:ext cx="390073" cy="3900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F4BF48-E95E-A3F0-A88D-630623F79BBB}"/>
              </a:ext>
            </a:extLst>
          </p:cNvPr>
          <p:cNvCxnSpPr>
            <a:cxnSpLocks/>
          </p:cNvCxnSpPr>
          <p:nvPr/>
        </p:nvCxnSpPr>
        <p:spPr>
          <a:xfrm flipV="1">
            <a:off x="1593457" y="1746464"/>
            <a:ext cx="541019" cy="124001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4CAF3B-0B20-4A5E-C7C0-25B565DC4264}"/>
              </a:ext>
            </a:extLst>
          </p:cNvPr>
          <p:cNvCxnSpPr>
            <a:cxnSpLocks/>
          </p:cNvCxnSpPr>
          <p:nvPr/>
        </p:nvCxnSpPr>
        <p:spPr>
          <a:xfrm flipV="1">
            <a:off x="2134476" y="1798822"/>
            <a:ext cx="0" cy="1670945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CA7A18-A3C7-5ECA-9C0A-8F2F9CF90B65}"/>
                  </a:ext>
                </a:extLst>
              </p:cNvPr>
              <p:cNvSpPr txBox="1"/>
              <p:nvPr/>
            </p:nvSpPr>
            <p:spPr>
              <a:xfrm>
                <a:off x="2216827" y="1396608"/>
                <a:ext cx="293350" cy="485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CA7A18-A3C7-5ECA-9C0A-8F2F9CF90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827" y="1396608"/>
                <a:ext cx="293350" cy="485967"/>
              </a:xfrm>
              <a:prstGeom prst="rect">
                <a:avLst/>
              </a:prstGeom>
              <a:blipFill>
                <a:blip r:embed="rId7"/>
                <a:stretch>
                  <a:fillRect l="-25000" r="-25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308234-7664-FB30-9C2A-A26D7C553784}"/>
              </a:ext>
            </a:extLst>
          </p:cNvPr>
          <p:cNvCxnSpPr>
            <a:cxnSpLocks/>
          </p:cNvCxnSpPr>
          <p:nvPr/>
        </p:nvCxnSpPr>
        <p:spPr>
          <a:xfrm flipH="1">
            <a:off x="1331356" y="3467577"/>
            <a:ext cx="803120" cy="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A1566D-D7D2-54FC-ED1E-0914792BC6D3}"/>
              </a:ext>
            </a:extLst>
          </p:cNvPr>
          <p:cNvCxnSpPr>
            <a:cxnSpLocks/>
          </p:cNvCxnSpPr>
          <p:nvPr/>
        </p:nvCxnSpPr>
        <p:spPr>
          <a:xfrm flipH="1">
            <a:off x="2179127" y="2986476"/>
            <a:ext cx="224643" cy="447964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DB7B04-63E0-1852-09D6-9C5FA4E123EF}"/>
                  </a:ext>
                </a:extLst>
              </p:cNvPr>
              <p:cNvSpPr txBox="1"/>
              <p:nvPr/>
            </p:nvSpPr>
            <p:spPr>
              <a:xfrm>
                <a:off x="1549106" y="3397665"/>
                <a:ext cx="330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DB7B04-63E0-1852-09D6-9C5FA4E1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106" y="3397665"/>
                <a:ext cx="330219" cy="430887"/>
              </a:xfrm>
              <a:prstGeom prst="rect">
                <a:avLst/>
              </a:prstGeom>
              <a:blipFill>
                <a:blip r:embed="rId8"/>
                <a:stretch>
                  <a:fillRect l="-11111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4498A5-8DFF-1153-A31F-D7580171375B}"/>
                  </a:ext>
                </a:extLst>
              </p:cNvPr>
              <p:cNvSpPr txBox="1"/>
              <p:nvPr/>
            </p:nvSpPr>
            <p:spPr>
              <a:xfrm>
                <a:off x="2338050" y="3002052"/>
                <a:ext cx="3334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4498A5-8DFF-1153-A31F-D75801713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50" y="3002052"/>
                <a:ext cx="333425" cy="430887"/>
              </a:xfrm>
              <a:prstGeom prst="rect">
                <a:avLst/>
              </a:prstGeom>
              <a:blipFill>
                <a:blip r:embed="rId9"/>
                <a:stretch>
                  <a:fillRect l="-37037" r="-3333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FA1E4F-F7E4-DD32-180F-CF586495722C}"/>
                  </a:ext>
                </a:extLst>
              </p:cNvPr>
              <p:cNvSpPr txBox="1"/>
              <p:nvPr/>
            </p:nvSpPr>
            <p:spPr>
              <a:xfrm>
                <a:off x="830687" y="3896932"/>
                <a:ext cx="6047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FA1E4F-F7E4-DD32-180F-CF5864957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87" y="3896932"/>
                <a:ext cx="604781" cy="430887"/>
              </a:xfrm>
              <a:prstGeom prst="rect">
                <a:avLst/>
              </a:prstGeom>
              <a:blipFill>
                <a:blip r:embed="rId10"/>
                <a:stretch>
                  <a:fillRect l="-6250" t="-17143" r="-4167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5D1841-3A18-21CE-4405-64D62E13B0CE}"/>
                  </a:ext>
                </a:extLst>
              </p:cNvPr>
              <p:cNvSpPr txBox="1"/>
              <p:nvPr/>
            </p:nvSpPr>
            <p:spPr>
              <a:xfrm>
                <a:off x="3035033" y="2750626"/>
                <a:ext cx="404406" cy="454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5D1841-3A18-21CE-4405-64D62E13B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033" y="2750626"/>
                <a:ext cx="404406" cy="454420"/>
              </a:xfrm>
              <a:prstGeom prst="rect">
                <a:avLst/>
              </a:prstGeom>
              <a:blipFill>
                <a:blip r:embed="rId11"/>
                <a:stretch>
                  <a:fillRect l="-21875" t="-16216" r="-6250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59494CF-A1D0-1AED-0C8E-CC9329B97D0C}"/>
              </a:ext>
            </a:extLst>
          </p:cNvPr>
          <p:cNvSpPr txBox="1"/>
          <p:nvPr/>
        </p:nvSpPr>
        <p:spPr>
          <a:xfrm>
            <a:off x="3711004" y="3348943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From arc  to  arc: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051E147-7CA3-3BA5-398E-0BE53E73E914}"/>
              </a:ext>
            </a:extLst>
          </p:cNvPr>
          <p:cNvCxnSpPr>
            <a:cxnSpLocks/>
          </p:cNvCxnSpPr>
          <p:nvPr/>
        </p:nvCxnSpPr>
        <p:spPr>
          <a:xfrm flipH="1" flipV="1">
            <a:off x="4666765" y="2782780"/>
            <a:ext cx="221227" cy="646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6B9BD6-7C61-9238-0929-AD1B08DCD95A}"/>
              </a:ext>
            </a:extLst>
          </p:cNvPr>
          <p:cNvCxnSpPr>
            <a:cxnSpLocks/>
          </p:cNvCxnSpPr>
          <p:nvPr/>
        </p:nvCxnSpPr>
        <p:spPr>
          <a:xfrm flipV="1">
            <a:off x="6064980" y="2782780"/>
            <a:ext cx="2804612" cy="66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  <p:bldP spid="10" grpId="0"/>
      <p:bldP spid="11" grpId="0"/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C9894-DC58-CBF1-122A-CC7EAEE0E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0411-255F-68C5-AD3D-7633B673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Spin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A0B1E-517A-F82B-3B80-A7DB8CCB529A}"/>
              </a:ext>
            </a:extLst>
          </p:cNvPr>
          <p:cNvSpPr txBox="1">
            <a:spLocks/>
          </p:cNvSpPr>
          <p:nvPr/>
        </p:nvSpPr>
        <p:spPr>
          <a:xfrm>
            <a:off x="584347" y="852282"/>
            <a:ext cx="7415420" cy="5009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5, 9 GeV do not require longitudinal spin match (LSM)</a:t>
            </a:r>
            <a:endParaRPr lang="en-US" sz="2200" b="1" dirty="0"/>
          </a:p>
          <a:p>
            <a:endParaRPr lang="en-US" sz="2200" b="1" dirty="0"/>
          </a:p>
          <a:p>
            <a:r>
              <a:rPr lang="en-US" sz="2200" b="1" dirty="0"/>
              <a:t>At 18 GeV, the effect on polarization is </a:t>
            </a:r>
            <a:r>
              <a:rPr lang="en-US" sz="2200" b="1" i="1" dirty="0"/>
              <a:t>significant</a:t>
            </a:r>
            <a:endParaRPr lang="en-US" sz="2200" kern="0" dirty="0">
              <a:solidFill>
                <a:sysClr val="windowText" lastClr="000000"/>
              </a:solidFill>
            </a:endParaRPr>
          </a:p>
          <a:p>
            <a:endParaRPr lang="en-US" sz="2200" kern="0" dirty="0">
              <a:solidFill>
                <a:sysClr val="windowText" lastClr="000000"/>
              </a:solidFill>
            </a:endParaRPr>
          </a:p>
          <a:p>
            <a:r>
              <a:rPr lang="en-US" sz="2200" kern="0" dirty="0">
                <a:solidFill>
                  <a:sysClr val="windowText" lastClr="000000"/>
                </a:solidFill>
              </a:rPr>
              <a:t>But, would </a:t>
            </a:r>
            <a:r>
              <a:rPr lang="en-US" sz="2200" b="1" kern="0" dirty="0">
                <a:solidFill>
                  <a:sysClr val="windowText" lastClr="000000"/>
                </a:solidFill>
              </a:rPr>
              <a:t>need 11 Tesla solenoids. Not feasible</a:t>
            </a:r>
          </a:p>
          <a:p>
            <a:endParaRPr lang="en-US" sz="2200" b="1" kern="0" dirty="0">
              <a:solidFill>
                <a:sysClr val="windowText" lastClr="000000"/>
              </a:solidFill>
            </a:endParaRPr>
          </a:p>
          <a:p>
            <a:r>
              <a:rPr lang="en-US" sz="2200" b="1" kern="0" dirty="0">
                <a:solidFill>
                  <a:sysClr val="windowText" lastClr="000000"/>
                </a:solidFill>
              </a:rPr>
              <a:t>Attempted “partial” LSM using 2</a:t>
            </a:r>
            <a:r>
              <a:rPr lang="en-US" sz="2200" b="1" kern="0" baseline="30000" dirty="0">
                <a:solidFill>
                  <a:sysClr val="windowText" lastClr="000000"/>
                </a:solidFill>
              </a:rPr>
              <a:t>nd</a:t>
            </a:r>
            <a:r>
              <a:rPr lang="en-US" sz="2200" b="1" kern="0" dirty="0">
                <a:solidFill>
                  <a:sysClr val="windowText" lastClr="000000"/>
                </a:solidFill>
              </a:rPr>
              <a:t> IR: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A16FE-EF5C-EE82-5337-FC69C371B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9157" y="914979"/>
            <a:ext cx="4338644" cy="3253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F8193B-4B0B-1253-C9DF-F8BC4533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8" y="3957265"/>
            <a:ext cx="8604534" cy="1692105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5DD75F75-05E5-04A2-D469-AA504A14BF12}"/>
              </a:ext>
            </a:extLst>
          </p:cNvPr>
          <p:cNvSpPr/>
          <p:nvPr/>
        </p:nvSpPr>
        <p:spPr>
          <a:xfrm rot="6440660">
            <a:off x="6547380" y="3417672"/>
            <a:ext cx="160951" cy="3469210"/>
          </a:xfrm>
          <a:prstGeom prst="rightBrace">
            <a:avLst>
              <a:gd name="adj1" fmla="val 69271"/>
              <a:gd name="adj2" fmla="val 5150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0FE67-C2A3-9751-0B7E-78B3808F5BE8}"/>
              </a:ext>
            </a:extLst>
          </p:cNvPr>
          <p:cNvSpPr txBox="1"/>
          <p:nvPr/>
        </p:nvSpPr>
        <p:spPr>
          <a:xfrm>
            <a:off x="5270406" y="5073638"/>
            <a:ext cx="191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LSM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2DDFED5-049D-6DF8-4F0F-FD909ED3C8AD}"/>
              </a:ext>
            </a:extLst>
          </p:cNvPr>
          <p:cNvSpPr/>
          <p:nvPr/>
        </p:nvSpPr>
        <p:spPr>
          <a:xfrm rot="5400000">
            <a:off x="4305297" y="1583280"/>
            <a:ext cx="191418" cy="7940762"/>
          </a:xfrm>
          <a:prstGeom prst="rightBrace">
            <a:avLst>
              <a:gd name="adj1" fmla="val 71636"/>
              <a:gd name="adj2" fmla="val 5086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917B62-74E1-4D00-48A6-FD26E7D5B3B2}"/>
              </a:ext>
            </a:extLst>
          </p:cNvPr>
          <p:cNvSpPr txBox="1"/>
          <p:nvPr/>
        </p:nvSpPr>
        <p:spPr>
          <a:xfrm>
            <a:off x="2936197" y="5689236"/>
            <a:ext cx="230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(Partial) LSM??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7B5729-4E3F-75DC-3783-911CDD3BA10E}"/>
              </a:ext>
            </a:extLst>
          </p:cNvPr>
          <p:cNvSpPr txBox="1"/>
          <p:nvPr/>
        </p:nvSpPr>
        <p:spPr>
          <a:xfrm>
            <a:off x="9245597" y="4449041"/>
            <a:ext cx="2894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kern="0" dirty="0">
                <a:solidFill>
                  <a:sysClr val="windowText" lastClr="000000"/>
                </a:solidFill>
              </a:rPr>
              <a:t>Marginal improvements, still insufficient</a:t>
            </a:r>
          </a:p>
        </p:txBody>
      </p:sp>
    </p:spTree>
    <p:extLst>
      <p:ext uri="{BB962C8B-B14F-4D97-AF65-F5344CB8AC3E}">
        <p14:creationId xmlns:p14="http://schemas.microsoft.com/office/powerpoint/2010/main" val="38132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75D33-4D93-4154-73A8-8CB1BEE13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1A8A-AFEC-DF7E-3E18-3A6E6A58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Adjustment Groups for </a:t>
            </a:r>
            <a:r>
              <a:rPr lang="en-US" dirty="0" err="1"/>
              <a:t>ELectron</a:t>
            </a:r>
            <a:r>
              <a:rPr lang="en-US" dirty="0"/>
              <a:t> Spin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0">
                <a:extLst>
                  <a:ext uri="{FF2B5EF4-FFF2-40B4-BE49-F238E27FC236}">
                    <a16:creationId xmlns:a16="http://schemas.microsoft.com/office/drawing/2014/main" id="{C2CE8B99-74A6-248F-70C5-D4221D1C1B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659" y="903920"/>
                <a:ext cx="11571043" cy="480576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spin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orbit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coupling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"= </m:t>
                    </m:r>
                  </m:oMath>
                </a14:m>
                <a:r>
                  <a:rPr lang="en-US" b="1" dirty="0"/>
                  <a:t>the bad thing! </a:t>
                </a:r>
              </a:p>
              <a:p>
                <a:r>
                  <a:rPr lang="en-US" dirty="0"/>
                  <a:t>Without a longitudinal spin match,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20">
                <a:extLst>
                  <a:ext uri="{FF2B5EF4-FFF2-40B4-BE49-F238E27FC236}">
                    <a16:creationId xmlns:a16="http://schemas.microsoft.com/office/drawing/2014/main" id="{C2CE8B99-74A6-248F-70C5-D4221D1C1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9" y="903920"/>
                <a:ext cx="11571043" cy="4805766"/>
              </a:xfrm>
              <a:prstGeom prst="rect">
                <a:avLst/>
              </a:prstGeom>
              <a:blipFill>
                <a:blip r:embed="rId2"/>
                <a:stretch>
                  <a:fillRect l="-658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13CD67E-CBEF-BF90-BB85-0B1AFE4F5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36"/>
          <a:stretch/>
        </p:blipFill>
        <p:spPr>
          <a:xfrm>
            <a:off x="7144091" y="1378504"/>
            <a:ext cx="4710233" cy="1789386"/>
          </a:xfrm>
          <a:prstGeom prst="rect">
            <a:avLst/>
          </a:prstGeom>
          <a:ln>
            <a:noFill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2E93E-F132-DB55-D956-D2F0EA24DB8A}"/>
              </a:ext>
            </a:extLst>
          </p:cNvPr>
          <p:cNvCxnSpPr>
            <a:cxnSpLocks/>
          </p:cNvCxnSpPr>
          <p:nvPr/>
        </p:nvCxnSpPr>
        <p:spPr>
          <a:xfrm>
            <a:off x="5296829" y="1750741"/>
            <a:ext cx="1547510" cy="2736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reeform: Shape 33">
            <a:extLst>
              <a:ext uri="{FF2B5EF4-FFF2-40B4-BE49-F238E27FC236}">
                <a16:creationId xmlns:a16="http://schemas.microsoft.com/office/drawing/2014/main" id="{FA112AAE-E95A-122E-8999-AA8BA95F206A}"/>
              </a:ext>
            </a:extLst>
          </p:cNvPr>
          <p:cNvSpPr/>
          <p:nvPr/>
        </p:nvSpPr>
        <p:spPr>
          <a:xfrm>
            <a:off x="852672" y="3540979"/>
            <a:ext cx="5302743" cy="1057615"/>
          </a:xfrm>
          <a:custGeom>
            <a:avLst/>
            <a:gdLst>
              <a:gd name="connsiteX0" fmla="*/ 2113699 w 5302743"/>
              <a:gd name="connsiteY0" fmla="*/ 1057615 h 1057615"/>
              <a:gd name="connsiteX1" fmla="*/ 1481571 w 5302743"/>
              <a:gd name="connsiteY1" fmla="*/ 1001956 h 1057615"/>
              <a:gd name="connsiteX2" fmla="*/ 750051 w 5302743"/>
              <a:gd name="connsiteY2" fmla="*/ 902565 h 1057615"/>
              <a:gd name="connsiteX3" fmla="*/ 133825 w 5302743"/>
              <a:gd name="connsiteY3" fmla="*/ 719685 h 1057615"/>
              <a:gd name="connsiteX4" fmla="*/ 2628 w 5302743"/>
              <a:gd name="connsiteY4" fmla="*/ 501024 h 1057615"/>
              <a:gd name="connsiteX5" fmla="*/ 197435 w 5302743"/>
              <a:gd name="connsiteY5" fmla="*/ 341998 h 1057615"/>
              <a:gd name="connsiteX6" fmla="*/ 765953 w 5302743"/>
              <a:gd name="connsiteY6" fmla="*/ 163094 h 1057615"/>
              <a:gd name="connsiteX7" fmla="*/ 1640597 w 5302743"/>
              <a:gd name="connsiteY7" fmla="*/ 55751 h 1057615"/>
              <a:gd name="connsiteX8" fmla="*/ 2729926 w 5302743"/>
              <a:gd name="connsiteY8" fmla="*/ 92 h 1057615"/>
              <a:gd name="connsiteX9" fmla="*/ 3950451 w 5302743"/>
              <a:gd name="connsiteY9" fmla="*/ 67678 h 1057615"/>
              <a:gd name="connsiteX10" fmla="*/ 4932437 w 5302743"/>
              <a:gd name="connsiteY10" fmla="*/ 270436 h 1057615"/>
              <a:gd name="connsiteX11" fmla="*/ 5290246 w 5302743"/>
              <a:gd name="connsiteY11" fmla="*/ 508975 h 1057615"/>
              <a:gd name="connsiteX12" fmla="*/ 5143146 w 5302743"/>
              <a:gd name="connsiteY12" fmla="*/ 711734 h 1057615"/>
              <a:gd name="connsiteX13" fmla="*/ 4411626 w 5302743"/>
              <a:gd name="connsiteY13" fmla="*/ 942321 h 1057615"/>
              <a:gd name="connsiteX14" fmla="*/ 3024124 w 5302743"/>
              <a:gd name="connsiteY14" fmla="*/ 1053640 h 105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2743" h="1057615">
                <a:moveTo>
                  <a:pt x="2113699" y="1057615"/>
                </a:moveTo>
                <a:cubicBezTo>
                  <a:pt x="1911272" y="1042706"/>
                  <a:pt x="1708846" y="1027798"/>
                  <a:pt x="1481571" y="1001956"/>
                </a:cubicBezTo>
                <a:cubicBezTo>
                  <a:pt x="1254296" y="976114"/>
                  <a:pt x="974675" y="949610"/>
                  <a:pt x="750051" y="902565"/>
                </a:cubicBezTo>
                <a:cubicBezTo>
                  <a:pt x="525427" y="855520"/>
                  <a:pt x="258395" y="786608"/>
                  <a:pt x="133825" y="719685"/>
                </a:cubicBezTo>
                <a:cubicBezTo>
                  <a:pt x="9254" y="652761"/>
                  <a:pt x="-7974" y="563972"/>
                  <a:pt x="2628" y="501024"/>
                </a:cubicBezTo>
                <a:cubicBezTo>
                  <a:pt x="13230" y="438076"/>
                  <a:pt x="70214" y="398320"/>
                  <a:pt x="197435" y="341998"/>
                </a:cubicBezTo>
                <a:cubicBezTo>
                  <a:pt x="324656" y="285676"/>
                  <a:pt x="525426" y="210802"/>
                  <a:pt x="765953" y="163094"/>
                </a:cubicBezTo>
                <a:cubicBezTo>
                  <a:pt x="1006480" y="115386"/>
                  <a:pt x="1313268" y="82918"/>
                  <a:pt x="1640597" y="55751"/>
                </a:cubicBezTo>
                <a:cubicBezTo>
                  <a:pt x="1967926" y="28584"/>
                  <a:pt x="2344950" y="-1896"/>
                  <a:pt x="2729926" y="92"/>
                </a:cubicBezTo>
                <a:cubicBezTo>
                  <a:pt x="3114902" y="2080"/>
                  <a:pt x="3583366" y="22621"/>
                  <a:pt x="3950451" y="67678"/>
                </a:cubicBezTo>
                <a:cubicBezTo>
                  <a:pt x="4317536" y="112735"/>
                  <a:pt x="4709138" y="196887"/>
                  <a:pt x="4932437" y="270436"/>
                </a:cubicBezTo>
                <a:cubicBezTo>
                  <a:pt x="5155736" y="343985"/>
                  <a:pt x="5255128" y="435425"/>
                  <a:pt x="5290246" y="508975"/>
                </a:cubicBezTo>
                <a:cubicBezTo>
                  <a:pt x="5325364" y="582525"/>
                  <a:pt x="5289583" y="639510"/>
                  <a:pt x="5143146" y="711734"/>
                </a:cubicBezTo>
                <a:cubicBezTo>
                  <a:pt x="4996709" y="783958"/>
                  <a:pt x="4764796" y="885337"/>
                  <a:pt x="4411626" y="942321"/>
                </a:cubicBezTo>
                <a:cubicBezTo>
                  <a:pt x="4058456" y="999305"/>
                  <a:pt x="3541290" y="1026472"/>
                  <a:pt x="3024124" y="1053640"/>
                </a:cubicBezTo>
              </a:path>
            </a:pathLst>
          </a:cu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4">
            <a:extLst>
              <a:ext uri="{FF2B5EF4-FFF2-40B4-BE49-F238E27FC236}">
                <a16:creationId xmlns:a16="http://schemas.microsoft.com/office/drawing/2014/main" id="{51E54005-065F-C12A-D9A9-AF1FAC2B66E5}"/>
              </a:ext>
            </a:extLst>
          </p:cNvPr>
          <p:cNvSpPr/>
          <p:nvPr/>
        </p:nvSpPr>
        <p:spPr>
          <a:xfrm>
            <a:off x="2966371" y="4056867"/>
            <a:ext cx="927306" cy="534052"/>
          </a:xfrm>
          <a:custGeom>
            <a:avLst/>
            <a:gdLst>
              <a:gd name="connsiteX0" fmla="*/ 946214 w 946214"/>
              <a:gd name="connsiteY0" fmla="*/ 531446 h 534052"/>
              <a:gd name="connsiteX1" fmla="*/ 477290 w 946214"/>
              <a:gd name="connsiteY1" fmla="*/ 0 h 534052"/>
              <a:gd name="connsiteX2" fmla="*/ 3157 w 946214"/>
              <a:gd name="connsiteY2" fmla="*/ 534052 h 53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214" h="534052">
                <a:moveTo>
                  <a:pt x="946214" y="531446"/>
                </a:moveTo>
                <a:cubicBezTo>
                  <a:pt x="790340" y="265506"/>
                  <a:pt x="634466" y="-434"/>
                  <a:pt x="477290" y="0"/>
                </a:cubicBezTo>
                <a:cubicBezTo>
                  <a:pt x="320114" y="434"/>
                  <a:pt x="-37222" y="475437"/>
                  <a:pt x="3157" y="53405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656513-A9B3-07A7-F024-6B308695477A}"/>
                  </a:ext>
                </a:extLst>
              </p:cNvPr>
              <p:cNvSpPr txBox="1"/>
              <p:nvPr/>
            </p:nvSpPr>
            <p:spPr>
              <a:xfrm>
                <a:off x="340658" y="2233543"/>
                <a:ext cx="6233878" cy="885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b="1" dirty="0"/>
                  <a:t>Vertical closed orbit bumps </a:t>
                </a:r>
                <a:r>
                  <a:rPr lang="en-US" sz="2400" dirty="0"/>
                  <a:t>tilt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, causing small impacts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en-US" sz="2400" dirty="0"/>
                  <a:t> around the ring: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656513-A9B3-07A7-F024-6B308695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8" y="2233543"/>
                <a:ext cx="6233878" cy="885820"/>
              </a:xfrm>
              <a:prstGeom prst="rect">
                <a:avLst/>
              </a:prstGeom>
              <a:blipFill>
                <a:blip r:embed="rId4"/>
                <a:stretch>
                  <a:fillRect l="-1220" t="-5634" b="-5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4DEF-6BE5-52B3-850B-739C70DC41DA}"/>
                  </a:ext>
                </a:extLst>
              </p:cNvPr>
              <p:cNvSpPr txBox="1"/>
              <p:nvPr/>
            </p:nvSpPr>
            <p:spPr>
              <a:xfrm>
                <a:off x="367930" y="5020210"/>
                <a:ext cx="6802163" cy="885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BAGELS is a procedure to compute the “best” bumps for minimizing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4DEF-6BE5-52B3-850B-739C70DC4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0" y="5020210"/>
                <a:ext cx="6802163" cy="885820"/>
              </a:xfrm>
              <a:prstGeom prst="rect">
                <a:avLst/>
              </a:prstGeom>
              <a:blipFill>
                <a:blip r:embed="rId5"/>
                <a:stretch>
                  <a:fillRect l="-1117" t="-5634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FE269A-0CFC-89F3-65F3-75C7C0B9DC78}"/>
                  </a:ext>
                </a:extLst>
              </p:cNvPr>
              <p:cNvSpPr txBox="1"/>
              <p:nvPr/>
            </p:nvSpPr>
            <p:spPr>
              <a:xfrm>
                <a:off x="3358244" y="4163401"/>
                <a:ext cx="508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FE269A-0CFC-89F3-65F3-75C7C0B9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244" y="4163401"/>
                <a:ext cx="508473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A4ECB1-D4D8-31A4-276A-AF5CCAB6A61F}"/>
              </a:ext>
            </a:extLst>
          </p:cNvPr>
          <p:cNvCxnSpPr>
            <a:cxnSpLocks/>
          </p:cNvCxnSpPr>
          <p:nvPr/>
        </p:nvCxnSpPr>
        <p:spPr>
          <a:xfrm flipH="1" flipV="1">
            <a:off x="2669751" y="3857855"/>
            <a:ext cx="172149" cy="733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DB40C8-11B5-39EA-4CC8-E4EF466E9FC4}"/>
              </a:ext>
            </a:extLst>
          </p:cNvPr>
          <p:cNvCxnSpPr>
            <a:cxnSpLocks/>
          </p:cNvCxnSpPr>
          <p:nvPr/>
        </p:nvCxnSpPr>
        <p:spPr>
          <a:xfrm flipV="1">
            <a:off x="2838417" y="3892713"/>
            <a:ext cx="0" cy="675399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ECABAA-838E-ADE3-92B8-113A15962D12}"/>
                  </a:ext>
                </a:extLst>
              </p:cNvPr>
              <p:cNvSpPr txBox="1"/>
              <p:nvPr/>
            </p:nvSpPr>
            <p:spPr>
              <a:xfrm>
                <a:off x="2262250" y="3770865"/>
                <a:ext cx="4231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ECABAA-838E-ADE3-92B8-113A15962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770865"/>
                <a:ext cx="423129" cy="369332"/>
              </a:xfrm>
              <a:prstGeom prst="rect">
                <a:avLst/>
              </a:prstGeom>
              <a:blipFill>
                <a:blip r:embed="rId7"/>
                <a:stretch>
                  <a:fillRect l="-14706" t="-17241" r="-5882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8FDB6DE-BC80-AFFF-592D-C8512BFE70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51"/>
          <a:stretch/>
        </p:blipFill>
        <p:spPr>
          <a:xfrm>
            <a:off x="7144092" y="4221531"/>
            <a:ext cx="4710232" cy="1786530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D35B2C-A3A1-20B5-AB8B-4A8F557A750B}"/>
              </a:ext>
            </a:extLst>
          </p:cNvPr>
          <p:cNvSpPr txBox="1"/>
          <p:nvPr/>
        </p:nvSpPr>
        <p:spPr>
          <a:xfrm>
            <a:off x="7721481" y="3411641"/>
            <a:ext cx="412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 BAGELS bumps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45E9EF-6A67-B356-5248-33292136FEFD}"/>
              </a:ext>
            </a:extLst>
          </p:cNvPr>
          <p:cNvCxnSpPr>
            <a:cxnSpLocks/>
          </p:cNvCxnSpPr>
          <p:nvPr/>
        </p:nvCxnSpPr>
        <p:spPr>
          <a:xfrm>
            <a:off x="7982505" y="3315466"/>
            <a:ext cx="0" cy="7414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76FBC-113B-926E-6BC6-B9113942A91D}"/>
              </a:ext>
            </a:extLst>
          </p:cNvPr>
          <p:cNvCxnSpPr>
            <a:cxnSpLocks/>
          </p:cNvCxnSpPr>
          <p:nvPr/>
        </p:nvCxnSpPr>
        <p:spPr>
          <a:xfrm flipH="1">
            <a:off x="2974811" y="4605636"/>
            <a:ext cx="910425" cy="3975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99BC5F-CFC4-1858-284A-503D2EA5EEFD}"/>
              </a:ext>
            </a:extLst>
          </p:cNvPr>
          <p:cNvSpPr/>
          <p:nvPr/>
        </p:nvSpPr>
        <p:spPr>
          <a:xfrm>
            <a:off x="837635" y="3565567"/>
            <a:ext cx="5288545" cy="104822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228600" dist="330200" dir="5400000" sx="110000" sy="11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D13740-5E0A-2F5E-23C6-E0D1E952011F}"/>
              </a:ext>
            </a:extLst>
          </p:cNvPr>
          <p:cNvSpPr txBox="1"/>
          <p:nvPr/>
        </p:nvSpPr>
        <p:spPr>
          <a:xfrm>
            <a:off x="3430023" y="3750574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Turn on bump magnets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04107F-B103-DE89-4649-F3246A1F0C5F}"/>
              </a:ext>
            </a:extLst>
          </p:cNvPr>
          <p:cNvCxnSpPr/>
          <p:nvPr/>
        </p:nvCxnSpPr>
        <p:spPr>
          <a:xfrm flipH="1">
            <a:off x="3973286" y="4089677"/>
            <a:ext cx="457200" cy="2342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20" grpId="0"/>
      <p:bldP spid="22" grpId="0"/>
      <p:bldP spid="25" grpId="0" animBg="1"/>
      <p:bldP spid="25" grpId="1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FB1DD-A87A-F364-7C49-50F3E94A3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6074A5-EDF8-5631-D135-5FAA77B1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BAGELS in the 18 GeV ESR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C6B85B-90AF-5C54-6F07-EA2995C45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837" y="1679150"/>
            <a:ext cx="5311439" cy="3981030"/>
          </a:xfrm>
          <a:prstGeom prst="rect">
            <a:avLst/>
          </a:prstGeom>
        </p:spPr>
      </p:pic>
      <p:pic>
        <p:nvPicPr>
          <p:cNvPr id="12" name="Picture 11" descr="A comparison of a graph&#10;&#10;AI-generated content may be incorrect.">
            <a:extLst>
              <a:ext uri="{FF2B5EF4-FFF2-40B4-BE49-F238E27FC236}">
                <a16:creationId xmlns:a16="http://schemas.microsoft.com/office/drawing/2014/main" id="{930EF52D-7CE4-A689-8572-A1B5D60BB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8"/>
          <a:stretch>
            <a:fillRect/>
          </a:stretch>
        </p:blipFill>
        <p:spPr>
          <a:xfrm>
            <a:off x="754381" y="1667356"/>
            <a:ext cx="5371800" cy="39407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0">
                <a:extLst>
                  <a:ext uri="{FF2B5EF4-FFF2-40B4-BE49-F238E27FC236}">
                    <a16:creationId xmlns:a16="http://schemas.microsoft.com/office/drawing/2014/main" id="{2E349118-A0A3-3E3F-6A2C-A5E7590733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659" y="892824"/>
                <a:ext cx="11571043" cy="550797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Turning </a:t>
                </a:r>
                <a:r>
                  <a:rPr lang="en-US" b="1" dirty="0"/>
                  <a:t>only 4 BAGELS knobs in the </a:t>
                </a:r>
                <a:r>
                  <a:rPr lang="en-US" b="1" i="1" dirty="0"/>
                  <a:t>ideal </a:t>
                </a:r>
                <a:r>
                  <a:rPr lang="en-US" b="1" dirty="0"/>
                  <a:t>1-IP 18 GeV ESR:</a:t>
                </a:r>
              </a:p>
              <a:p>
                <a:pPr lvl="1"/>
                <a:r>
                  <a:rPr lang="en-US" b="1" dirty="0"/>
                  <a:t>“Analytical” = </a:t>
                </a:r>
                <a:r>
                  <a:rPr lang="en-US" dirty="0"/>
                  <a:t>first-order,    </a:t>
                </a:r>
                <a:r>
                  <a:rPr lang="en-US" b="1" dirty="0"/>
                  <a:t>Map Tracking = </a:t>
                </a:r>
                <a:r>
                  <a:rPr lang="en-US" dirty="0"/>
                  <a:t>Monte Carlo simulation (nonlinear)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sz="16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b="1" dirty="0"/>
              </a:p>
              <a:p>
                <a:r>
                  <a:rPr lang="en-US" b="1" dirty="0"/>
                  <a:t>Good result in the ideal (no errors) lattice,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3" name="Content Placeholder 20">
                <a:extLst>
                  <a:ext uri="{FF2B5EF4-FFF2-40B4-BE49-F238E27FC236}">
                    <a16:creationId xmlns:a16="http://schemas.microsoft.com/office/drawing/2014/main" id="{2E349118-A0A3-3E3F-6A2C-A5E759073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9" y="892824"/>
                <a:ext cx="11571043" cy="5507976"/>
              </a:xfrm>
              <a:prstGeom prst="rect">
                <a:avLst/>
              </a:prstGeom>
              <a:blipFill>
                <a:blip r:embed="rId4"/>
                <a:stretch>
                  <a:fillRect l="-658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2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.potx" id="{F63B2CCF-ABE6-4A7D-A5D9-B6CDDB121D91}" vid="{CFB8FEA7-DFF0-415C-9BFF-3036BAC53C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4E9E564A1074B9A94789987C0096B" ma:contentTypeVersion="0" ma:contentTypeDescription="Create a new document." ma:contentTypeScope="" ma:versionID="08c9fb800a1fd9acc309b5684eef33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BF132D-415E-4F74-BBFB-89F3A0088D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6CE5F-6791-42AB-B57A-B5BB18876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F00C59-F761-4BA5-B094-30DF9B438F0B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EIC_PPT_Template_Widescreen_0923</Template>
  <TotalTime>64227</TotalTime>
  <Words>686</Words>
  <Application>Microsoft Macintosh PowerPoint</Application>
  <PresentationFormat>Widescreen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Wingdings</vt:lpstr>
      <vt:lpstr>BNL</vt:lpstr>
      <vt:lpstr>ESR Polarization</vt:lpstr>
      <vt:lpstr>Overview</vt:lpstr>
      <vt:lpstr>Spin Rotator</vt:lpstr>
      <vt:lpstr>Spin Configurations</vt:lpstr>
      <vt:lpstr>The Cost-Saving Idea</vt:lpstr>
      <vt:lpstr>What has been done?</vt:lpstr>
      <vt:lpstr>Longitudinal Spin Match</vt:lpstr>
      <vt:lpstr>Best Adjustment Groups for ELectron Spin</vt:lpstr>
      <vt:lpstr>BAGELS in the 18 GeV ESR</vt:lpstr>
      <vt:lpstr>However…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Hoffman, Caitlin</dc:creator>
  <cp:keywords/>
  <dc:description/>
  <cp:lastModifiedBy>Signorelli, Matthew</cp:lastModifiedBy>
  <cp:revision>121</cp:revision>
  <dcterms:created xsi:type="dcterms:W3CDTF">2024-06-25T21:32:58Z</dcterms:created>
  <dcterms:modified xsi:type="dcterms:W3CDTF">2026-05-14T11:57:54Z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0x0101001044E9E564A1074B9A94789987C0096B</vt:lpwstr>
  </property>
</Properties>
</file>