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05"/>
  </p:notesMasterIdLst>
  <p:sldIdLst>
    <p:sldId id="256" r:id="rId3"/>
    <p:sldId id="909" r:id="rId4"/>
    <p:sldId id="908" r:id="rId5"/>
    <p:sldId id="910" r:id="rId6"/>
    <p:sldId id="914" r:id="rId7"/>
    <p:sldId id="913" r:id="rId8"/>
    <p:sldId id="915" r:id="rId9"/>
    <p:sldId id="916" r:id="rId10"/>
    <p:sldId id="514" r:id="rId11"/>
    <p:sldId id="439" r:id="rId12"/>
    <p:sldId id="440" r:id="rId13"/>
    <p:sldId id="441" r:id="rId14"/>
    <p:sldId id="444" r:id="rId15"/>
    <p:sldId id="445" r:id="rId16"/>
    <p:sldId id="446" r:id="rId17"/>
    <p:sldId id="442" r:id="rId18"/>
    <p:sldId id="484" r:id="rId19"/>
    <p:sldId id="487" r:id="rId20"/>
    <p:sldId id="920" r:id="rId21"/>
    <p:sldId id="485" r:id="rId22"/>
    <p:sldId id="308" r:id="rId23"/>
    <p:sldId id="263" r:id="rId24"/>
    <p:sldId id="301" r:id="rId25"/>
    <p:sldId id="467" r:id="rId26"/>
    <p:sldId id="477" r:id="rId27"/>
    <p:sldId id="479" r:id="rId28"/>
    <p:sldId id="480" r:id="rId29"/>
    <p:sldId id="478" r:id="rId30"/>
    <p:sldId id="488" r:id="rId31"/>
    <p:sldId id="491" r:id="rId32"/>
    <p:sldId id="490" r:id="rId33"/>
    <p:sldId id="489" r:id="rId34"/>
    <p:sldId id="268" r:id="rId35"/>
    <p:sldId id="302" r:id="rId36"/>
    <p:sldId id="492" r:id="rId37"/>
    <p:sldId id="510" r:id="rId38"/>
    <p:sldId id="269" r:id="rId39"/>
    <p:sldId id="493" r:id="rId40"/>
    <p:sldId id="314" r:id="rId41"/>
    <p:sldId id="315" r:id="rId42"/>
    <p:sldId id="498" r:id="rId43"/>
    <p:sldId id="494" r:id="rId44"/>
    <p:sldId id="495" r:id="rId45"/>
    <p:sldId id="500" r:id="rId46"/>
    <p:sldId id="304" r:id="rId47"/>
    <p:sldId id="292" r:id="rId48"/>
    <p:sldId id="511" r:id="rId49"/>
    <p:sldId id="274" r:id="rId50"/>
    <p:sldId id="336" r:id="rId51"/>
    <p:sldId id="496" r:id="rId52"/>
    <p:sldId id="363" r:id="rId53"/>
    <p:sldId id="513" r:id="rId54"/>
    <p:sldId id="278" r:id="rId55"/>
    <p:sldId id="321" r:id="rId56"/>
    <p:sldId id="369" r:id="rId57"/>
    <p:sldId id="499" r:id="rId58"/>
    <p:sldId id="501" r:id="rId59"/>
    <p:sldId id="502" r:id="rId60"/>
    <p:sldId id="340" r:id="rId61"/>
    <p:sldId id="338" r:id="rId62"/>
    <p:sldId id="503" r:id="rId63"/>
    <p:sldId id="504" r:id="rId64"/>
    <p:sldId id="508" r:id="rId65"/>
    <p:sldId id="506" r:id="rId66"/>
    <p:sldId id="917" r:id="rId67"/>
    <p:sldId id="918" r:id="rId68"/>
    <p:sldId id="919" r:id="rId69"/>
    <p:sldId id="456" r:id="rId70"/>
    <p:sldId id="298" r:id="rId71"/>
    <p:sldId id="337" r:id="rId72"/>
    <p:sldId id="437" r:id="rId73"/>
    <p:sldId id="448" r:id="rId74"/>
    <p:sldId id="351" r:id="rId75"/>
    <p:sldId id="277" r:id="rId76"/>
    <p:sldId id="293" r:id="rId77"/>
    <p:sldId id="280" r:id="rId78"/>
    <p:sldId id="283" r:id="rId79"/>
    <p:sldId id="342" r:id="rId80"/>
    <p:sldId id="365" r:id="rId81"/>
    <p:sldId id="330" r:id="rId82"/>
    <p:sldId id="272" r:id="rId83"/>
    <p:sldId id="318" r:id="rId84"/>
    <p:sldId id="497" r:id="rId85"/>
    <p:sldId id="436" r:id="rId86"/>
    <p:sldId id="327" r:id="rId87"/>
    <p:sldId id="319" r:id="rId88"/>
    <p:sldId id="421" r:id="rId89"/>
    <p:sldId id="331" r:id="rId90"/>
    <p:sldId id="332" r:id="rId91"/>
    <p:sldId id="333" r:id="rId92"/>
    <p:sldId id="335" r:id="rId93"/>
    <p:sldId id="430" r:id="rId94"/>
    <p:sldId id="339" r:id="rId95"/>
    <p:sldId id="431" r:id="rId96"/>
    <p:sldId id="432" r:id="rId97"/>
    <p:sldId id="271" r:id="rId98"/>
    <p:sldId id="435" r:id="rId99"/>
    <p:sldId id="459" r:id="rId100"/>
    <p:sldId id="452" r:id="rId101"/>
    <p:sldId id="449" r:id="rId102"/>
    <p:sldId id="450" r:id="rId103"/>
    <p:sldId id="451" r:id="rId10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FF505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C87952-0970-450E-8D93-2BFB3FF56DE7}" v="168" dt="2026-07-30T16:49:07.7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07" Type="http://schemas.openxmlformats.org/officeDocument/2006/relationships/viewProps" Target="viewProps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theme" Target="theme/theme1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tableStyles" Target="tableStyles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microsoft.com/office/2015/10/relationships/revisionInfo" Target="revisionInfo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54F61-309B-4FA0-A21E-8E322839BCB8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4A841-ABC4-4909-B504-6680E18CDE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572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https://www.flickr.com/photos/brookhavenlab/sets/72157613690851651/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4BF0E-44DA-4DA8-8D1E-DA1C6A7E5AE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843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A92D6-26EC-415B-94AD-6E53475D2F6F}" type="slidenum">
              <a:rPr lang="en-US" smtClean="0"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862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09017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60793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13622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rgbClr val="1E00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909" y="1051133"/>
            <a:ext cx="10859891" cy="51258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50D1-B1EF-4A86-A9E4-742B590995BC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71A25B3-F838-7766-C8AE-20A33A8F9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90190"/>
            <a:ext cx="11683093" cy="696113"/>
          </a:xfrm>
        </p:spPr>
        <p:txBody>
          <a:bodyPr/>
          <a:lstStyle>
            <a:lvl1pPr algn="ctr">
              <a:defRPr b="1" u="none">
                <a:solidFill>
                  <a:srgbClr val="08C6DA"/>
                </a:solidFill>
              </a:defRPr>
            </a:lvl1pPr>
          </a:lstStyle>
          <a:p>
            <a:endParaRPr lang="en-US" b="1" u="sng"/>
          </a:p>
        </p:txBody>
      </p:sp>
    </p:spTree>
    <p:extLst>
      <p:ext uri="{BB962C8B-B14F-4D97-AF65-F5344CB8AC3E}">
        <p14:creationId xmlns:p14="http://schemas.microsoft.com/office/powerpoint/2010/main" val="2261404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909" y="1051133"/>
            <a:ext cx="10859891" cy="51258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50D1-B1EF-4A86-A9E4-742B590995BC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71A25B3-F838-7766-C8AE-20A33A8F9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09" y="90190"/>
            <a:ext cx="10859891" cy="696113"/>
          </a:xfrm>
        </p:spPr>
        <p:txBody>
          <a:bodyPr/>
          <a:lstStyle/>
          <a:p>
            <a:endParaRPr lang="en-US" b="1" u="sng"/>
          </a:p>
        </p:txBody>
      </p:sp>
    </p:spTree>
    <p:extLst>
      <p:ext uri="{BB962C8B-B14F-4D97-AF65-F5344CB8AC3E}">
        <p14:creationId xmlns:p14="http://schemas.microsoft.com/office/powerpoint/2010/main" val="21211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9D6F-8992-4D73-A149-8FB6950BF9CA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808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50D1-B1EF-4A86-A9E4-742B590995BC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53981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AAC1-807D-4628-BE02-DDBE93D0BB7A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33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245D-261E-4D0B-83A3-F898269309B7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4644" y="182562"/>
            <a:ext cx="1280532" cy="813614"/>
          </a:xfrm>
        </p:spPr>
        <p:txBody>
          <a:bodyPr/>
          <a:lstStyle>
            <a:lvl1pPr>
              <a:defRPr sz="3200"/>
            </a:lvl1pPr>
          </a:lstStyle>
          <a:p>
            <a:fld id="{A396F22C-D155-42BA-B409-7AAC9C9098F3}" type="slidenum">
              <a:rPr lang="en-US" sz="3200" smtClean="0"/>
              <a:pPr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6989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543BA-9894-40CC-ABAD-7852515D57BA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52943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401A-7C0F-4DB8-8200-FDF1D2EF0FD0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4345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2476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9675"/>
            <a:ext cx="10515600" cy="510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3075" y="6385347"/>
            <a:ext cx="2743200" cy="365125"/>
          </a:xfrm>
        </p:spPr>
        <p:txBody>
          <a:bodyPr/>
          <a:lstStyle>
            <a:lvl1pPr>
              <a:defRPr sz="3200"/>
            </a:lvl1pPr>
          </a:lstStyle>
          <a:p>
            <a:fld id="{A396F22C-D155-42BA-B409-7AAC9C9098F3}" type="slidenum">
              <a:rPr lang="en-US" sz="3200" smtClean="0"/>
              <a:pPr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57048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414F-C63F-40D3-BEF6-5C55EB2E6B8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58283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A844-ADFF-4102-BED6-E72DF55FF691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06845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4C16-4FA2-4904-A64C-F5AB90E09CBA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24529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2494-60B1-4EC6-B769-CF8AFCBBAAE3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4781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6F0B-D4F2-4009-AD4D-0F344F23A91C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0201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90879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5779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51885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7927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18508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1477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5300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18572-1444-486C-B13B-4D2722E63701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6F22C-D155-42BA-B409-7AAC9C9098F3}" type="slidenum">
              <a:rPr lang="en-US" sz="3200" smtClean="0"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63215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7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0190"/>
            <a:ext cx="10144027" cy="975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66887"/>
            <a:ext cx="10515600" cy="4810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D7BEA-D6F7-4A31-90F7-5C88AAC429CC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93095" y="6086773"/>
            <a:ext cx="1182029" cy="6810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6F22C-D155-42BA-B409-7AAC9C9098F3}" type="slidenum">
              <a:rPr lang="en-US" sz="3200" smtClean="0"/>
              <a:pPr/>
              <a:t>‹#›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532542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u="sng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3.png"/><Relationship Id="rId4" Type="http://schemas.openxmlformats.org/officeDocument/2006/relationships/image" Target="../media/image17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hyperlink" Target="https://journals.aps.org/prc/abstract/10.1103/h8d5-swg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1.png"/><Relationship Id="rId7" Type="http://schemas.openxmlformats.org/officeDocument/2006/relationships/image" Target="../media/image3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4.gif"/><Relationship Id="rId7" Type="http://schemas.openxmlformats.org/officeDocument/2006/relationships/image" Target="../media/image4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17.png"/><Relationship Id="rId4" Type="http://schemas.openxmlformats.org/officeDocument/2006/relationships/image" Target="../media/image36.png"/><Relationship Id="rId9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3.png"/><Relationship Id="rId7" Type="http://schemas.openxmlformats.org/officeDocument/2006/relationships/image" Target="../media/image4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1.png"/><Relationship Id="rId7" Type="http://schemas.openxmlformats.org/officeDocument/2006/relationships/image" Target="../media/image3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33.tm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content/pdf/10.1007/BF01333110.pdf" TargetMode="External"/><Relationship Id="rId2" Type="http://schemas.openxmlformats.org/officeDocument/2006/relationships/hyperlink" Target="https://cds.cern.ch/record/550708/files/0205086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hyperlink" Target="https://journals.aps.org/pr/pdf/10.1103/PhysRev.45.729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image" Target="../media/image7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23.png"/><Relationship Id="rId5" Type="http://schemas.openxmlformats.org/officeDocument/2006/relationships/image" Target="../media/image77.png"/><Relationship Id="rId10" Type="http://schemas.openxmlformats.org/officeDocument/2006/relationships/image" Target="../media/image26.png"/><Relationship Id="rId4" Type="http://schemas.openxmlformats.org/officeDocument/2006/relationships/image" Target="../media/image15.png"/><Relationship Id="rId9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hyperlink" Target="https://arxiv.org/abs/2207.1278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hyperlink" Target="https://arxiv.org/abs/2008.05355" TargetMode="External"/><Relationship Id="rId7" Type="http://schemas.openxmlformats.org/officeDocument/2006/relationships/hyperlink" Target="https://arxiv.org/abs/2408.11035" TargetMode="External"/><Relationship Id="rId2" Type="http://schemas.openxmlformats.org/officeDocument/2006/relationships/hyperlink" Target="https://arxiv.org/abs/1904.0353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abs/2207.12781" TargetMode="External"/><Relationship Id="rId5" Type="http://schemas.openxmlformats.org/officeDocument/2006/relationships/hyperlink" Target="https://arxiv.org/abs/2204.13478" TargetMode="External"/><Relationship Id="rId10" Type="http://schemas.openxmlformats.org/officeDocument/2006/relationships/image" Target="../media/image75.png"/><Relationship Id="rId4" Type="http://schemas.openxmlformats.org/officeDocument/2006/relationships/hyperlink" Target="https://arxiv.org/abs/2011.12211" TargetMode="External"/><Relationship Id="rId9" Type="http://schemas.openxmlformats.org/officeDocument/2006/relationships/image" Target="../media/image8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tmp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0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tmp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tmp"/><Relationship Id="rId3" Type="http://schemas.openxmlformats.org/officeDocument/2006/relationships/image" Target="../media/image94.tmp"/><Relationship Id="rId7" Type="http://schemas.openxmlformats.org/officeDocument/2006/relationships/image" Target="../media/image97.png"/><Relationship Id="rId2" Type="http://schemas.openxmlformats.org/officeDocument/2006/relationships/image" Target="../media/image93.tmp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abs/2101.10771" TargetMode="External"/><Relationship Id="rId5" Type="http://schemas.openxmlformats.org/officeDocument/2006/relationships/image" Target="../media/image96.tmp"/><Relationship Id="rId4" Type="http://schemas.openxmlformats.org/officeDocument/2006/relationships/image" Target="../media/image95.tm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tmp"/><Relationship Id="rId2" Type="http://schemas.openxmlformats.org/officeDocument/2006/relationships/image" Target="../media/image101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hyperlink" Target="https://arxiv.org/abs/2101.10771" TargetMode="Externa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1.tmp"/><Relationship Id="rId7" Type="http://schemas.openxmlformats.org/officeDocument/2006/relationships/image" Target="../media/image106.png"/><Relationship Id="rId2" Type="http://schemas.openxmlformats.org/officeDocument/2006/relationships/image" Target="../media/image103.tmp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abs/2101.10771" TargetMode="External"/><Relationship Id="rId5" Type="http://schemas.openxmlformats.org/officeDocument/2006/relationships/image" Target="../media/image105.tmp"/><Relationship Id="rId4" Type="http://schemas.openxmlformats.org/officeDocument/2006/relationships/image" Target="../media/image104.tm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tmp"/><Relationship Id="rId2" Type="http://schemas.openxmlformats.org/officeDocument/2006/relationships/hyperlink" Target="https://arxiv.org/abs/2101.10771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hyperlink" Target="https://arxiv.org/abs/2203.0609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38.png"/><Relationship Id="rId4" Type="http://schemas.openxmlformats.org/officeDocument/2006/relationships/hyperlink" Target="https://arxiv.org/abs/2101.10771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henix.bnl.gov/PublicResults/sPH-CONF-JET-2025-05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1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479384/contributions/6594173/" TargetMode="External"/><Relationship Id="rId7" Type="http://schemas.openxmlformats.org/officeDocument/2006/relationships/image" Target="../media/image125.png"/><Relationship Id="rId2" Type="http://schemas.openxmlformats.org/officeDocument/2006/relationships/hyperlink" Target="https://www.sphenix.bnl.gov/PublicResults/sPH-CONF-JET-2025-0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479384/contributions/6594173/" TargetMode="External"/><Relationship Id="rId2" Type="http://schemas.openxmlformats.org/officeDocument/2006/relationships/hyperlink" Target="https://www.sphenix.bnl.gov/PublicResults/sPH-CONF-JET-2025-0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8.tmp"/><Relationship Id="rId5" Type="http://schemas.openxmlformats.org/officeDocument/2006/relationships/image" Target="../media/image57.png"/><Relationship Id="rId4" Type="http://schemas.openxmlformats.org/officeDocument/2006/relationships/image" Target="../media/image33.tm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tmp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png"/><Relationship Id="rId4" Type="http://schemas.openxmlformats.org/officeDocument/2006/relationships/hyperlink" Target="https://arxiv.org/abs/2101.10771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tmp"/><Relationship Id="rId2" Type="http://schemas.openxmlformats.org/officeDocument/2006/relationships/image" Target="../media/image101.tmp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rxiv.org/abs/2101.10771" TargetMode="External"/><Relationship Id="rId4" Type="http://schemas.openxmlformats.org/officeDocument/2006/relationships/image" Target="../media/image129.tm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hyperlink" Target="https://arxiv.org/abs/2101.10771" TargetMode="Externa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101.10771" TargetMode="External"/><Relationship Id="rId2" Type="http://schemas.openxmlformats.org/officeDocument/2006/relationships/image" Target="../media/image132.tmp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tmp"/><Relationship Id="rId13" Type="http://schemas.openxmlformats.org/officeDocument/2006/relationships/image" Target="../media/image138.png"/><Relationship Id="rId3" Type="http://schemas.openxmlformats.org/officeDocument/2006/relationships/image" Target="../media/image53.png"/><Relationship Id="rId7" Type="http://schemas.openxmlformats.org/officeDocument/2006/relationships/image" Target="../media/image136.tmp"/><Relationship Id="rId12" Type="http://schemas.openxmlformats.org/officeDocument/2006/relationships/hyperlink" Target="https://www-h1.desy.de/publications/H1_sci_results.shtml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5.png"/><Relationship Id="rId11" Type="http://schemas.openxmlformats.org/officeDocument/2006/relationships/hyperlink" Target="https://arxiv.org/abs/2204.13486" TargetMode="External"/><Relationship Id="rId5" Type="http://schemas.openxmlformats.org/officeDocument/2006/relationships/image" Target="../media/image55.png"/><Relationship Id="rId15" Type="http://schemas.openxmlformats.org/officeDocument/2006/relationships/hyperlink" Target="https://indico.cern.ch/event/895086/contributions/4705215/attachments/2422061/4145811/QM2022BelleTPC.pdf" TargetMode="External"/><Relationship Id="rId10" Type="http://schemas.openxmlformats.org/officeDocument/2006/relationships/hyperlink" Target="https://agenda.infn.it/event/28874/contributions/168935/attachments/94719/130290/20220701-ICHEP_yenjie_v8.pdf" TargetMode="External"/><Relationship Id="rId4" Type="http://schemas.openxmlformats.org/officeDocument/2006/relationships/image" Target="../media/image54.png"/><Relationship Id="rId9" Type="http://schemas.openxmlformats.org/officeDocument/2006/relationships/hyperlink" Target="https://arxiv.org/abs/2101.10771" TargetMode="External"/><Relationship Id="rId14" Type="http://schemas.openxmlformats.org/officeDocument/2006/relationships/hyperlink" Target="https://arxiv.org/abs/2106.12377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tmp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tmp"/><Relationship Id="rId2" Type="http://schemas.openxmlformats.org/officeDocument/2006/relationships/image" Target="../media/image140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tmp"/><Relationship Id="rId5" Type="http://schemas.openxmlformats.org/officeDocument/2006/relationships/image" Target="../media/image143.tmp"/><Relationship Id="rId4" Type="http://schemas.openxmlformats.org/officeDocument/2006/relationships/image" Target="../media/image142.tmp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tmp"/><Relationship Id="rId7" Type="http://schemas.openxmlformats.org/officeDocument/2006/relationships/hyperlink" Target="https://arxiv.org/abs/2101.10771" TargetMode="External"/><Relationship Id="rId2" Type="http://schemas.openxmlformats.org/officeDocument/2006/relationships/image" Target="../media/image93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tmp"/><Relationship Id="rId5" Type="http://schemas.openxmlformats.org/officeDocument/2006/relationships/image" Target="../media/image95.tmp"/><Relationship Id="rId4" Type="http://schemas.openxmlformats.org/officeDocument/2006/relationships/image" Target="../media/image94.tmp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101.10771" TargetMode="External"/><Relationship Id="rId2" Type="http://schemas.openxmlformats.org/officeDocument/2006/relationships/image" Target="../media/image146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tmp"/><Relationship Id="rId4" Type="http://schemas.openxmlformats.org/officeDocument/2006/relationships/image" Target="../media/image147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tmp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101.10771" TargetMode="External"/><Relationship Id="rId2" Type="http://schemas.openxmlformats.org/officeDocument/2006/relationships/image" Target="../media/image149.tmp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1.tmp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hyperlink" Target="https://www.epj-conferences.org/articles/epjconf/pdf/2023/02/epjconf_sqm2022_01002.pdf" TargetMode="Externa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tmp"/><Relationship Id="rId2" Type="http://schemas.openxmlformats.org/officeDocument/2006/relationships/image" Target="../media/image151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tmp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tmp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tmp"/><Relationship Id="rId2" Type="http://schemas.openxmlformats.org/officeDocument/2006/relationships/image" Target="../media/image15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tmp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308.16745" TargetMode="External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tmp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abs/2503.08181" TargetMode="Externa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aps.org/prl/abstract/10.1103/PhysRevLett.111.222301" TargetMode="External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7" Type="http://schemas.openxmlformats.org/officeDocument/2006/relationships/hyperlink" Target="https://arxiv.org/abs/2503.08181" TargetMode="External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hyperlink" Target="https://journals.aps.org/prl/abstract/10.1103/PhysRevLett.111.222301" TargetMode="Externa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0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6A39EF4-AFC2-4E94-B797-74B745FA7E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723" y="140754"/>
            <a:ext cx="10686553" cy="1836835"/>
          </a:xfrm>
        </p:spPr>
        <p:txBody>
          <a:bodyPr>
            <a:noAutofit/>
          </a:bodyPr>
          <a:lstStyle/>
          <a:p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Creating the smallest fluid in the universe with a single photon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3A9E201-D39C-4C15-B60C-EE67EA45AD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1252" y="2366677"/>
            <a:ext cx="7569494" cy="227912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Blair Seidlitz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Columbia University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Thesis work at University of Colorado Boulder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877525-7529-4689-B6A2-E4217017ED78}"/>
              </a:ext>
            </a:extLst>
          </p:cNvPr>
          <p:cNvSpPr txBox="1">
            <a:spLocks/>
          </p:cNvSpPr>
          <p:nvPr/>
        </p:nvSpPr>
        <p:spPr>
          <a:xfrm>
            <a:off x="2311252" y="5471957"/>
            <a:ext cx="7772400" cy="76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Sambamurti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Lecture  July 30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, 2026  </a:t>
            </a:r>
          </a:p>
        </p:txBody>
      </p:sp>
      <p:pic>
        <p:nvPicPr>
          <p:cNvPr id="8" name="Picture 7" descr="A close up of a logo  Description automatically generated">
            <a:extLst>
              <a:ext uri="{FF2B5EF4-FFF2-40B4-BE49-F238E27FC236}">
                <a16:creationId xmlns:a16="http://schemas.microsoft.com/office/drawing/2014/main" id="{367928C1-D506-41FA-8302-446B580E8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621" y="4495490"/>
            <a:ext cx="845334" cy="948272"/>
          </a:xfrm>
          <a:prstGeom prst="rect">
            <a:avLst/>
          </a:prstGeom>
        </p:spPr>
      </p:pic>
      <p:pic>
        <p:nvPicPr>
          <p:cNvPr id="2" name="Picture 2" descr="College and University Information / Columbia University">
            <a:extLst>
              <a:ext uri="{FF2B5EF4-FFF2-40B4-BE49-F238E27FC236}">
                <a16:creationId xmlns:a16="http://schemas.microsoft.com/office/drawing/2014/main" id="{F68A6D87-CCE3-03A2-B60B-2A9F62EA8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978" y="3990530"/>
            <a:ext cx="2670881" cy="162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D2402A-EE34-D9BF-8A29-B2D2B2DE8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35" y="6283180"/>
            <a:ext cx="3001384" cy="51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sphenix-logo-black">
            <a:extLst>
              <a:ext uri="{FF2B5EF4-FFF2-40B4-BE49-F238E27FC236}">
                <a16:creationId xmlns:a16="http://schemas.microsoft.com/office/drawing/2014/main" id="{072B8680-F992-B399-2044-988A0C2F1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802" y="2042848"/>
            <a:ext cx="3682013" cy="217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938412-DF7C-BE94-8BD0-6F57E0AED39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85" y="1943762"/>
            <a:ext cx="2462201" cy="246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216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249AAB88-385B-E843-D227-1098BEC4C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55" y="0"/>
            <a:ext cx="6858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09BB1-60F6-FF24-923D-91C7728BA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7853" y="1874785"/>
            <a:ext cx="3574281" cy="4351338"/>
          </a:xfrm>
        </p:spPr>
        <p:txBody>
          <a:bodyPr/>
          <a:lstStyle/>
          <a:p>
            <a:r>
              <a:rPr lang="en-US" i="1" dirty="0"/>
              <a:t>e</a:t>
            </a:r>
            <a:r>
              <a:rPr lang="en-US" dirty="0"/>
              <a:t>: electron</a:t>
            </a:r>
          </a:p>
          <a:p>
            <a:endParaRPr lang="en-US" i="1" dirty="0"/>
          </a:p>
          <a:p>
            <a:r>
              <a:rPr lang="en-US" i="1" dirty="0"/>
              <a:t>q</a:t>
            </a:r>
            <a:r>
              <a:rPr lang="en-US" dirty="0"/>
              <a:t>: any quark</a:t>
            </a:r>
          </a:p>
          <a:p>
            <a:endParaRPr lang="en-US" i="1" dirty="0"/>
          </a:p>
          <a:p>
            <a:r>
              <a:rPr lang="en-US" i="1" dirty="0"/>
              <a:t>g</a:t>
            </a:r>
            <a:r>
              <a:rPr lang="en-US" dirty="0"/>
              <a:t>: gluons</a:t>
            </a:r>
          </a:p>
          <a:p>
            <a:endParaRPr lang="en-US" dirty="0"/>
          </a:p>
          <a:p>
            <a:r>
              <a:rPr lang="en-US" i="1" dirty="0"/>
              <a:t>γ</a:t>
            </a:r>
            <a:r>
              <a:rPr lang="en-US" dirty="0"/>
              <a:t>:  photon</a:t>
            </a:r>
          </a:p>
        </p:txBody>
      </p:sp>
      <p:sp>
        <p:nvSpPr>
          <p:cNvPr id="6" name="WavyLine 116">
            <a:extLst>
              <a:ext uri="{FF2B5EF4-FFF2-40B4-BE49-F238E27FC236}">
                <a16:creationId xmlns:a16="http://schemas.microsoft.com/office/drawing/2014/main" id="{18CF8A19-89B2-0EB1-C1FE-A5A529BB6617}"/>
              </a:ext>
            </a:extLst>
          </p:cNvPr>
          <p:cNvSpPr/>
          <p:nvPr/>
        </p:nvSpPr>
        <p:spPr>
          <a:xfrm rot="5400000">
            <a:off x="10117635" y="4907657"/>
            <a:ext cx="166400" cy="1600000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117">
            <a:extLst>
              <a:ext uri="{FF2B5EF4-FFF2-40B4-BE49-F238E27FC236}">
                <a16:creationId xmlns:a16="http://schemas.microsoft.com/office/drawing/2014/main" id="{2676AAC0-E8B1-CDD1-6FE9-712FC6641946}"/>
              </a:ext>
            </a:extLst>
          </p:cNvPr>
          <p:cNvSpPr txBox="1">
            <a:spLocks/>
          </p:cNvSpPr>
          <p:nvPr/>
        </p:nvSpPr>
        <p:spPr>
          <a:xfrm>
            <a:off x="8958155" y="5457657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A26140-25A0-A9B2-394B-12D9DD768CA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t="1" r="38099" b="5088"/>
          <a:stretch>
            <a:fillRect/>
          </a:stretch>
        </p:blipFill>
        <p:spPr>
          <a:xfrm rot="10800000">
            <a:off x="9538820" y="4418376"/>
            <a:ext cx="1834146" cy="414793"/>
          </a:xfrm>
          <a:prstGeom prst="rect">
            <a:avLst/>
          </a:prstGeom>
        </p:spPr>
      </p:pic>
      <p:sp>
        <p:nvSpPr>
          <p:cNvPr id="12" name="TextBox 135">
            <a:extLst>
              <a:ext uri="{FF2B5EF4-FFF2-40B4-BE49-F238E27FC236}">
                <a16:creationId xmlns:a16="http://schemas.microsoft.com/office/drawing/2014/main" id="{8771DFAE-AC11-D562-99E4-CBF4629E5F08}"/>
              </a:ext>
            </a:extLst>
          </p:cNvPr>
          <p:cNvSpPr txBox="1">
            <a:spLocks/>
          </p:cNvSpPr>
          <p:nvPr/>
        </p:nvSpPr>
        <p:spPr>
          <a:xfrm>
            <a:off x="9001269" y="4353772"/>
            <a:ext cx="513772" cy="544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5050"/>
                </a:solidFill>
              </a:rPr>
              <a:t>g</a:t>
            </a:r>
          </a:p>
        </p:txBody>
      </p:sp>
      <p:cxnSp>
        <p:nvCxnSpPr>
          <p:cNvPr id="13" name="Connector 106">
            <a:extLst>
              <a:ext uri="{FF2B5EF4-FFF2-40B4-BE49-F238E27FC236}">
                <a16:creationId xmlns:a16="http://schemas.microsoft.com/office/drawing/2014/main" id="{316683D6-A859-6699-3514-C6E1AD11F4F7}"/>
              </a:ext>
            </a:extLst>
          </p:cNvPr>
          <p:cNvCxnSpPr>
            <a:cxnSpLocks/>
          </p:cNvCxnSpPr>
          <p:nvPr/>
        </p:nvCxnSpPr>
        <p:spPr>
          <a:xfrm>
            <a:off x="9770455" y="2383890"/>
            <a:ext cx="188228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iangle 107">
            <a:extLst>
              <a:ext uri="{FF2B5EF4-FFF2-40B4-BE49-F238E27FC236}">
                <a16:creationId xmlns:a16="http://schemas.microsoft.com/office/drawing/2014/main" id="{59197F18-89AD-8529-0021-D870397675C8}"/>
              </a:ext>
            </a:extLst>
          </p:cNvPr>
          <p:cNvSpPr/>
          <p:nvPr/>
        </p:nvSpPr>
        <p:spPr>
          <a:xfrm rot="5400000">
            <a:off x="10570228" y="2199010"/>
            <a:ext cx="354419" cy="3697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Connector 106">
            <a:extLst>
              <a:ext uri="{FF2B5EF4-FFF2-40B4-BE49-F238E27FC236}">
                <a16:creationId xmlns:a16="http://schemas.microsoft.com/office/drawing/2014/main" id="{13FC98B7-956D-D0E3-08C0-EEF7BCA9CF48}"/>
              </a:ext>
            </a:extLst>
          </p:cNvPr>
          <p:cNvCxnSpPr>
            <a:cxnSpLocks/>
          </p:cNvCxnSpPr>
          <p:nvPr/>
        </p:nvCxnSpPr>
        <p:spPr>
          <a:xfrm>
            <a:off x="9770455" y="3572412"/>
            <a:ext cx="188228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riangle 107">
            <a:extLst>
              <a:ext uri="{FF2B5EF4-FFF2-40B4-BE49-F238E27FC236}">
                <a16:creationId xmlns:a16="http://schemas.microsoft.com/office/drawing/2014/main" id="{09CD7D1F-E6A3-EACC-3254-630633F26B42}"/>
              </a:ext>
            </a:extLst>
          </p:cNvPr>
          <p:cNvSpPr/>
          <p:nvPr/>
        </p:nvSpPr>
        <p:spPr>
          <a:xfrm rot="5400000">
            <a:off x="10570228" y="3387532"/>
            <a:ext cx="354419" cy="3697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117">
            <a:extLst>
              <a:ext uri="{FF2B5EF4-FFF2-40B4-BE49-F238E27FC236}">
                <a16:creationId xmlns:a16="http://schemas.microsoft.com/office/drawing/2014/main" id="{83880DE2-A1EF-E150-F869-45C554E535B9}"/>
              </a:ext>
            </a:extLst>
          </p:cNvPr>
          <p:cNvSpPr txBox="1">
            <a:spLocks/>
          </p:cNvSpPr>
          <p:nvPr/>
        </p:nvSpPr>
        <p:spPr>
          <a:xfrm>
            <a:off x="8587203" y="2133890"/>
            <a:ext cx="1341904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4000" b="1" i="1" dirty="0"/>
              <a:t>e</a:t>
            </a:r>
            <a:r>
              <a:rPr lang="en-US" sz="4000" b="1" baseline="30000" dirty="0"/>
              <a:t>+</a:t>
            </a:r>
          </a:p>
        </p:txBody>
      </p:sp>
      <p:sp>
        <p:nvSpPr>
          <p:cNvPr id="23" name="TextBox 117">
            <a:extLst>
              <a:ext uri="{FF2B5EF4-FFF2-40B4-BE49-F238E27FC236}">
                <a16:creationId xmlns:a16="http://schemas.microsoft.com/office/drawing/2014/main" id="{FA561C52-2C5E-0A3C-9661-CB43090E2FB1}"/>
              </a:ext>
            </a:extLst>
          </p:cNvPr>
          <p:cNvSpPr txBox="1">
            <a:spLocks/>
          </p:cNvSpPr>
          <p:nvPr/>
        </p:nvSpPr>
        <p:spPr>
          <a:xfrm>
            <a:off x="8642629" y="3322412"/>
            <a:ext cx="1231052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4000" b="1" i="1" dirty="0"/>
              <a:t>q</a:t>
            </a:r>
            <a:r>
              <a:rPr lang="en-US" sz="4000" b="1" baseline="30000" dirty="0"/>
              <a:t>+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43F8FD-C668-FC77-1FBD-A0ABC047B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0732" y="184048"/>
            <a:ext cx="6759648" cy="724766"/>
          </a:xfrm>
        </p:spPr>
        <p:txBody>
          <a:bodyPr/>
          <a:lstStyle/>
          <a:p>
            <a:r>
              <a:rPr lang="en-US" dirty="0"/>
              <a:t>Standard model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461164-3B56-8F21-9865-46A2C1A5E4F6}"/>
              </a:ext>
            </a:extLst>
          </p:cNvPr>
          <p:cNvSpPr txBox="1"/>
          <p:nvPr/>
        </p:nvSpPr>
        <p:spPr>
          <a:xfrm>
            <a:off x="7429276" y="1268914"/>
            <a:ext cx="4171529" cy="578439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lang="en-US" sz="2800" dirty="0"/>
              <a:t>What we need for today</a:t>
            </a:r>
          </a:p>
        </p:txBody>
      </p:sp>
      <p:sp>
        <p:nvSpPr>
          <p:cNvPr id="28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6B0-B0CB-4D42-9BC1-966516FB9CAF}" type="slidenum">
              <a:rPr lang="en-US" sz="3200" b="0" smtClean="0"/>
              <a:t>10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58168817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62523-7590-C9F9-BCAD-DC193D68B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16FD8-E3EA-CCFF-0EA5-A0B3221A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3262" y="5911202"/>
            <a:ext cx="1182029" cy="681037"/>
          </a:xfrm>
        </p:spPr>
        <p:txBody>
          <a:bodyPr/>
          <a:lstStyle/>
          <a:p>
            <a:fld id="{A396F22C-D155-42BA-B409-7AAC9C9098F3}" type="slidenum">
              <a:rPr lang="en-US" sz="3200" b="0" smtClean="0"/>
              <a:t>100</a:t>
            </a:fld>
            <a:endParaRPr lang="en-US" sz="3200" b="0" dirty="0"/>
          </a:p>
        </p:txBody>
      </p:sp>
      <p:pic>
        <p:nvPicPr>
          <p:cNvPr id="2" name="Picture 1" descr="A blue machine with colorful parts">
            <a:extLst>
              <a:ext uri="{FF2B5EF4-FFF2-40B4-BE49-F238E27FC236}">
                <a16:creationId xmlns:a16="http://schemas.microsoft.com/office/drawing/2014/main" id="{7403EC48-6AA1-7EFF-589D-7FBC8A629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00" y="0"/>
            <a:ext cx="10287000" cy="685800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F74637-91C2-AE6E-B51D-6F59D61C202A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7991841" y="2432025"/>
            <a:ext cx="2231017" cy="665920"/>
          </a:xfrm>
          <a:prstGeom prst="straightConnector1">
            <a:avLst/>
          </a:prstGeom>
          <a:ln w="38100">
            <a:solidFill>
              <a:srgbClr val="337481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03C28E8-42E6-8DC0-9332-2F54D1DE441C}"/>
              </a:ext>
            </a:extLst>
          </p:cNvPr>
          <p:cNvSpPr/>
          <p:nvPr/>
        </p:nvSpPr>
        <p:spPr>
          <a:xfrm>
            <a:off x="10222858" y="2268739"/>
            <a:ext cx="1031175" cy="326572"/>
          </a:xfrm>
          <a:prstGeom prst="roundRect">
            <a:avLst/>
          </a:prstGeom>
          <a:solidFill>
            <a:srgbClr val="33748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iHCAL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DEE07FF-78DA-80C6-71FE-19AA22B35C2D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2045675" y="191547"/>
            <a:ext cx="1582595" cy="1198621"/>
          </a:xfrm>
          <a:prstGeom prst="straightConnector1">
            <a:avLst/>
          </a:prstGeom>
          <a:ln w="38100">
            <a:solidFill>
              <a:srgbClr val="6C2E1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6CFA02F-6769-645F-AFBF-B46C9F3EAC56}"/>
              </a:ext>
            </a:extLst>
          </p:cNvPr>
          <p:cNvSpPr/>
          <p:nvPr/>
        </p:nvSpPr>
        <p:spPr>
          <a:xfrm>
            <a:off x="706766" y="28261"/>
            <a:ext cx="1338909" cy="326572"/>
          </a:xfrm>
          <a:prstGeom prst="roundRect">
            <a:avLst/>
          </a:prstGeom>
          <a:solidFill>
            <a:srgbClr val="6C2E1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MAGNET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DCFBC37-8C30-7902-A0AD-47060C41318D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7608600" y="933755"/>
            <a:ext cx="2606341" cy="725355"/>
          </a:xfrm>
          <a:prstGeom prst="straightConnector1">
            <a:avLst/>
          </a:prstGeom>
          <a:ln w="38100">
            <a:solidFill>
              <a:srgbClr val="202325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7B8EECC-B0CF-C033-1424-148C23E3ACED}"/>
              </a:ext>
            </a:extLst>
          </p:cNvPr>
          <p:cNvSpPr/>
          <p:nvPr/>
        </p:nvSpPr>
        <p:spPr>
          <a:xfrm>
            <a:off x="10214941" y="770469"/>
            <a:ext cx="1031175" cy="326572"/>
          </a:xfrm>
          <a:prstGeom prst="roundRect">
            <a:avLst/>
          </a:prstGeom>
          <a:solidFill>
            <a:srgbClr val="20232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oHCAL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36E63C1-C9DF-2B0A-D321-2740539B2ACF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7090141" y="1697734"/>
            <a:ext cx="3122821" cy="1111099"/>
          </a:xfrm>
          <a:prstGeom prst="straightConnector1">
            <a:avLst/>
          </a:prstGeom>
          <a:ln w="38100">
            <a:solidFill>
              <a:srgbClr val="3472B7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DA619A4-9E6B-2BF6-2C74-85D34B2B67C8}"/>
              </a:ext>
            </a:extLst>
          </p:cNvPr>
          <p:cNvSpPr/>
          <p:nvPr/>
        </p:nvSpPr>
        <p:spPr>
          <a:xfrm>
            <a:off x="10212962" y="1534448"/>
            <a:ext cx="1031175" cy="326572"/>
          </a:xfrm>
          <a:prstGeom prst="roundRect">
            <a:avLst/>
          </a:prstGeom>
          <a:solidFill>
            <a:srgbClr val="3472B7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EMCAL</a:t>
            </a:r>
          </a:p>
        </p:txBody>
      </p:sp>
      <p:pic>
        <p:nvPicPr>
          <p:cNvPr id="23" name="Picture 2" descr="sphenix-logo-white">
            <a:extLst>
              <a:ext uri="{FF2B5EF4-FFF2-40B4-BE49-F238E27FC236}">
                <a16:creationId xmlns:a16="http://schemas.microsoft.com/office/drawing/2014/main" id="{7DB0E60F-437C-6FD4-B0C1-D11CB6819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52" y="5493497"/>
            <a:ext cx="1353000" cy="708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31D090-A38F-950B-0AE2-8EB4184E691E}"/>
              </a:ext>
            </a:extLst>
          </p:cNvPr>
          <p:cNvSpPr txBox="1"/>
          <p:nvPr/>
        </p:nvSpPr>
        <p:spPr>
          <a:xfrm>
            <a:off x="4577329" y="72189"/>
            <a:ext cx="454127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Full electromagnetic + hadronic calorimetry for unbiased jet reconstruction and triggering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E7CC45E-9D69-8402-66BF-3EBE7F60F080}"/>
              </a:ext>
            </a:extLst>
          </p:cNvPr>
          <p:cNvSpPr/>
          <p:nvPr/>
        </p:nvSpPr>
        <p:spPr>
          <a:xfrm>
            <a:off x="10222858" y="2268739"/>
            <a:ext cx="1031175" cy="326572"/>
          </a:xfrm>
          <a:prstGeom prst="roundRect">
            <a:avLst/>
          </a:prstGeom>
          <a:solidFill>
            <a:srgbClr val="33748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iHCAL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ECCCC34-DB2A-26A0-D96C-EA8DD64CFACD}"/>
              </a:ext>
            </a:extLst>
          </p:cNvPr>
          <p:cNvSpPr/>
          <p:nvPr/>
        </p:nvSpPr>
        <p:spPr>
          <a:xfrm>
            <a:off x="706766" y="28261"/>
            <a:ext cx="1338909" cy="326572"/>
          </a:xfrm>
          <a:prstGeom prst="roundRect">
            <a:avLst/>
          </a:prstGeom>
          <a:solidFill>
            <a:srgbClr val="6C2E1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MAGNET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EAF9E7C-A516-BA57-29D4-322B795443CA}"/>
              </a:ext>
            </a:extLst>
          </p:cNvPr>
          <p:cNvSpPr/>
          <p:nvPr/>
        </p:nvSpPr>
        <p:spPr>
          <a:xfrm>
            <a:off x="10146325" y="770469"/>
            <a:ext cx="1099791" cy="326572"/>
          </a:xfrm>
          <a:prstGeom prst="roundRect">
            <a:avLst/>
          </a:prstGeom>
          <a:solidFill>
            <a:srgbClr val="20232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oHCAL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855653E-957A-0419-1EF3-C46A2CB260E0}"/>
              </a:ext>
            </a:extLst>
          </p:cNvPr>
          <p:cNvSpPr/>
          <p:nvPr/>
        </p:nvSpPr>
        <p:spPr>
          <a:xfrm>
            <a:off x="10144346" y="1534448"/>
            <a:ext cx="1099791" cy="326572"/>
          </a:xfrm>
          <a:prstGeom prst="roundRect">
            <a:avLst/>
          </a:prstGeom>
          <a:solidFill>
            <a:srgbClr val="3472B7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EMCAL</a:t>
            </a:r>
          </a:p>
        </p:txBody>
      </p:sp>
    </p:spTree>
    <p:extLst>
      <p:ext uri="{BB962C8B-B14F-4D97-AF65-F5344CB8AC3E}">
        <p14:creationId xmlns:p14="http://schemas.microsoft.com/office/powerpoint/2010/main" val="193644510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023F3-F7B0-14FF-581B-44997A2C2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A2063-31CC-2BF3-794B-14782A2D8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3262" y="5911202"/>
            <a:ext cx="1182029" cy="681037"/>
          </a:xfrm>
        </p:spPr>
        <p:txBody>
          <a:bodyPr/>
          <a:lstStyle/>
          <a:p>
            <a:fld id="{A396F22C-D155-42BA-B409-7AAC9C9098F3}" type="slidenum">
              <a:rPr lang="en-US" sz="3200" b="0" smtClean="0"/>
              <a:t>101</a:t>
            </a:fld>
            <a:endParaRPr lang="en-US" sz="3200" b="0" dirty="0"/>
          </a:p>
        </p:txBody>
      </p:sp>
      <p:pic>
        <p:nvPicPr>
          <p:cNvPr id="2" name="Picture 1" descr="A blue machine with colorful parts">
            <a:extLst>
              <a:ext uri="{FF2B5EF4-FFF2-40B4-BE49-F238E27FC236}">
                <a16:creationId xmlns:a16="http://schemas.microsoft.com/office/drawing/2014/main" id="{FD666AC5-3BB0-8D18-7570-C90B46842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00" y="0"/>
            <a:ext cx="10287000" cy="685800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C32B767-98F8-050B-C9A5-13C0029313D4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7991841" y="2432025"/>
            <a:ext cx="2231017" cy="665920"/>
          </a:xfrm>
          <a:prstGeom prst="straightConnector1">
            <a:avLst/>
          </a:prstGeom>
          <a:ln w="38100">
            <a:solidFill>
              <a:srgbClr val="337481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F35D55A-B7BB-EA92-F7BA-D7430708493A}"/>
              </a:ext>
            </a:extLst>
          </p:cNvPr>
          <p:cNvSpPr/>
          <p:nvPr/>
        </p:nvSpPr>
        <p:spPr>
          <a:xfrm>
            <a:off x="10222858" y="2268739"/>
            <a:ext cx="1031175" cy="326572"/>
          </a:xfrm>
          <a:prstGeom prst="roundRect">
            <a:avLst/>
          </a:prstGeom>
          <a:solidFill>
            <a:srgbClr val="33748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iHCAL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D748968-0F15-A6E8-2E51-308785D1FA19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2045675" y="191547"/>
            <a:ext cx="1582595" cy="1198621"/>
          </a:xfrm>
          <a:prstGeom prst="straightConnector1">
            <a:avLst/>
          </a:prstGeom>
          <a:ln w="38100">
            <a:solidFill>
              <a:srgbClr val="6C2E1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CDFB08B-A310-CDAD-BD61-07745F46D299}"/>
              </a:ext>
            </a:extLst>
          </p:cNvPr>
          <p:cNvSpPr/>
          <p:nvPr/>
        </p:nvSpPr>
        <p:spPr>
          <a:xfrm>
            <a:off x="706766" y="28261"/>
            <a:ext cx="1338909" cy="326572"/>
          </a:xfrm>
          <a:prstGeom prst="roundRect">
            <a:avLst/>
          </a:prstGeom>
          <a:solidFill>
            <a:srgbClr val="6C2E1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MAGNET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BE5113C-EC91-7FA4-26E7-5ED4296946AD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7608600" y="933755"/>
            <a:ext cx="2606341" cy="725355"/>
          </a:xfrm>
          <a:prstGeom prst="straightConnector1">
            <a:avLst/>
          </a:prstGeom>
          <a:ln w="38100">
            <a:solidFill>
              <a:srgbClr val="202325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F713AC5-F093-966A-E75C-305AB58FE2C7}"/>
              </a:ext>
            </a:extLst>
          </p:cNvPr>
          <p:cNvSpPr/>
          <p:nvPr/>
        </p:nvSpPr>
        <p:spPr>
          <a:xfrm>
            <a:off x="10214941" y="770469"/>
            <a:ext cx="1031175" cy="326572"/>
          </a:xfrm>
          <a:prstGeom prst="roundRect">
            <a:avLst/>
          </a:prstGeom>
          <a:solidFill>
            <a:srgbClr val="20232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oHCAL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B5C3C45-E364-F7B9-D452-039D363D770D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7090141" y="1697734"/>
            <a:ext cx="3122821" cy="1111099"/>
          </a:xfrm>
          <a:prstGeom prst="straightConnector1">
            <a:avLst/>
          </a:prstGeom>
          <a:ln w="38100">
            <a:solidFill>
              <a:srgbClr val="3472B7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681C926-62B5-3E13-0892-23F500603F75}"/>
              </a:ext>
            </a:extLst>
          </p:cNvPr>
          <p:cNvSpPr/>
          <p:nvPr/>
        </p:nvSpPr>
        <p:spPr>
          <a:xfrm>
            <a:off x="10212962" y="1534448"/>
            <a:ext cx="1031175" cy="326572"/>
          </a:xfrm>
          <a:prstGeom prst="roundRect">
            <a:avLst/>
          </a:prstGeom>
          <a:solidFill>
            <a:srgbClr val="3472B7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EMCAL</a:t>
            </a:r>
          </a:p>
        </p:txBody>
      </p:sp>
      <p:pic>
        <p:nvPicPr>
          <p:cNvPr id="23" name="Picture 2" descr="sphenix-logo-white">
            <a:extLst>
              <a:ext uri="{FF2B5EF4-FFF2-40B4-BE49-F238E27FC236}">
                <a16:creationId xmlns:a16="http://schemas.microsoft.com/office/drawing/2014/main" id="{A56136A5-5246-2FAF-8D67-F2CBD098A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52" y="5493497"/>
            <a:ext cx="1353000" cy="708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F27A7C-9285-8510-A76A-EF6BD4FCE8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847"/>
          <a:stretch/>
        </p:blipFill>
        <p:spPr>
          <a:xfrm>
            <a:off x="4313954" y="4426441"/>
            <a:ext cx="2509075" cy="22492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21552C-25B1-4294-942F-7E9C9DB15E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724" y="1184146"/>
            <a:ext cx="3734974" cy="567385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BF38248-8F3D-7962-AF5F-5513F1CD6C03}"/>
              </a:ext>
            </a:extLst>
          </p:cNvPr>
          <p:cNvCxnSpPr>
            <a:cxnSpLocks/>
          </p:cNvCxnSpPr>
          <p:nvPr/>
        </p:nvCxnSpPr>
        <p:spPr>
          <a:xfrm flipV="1">
            <a:off x="2931664" y="4426441"/>
            <a:ext cx="1382290" cy="1247413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3196BE7-BFB3-0A23-33FE-70A77152BDE3}"/>
              </a:ext>
            </a:extLst>
          </p:cNvPr>
          <p:cNvCxnSpPr>
            <a:cxnSpLocks/>
          </p:cNvCxnSpPr>
          <p:nvPr/>
        </p:nvCxnSpPr>
        <p:spPr>
          <a:xfrm>
            <a:off x="2854882" y="6184415"/>
            <a:ext cx="1459072" cy="430331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65B3D4F-6258-BDD7-959A-D70B6B6789F7}"/>
              </a:ext>
            </a:extLst>
          </p:cNvPr>
          <p:cNvSpPr/>
          <p:nvPr/>
        </p:nvSpPr>
        <p:spPr>
          <a:xfrm>
            <a:off x="6998691" y="3771327"/>
            <a:ext cx="5114147" cy="2448076"/>
          </a:xfrm>
          <a:prstGeom prst="roundRect">
            <a:avLst>
              <a:gd name="adj" fmla="val 13245"/>
            </a:avLst>
          </a:prstGeom>
          <a:solidFill>
            <a:srgbClr val="FFFFFF">
              <a:alpha val="6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A904C44-658A-6B3E-201D-81A4EF96AEB2}"/>
              </a:ext>
            </a:extLst>
          </p:cNvPr>
          <p:cNvSpPr txBox="1">
            <a:spLocks/>
          </p:cNvSpPr>
          <p:nvPr/>
        </p:nvSpPr>
        <p:spPr>
          <a:xfrm>
            <a:off x="7113733" y="3894858"/>
            <a:ext cx="5017271" cy="244807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 dirty="0">
                <a:solidFill>
                  <a:schemeClr val="bg1"/>
                </a:solidFill>
              </a:rPr>
              <a:t>EMCal</a:t>
            </a:r>
          </a:p>
          <a:p>
            <a:r>
              <a:rPr lang="el-GR" dirty="0">
                <a:solidFill>
                  <a:schemeClr val="bg1"/>
                </a:solidFill>
                <a:latin typeface="Arial" panose="020B0604020202020204" pitchFamily="34" charset="0"/>
              </a:rPr>
              <a:t>Δ</a:t>
            </a:r>
            <a:r>
              <a:rPr lang="el-GR" i="1" dirty="0">
                <a:solidFill>
                  <a:schemeClr val="bg1"/>
                </a:solidFill>
                <a:latin typeface="Arial" panose="020B0604020202020204" pitchFamily="34" charset="0"/>
              </a:rPr>
              <a:t>ϕ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x</a:t>
            </a:r>
            <a:r>
              <a:rPr lang="el-GR" dirty="0">
                <a:solidFill>
                  <a:schemeClr val="bg1"/>
                </a:solidFill>
                <a:latin typeface="Arial" panose="020B0604020202020204" pitchFamily="34" charset="0"/>
              </a:rPr>
              <a:t>Δ</a:t>
            </a:r>
            <a:r>
              <a:rPr lang="el-GR" i="1" dirty="0">
                <a:solidFill>
                  <a:schemeClr val="bg1"/>
                </a:solidFill>
                <a:latin typeface="Arial" panose="020B0604020202020204" pitchFamily="34" charset="0"/>
              </a:rPr>
              <a:t>η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: 0.025x0.025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Tungsten-scintillating fiber sampling calorimeter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Projective geometry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Calibration: </a:t>
            </a:r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</a:rPr>
              <a:t>𝛑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→</a:t>
            </a:r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</a:rPr>
              <a:t>ɣɣ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 mass peak to match between data and simulation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709AEE9-057B-DBDC-BCE9-B7928BC15030}"/>
              </a:ext>
            </a:extLst>
          </p:cNvPr>
          <p:cNvSpPr/>
          <p:nvPr/>
        </p:nvSpPr>
        <p:spPr>
          <a:xfrm>
            <a:off x="10222858" y="2268739"/>
            <a:ext cx="1031175" cy="326572"/>
          </a:xfrm>
          <a:prstGeom prst="roundRect">
            <a:avLst/>
          </a:prstGeom>
          <a:solidFill>
            <a:srgbClr val="33748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iHCAL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0BC7804-B817-1F2B-9511-194CB319ED68}"/>
              </a:ext>
            </a:extLst>
          </p:cNvPr>
          <p:cNvSpPr/>
          <p:nvPr/>
        </p:nvSpPr>
        <p:spPr>
          <a:xfrm>
            <a:off x="706766" y="28261"/>
            <a:ext cx="1338909" cy="326572"/>
          </a:xfrm>
          <a:prstGeom prst="roundRect">
            <a:avLst/>
          </a:prstGeom>
          <a:solidFill>
            <a:srgbClr val="6C2E1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MAGNET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4DA0EF6-CAF4-3B0B-4D2D-69FF64A8439C}"/>
              </a:ext>
            </a:extLst>
          </p:cNvPr>
          <p:cNvSpPr/>
          <p:nvPr/>
        </p:nvSpPr>
        <p:spPr>
          <a:xfrm>
            <a:off x="10146325" y="770469"/>
            <a:ext cx="1099791" cy="326572"/>
          </a:xfrm>
          <a:prstGeom prst="roundRect">
            <a:avLst/>
          </a:prstGeom>
          <a:solidFill>
            <a:srgbClr val="20232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oHCAL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1CB40D-0250-6BB0-C369-7D7982A06C9E}"/>
              </a:ext>
            </a:extLst>
          </p:cNvPr>
          <p:cNvSpPr/>
          <p:nvPr/>
        </p:nvSpPr>
        <p:spPr>
          <a:xfrm>
            <a:off x="10144346" y="1534448"/>
            <a:ext cx="1099791" cy="326572"/>
          </a:xfrm>
          <a:prstGeom prst="roundRect">
            <a:avLst/>
          </a:prstGeom>
          <a:solidFill>
            <a:srgbClr val="3472B7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EMCAL</a:t>
            </a:r>
          </a:p>
        </p:txBody>
      </p:sp>
    </p:spTree>
    <p:extLst>
      <p:ext uri="{BB962C8B-B14F-4D97-AF65-F5344CB8AC3E}">
        <p14:creationId xmlns:p14="http://schemas.microsoft.com/office/powerpoint/2010/main" val="236543864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D55E2-7D2C-8C94-7301-3FE1B24AC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403EDA-1FD2-2C59-30D2-FE12D88C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3262" y="5911202"/>
            <a:ext cx="1182029" cy="681037"/>
          </a:xfrm>
        </p:spPr>
        <p:txBody>
          <a:bodyPr/>
          <a:lstStyle/>
          <a:p>
            <a:fld id="{A396F22C-D155-42BA-B409-7AAC9C9098F3}" type="slidenum">
              <a:rPr lang="en-US" sz="3200" b="0" smtClean="0"/>
              <a:t>102</a:t>
            </a:fld>
            <a:endParaRPr lang="en-US" sz="3200" b="0" dirty="0"/>
          </a:p>
        </p:txBody>
      </p:sp>
      <p:pic>
        <p:nvPicPr>
          <p:cNvPr id="2" name="Picture 1" descr="A blue machine with colorful parts">
            <a:extLst>
              <a:ext uri="{FF2B5EF4-FFF2-40B4-BE49-F238E27FC236}">
                <a16:creationId xmlns:a16="http://schemas.microsoft.com/office/drawing/2014/main" id="{1873F44A-7832-1479-AC62-4C48F4EE9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00" y="0"/>
            <a:ext cx="10287000" cy="685800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DA42A04-C453-8BE3-AC7B-F4BD26E1B425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7991841" y="2432025"/>
            <a:ext cx="2231017" cy="665920"/>
          </a:xfrm>
          <a:prstGeom prst="straightConnector1">
            <a:avLst/>
          </a:prstGeom>
          <a:ln w="38100">
            <a:solidFill>
              <a:srgbClr val="337481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8840BD4-0787-4DC8-B3A3-DF4B5BDDAC0F}"/>
              </a:ext>
            </a:extLst>
          </p:cNvPr>
          <p:cNvSpPr/>
          <p:nvPr/>
        </p:nvSpPr>
        <p:spPr>
          <a:xfrm>
            <a:off x="10222858" y="2268739"/>
            <a:ext cx="1031175" cy="326572"/>
          </a:xfrm>
          <a:prstGeom prst="roundRect">
            <a:avLst/>
          </a:prstGeom>
          <a:solidFill>
            <a:srgbClr val="33748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iHCAL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72786A3-679E-6D8A-E5D4-9638A07768C9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2045675" y="191547"/>
            <a:ext cx="1582595" cy="1198621"/>
          </a:xfrm>
          <a:prstGeom prst="straightConnector1">
            <a:avLst/>
          </a:prstGeom>
          <a:ln w="38100">
            <a:solidFill>
              <a:srgbClr val="6C2E1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6682C7A-5FE7-1F93-E722-EE615561F34B}"/>
              </a:ext>
            </a:extLst>
          </p:cNvPr>
          <p:cNvSpPr/>
          <p:nvPr/>
        </p:nvSpPr>
        <p:spPr>
          <a:xfrm>
            <a:off x="706766" y="28261"/>
            <a:ext cx="1338909" cy="326572"/>
          </a:xfrm>
          <a:prstGeom prst="roundRect">
            <a:avLst/>
          </a:prstGeom>
          <a:solidFill>
            <a:srgbClr val="6C2E1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MAGNET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FD64846-B4E3-5BD4-3AC3-B927F35E8976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7608600" y="933755"/>
            <a:ext cx="2606341" cy="725355"/>
          </a:xfrm>
          <a:prstGeom prst="straightConnector1">
            <a:avLst/>
          </a:prstGeom>
          <a:ln w="38100">
            <a:solidFill>
              <a:srgbClr val="202325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E7BDEB2-D230-CAB6-8C5E-F315F704B11B}"/>
              </a:ext>
            </a:extLst>
          </p:cNvPr>
          <p:cNvSpPr/>
          <p:nvPr/>
        </p:nvSpPr>
        <p:spPr>
          <a:xfrm>
            <a:off x="10214941" y="770469"/>
            <a:ext cx="1031175" cy="326572"/>
          </a:xfrm>
          <a:prstGeom prst="roundRect">
            <a:avLst/>
          </a:prstGeom>
          <a:solidFill>
            <a:srgbClr val="20232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oHCAL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406E91C-DE6A-2998-A3AB-242FADB9C612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7090141" y="1697734"/>
            <a:ext cx="3122821" cy="1111099"/>
          </a:xfrm>
          <a:prstGeom prst="straightConnector1">
            <a:avLst/>
          </a:prstGeom>
          <a:ln w="38100">
            <a:solidFill>
              <a:srgbClr val="3472B7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F389652-9425-546B-9C36-26337FE7CC44}"/>
              </a:ext>
            </a:extLst>
          </p:cNvPr>
          <p:cNvSpPr/>
          <p:nvPr/>
        </p:nvSpPr>
        <p:spPr>
          <a:xfrm>
            <a:off x="10212962" y="1534448"/>
            <a:ext cx="1031175" cy="326572"/>
          </a:xfrm>
          <a:prstGeom prst="roundRect">
            <a:avLst/>
          </a:prstGeom>
          <a:solidFill>
            <a:srgbClr val="3472B7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EMCAL</a:t>
            </a:r>
          </a:p>
        </p:txBody>
      </p:sp>
      <p:pic>
        <p:nvPicPr>
          <p:cNvPr id="23" name="Picture 2" descr="sphenix-logo-white">
            <a:extLst>
              <a:ext uri="{FF2B5EF4-FFF2-40B4-BE49-F238E27FC236}">
                <a16:creationId xmlns:a16="http://schemas.microsoft.com/office/drawing/2014/main" id="{A60FF2CA-31C0-274A-768A-A4DD1A5D6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52" y="5493497"/>
            <a:ext cx="1353000" cy="708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314567-212E-C10F-9F02-B60833A4946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7847"/>
          <a:stretch/>
        </p:blipFill>
        <p:spPr>
          <a:xfrm>
            <a:off x="4313954" y="4426441"/>
            <a:ext cx="2509075" cy="22492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A9B6D7-F80C-60EC-4144-732B574BE6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724" y="1184146"/>
            <a:ext cx="3734974" cy="567385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B53B675-A550-9AC3-2856-4624EF84FDDD}"/>
              </a:ext>
            </a:extLst>
          </p:cNvPr>
          <p:cNvCxnSpPr>
            <a:cxnSpLocks/>
          </p:cNvCxnSpPr>
          <p:nvPr/>
        </p:nvCxnSpPr>
        <p:spPr>
          <a:xfrm flipV="1">
            <a:off x="2931664" y="4426441"/>
            <a:ext cx="1382290" cy="1247413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ABC2CA-2E2C-A491-BCC8-9E3B2B5410BB}"/>
              </a:ext>
            </a:extLst>
          </p:cNvPr>
          <p:cNvCxnSpPr>
            <a:cxnSpLocks/>
          </p:cNvCxnSpPr>
          <p:nvPr/>
        </p:nvCxnSpPr>
        <p:spPr>
          <a:xfrm>
            <a:off x="2854882" y="6184415"/>
            <a:ext cx="1459072" cy="430331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5D5A69-E08B-1378-0319-7CDA1A285539}"/>
              </a:ext>
            </a:extLst>
          </p:cNvPr>
          <p:cNvSpPr/>
          <p:nvPr/>
        </p:nvSpPr>
        <p:spPr>
          <a:xfrm>
            <a:off x="6998691" y="3771327"/>
            <a:ext cx="5114147" cy="2448076"/>
          </a:xfrm>
          <a:prstGeom prst="roundRect">
            <a:avLst>
              <a:gd name="adj" fmla="val 13245"/>
            </a:avLst>
          </a:prstGeom>
          <a:solidFill>
            <a:srgbClr val="FFFFFF">
              <a:alpha val="6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0EC2F9F-3922-6F85-8C40-F3F977944A6B}"/>
              </a:ext>
            </a:extLst>
          </p:cNvPr>
          <p:cNvSpPr txBox="1">
            <a:spLocks/>
          </p:cNvSpPr>
          <p:nvPr/>
        </p:nvSpPr>
        <p:spPr>
          <a:xfrm>
            <a:off x="7113733" y="3894858"/>
            <a:ext cx="5017271" cy="244807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 dirty="0">
                <a:solidFill>
                  <a:schemeClr val="bg1"/>
                </a:solidFill>
              </a:rPr>
              <a:t>EMCal</a:t>
            </a:r>
          </a:p>
          <a:p>
            <a:r>
              <a:rPr lang="el-GR" dirty="0">
                <a:solidFill>
                  <a:schemeClr val="bg1"/>
                </a:solidFill>
                <a:latin typeface="Arial" panose="020B0604020202020204" pitchFamily="34" charset="0"/>
              </a:rPr>
              <a:t>Δ</a:t>
            </a:r>
            <a:r>
              <a:rPr lang="el-GR" i="1" dirty="0">
                <a:solidFill>
                  <a:schemeClr val="bg1"/>
                </a:solidFill>
                <a:latin typeface="Arial" panose="020B0604020202020204" pitchFamily="34" charset="0"/>
              </a:rPr>
              <a:t>ϕ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x</a:t>
            </a:r>
            <a:r>
              <a:rPr lang="el-GR" dirty="0">
                <a:solidFill>
                  <a:schemeClr val="bg1"/>
                </a:solidFill>
                <a:latin typeface="Arial" panose="020B0604020202020204" pitchFamily="34" charset="0"/>
              </a:rPr>
              <a:t>Δ</a:t>
            </a:r>
            <a:r>
              <a:rPr lang="el-GR" i="1" dirty="0">
                <a:solidFill>
                  <a:schemeClr val="bg1"/>
                </a:solidFill>
                <a:latin typeface="Arial" panose="020B0604020202020204" pitchFamily="34" charset="0"/>
              </a:rPr>
              <a:t>η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: 0.025x0.025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Tungsten-scintillating fiber sampling calorimeter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Projective geometry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Calibration: </a:t>
            </a:r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</a:rPr>
              <a:t>𝛑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→</a:t>
            </a:r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</a:rPr>
              <a:t>ɣɣ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 mass peak to match between data and simulation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3879C7-5D5A-32EC-9A75-3FCA8B0AEEE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483"/>
          <a:stretch/>
        </p:blipFill>
        <p:spPr>
          <a:xfrm>
            <a:off x="4117843" y="1265338"/>
            <a:ext cx="2422115" cy="233405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1B1E91-A021-6303-D7B4-B276C64D1F5A}"/>
              </a:ext>
            </a:extLst>
          </p:cNvPr>
          <p:cNvCxnSpPr>
            <a:cxnSpLocks/>
          </p:cNvCxnSpPr>
          <p:nvPr/>
        </p:nvCxnSpPr>
        <p:spPr>
          <a:xfrm flipV="1">
            <a:off x="2373252" y="1265338"/>
            <a:ext cx="1744591" cy="2493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D5B71E-6F37-67FB-7738-51AAD323B952}"/>
              </a:ext>
            </a:extLst>
          </p:cNvPr>
          <p:cNvCxnSpPr>
            <a:cxnSpLocks/>
          </p:cNvCxnSpPr>
          <p:nvPr/>
        </p:nvCxnSpPr>
        <p:spPr>
          <a:xfrm>
            <a:off x="2854882" y="3336513"/>
            <a:ext cx="1262961" cy="2335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A16BB67-E239-35ED-DA83-4118E263E8B7}"/>
              </a:ext>
            </a:extLst>
          </p:cNvPr>
          <p:cNvSpPr/>
          <p:nvPr/>
        </p:nvSpPr>
        <p:spPr>
          <a:xfrm>
            <a:off x="6840840" y="878308"/>
            <a:ext cx="5109181" cy="2769487"/>
          </a:xfrm>
          <a:prstGeom prst="roundRect">
            <a:avLst>
              <a:gd name="adj" fmla="val 13245"/>
            </a:avLst>
          </a:prstGeom>
          <a:solidFill>
            <a:srgbClr val="FFFFFF">
              <a:alpha val="6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CB692D6-01BE-7E9E-A0B8-D6C5CCDF2756}"/>
              </a:ext>
            </a:extLst>
          </p:cNvPr>
          <p:cNvSpPr txBox="1">
            <a:spLocks/>
          </p:cNvSpPr>
          <p:nvPr/>
        </p:nvSpPr>
        <p:spPr>
          <a:xfrm>
            <a:off x="6932749" y="982451"/>
            <a:ext cx="5017272" cy="274137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u="sng" dirty="0">
                <a:solidFill>
                  <a:schemeClr val="bg1"/>
                </a:solidFill>
              </a:rPr>
              <a:t>HCal</a:t>
            </a:r>
          </a:p>
          <a:p>
            <a:r>
              <a:rPr lang="el-GR" b="0" dirty="0">
                <a:solidFill>
                  <a:schemeClr val="bg1"/>
                </a:solidFill>
              </a:rPr>
              <a:t>Δ</a:t>
            </a:r>
            <a:r>
              <a:rPr lang="el-GR" b="0" i="1" dirty="0">
                <a:solidFill>
                  <a:schemeClr val="bg1"/>
                </a:solidFill>
              </a:rPr>
              <a:t>ϕ</a:t>
            </a:r>
            <a:r>
              <a:rPr lang="en-US" b="0" dirty="0">
                <a:solidFill>
                  <a:schemeClr val="bg1"/>
                </a:solidFill>
              </a:rPr>
              <a:t>x</a:t>
            </a:r>
            <a:r>
              <a:rPr lang="el-GR" b="0" dirty="0">
                <a:solidFill>
                  <a:schemeClr val="bg1"/>
                </a:solidFill>
              </a:rPr>
              <a:t>Δ</a:t>
            </a:r>
            <a:r>
              <a:rPr lang="el-GR" b="0" i="1" dirty="0">
                <a:solidFill>
                  <a:schemeClr val="bg1"/>
                </a:solidFill>
              </a:rPr>
              <a:t>η</a:t>
            </a:r>
            <a:r>
              <a:rPr lang="en-US" b="0" dirty="0">
                <a:solidFill>
                  <a:schemeClr val="bg1"/>
                </a:solidFill>
              </a:rPr>
              <a:t>: 0.1x0.1</a:t>
            </a:r>
          </a:p>
          <a:p>
            <a:r>
              <a:rPr lang="en-US" b="0" dirty="0">
                <a:solidFill>
                  <a:schemeClr val="bg1"/>
                </a:solidFill>
              </a:rPr>
              <a:t>Steel-plate scintillating-tile sampling calorimeter</a:t>
            </a:r>
          </a:p>
          <a:p>
            <a:r>
              <a:rPr lang="en-US" b="0" dirty="0">
                <a:solidFill>
                  <a:schemeClr val="bg1"/>
                </a:solidFill>
              </a:rPr>
              <a:t>Projective geometry</a:t>
            </a:r>
          </a:p>
          <a:p>
            <a:r>
              <a:rPr lang="en-US" b="0" dirty="0">
                <a:solidFill>
                  <a:schemeClr val="bg1"/>
                </a:solidFill>
              </a:rPr>
              <a:t>Calibration: compare measured MIP peak from cosmic ray muons in data to simulation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6A1892-20D5-3A46-1B04-AE0166D86618}"/>
              </a:ext>
            </a:extLst>
          </p:cNvPr>
          <p:cNvSpPr txBox="1"/>
          <p:nvPr/>
        </p:nvSpPr>
        <p:spPr>
          <a:xfrm>
            <a:off x="4102809" y="6609507"/>
            <a:ext cx="24093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Phys. Rev. C 112, 024908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73C58A0-0726-7C0B-0358-1B0328ABFA04}"/>
              </a:ext>
            </a:extLst>
          </p:cNvPr>
          <p:cNvSpPr/>
          <p:nvPr/>
        </p:nvSpPr>
        <p:spPr>
          <a:xfrm>
            <a:off x="706767" y="20241"/>
            <a:ext cx="1338909" cy="326572"/>
          </a:xfrm>
          <a:prstGeom prst="roundRect">
            <a:avLst/>
          </a:prstGeom>
          <a:solidFill>
            <a:srgbClr val="6C2E1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MAGNET</a:t>
            </a:r>
          </a:p>
        </p:txBody>
      </p:sp>
    </p:spTree>
    <p:extLst>
      <p:ext uri="{BB962C8B-B14F-4D97-AF65-F5344CB8AC3E}">
        <p14:creationId xmlns:p14="http://schemas.microsoft.com/office/powerpoint/2010/main" val="2451591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B17FB-EAB7-13AE-CFA7-A2A9FAC54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fundamental forces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10C8B-8BBA-9F70-E425-913C5A131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93" y="1329155"/>
            <a:ext cx="4073769" cy="538013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Electromagnetic force</a:t>
            </a:r>
          </a:p>
          <a:p>
            <a:pPr lvl="1"/>
            <a:r>
              <a:rPr lang="en-US" dirty="0"/>
              <a:t>Photons and particles with electric charge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Strong nuclear force</a:t>
            </a:r>
          </a:p>
          <a:p>
            <a:pPr lvl="1"/>
            <a:r>
              <a:rPr lang="en-US" dirty="0"/>
              <a:t>Gluons and quarks which both have “color” charge (red, blue, and green)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Weak force</a:t>
            </a:r>
          </a:p>
          <a:p>
            <a:r>
              <a:rPr lang="en-US" dirty="0"/>
              <a:t>Gravity</a:t>
            </a:r>
          </a:p>
        </p:txBody>
      </p:sp>
      <p:cxnSp>
        <p:nvCxnSpPr>
          <p:cNvPr id="5" name="Connector 106">
            <a:extLst>
              <a:ext uri="{FF2B5EF4-FFF2-40B4-BE49-F238E27FC236}">
                <a16:creationId xmlns:a16="http://schemas.microsoft.com/office/drawing/2014/main" id="{41484654-7572-D5F0-2A01-B5CA29AF87B4}"/>
              </a:ext>
            </a:extLst>
          </p:cNvPr>
          <p:cNvCxnSpPr>
            <a:cxnSpLocks/>
          </p:cNvCxnSpPr>
          <p:nvPr/>
        </p:nvCxnSpPr>
        <p:spPr>
          <a:xfrm>
            <a:off x="4994031" y="1664882"/>
            <a:ext cx="1850077" cy="6463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riangle 107">
            <a:extLst>
              <a:ext uri="{FF2B5EF4-FFF2-40B4-BE49-F238E27FC236}">
                <a16:creationId xmlns:a16="http://schemas.microsoft.com/office/drawing/2014/main" id="{93C22581-3236-C141-FFBE-0DD0B813BA15}"/>
              </a:ext>
            </a:extLst>
          </p:cNvPr>
          <p:cNvSpPr/>
          <p:nvPr/>
        </p:nvSpPr>
        <p:spPr>
          <a:xfrm rot="6512463">
            <a:off x="5635827" y="1760318"/>
            <a:ext cx="354419" cy="3697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WavyLine 116">
            <a:extLst>
              <a:ext uri="{FF2B5EF4-FFF2-40B4-BE49-F238E27FC236}">
                <a16:creationId xmlns:a16="http://schemas.microsoft.com/office/drawing/2014/main" id="{585646E8-8699-63B4-C36A-9652B7DB54C3}"/>
              </a:ext>
            </a:extLst>
          </p:cNvPr>
          <p:cNvSpPr/>
          <p:nvPr/>
        </p:nvSpPr>
        <p:spPr>
          <a:xfrm>
            <a:off x="6714108" y="2302242"/>
            <a:ext cx="325600" cy="1303784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117">
            <a:extLst>
              <a:ext uri="{FF2B5EF4-FFF2-40B4-BE49-F238E27FC236}">
                <a16:creationId xmlns:a16="http://schemas.microsoft.com/office/drawing/2014/main" id="{67DAD0B1-6EC7-D6AA-C728-C41C1AA42C7A}"/>
              </a:ext>
            </a:extLst>
          </p:cNvPr>
          <p:cNvSpPr txBox="1">
            <a:spLocks/>
          </p:cNvSpPr>
          <p:nvPr/>
        </p:nvSpPr>
        <p:spPr>
          <a:xfrm>
            <a:off x="7088155" y="2780565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sp>
        <p:nvSpPr>
          <p:cNvPr id="11" name="TextBox 117">
            <a:extLst>
              <a:ext uri="{FF2B5EF4-FFF2-40B4-BE49-F238E27FC236}">
                <a16:creationId xmlns:a16="http://schemas.microsoft.com/office/drawing/2014/main" id="{146ADEFC-833C-9FDE-F762-58476681D79E}"/>
              </a:ext>
            </a:extLst>
          </p:cNvPr>
          <p:cNvSpPr txBox="1">
            <a:spLocks/>
          </p:cNvSpPr>
          <p:nvPr/>
        </p:nvSpPr>
        <p:spPr>
          <a:xfrm>
            <a:off x="4418427" y="1079155"/>
            <a:ext cx="2123442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4000" b="1" i="1" dirty="0"/>
              <a:t>e</a:t>
            </a:r>
            <a:r>
              <a:rPr lang="en-US" sz="4000" b="1" baseline="30000" dirty="0"/>
              <a:t>+</a:t>
            </a:r>
            <a:r>
              <a:rPr lang="en-US" sz="4000" b="1" dirty="0"/>
              <a:t> </a:t>
            </a:r>
            <a:r>
              <a:rPr lang="en-US" sz="4000" dirty="0"/>
              <a:t>or</a:t>
            </a:r>
            <a:r>
              <a:rPr lang="en-US" sz="4000" b="1" dirty="0"/>
              <a:t> </a:t>
            </a:r>
            <a:r>
              <a:rPr lang="en-US" sz="4000" b="1" i="1" dirty="0"/>
              <a:t>q</a:t>
            </a:r>
            <a:r>
              <a:rPr lang="en-US" sz="4000" b="1" baseline="30000" dirty="0"/>
              <a:t>+</a:t>
            </a:r>
          </a:p>
        </p:txBody>
      </p:sp>
      <p:cxnSp>
        <p:nvCxnSpPr>
          <p:cNvPr id="12" name="Connector 106">
            <a:extLst>
              <a:ext uri="{FF2B5EF4-FFF2-40B4-BE49-F238E27FC236}">
                <a16:creationId xmlns:a16="http://schemas.microsoft.com/office/drawing/2014/main" id="{A78E7464-4310-BFBA-C2A3-5860837BA563}"/>
              </a:ext>
            </a:extLst>
          </p:cNvPr>
          <p:cNvCxnSpPr>
            <a:cxnSpLocks/>
          </p:cNvCxnSpPr>
          <p:nvPr/>
        </p:nvCxnSpPr>
        <p:spPr>
          <a:xfrm flipV="1">
            <a:off x="6844106" y="1652954"/>
            <a:ext cx="1578925" cy="6463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riangle 107">
            <a:extLst>
              <a:ext uri="{FF2B5EF4-FFF2-40B4-BE49-F238E27FC236}">
                <a16:creationId xmlns:a16="http://schemas.microsoft.com/office/drawing/2014/main" id="{F2991104-59DC-9C9C-E726-5D4765B5FBF0}"/>
              </a:ext>
            </a:extLst>
          </p:cNvPr>
          <p:cNvSpPr/>
          <p:nvPr/>
        </p:nvSpPr>
        <p:spPr>
          <a:xfrm rot="3975009">
            <a:off x="7510945" y="1776041"/>
            <a:ext cx="354419" cy="3697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117">
            <a:extLst>
              <a:ext uri="{FF2B5EF4-FFF2-40B4-BE49-F238E27FC236}">
                <a16:creationId xmlns:a16="http://schemas.microsoft.com/office/drawing/2014/main" id="{712ABEB0-A98E-FBD4-C40B-7631B3F0818C}"/>
              </a:ext>
            </a:extLst>
          </p:cNvPr>
          <p:cNvSpPr txBox="1">
            <a:spLocks/>
          </p:cNvSpPr>
          <p:nvPr/>
        </p:nvSpPr>
        <p:spPr>
          <a:xfrm>
            <a:off x="7088155" y="1109138"/>
            <a:ext cx="2123442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4000" b="1" i="1" dirty="0"/>
              <a:t>e</a:t>
            </a:r>
            <a:r>
              <a:rPr lang="en-US" sz="4000" b="1" baseline="30000" dirty="0"/>
              <a:t>+</a:t>
            </a:r>
            <a:r>
              <a:rPr lang="en-US" sz="4000" b="1" dirty="0"/>
              <a:t> </a:t>
            </a:r>
            <a:r>
              <a:rPr lang="en-US" sz="4000" dirty="0"/>
              <a:t>or</a:t>
            </a:r>
            <a:r>
              <a:rPr lang="en-US" sz="4000" b="1" dirty="0"/>
              <a:t> </a:t>
            </a:r>
            <a:r>
              <a:rPr lang="en-US" sz="4000" b="1" i="1" dirty="0"/>
              <a:t>q</a:t>
            </a:r>
            <a:r>
              <a:rPr lang="en-US" sz="4000" b="1" baseline="30000" dirty="0"/>
              <a:t>+</a:t>
            </a:r>
          </a:p>
          <a:p>
            <a:pPr marL="0" indent="0" algn="ctr">
              <a:buNone/>
            </a:pPr>
            <a:endParaRPr lang="en-US" sz="4000" b="1" baseline="30000" dirty="0"/>
          </a:p>
        </p:txBody>
      </p:sp>
      <p:cxnSp>
        <p:nvCxnSpPr>
          <p:cNvPr id="24" name="Connector 106">
            <a:extLst>
              <a:ext uri="{FF2B5EF4-FFF2-40B4-BE49-F238E27FC236}">
                <a16:creationId xmlns:a16="http://schemas.microsoft.com/office/drawing/2014/main" id="{3BBCA5CD-DC06-93EE-3A26-294A439CA8F1}"/>
              </a:ext>
            </a:extLst>
          </p:cNvPr>
          <p:cNvCxnSpPr>
            <a:cxnSpLocks/>
          </p:cNvCxnSpPr>
          <p:nvPr/>
        </p:nvCxnSpPr>
        <p:spPr>
          <a:xfrm>
            <a:off x="4961229" y="4179482"/>
            <a:ext cx="1850077" cy="6463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riangle 107">
            <a:extLst>
              <a:ext uri="{FF2B5EF4-FFF2-40B4-BE49-F238E27FC236}">
                <a16:creationId xmlns:a16="http://schemas.microsoft.com/office/drawing/2014/main" id="{31588AED-8538-C611-DBA2-B09FAA76FAF3}"/>
              </a:ext>
            </a:extLst>
          </p:cNvPr>
          <p:cNvSpPr/>
          <p:nvPr/>
        </p:nvSpPr>
        <p:spPr>
          <a:xfrm rot="6512463">
            <a:off x="5603025" y="4274918"/>
            <a:ext cx="354419" cy="3697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117">
            <a:extLst>
              <a:ext uri="{FF2B5EF4-FFF2-40B4-BE49-F238E27FC236}">
                <a16:creationId xmlns:a16="http://schemas.microsoft.com/office/drawing/2014/main" id="{25B0AA2F-CFF1-8F0F-5BA3-825F1A05D2C8}"/>
              </a:ext>
            </a:extLst>
          </p:cNvPr>
          <p:cNvSpPr txBox="1">
            <a:spLocks/>
          </p:cNvSpPr>
          <p:nvPr/>
        </p:nvSpPr>
        <p:spPr>
          <a:xfrm>
            <a:off x="4273301" y="3662864"/>
            <a:ext cx="827936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4000" b="1" i="1" dirty="0"/>
              <a:t>q</a:t>
            </a:r>
            <a:r>
              <a:rPr lang="en-US" sz="4000" b="1" baseline="30000" dirty="0"/>
              <a:t>+,</a:t>
            </a:r>
            <a:r>
              <a:rPr lang="en-US" sz="4000" b="1" baseline="30000" dirty="0">
                <a:solidFill>
                  <a:srgbClr val="FF5050"/>
                </a:solidFill>
              </a:rPr>
              <a:t>r</a:t>
            </a:r>
          </a:p>
        </p:txBody>
      </p:sp>
      <p:cxnSp>
        <p:nvCxnSpPr>
          <p:cNvPr id="29" name="Connector 106">
            <a:extLst>
              <a:ext uri="{FF2B5EF4-FFF2-40B4-BE49-F238E27FC236}">
                <a16:creationId xmlns:a16="http://schemas.microsoft.com/office/drawing/2014/main" id="{BE04083A-32CC-F1EA-D433-B54C6912926D}"/>
              </a:ext>
            </a:extLst>
          </p:cNvPr>
          <p:cNvCxnSpPr>
            <a:cxnSpLocks/>
          </p:cNvCxnSpPr>
          <p:nvPr/>
        </p:nvCxnSpPr>
        <p:spPr>
          <a:xfrm flipV="1">
            <a:off x="6811304" y="4167554"/>
            <a:ext cx="1578925" cy="6463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riangle 107">
            <a:extLst>
              <a:ext uri="{FF2B5EF4-FFF2-40B4-BE49-F238E27FC236}">
                <a16:creationId xmlns:a16="http://schemas.microsoft.com/office/drawing/2014/main" id="{E56762AB-FC1A-1791-D2CB-7B88B7F090B6}"/>
              </a:ext>
            </a:extLst>
          </p:cNvPr>
          <p:cNvSpPr/>
          <p:nvPr/>
        </p:nvSpPr>
        <p:spPr>
          <a:xfrm rot="3975009">
            <a:off x="7478143" y="4290641"/>
            <a:ext cx="354419" cy="3697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2BFFD2E-C823-BDEC-3085-ADF27A783EE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l="40920" b="8868"/>
          <a:stretch>
            <a:fillRect/>
          </a:stretch>
        </p:blipFill>
        <p:spPr>
          <a:xfrm rot="16200000">
            <a:off x="6175745" y="5126521"/>
            <a:ext cx="1172802" cy="497840"/>
          </a:xfrm>
          <a:prstGeom prst="rect">
            <a:avLst/>
          </a:prstGeom>
        </p:spPr>
      </p:pic>
      <p:sp>
        <p:nvSpPr>
          <p:cNvPr id="35" name="TextBox 135">
            <a:extLst>
              <a:ext uri="{FF2B5EF4-FFF2-40B4-BE49-F238E27FC236}">
                <a16:creationId xmlns:a16="http://schemas.microsoft.com/office/drawing/2014/main" id="{2E2D5845-D86C-F9A8-BE3C-7D1F7FEFDC29}"/>
              </a:ext>
            </a:extLst>
          </p:cNvPr>
          <p:cNvSpPr txBox="1">
            <a:spLocks/>
          </p:cNvSpPr>
          <p:nvPr/>
        </p:nvSpPr>
        <p:spPr>
          <a:xfrm>
            <a:off x="6958551" y="4904883"/>
            <a:ext cx="642215" cy="6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i="1" dirty="0">
                <a:solidFill>
                  <a:srgbClr val="FF5050"/>
                </a:solidFill>
              </a:rPr>
              <a:t>g</a:t>
            </a:r>
          </a:p>
        </p:txBody>
      </p:sp>
      <p:sp>
        <p:nvSpPr>
          <p:cNvPr id="37" name="TextBox 117">
            <a:extLst>
              <a:ext uri="{FF2B5EF4-FFF2-40B4-BE49-F238E27FC236}">
                <a16:creationId xmlns:a16="http://schemas.microsoft.com/office/drawing/2014/main" id="{7B1E68B1-3738-B6A4-B406-1FFE40194D63}"/>
              </a:ext>
            </a:extLst>
          </p:cNvPr>
          <p:cNvSpPr txBox="1">
            <a:spLocks/>
          </p:cNvSpPr>
          <p:nvPr/>
        </p:nvSpPr>
        <p:spPr>
          <a:xfrm>
            <a:off x="8300442" y="3576584"/>
            <a:ext cx="827936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4000" b="1" i="1" dirty="0"/>
              <a:t>q</a:t>
            </a:r>
            <a:r>
              <a:rPr lang="en-US" sz="4000" b="1" baseline="30000" dirty="0"/>
              <a:t>+,</a:t>
            </a:r>
            <a:r>
              <a:rPr lang="en-US" sz="40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38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01259-9BFE-452B-A1FC-ED4291D17AE9}" type="slidenum">
              <a:rPr lang="en-US" sz="3200" b="0" smtClean="0"/>
              <a:t>11</a:t>
            </a:fld>
            <a:endParaRPr lang="en-US" sz="3200" b="0" dirty="0"/>
          </a:p>
        </p:txBody>
      </p:sp>
      <p:sp>
        <p:nvSpPr>
          <p:cNvPr id="9" name="TextBox 138">
            <a:extLst>
              <a:ext uri="{FF2B5EF4-FFF2-40B4-BE49-F238E27FC236}">
                <a16:creationId xmlns:a16="http://schemas.microsoft.com/office/drawing/2014/main" id="{E5288DE8-3D4E-9EC6-8F5A-C9C371238FD0}"/>
              </a:ext>
            </a:extLst>
          </p:cNvPr>
          <p:cNvSpPr txBox="1">
            <a:spLocks/>
          </p:cNvSpPr>
          <p:nvPr/>
        </p:nvSpPr>
        <p:spPr>
          <a:xfrm>
            <a:off x="10362853" y="2539019"/>
            <a:ext cx="960000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D700"/>
                </a:solidFill>
              </a:rPr>
              <a:t> α</a:t>
            </a:r>
            <a:r>
              <a:rPr lang="en-US" sz="3200" b="1" baseline="-25000" dirty="0">
                <a:solidFill>
                  <a:srgbClr val="FFD700"/>
                </a:solidFill>
              </a:rPr>
              <a:t>EM</a:t>
            </a:r>
            <a:endParaRPr lang="en-US" sz="3200" b="1" dirty="0">
              <a:solidFill>
                <a:srgbClr val="FFD700"/>
              </a:solidFill>
            </a:endParaRPr>
          </a:p>
        </p:txBody>
      </p:sp>
      <p:sp>
        <p:nvSpPr>
          <p:cNvPr id="14" name="TextBox 155">
            <a:extLst>
              <a:ext uri="{FF2B5EF4-FFF2-40B4-BE49-F238E27FC236}">
                <a16:creationId xmlns:a16="http://schemas.microsoft.com/office/drawing/2014/main" id="{6C55B045-3887-33D5-BBF3-ECA7CF8D08B2}"/>
              </a:ext>
            </a:extLst>
          </p:cNvPr>
          <p:cNvSpPr txBox="1">
            <a:spLocks/>
          </p:cNvSpPr>
          <p:nvPr/>
        </p:nvSpPr>
        <p:spPr>
          <a:xfrm>
            <a:off x="10306942" y="5084883"/>
            <a:ext cx="960000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0000"/>
                </a:solidFill>
              </a:rPr>
              <a:t> α</a:t>
            </a:r>
            <a:r>
              <a:rPr lang="en-US" sz="3200" b="1" baseline="-25000" dirty="0">
                <a:solidFill>
                  <a:srgbClr val="FF0000"/>
                </a:solidFill>
              </a:rPr>
              <a:t>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7762C6-DE4E-E3CF-79D7-FA0920BC4526}"/>
              </a:ext>
            </a:extLst>
          </p:cNvPr>
          <p:cNvSpPr txBox="1"/>
          <p:nvPr/>
        </p:nvSpPr>
        <p:spPr>
          <a:xfrm>
            <a:off x="9591969" y="1609138"/>
            <a:ext cx="25017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Interaction strength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2706FD6-4380-35F2-35F7-59D4B9C58BFC}"/>
              </a:ext>
            </a:extLst>
          </p:cNvPr>
          <p:cNvCxnSpPr>
            <a:cxnSpLocks/>
          </p:cNvCxnSpPr>
          <p:nvPr/>
        </p:nvCxnSpPr>
        <p:spPr>
          <a:xfrm flipH="1" flipV="1">
            <a:off x="7011066" y="4918240"/>
            <a:ext cx="3185064" cy="326643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03333F6-CF98-BAA9-0612-9A97BACF1A6C}"/>
              </a:ext>
            </a:extLst>
          </p:cNvPr>
          <p:cNvCxnSpPr>
            <a:cxnSpLocks/>
          </p:cNvCxnSpPr>
          <p:nvPr/>
        </p:nvCxnSpPr>
        <p:spPr>
          <a:xfrm flipH="1" flipV="1">
            <a:off x="7121878" y="2369595"/>
            <a:ext cx="3185064" cy="326643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478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62EB3-30D2-C6CD-B57A-7B4834442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field theory and Feynman diagrams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EA1AD-D7E3-48EE-EF5B-E5D9E6585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97055" y="5698175"/>
            <a:ext cx="3324056" cy="65518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00B0F0"/>
                </a:solidFill>
              </a:rPr>
              <a:t>Incoming particles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C77B71-8281-F32F-B197-7C85FD830C54}"/>
              </a:ext>
            </a:extLst>
          </p:cNvPr>
          <p:cNvCxnSpPr>
            <a:cxnSpLocks/>
          </p:cNvCxnSpPr>
          <p:nvPr/>
        </p:nvCxnSpPr>
        <p:spPr>
          <a:xfrm>
            <a:off x="1276184" y="1787067"/>
            <a:ext cx="1049573" cy="10495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ABA68985-E785-A4F7-B7A0-B49626E9E271}"/>
              </a:ext>
            </a:extLst>
          </p:cNvPr>
          <p:cNvSpPr/>
          <p:nvPr/>
        </p:nvSpPr>
        <p:spPr>
          <a:xfrm rot="8100000">
            <a:off x="1719489" y="2141722"/>
            <a:ext cx="403466" cy="54687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A19AFB-2549-D8F3-812B-A05F9EC211BA}"/>
              </a:ext>
            </a:extLst>
          </p:cNvPr>
          <p:cNvCxnSpPr>
            <a:cxnSpLocks/>
          </p:cNvCxnSpPr>
          <p:nvPr/>
        </p:nvCxnSpPr>
        <p:spPr>
          <a:xfrm>
            <a:off x="3736185" y="4266012"/>
            <a:ext cx="1049573" cy="10495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26BCA3E3-E20B-10B4-2DD6-D62E1F6D9D83}"/>
              </a:ext>
            </a:extLst>
          </p:cNvPr>
          <p:cNvSpPr/>
          <p:nvPr/>
        </p:nvSpPr>
        <p:spPr>
          <a:xfrm rot="8100000">
            <a:off x="4179490" y="4620667"/>
            <a:ext cx="403466" cy="54687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D48D11B-92B4-C411-1828-D187218B0073}"/>
              </a:ext>
            </a:extLst>
          </p:cNvPr>
          <p:cNvCxnSpPr>
            <a:cxnSpLocks/>
          </p:cNvCxnSpPr>
          <p:nvPr/>
        </p:nvCxnSpPr>
        <p:spPr>
          <a:xfrm rot="16200000">
            <a:off x="1225959" y="4457770"/>
            <a:ext cx="1049573" cy="10495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458BAF35-C64A-2DCF-C0BC-BB4F448613C8}"/>
              </a:ext>
            </a:extLst>
          </p:cNvPr>
          <p:cNvSpPr/>
          <p:nvPr/>
        </p:nvSpPr>
        <p:spPr>
          <a:xfrm rot="2700000">
            <a:off x="1599236" y="4709120"/>
            <a:ext cx="403466" cy="54687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7752040-A6D2-5E50-3E4B-EC043B2E8D87}"/>
              </a:ext>
            </a:extLst>
          </p:cNvPr>
          <p:cNvCxnSpPr>
            <a:cxnSpLocks/>
          </p:cNvCxnSpPr>
          <p:nvPr/>
        </p:nvCxnSpPr>
        <p:spPr>
          <a:xfrm rot="16200000">
            <a:off x="3774303" y="1856731"/>
            <a:ext cx="1049573" cy="10495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CA8446D2-A7E7-4D0C-BAC1-DDA583AC346B}"/>
              </a:ext>
            </a:extLst>
          </p:cNvPr>
          <p:cNvSpPr/>
          <p:nvPr/>
        </p:nvSpPr>
        <p:spPr>
          <a:xfrm rot="2700000">
            <a:off x="4147580" y="2108081"/>
            <a:ext cx="403466" cy="54687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E8EC341-3CB2-4DD7-AD91-85A3850955B5}"/>
              </a:ext>
            </a:extLst>
          </p:cNvPr>
          <p:cNvSpPr/>
          <p:nvPr/>
        </p:nvSpPr>
        <p:spPr>
          <a:xfrm>
            <a:off x="1916265" y="2606052"/>
            <a:ext cx="2128962" cy="2128962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163A103-54F2-2D37-44A0-95609C805A32}"/>
              </a:ext>
            </a:extLst>
          </p:cNvPr>
          <p:cNvCxnSpPr>
            <a:cxnSpLocks/>
          </p:cNvCxnSpPr>
          <p:nvPr/>
        </p:nvCxnSpPr>
        <p:spPr>
          <a:xfrm flipH="1" flipV="1">
            <a:off x="2984379" y="1611403"/>
            <a:ext cx="77049" cy="4345252"/>
          </a:xfrm>
          <a:prstGeom prst="line">
            <a:avLst/>
          </a:prstGeom>
          <a:ln w="57150">
            <a:solidFill>
              <a:srgbClr val="00B0F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F332E50-34CD-5932-733A-D08C456438AB}"/>
              </a:ext>
            </a:extLst>
          </p:cNvPr>
          <p:cNvSpPr txBox="1">
            <a:spLocks/>
          </p:cNvSpPr>
          <p:nvPr/>
        </p:nvSpPr>
        <p:spPr>
          <a:xfrm>
            <a:off x="3025723" y="5739792"/>
            <a:ext cx="3324056" cy="655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B0F0"/>
                </a:solidFill>
              </a:rPr>
              <a:t>Outgoing particles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3E97EAC-D472-8EFD-0DCE-29F48D3F1CDA}"/>
              </a:ext>
            </a:extLst>
          </p:cNvPr>
          <p:cNvSpPr txBox="1">
            <a:spLocks/>
          </p:cNvSpPr>
          <p:nvPr/>
        </p:nvSpPr>
        <p:spPr>
          <a:xfrm>
            <a:off x="758437" y="3341222"/>
            <a:ext cx="4528931" cy="724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An interaction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ADF058-997B-564B-7B78-94F3ECE71DC2}"/>
              </a:ext>
            </a:extLst>
          </p:cNvPr>
          <p:cNvSpPr txBox="1"/>
          <p:nvPr/>
        </p:nvSpPr>
        <p:spPr>
          <a:xfrm>
            <a:off x="8738484" y="2124029"/>
            <a:ext cx="319012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Many allowed diagrams </a:t>
            </a:r>
          </a:p>
          <a:p>
            <a:pPr algn="ctr"/>
            <a:r>
              <a:rPr lang="en-US" sz="2800" dirty="0"/>
              <a:t>↓ </a:t>
            </a:r>
          </a:p>
          <a:p>
            <a:pPr algn="ctr"/>
            <a:r>
              <a:rPr lang="en-US" sz="2800" dirty="0"/>
              <a:t>Add amplitudes </a:t>
            </a:r>
          </a:p>
          <a:p>
            <a:pPr algn="ctr"/>
            <a:r>
              <a:rPr lang="en-US" sz="2800" dirty="0"/>
              <a:t>↓ </a:t>
            </a:r>
          </a:p>
          <a:p>
            <a:pPr algn="ctr"/>
            <a:r>
              <a:rPr lang="en-US" sz="2800" dirty="0"/>
              <a:t>Square </a:t>
            </a:r>
          </a:p>
          <a:p>
            <a:pPr algn="ctr"/>
            <a:r>
              <a:rPr lang="en-US" sz="2800" dirty="0"/>
              <a:t>↓ </a:t>
            </a:r>
          </a:p>
          <a:p>
            <a:pPr algn="ctr"/>
            <a:r>
              <a:rPr lang="en-US" sz="2800" dirty="0"/>
              <a:t>Probability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3FD1B-77B4-0080-E55C-86BB79E6DCB7}"/>
              </a:ext>
            </a:extLst>
          </p:cNvPr>
          <p:cNvSpPr txBox="1"/>
          <p:nvPr/>
        </p:nvSpPr>
        <p:spPr>
          <a:xfrm>
            <a:off x="4735533" y="3410886"/>
            <a:ext cx="380236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Interaction must obey things like</a:t>
            </a:r>
          </a:p>
          <a:p>
            <a:r>
              <a:rPr lang="en-US" sz="2000" dirty="0"/>
              <a:t>✓ Energy conserved </a:t>
            </a:r>
          </a:p>
          <a:p>
            <a:r>
              <a:rPr lang="en-US" sz="2000" dirty="0"/>
              <a:t>✓ Momentum conserved </a:t>
            </a:r>
          </a:p>
          <a:p>
            <a:r>
              <a:rPr lang="en-US" sz="2000" dirty="0"/>
              <a:t>✓ Charge conserved </a:t>
            </a:r>
          </a:p>
          <a:p>
            <a:r>
              <a:rPr lang="en-US" sz="2000" dirty="0"/>
              <a:t>✓ Spin conserved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4040A8-17EF-F06F-DB48-3CF5D7FE2133}"/>
              </a:ext>
            </a:extLst>
          </p:cNvPr>
          <p:cNvSpPr txBox="1"/>
          <p:nvPr/>
        </p:nvSpPr>
        <p:spPr>
          <a:xfrm>
            <a:off x="2136965" y="880617"/>
            <a:ext cx="80794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The most precise and straightforward tool for calculations of  phenomena  in the standard model and beyond</a:t>
            </a:r>
          </a:p>
        </p:txBody>
      </p:sp>
      <p:sp>
        <p:nvSpPr>
          <p:cNvPr id="28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1F24-5950-4AE6-9E92-289647F09237}" type="slidenum">
              <a:rPr lang="en-US" sz="3200" b="0" smtClean="0"/>
              <a:t>12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033113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Feynman Diagrams</a:t>
            </a:r>
          </a:p>
        </p:txBody>
      </p:sp>
      <p:sp>
        <p:nvSpPr>
          <p:cNvPr id="100" name="TextBox 100"/>
          <p:cNvSpPr txBox="1">
            <a:spLocks/>
          </p:cNvSpPr>
          <p:nvPr/>
        </p:nvSpPr>
        <p:spPr>
          <a:xfrm>
            <a:off x="624169" y="1400000"/>
            <a:ext cx="4528931" cy="5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Electromagnetic force</a:t>
            </a:r>
          </a:p>
        </p:txBody>
      </p:sp>
      <p:sp>
        <p:nvSpPr>
          <p:cNvPr id="101" name="TextBox 101"/>
          <p:cNvSpPr txBox="1">
            <a:spLocks/>
          </p:cNvSpPr>
          <p:nvPr/>
        </p:nvSpPr>
        <p:spPr>
          <a:xfrm>
            <a:off x="6506000" y="1460000"/>
            <a:ext cx="4528931" cy="5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Strong nuclear force</a:t>
            </a:r>
          </a:p>
        </p:txBody>
      </p:sp>
      <p:cxnSp>
        <p:nvCxnSpPr>
          <p:cNvPr id="106" name="Connector 106"/>
          <p:cNvCxnSpPr>
            <a:cxnSpLocks/>
          </p:cNvCxnSpPr>
          <p:nvPr/>
        </p:nvCxnSpPr>
        <p:spPr>
          <a:xfrm>
            <a:off x="1228000" y="250600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riangle 107"/>
          <p:cNvSpPr/>
          <p:nvPr/>
        </p:nvSpPr>
        <p:spPr>
          <a:xfrm rot="6616954">
            <a:off x="1804000" y="265640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8" name="Connector 108"/>
          <p:cNvCxnSpPr>
            <a:cxnSpLocks/>
          </p:cNvCxnSpPr>
          <p:nvPr/>
        </p:nvCxnSpPr>
        <p:spPr>
          <a:xfrm flipV="1">
            <a:off x="2700000" y="250600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riangle 109"/>
          <p:cNvSpPr/>
          <p:nvPr/>
        </p:nvSpPr>
        <p:spPr>
          <a:xfrm rot="4183046">
            <a:off x="3276000" y="265640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0" name="Connector 110"/>
          <p:cNvCxnSpPr>
            <a:cxnSpLocks/>
          </p:cNvCxnSpPr>
          <p:nvPr/>
        </p:nvCxnSpPr>
        <p:spPr>
          <a:xfrm flipV="1">
            <a:off x="1228000" y="465000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riangle 111"/>
          <p:cNvSpPr/>
          <p:nvPr/>
        </p:nvSpPr>
        <p:spPr>
          <a:xfrm rot="4183046">
            <a:off x="1804000" y="480040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2" name="Connector 112"/>
          <p:cNvCxnSpPr>
            <a:cxnSpLocks/>
          </p:cNvCxnSpPr>
          <p:nvPr/>
        </p:nvCxnSpPr>
        <p:spPr>
          <a:xfrm>
            <a:off x="2700000" y="465000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riangle 113"/>
          <p:cNvSpPr/>
          <p:nvPr/>
        </p:nvSpPr>
        <p:spPr>
          <a:xfrm rot="6616954">
            <a:off x="3276000" y="480040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WavyLine 116"/>
          <p:cNvSpPr/>
          <p:nvPr/>
        </p:nvSpPr>
        <p:spPr>
          <a:xfrm>
            <a:off x="2616800" y="3050000"/>
            <a:ext cx="166400" cy="1600000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2" name="Connector 122"/>
          <p:cNvCxnSpPr>
            <a:cxnSpLocks/>
          </p:cNvCxnSpPr>
          <p:nvPr/>
        </p:nvCxnSpPr>
        <p:spPr>
          <a:xfrm>
            <a:off x="7326121" y="250451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riangle 123"/>
          <p:cNvSpPr/>
          <p:nvPr/>
        </p:nvSpPr>
        <p:spPr>
          <a:xfrm rot="6616954">
            <a:off x="7902121" y="265491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4" name="Connector 124"/>
          <p:cNvCxnSpPr>
            <a:cxnSpLocks/>
          </p:cNvCxnSpPr>
          <p:nvPr/>
        </p:nvCxnSpPr>
        <p:spPr>
          <a:xfrm flipV="1">
            <a:off x="8798121" y="250451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riangle 125"/>
          <p:cNvSpPr/>
          <p:nvPr/>
        </p:nvSpPr>
        <p:spPr>
          <a:xfrm rot="4183046">
            <a:off x="9374121" y="265491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6" name="Connector 126"/>
          <p:cNvCxnSpPr>
            <a:cxnSpLocks/>
          </p:cNvCxnSpPr>
          <p:nvPr/>
        </p:nvCxnSpPr>
        <p:spPr>
          <a:xfrm flipV="1">
            <a:off x="7326121" y="464851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riangle 127"/>
          <p:cNvSpPr/>
          <p:nvPr/>
        </p:nvSpPr>
        <p:spPr>
          <a:xfrm rot="4183046">
            <a:off x="7902121" y="479891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8" name="Connector 128"/>
          <p:cNvCxnSpPr>
            <a:cxnSpLocks/>
          </p:cNvCxnSpPr>
          <p:nvPr/>
        </p:nvCxnSpPr>
        <p:spPr>
          <a:xfrm>
            <a:off x="8798121" y="464851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riangle 129"/>
          <p:cNvSpPr/>
          <p:nvPr/>
        </p:nvSpPr>
        <p:spPr>
          <a:xfrm rot="6616954">
            <a:off x="9374121" y="479891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8547D7-0F53-DC0F-1A29-5E5866295C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8012565" y="3624036"/>
            <a:ext cx="1588082" cy="437030"/>
          </a:xfrm>
          <a:prstGeom prst="rect">
            <a:avLst/>
          </a:prstGeom>
        </p:spPr>
      </p:pic>
      <p:sp>
        <p:nvSpPr>
          <p:cNvPr id="8" name="TextBox 135">
            <a:extLst>
              <a:ext uri="{FF2B5EF4-FFF2-40B4-BE49-F238E27FC236}">
                <a16:creationId xmlns:a16="http://schemas.microsoft.com/office/drawing/2014/main" id="{9DEA7E4B-7E09-E371-A487-5F309233A898}"/>
              </a:ext>
            </a:extLst>
          </p:cNvPr>
          <p:cNvSpPr txBox="1">
            <a:spLocks/>
          </p:cNvSpPr>
          <p:nvPr/>
        </p:nvSpPr>
        <p:spPr>
          <a:xfrm>
            <a:off x="8909468" y="3518910"/>
            <a:ext cx="513772" cy="544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5050"/>
                </a:solidFill>
              </a:rPr>
              <a:t>g</a:t>
            </a:r>
          </a:p>
        </p:txBody>
      </p:sp>
      <p:sp>
        <p:nvSpPr>
          <p:cNvPr id="10" name="TextBox 117">
            <a:extLst>
              <a:ext uri="{FF2B5EF4-FFF2-40B4-BE49-F238E27FC236}">
                <a16:creationId xmlns:a16="http://schemas.microsoft.com/office/drawing/2014/main" id="{041A911C-9997-B714-74C3-8415290E181D}"/>
              </a:ext>
            </a:extLst>
          </p:cNvPr>
          <p:cNvSpPr txBox="1">
            <a:spLocks/>
          </p:cNvSpPr>
          <p:nvPr/>
        </p:nvSpPr>
        <p:spPr>
          <a:xfrm>
            <a:off x="806005" y="2114232"/>
            <a:ext cx="687801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e</a:t>
            </a:r>
            <a:r>
              <a:rPr lang="en-US" sz="3200" b="1" baseline="30000" dirty="0"/>
              <a:t>+</a:t>
            </a:r>
          </a:p>
        </p:txBody>
      </p:sp>
      <p:sp>
        <p:nvSpPr>
          <p:cNvPr id="12" name="TextBox 117">
            <a:extLst>
              <a:ext uri="{FF2B5EF4-FFF2-40B4-BE49-F238E27FC236}">
                <a16:creationId xmlns:a16="http://schemas.microsoft.com/office/drawing/2014/main" id="{67153D86-A177-33A2-6668-492250DD352D}"/>
              </a:ext>
            </a:extLst>
          </p:cNvPr>
          <p:cNvSpPr txBox="1">
            <a:spLocks/>
          </p:cNvSpPr>
          <p:nvPr/>
        </p:nvSpPr>
        <p:spPr>
          <a:xfrm>
            <a:off x="4086261" y="2194000"/>
            <a:ext cx="687801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e</a:t>
            </a:r>
            <a:r>
              <a:rPr lang="en-US" sz="3200" b="1" baseline="30000" dirty="0"/>
              <a:t>+</a:t>
            </a:r>
          </a:p>
        </p:txBody>
      </p:sp>
      <p:sp>
        <p:nvSpPr>
          <p:cNvPr id="14" name="TextBox 117">
            <a:extLst>
              <a:ext uri="{FF2B5EF4-FFF2-40B4-BE49-F238E27FC236}">
                <a16:creationId xmlns:a16="http://schemas.microsoft.com/office/drawing/2014/main" id="{6D34CACA-75BB-89A2-3DB5-0C3BB2B71DDF}"/>
              </a:ext>
            </a:extLst>
          </p:cNvPr>
          <p:cNvSpPr txBox="1">
            <a:spLocks/>
          </p:cNvSpPr>
          <p:nvPr/>
        </p:nvSpPr>
        <p:spPr>
          <a:xfrm>
            <a:off x="693536" y="5122000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16" name="TextBox 117">
            <a:extLst>
              <a:ext uri="{FF2B5EF4-FFF2-40B4-BE49-F238E27FC236}">
                <a16:creationId xmlns:a16="http://schemas.microsoft.com/office/drawing/2014/main" id="{AEB84129-EF27-F5EA-C6C1-C206FFFC1C83}"/>
              </a:ext>
            </a:extLst>
          </p:cNvPr>
          <p:cNvSpPr txBox="1">
            <a:spLocks/>
          </p:cNvSpPr>
          <p:nvPr/>
        </p:nvSpPr>
        <p:spPr>
          <a:xfrm>
            <a:off x="4044115" y="5005382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18" name="TextBox 117">
            <a:extLst>
              <a:ext uri="{FF2B5EF4-FFF2-40B4-BE49-F238E27FC236}">
                <a16:creationId xmlns:a16="http://schemas.microsoft.com/office/drawing/2014/main" id="{04710C2F-15BD-E6E0-2EEA-624DFCF86780}"/>
              </a:ext>
            </a:extLst>
          </p:cNvPr>
          <p:cNvSpPr txBox="1">
            <a:spLocks/>
          </p:cNvSpPr>
          <p:nvPr/>
        </p:nvSpPr>
        <p:spPr>
          <a:xfrm>
            <a:off x="6831433" y="5106992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20" name="TextBox 117">
            <a:extLst>
              <a:ext uri="{FF2B5EF4-FFF2-40B4-BE49-F238E27FC236}">
                <a16:creationId xmlns:a16="http://schemas.microsoft.com/office/drawing/2014/main" id="{6ABE29AF-CAED-342C-0C04-4FED3C688B04}"/>
              </a:ext>
            </a:extLst>
          </p:cNvPr>
          <p:cNvSpPr txBox="1">
            <a:spLocks/>
          </p:cNvSpPr>
          <p:nvPr/>
        </p:nvSpPr>
        <p:spPr>
          <a:xfrm>
            <a:off x="10182012" y="4990374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22" name="TextBox 117">
            <a:extLst>
              <a:ext uri="{FF2B5EF4-FFF2-40B4-BE49-F238E27FC236}">
                <a16:creationId xmlns:a16="http://schemas.microsoft.com/office/drawing/2014/main" id="{43EAB276-AD3B-5CFA-875B-9291608563B7}"/>
              </a:ext>
            </a:extLst>
          </p:cNvPr>
          <p:cNvSpPr txBox="1">
            <a:spLocks/>
          </p:cNvSpPr>
          <p:nvPr/>
        </p:nvSpPr>
        <p:spPr>
          <a:xfrm>
            <a:off x="6751881" y="2118745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24" name="TextBox 117">
            <a:extLst>
              <a:ext uri="{FF2B5EF4-FFF2-40B4-BE49-F238E27FC236}">
                <a16:creationId xmlns:a16="http://schemas.microsoft.com/office/drawing/2014/main" id="{0AC3ACB1-CA27-B3FD-171D-13393446F5E3}"/>
              </a:ext>
            </a:extLst>
          </p:cNvPr>
          <p:cNvSpPr txBox="1">
            <a:spLocks/>
          </p:cNvSpPr>
          <p:nvPr/>
        </p:nvSpPr>
        <p:spPr>
          <a:xfrm>
            <a:off x="10372582" y="2074232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26" name="TextBox 117">
            <a:extLst>
              <a:ext uri="{FF2B5EF4-FFF2-40B4-BE49-F238E27FC236}">
                <a16:creationId xmlns:a16="http://schemas.microsoft.com/office/drawing/2014/main" id="{46F02168-93B5-5E76-418E-32A4473DB49A}"/>
              </a:ext>
            </a:extLst>
          </p:cNvPr>
          <p:cNvSpPr txBox="1">
            <a:spLocks/>
          </p:cNvSpPr>
          <p:nvPr/>
        </p:nvSpPr>
        <p:spPr>
          <a:xfrm>
            <a:off x="2888634" y="3429000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sp>
        <p:nvSpPr>
          <p:cNvPr id="130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B2F-40CC-416F-B195-55DE21BB8EC9}" type="slidenum">
              <a:rPr lang="en-US" sz="3200" b="0" smtClean="0"/>
              <a:t>13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033113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Factors &amp; Probability</a:t>
            </a:r>
          </a:p>
        </p:txBody>
      </p:sp>
      <p:sp>
        <p:nvSpPr>
          <p:cNvPr id="142" name="TextBox 142"/>
          <p:cNvSpPr txBox="1">
            <a:spLocks/>
          </p:cNvSpPr>
          <p:nvPr/>
        </p:nvSpPr>
        <p:spPr>
          <a:xfrm>
            <a:off x="150000" y="6212382"/>
            <a:ext cx="5600000" cy="64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D700"/>
                </a:solidFill>
              </a:rPr>
              <a:t>P ∝ α²  (α ≈ 1/137, so α² ≈ 5×10⁻⁵)</a:t>
            </a:r>
          </a:p>
        </p:txBody>
      </p:sp>
      <p:sp>
        <p:nvSpPr>
          <p:cNvPr id="143" name="TextBox 143"/>
          <p:cNvSpPr txBox="1">
            <a:spLocks/>
          </p:cNvSpPr>
          <p:nvPr/>
        </p:nvSpPr>
        <p:spPr>
          <a:xfrm>
            <a:off x="6246000" y="6328190"/>
            <a:ext cx="5600000" cy="4897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B0F0"/>
                </a:solidFill>
              </a:rPr>
              <a:t>P ∝ αs²  (αs ≈ 1 at low energy!)</a:t>
            </a:r>
          </a:p>
        </p:txBody>
      </p:sp>
      <p:sp>
        <p:nvSpPr>
          <p:cNvPr id="144" name="TextBox 144"/>
          <p:cNvSpPr txBox="1">
            <a:spLocks/>
          </p:cNvSpPr>
          <p:nvPr/>
        </p:nvSpPr>
        <p:spPr>
          <a:xfrm>
            <a:off x="150000" y="5884382"/>
            <a:ext cx="5600000" cy="3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AAAAAA"/>
                </a:solidFill>
              </a:rPr>
              <a:t>↳ Each vertex contributes one factor of the coupling constant</a:t>
            </a:r>
          </a:p>
        </p:txBody>
      </p:sp>
      <p:sp>
        <p:nvSpPr>
          <p:cNvPr id="145" name="TextBox 145"/>
          <p:cNvSpPr txBox="1">
            <a:spLocks/>
          </p:cNvSpPr>
          <p:nvPr/>
        </p:nvSpPr>
        <p:spPr>
          <a:xfrm>
            <a:off x="6246000" y="6046592"/>
            <a:ext cx="5600000" cy="3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AAAAAA"/>
                </a:solidFill>
              </a:rPr>
              <a:t>↳ Each vertex contributes one factor of the coupling constant</a:t>
            </a:r>
          </a:p>
        </p:txBody>
      </p:sp>
      <p:sp>
        <p:nvSpPr>
          <p:cNvPr id="3" name="TextBox 100">
            <a:extLst>
              <a:ext uri="{FF2B5EF4-FFF2-40B4-BE49-F238E27FC236}">
                <a16:creationId xmlns:a16="http://schemas.microsoft.com/office/drawing/2014/main" id="{903A1483-056D-9628-3998-80C309EAB6E7}"/>
              </a:ext>
            </a:extLst>
          </p:cNvPr>
          <p:cNvSpPr txBox="1">
            <a:spLocks/>
          </p:cNvSpPr>
          <p:nvPr/>
        </p:nvSpPr>
        <p:spPr>
          <a:xfrm>
            <a:off x="624169" y="1400000"/>
            <a:ext cx="4528931" cy="5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Electromagnetic force</a:t>
            </a:r>
          </a:p>
        </p:txBody>
      </p:sp>
      <p:sp>
        <p:nvSpPr>
          <p:cNvPr id="4" name="TextBox 101">
            <a:extLst>
              <a:ext uri="{FF2B5EF4-FFF2-40B4-BE49-F238E27FC236}">
                <a16:creationId xmlns:a16="http://schemas.microsoft.com/office/drawing/2014/main" id="{2C563534-612B-E716-4FA5-F213B45E66A1}"/>
              </a:ext>
            </a:extLst>
          </p:cNvPr>
          <p:cNvSpPr txBox="1">
            <a:spLocks/>
          </p:cNvSpPr>
          <p:nvPr/>
        </p:nvSpPr>
        <p:spPr>
          <a:xfrm>
            <a:off x="6506000" y="1460000"/>
            <a:ext cx="4528931" cy="5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Strong nuclear force</a:t>
            </a:r>
          </a:p>
        </p:txBody>
      </p:sp>
      <p:cxnSp>
        <p:nvCxnSpPr>
          <p:cNvPr id="5" name="Connector 106">
            <a:extLst>
              <a:ext uri="{FF2B5EF4-FFF2-40B4-BE49-F238E27FC236}">
                <a16:creationId xmlns:a16="http://schemas.microsoft.com/office/drawing/2014/main" id="{4F95EFE5-1CA9-D6B5-3343-AD88CDE2BDC8}"/>
              </a:ext>
            </a:extLst>
          </p:cNvPr>
          <p:cNvCxnSpPr>
            <a:cxnSpLocks/>
          </p:cNvCxnSpPr>
          <p:nvPr/>
        </p:nvCxnSpPr>
        <p:spPr>
          <a:xfrm>
            <a:off x="1228000" y="250600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riangle 107">
            <a:extLst>
              <a:ext uri="{FF2B5EF4-FFF2-40B4-BE49-F238E27FC236}">
                <a16:creationId xmlns:a16="http://schemas.microsoft.com/office/drawing/2014/main" id="{D81A18D4-8312-DD35-4D5E-1864ED17A7E5}"/>
              </a:ext>
            </a:extLst>
          </p:cNvPr>
          <p:cNvSpPr/>
          <p:nvPr/>
        </p:nvSpPr>
        <p:spPr>
          <a:xfrm rot="6616954">
            <a:off x="1804000" y="265640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Connector 108">
            <a:extLst>
              <a:ext uri="{FF2B5EF4-FFF2-40B4-BE49-F238E27FC236}">
                <a16:creationId xmlns:a16="http://schemas.microsoft.com/office/drawing/2014/main" id="{27DDBC19-0B43-3291-72EC-B9DD8980EA76}"/>
              </a:ext>
            </a:extLst>
          </p:cNvPr>
          <p:cNvCxnSpPr>
            <a:cxnSpLocks/>
          </p:cNvCxnSpPr>
          <p:nvPr/>
        </p:nvCxnSpPr>
        <p:spPr>
          <a:xfrm flipV="1">
            <a:off x="2700000" y="250600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riangle 109">
            <a:extLst>
              <a:ext uri="{FF2B5EF4-FFF2-40B4-BE49-F238E27FC236}">
                <a16:creationId xmlns:a16="http://schemas.microsoft.com/office/drawing/2014/main" id="{89F36690-D27C-CCEB-5B51-A3DDDC864212}"/>
              </a:ext>
            </a:extLst>
          </p:cNvPr>
          <p:cNvSpPr/>
          <p:nvPr/>
        </p:nvSpPr>
        <p:spPr>
          <a:xfrm rot="4183046">
            <a:off x="3276000" y="265640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Connector 110">
            <a:extLst>
              <a:ext uri="{FF2B5EF4-FFF2-40B4-BE49-F238E27FC236}">
                <a16:creationId xmlns:a16="http://schemas.microsoft.com/office/drawing/2014/main" id="{67577907-2832-6C41-FA9D-F9D0077596F3}"/>
              </a:ext>
            </a:extLst>
          </p:cNvPr>
          <p:cNvCxnSpPr>
            <a:cxnSpLocks/>
          </p:cNvCxnSpPr>
          <p:nvPr/>
        </p:nvCxnSpPr>
        <p:spPr>
          <a:xfrm flipV="1">
            <a:off x="1228000" y="465000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riangle 111">
            <a:extLst>
              <a:ext uri="{FF2B5EF4-FFF2-40B4-BE49-F238E27FC236}">
                <a16:creationId xmlns:a16="http://schemas.microsoft.com/office/drawing/2014/main" id="{F42C1A19-7730-5528-4D1B-A6CBAF70CC24}"/>
              </a:ext>
            </a:extLst>
          </p:cNvPr>
          <p:cNvSpPr/>
          <p:nvPr/>
        </p:nvSpPr>
        <p:spPr>
          <a:xfrm rot="4183046">
            <a:off x="1804000" y="480040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Connector 112">
            <a:extLst>
              <a:ext uri="{FF2B5EF4-FFF2-40B4-BE49-F238E27FC236}">
                <a16:creationId xmlns:a16="http://schemas.microsoft.com/office/drawing/2014/main" id="{58DC8C98-3A2D-FDD9-4FFC-A24D6E5ECFDB}"/>
              </a:ext>
            </a:extLst>
          </p:cNvPr>
          <p:cNvCxnSpPr>
            <a:cxnSpLocks/>
          </p:cNvCxnSpPr>
          <p:nvPr/>
        </p:nvCxnSpPr>
        <p:spPr>
          <a:xfrm>
            <a:off x="2700000" y="465000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riangle 113">
            <a:extLst>
              <a:ext uri="{FF2B5EF4-FFF2-40B4-BE49-F238E27FC236}">
                <a16:creationId xmlns:a16="http://schemas.microsoft.com/office/drawing/2014/main" id="{8FEACF22-6B23-050D-4092-317D4F85AD00}"/>
              </a:ext>
            </a:extLst>
          </p:cNvPr>
          <p:cNvSpPr/>
          <p:nvPr/>
        </p:nvSpPr>
        <p:spPr>
          <a:xfrm rot="6616954">
            <a:off x="3276000" y="480040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WavyLine 116">
            <a:extLst>
              <a:ext uri="{FF2B5EF4-FFF2-40B4-BE49-F238E27FC236}">
                <a16:creationId xmlns:a16="http://schemas.microsoft.com/office/drawing/2014/main" id="{06DCA115-5B67-B276-D7AF-C82C9D5DE107}"/>
              </a:ext>
            </a:extLst>
          </p:cNvPr>
          <p:cNvSpPr/>
          <p:nvPr/>
        </p:nvSpPr>
        <p:spPr>
          <a:xfrm>
            <a:off x="2616800" y="3050000"/>
            <a:ext cx="166400" cy="1600000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Connector 122">
            <a:extLst>
              <a:ext uri="{FF2B5EF4-FFF2-40B4-BE49-F238E27FC236}">
                <a16:creationId xmlns:a16="http://schemas.microsoft.com/office/drawing/2014/main" id="{C469E127-F7EF-C5E0-FF44-8377924250EA}"/>
              </a:ext>
            </a:extLst>
          </p:cNvPr>
          <p:cNvCxnSpPr>
            <a:cxnSpLocks/>
          </p:cNvCxnSpPr>
          <p:nvPr/>
        </p:nvCxnSpPr>
        <p:spPr>
          <a:xfrm>
            <a:off x="7326121" y="250451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riangle 123">
            <a:extLst>
              <a:ext uri="{FF2B5EF4-FFF2-40B4-BE49-F238E27FC236}">
                <a16:creationId xmlns:a16="http://schemas.microsoft.com/office/drawing/2014/main" id="{4A3DB71A-6B8C-7343-1BA8-7FC90B0FC8A5}"/>
              </a:ext>
            </a:extLst>
          </p:cNvPr>
          <p:cNvSpPr/>
          <p:nvPr/>
        </p:nvSpPr>
        <p:spPr>
          <a:xfrm rot="6616954">
            <a:off x="7902121" y="265491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Connector 124">
            <a:extLst>
              <a:ext uri="{FF2B5EF4-FFF2-40B4-BE49-F238E27FC236}">
                <a16:creationId xmlns:a16="http://schemas.microsoft.com/office/drawing/2014/main" id="{152EE825-493E-FD82-E60D-3EB010D52312}"/>
              </a:ext>
            </a:extLst>
          </p:cNvPr>
          <p:cNvCxnSpPr>
            <a:cxnSpLocks/>
          </p:cNvCxnSpPr>
          <p:nvPr/>
        </p:nvCxnSpPr>
        <p:spPr>
          <a:xfrm flipV="1">
            <a:off x="8798121" y="250451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riangle 125">
            <a:extLst>
              <a:ext uri="{FF2B5EF4-FFF2-40B4-BE49-F238E27FC236}">
                <a16:creationId xmlns:a16="http://schemas.microsoft.com/office/drawing/2014/main" id="{29178AEE-F713-130D-2277-4D2EAB4FFD55}"/>
              </a:ext>
            </a:extLst>
          </p:cNvPr>
          <p:cNvSpPr/>
          <p:nvPr/>
        </p:nvSpPr>
        <p:spPr>
          <a:xfrm rot="4183046">
            <a:off x="9374121" y="265491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Connector 126">
            <a:extLst>
              <a:ext uri="{FF2B5EF4-FFF2-40B4-BE49-F238E27FC236}">
                <a16:creationId xmlns:a16="http://schemas.microsoft.com/office/drawing/2014/main" id="{5B907E5E-A66A-C88E-4422-9FE7C5B9F527}"/>
              </a:ext>
            </a:extLst>
          </p:cNvPr>
          <p:cNvCxnSpPr>
            <a:cxnSpLocks/>
          </p:cNvCxnSpPr>
          <p:nvPr/>
        </p:nvCxnSpPr>
        <p:spPr>
          <a:xfrm flipV="1">
            <a:off x="7326121" y="464851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riangle 127">
            <a:extLst>
              <a:ext uri="{FF2B5EF4-FFF2-40B4-BE49-F238E27FC236}">
                <a16:creationId xmlns:a16="http://schemas.microsoft.com/office/drawing/2014/main" id="{CC563A02-E160-2503-0E72-6E64552C4797}"/>
              </a:ext>
            </a:extLst>
          </p:cNvPr>
          <p:cNvSpPr/>
          <p:nvPr/>
        </p:nvSpPr>
        <p:spPr>
          <a:xfrm rot="4183046">
            <a:off x="7902121" y="479891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Connector 128">
            <a:extLst>
              <a:ext uri="{FF2B5EF4-FFF2-40B4-BE49-F238E27FC236}">
                <a16:creationId xmlns:a16="http://schemas.microsoft.com/office/drawing/2014/main" id="{D1AEA3A4-7B49-88E3-5DFC-12C32631D397}"/>
              </a:ext>
            </a:extLst>
          </p:cNvPr>
          <p:cNvCxnSpPr>
            <a:cxnSpLocks/>
          </p:cNvCxnSpPr>
          <p:nvPr/>
        </p:nvCxnSpPr>
        <p:spPr>
          <a:xfrm>
            <a:off x="8798121" y="4648510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riangle 129">
            <a:extLst>
              <a:ext uri="{FF2B5EF4-FFF2-40B4-BE49-F238E27FC236}">
                <a16:creationId xmlns:a16="http://schemas.microsoft.com/office/drawing/2014/main" id="{600D959B-656C-D812-E999-5599D014B6BF}"/>
              </a:ext>
            </a:extLst>
          </p:cNvPr>
          <p:cNvSpPr/>
          <p:nvPr/>
        </p:nvSpPr>
        <p:spPr>
          <a:xfrm rot="6616954">
            <a:off x="9374121" y="4798910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03F1ABB-D913-19C2-5373-8A1AC5775E0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8012565" y="3624036"/>
            <a:ext cx="1588082" cy="437030"/>
          </a:xfrm>
          <a:prstGeom prst="rect">
            <a:avLst/>
          </a:prstGeom>
        </p:spPr>
      </p:pic>
      <p:sp>
        <p:nvSpPr>
          <p:cNvPr id="23" name="TextBox 135">
            <a:extLst>
              <a:ext uri="{FF2B5EF4-FFF2-40B4-BE49-F238E27FC236}">
                <a16:creationId xmlns:a16="http://schemas.microsoft.com/office/drawing/2014/main" id="{A69C7457-66A8-91E7-5A05-D30728BDC5F5}"/>
              </a:ext>
            </a:extLst>
          </p:cNvPr>
          <p:cNvSpPr txBox="1">
            <a:spLocks/>
          </p:cNvSpPr>
          <p:nvPr/>
        </p:nvSpPr>
        <p:spPr>
          <a:xfrm>
            <a:off x="8909468" y="3518910"/>
            <a:ext cx="513772" cy="544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5050"/>
                </a:solidFill>
              </a:rPr>
              <a:t>g</a:t>
            </a:r>
          </a:p>
        </p:txBody>
      </p:sp>
      <p:sp>
        <p:nvSpPr>
          <p:cNvPr id="24" name="TextBox 117">
            <a:extLst>
              <a:ext uri="{FF2B5EF4-FFF2-40B4-BE49-F238E27FC236}">
                <a16:creationId xmlns:a16="http://schemas.microsoft.com/office/drawing/2014/main" id="{A02E1808-F753-0D3C-9FC1-359E23039269}"/>
              </a:ext>
            </a:extLst>
          </p:cNvPr>
          <p:cNvSpPr txBox="1">
            <a:spLocks/>
          </p:cNvSpPr>
          <p:nvPr/>
        </p:nvSpPr>
        <p:spPr>
          <a:xfrm>
            <a:off x="806005" y="2114232"/>
            <a:ext cx="687801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e</a:t>
            </a:r>
            <a:r>
              <a:rPr lang="en-US" sz="3200" b="1" baseline="30000" dirty="0"/>
              <a:t>+</a:t>
            </a:r>
          </a:p>
        </p:txBody>
      </p:sp>
      <p:sp>
        <p:nvSpPr>
          <p:cNvPr id="25" name="TextBox 117">
            <a:extLst>
              <a:ext uri="{FF2B5EF4-FFF2-40B4-BE49-F238E27FC236}">
                <a16:creationId xmlns:a16="http://schemas.microsoft.com/office/drawing/2014/main" id="{15B2242C-A5D1-F5E9-881A-56213D733826}"/>
              </a:ext>
            </a:extLst>
          </p:cNvPr>
          <p:cNvSpPr txBox="1">
            <a:spLocks/>
          </p:cNvSpPr>
          <p:nvPr/>
        </p:nvSpPr>
        <p:spPr>
          <a:xfrm>
            <a:off x="4086261" y="2194000"/>
            <a:ext cx="687801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e</a:t>
            </a:r>
            <a:r>
              <a:rPr lang="en-US" sz="3200" b="1" baseline="30000" dirty="0"/>
              <a:t>+</a:t>
            </a:r>
          </a:p>
        </p:txBody>
      </p:sp>
      <p:sp>
        <p:nvSpPr>
          <p:cNvPr id="26" name="TextBox 117">
            <a:extLst>
              <a:ext uri="{FF2B5EF4-FFF2-40B4-BE49-F238E27FC236}">
                <a16:creationId xmlns:a16="http://schemas.microsoft.com/office/drawing/2014/main" id="{991CD30E-3A07-A44A-9D93-057855BA7FCA}"/>
              </a:ext>
            </a:extLst>
          </p:cNvPr>
          <p:cNvSpPr txBox="1">
            <a:spLocks/>
          </p:cNvSpPr>
          <p:nvPr/>
        </p:nvSpPr>
        <p:spPr>
          <a:xfrm>
            <a:off x="693536" y="5122000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27" name="TextBox 117">
            <a:extLst>
              <a:ext uri="{FF2B5EF4-FFF2-40B4-BE49-F238E27FC236}">
                <a16:creationId xmlns:a16="http://schemas.microsoft.com/office/drawing/2014/main" id="{0E84BE41-ACF3-B3F1-6787-3E3B8BE338C6}"/>
              </a:ext>
            </a:extLst>
          </p:cNvPr>
          <p:cNvSpPr txBox="1">
            <a:spLocks/>
          </p:cNvSpPr>
          <p:nvPr/>
        </p:nvSpPr>
        <p:spPr>
          <a:xfrm>
            <a:off x="4044115" y="5005382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28" name="TextBox 117">
            <a:extLst>
              <a:ext uri="{FF2B5EF4-FFF2-40B4-BE49-F238E27FC236}">
                <a16:creationId xmlns:a16="http://schemas.microsoft.com/office/drawing/2014/main" id="{CEB2D702-F30B-4476-5ACE-D549A2E5BD0E}"/>
              </a:ext>
            </a:extLst>
          </p:cNvPr>
          <p:cNvSpPr txBox="1">
            <a:spLocks/>
          </p:cNvSpPr>
          <p:nvPr/>
        </p:nvSpPr>
        <p:spPr>
          <a:xfrm>
            <a:off x="6831433" y="5106992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29" name="TextBox 117">
            <a:extLst>
              <a:ext uri="{FF2B5EF4-FFF2-40B4-BE49-F238E27FC236}">
                <a16:creationId xmlns:a16="http://schemas.microsoft.com/office/drawing/2014/main" id="{DE4C400C-CD35-81B0-CB8F-D416C4E187E8}"/>
              </a:ext>
            </a:extLst>
          </p:cNvPr>
          <p:cNvSpPr txBox="1">
            <a:spLocks/>
          </p:cNvSpPr>
          <p:nvPr/>
        </p:nvSpPr>
        <p:spPr>
          <a:xfrm>
            <a:off x="10182012" y="4990374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30" name="TextBox 117">
            <a:extLst>
              <a:ext uri="{FF2B5EF4-FFF2-40B4-BE49-F238E27FC236}">
                <a16:creationId xmlns:a16="http://schemas.microsoft.com/office/drawing/2014/main" id="{06A2B8B9-F327-4D9A-6A48-4D273EFE3950}"/>
              </a:ext>
            </a:extLst>
          </p:cNvPr>
          <p:cNvSpPr txBox="1">
            <a:spLocks/>
          </p:cNvSpPr>
          <p:nvPr/>
        </p:nvSpPr>
        <p:spPr>
          <a:xfrm>
            <a:off x="6751881" y="2118745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31" name="TextBox 117">
            <a:extLst>
              <a:ext uri="{FF2B5EF4-FFF2-40B4-BE49-F238E27FC236}">
                <a16:creationId xmlns:a16="http://schemas.microsoft.com/office/drawing/2014/main" id="{B83C3A5C-EF24-2C32-61A5-EF48DE356DF3}"/>
              </a:ext>
            </a:extLst>
          </p:cNvPr>
          <p:cNvSpPr txBox="1">
            <a:spLocks/>
          </p:cNvSpPr>
          <p:nvPr/>
        </p:nvSpPr>
        <p:spPr>
          <a:xfrm>
            <a:off x="10372582" y="2074232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32" name="TextBox 117">
            <a:extLst>
              <a:ext uri="{FF2B5EF4-FFF2-40B4-BE49-F238E27FC236}">
                <a16:creationId xmlns:a16="http://schemas.microsoft.com/office/drawing/2014/main" id="{0AAB8E29-0FD2-5A01-742E-401552FC4C7A}"/>
              </a:ext>
            </a:extLst>
          </p:cNvPr>
          <p:cNvSpPr txBox="1">
            <a:spLocks/>
          </p:cNvSpPr>
          <p:nvPr/>
        </p:nvSpPr>
        <p:spPr>
          <a:xfrm>
            <a:off x="2888634" y="3429000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sp>
        <p:nvSpPr>
          <p:cNvPr id="14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1BE7F-E9CC-43DF-BB91-B8A3D5EA44E3}" type="slidenum">
              <a:rPr lang="en-US" sz="3200" b="0" smtClean="0"/>
              <a:t>14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033113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Higher-Order Interactions (adding amplitudes)</a:t>
            </a:r>
          </a:p>
        </p:txBody>
      </p:sp>
      <p:sp>
        <p:nvSpPr>
          <p:cNvPr id="100" name="TextBox 100"/>
          <p:cNvSpPr txBox="1">
            <a:spLocks/>
          </p:cNvSpPr>
          <p:nvPr/>
        </p:nvSpPr>
        <p:spPr>
          <a:xfrm>
            <a:off x="990600" y="1600000"/>
            <a:ext cx="4528931" cy="5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Electromagnetic force</a:t>
            </a:r>
          </a:p>
        </p:txBody>
      </p:sp>
      <p:sp>
        <p:nvSpPr>
          <p:cNvPr id="101" name="TextBox 101"/>
          <p:cNvSpPr txBox="1">
            <a:spLocks/>
          </p:cNvSpPr>
          <p:nvPr/>
        </p:nvSpPr>
        <p:spPr>
          <a:xfrm>
            <a:off x="6396000" y="1600000"/>
            <a:ext cx="4528931" cy="5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Strong nuclear force</a:t>
            </a:r>
          </a:p>
        </p:txBody>
      </p:sp>
      <p:cxnSp>
        <p:nvCxnSpPr>
          <p:cNvPr id="102" name="Connector 102"/>
          <p:cNvCxnSpPr>
            <a:cxnSpLocks/>
          </p:cNvCxnSpPr>
          <p:nvPr/>
        </p:nvCxnSpPr>
        <p:spPr>
          <a:xfrm>
            <a:off x="440000" y="2270000"/>
            <a:ext cx="9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riangle 103"/>
          <p:cNvSpPr/>
          <p:nvPr/>
        </p:nvSpPr>
        <p:spPr>
          <a:xfrm rot="6633363">
            <a:off x="760000" y="23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4" name="Connector 104"/>
          <p:cNvCxnSpPr>
            <a:cxnSpLocks/>
          </p:cNvCxnSpPr>
          <p:nvPr/>
        </p:nvCxnSpPr>
        <p:spPr>
          <a:xfrm flipV="1">
            <a:off x="1400000" y="2270000"/>
            <a:ext cx="9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riangle 105"/>
          <p:cNvSpPr/>
          <p:nvPr/>
        </p:nvSpPr>
        <p:spPr>
          <a:xfrm rot="4166637">
            <a:off x="1720000" y="23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6" name="Connector 106"/>
          <p:cNvCxnSpPr>
            <a:cxnSpLocks/>
          </p:cNvCxnSpPr>
          <p:nvPr/>
        </p:nvCxnSpPr>
        <p:spPr>
          <a:xfrm flipV="1">
            <a:off x="440000" y="4470000"/>
            <a:ext cx="9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riangle 107"/>
          <p:cNvSpPr/>
          <p:nvPr/>
        </p:nvSpPr>
        <p:spPr>
          <a:xfrm rot="4166637">
            <a:off x="760000" y="45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8" name="Connector 108"/>
          <p:cNvCxnSpPr>
            <a:cxnSpLocks/>
          </p:cNvCxnSpPr>
          <p:nvPr/>
        </p:nvCxnSpPr>
        <p:spPr>
          <a:xfrm>
            <a:off x="1400000" y="4470000"/>
            <a:ext cx="9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riangle 109"/>
          <p:cNvSpPr/>
          <p:nvPr/>
        </p:nvSpPr>
        <p:spPr>
          <a:xfrm rot="6633363">
            <a:off x="1720000" y="45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WavyLine 112"/>
          <p:cNvSpPr/>
          <p:nvPr/>
        </p:nvSpPr>
        <p:spPr>
          <a:xfrm>
            <a:off x="1320000" y="2630000"/>
            <a:ext cx="160000" cy="1840000"/>
          </a:xfrm>
          <a:custGeom>
            <a:avLst/>
            <a:gdLst/>
            <a:ahLst/>
            <a:cxnLst/>
            <a:rect l="0" t="0" r="0" b="0"/>
            <a:pathLst>
              <a:path w="200000" h="2300000" fill="none">
                <a:moveTo>
                  <a:pt x="100000" y="0"/>
                </a:moveTo>
                <a:lnTo>
                  <a:pt x="130902" y="28750"/>
                </a:lnTo>
                <a:lnTo>
                  <a:pt x="158779" y="57500"/>
                </a:lnTo>
                <a:lnTo>
                  <a:pt x="180902" y="86250"/>
                </a:lnTo>
                <a:lnTo>
                  <a:pt x="195106" y="115000"/>
                </a:lnTo>
                <a:lnTo>
                  <a:pt x="200000" y="143750"/>
                </a:lnTo>
                <a:lnTo>
                  <a:pt x="195106" y="172500"/>
                </a:lnTo>
                <a:lnTo>
                  <a:pt x="180902" y="201250"/>
                </a:lnTo>
                <a:lnTo>
                  <a:pt x="158779" y="230000"/>
                </a:lnTo>
                <a:lnTo>
                  <a:pt x="130902" y="258750"/>
                </a:lnTo>
                <a:lnTo>
                  <a:pt x="100000" y="287500"/>
                </a:lnTo>
                <a:lnTo>
                  <a:pt x="69098" y="316250"/>
                </a:lnTo>
                <a:lnTo>
                  <a:pt x="41221" y="345000"/>
                </a:lnTo>
                <a:lnTo>
                  <a:pt x="19098" y="373750"/>
                </a:lnTo>
                <a:lnTo>
                  <a:pt x="4894" y="402500"/>
                </a:lnTo>
                <a:lnTo>
                  <a:pt x="0" y="431250"/>
                </a:lnTo>
                <a:lnTo>
                  <a:pt x="4894" y="460000"/>
                </a:lnTo>
                <a:lnTo>
                  <a:pt x="19098" y="488750"/>
                </a:lnTo>
                <a:lnTo>
                  <a:pt x="41221" y="517500"/>
                </a:lnTo>
                <a:lnTo>
                  <a:pt x="69098" y="546250"/>
                </a:lnTo>
                <a:lnTo>
                  <a:pt x="100000" y="575000"/>
                </a:lnTo>
                <a:lnTo>
                  <a:pt x="130902" y="603750"/>
                </a:lnTo>
                <a:lnTo>
                  <a:pt x="158779" y="632500"/>
                </a:lnTo>
                <a:lnTo>
                  <a:pt x="180902" y="661250"/>
                </a:lnTo>
                <a:lnTo>
                  <a:pt x="195106" y="690000"/>
                </a:lnTo>
                <a:lnTo>
                  <a:pt x="200000" y="718750"/>
                </a:lnTo>
                <a:lnTo>
                  <a:pt x="195106" y="747500"/>
                </a:lnTo>
                <a:lnTo>
                  <a:pt x="180902" y="776250"/>
                </a:lnTo>
                <a:lnTo>
                  <a:pt x="158779" y="805000"/>
                </a:lnTo>
                <a:lnTo>
                  <a:pt x="130902" y="833750"/>
                </a:lnTo>
                <a:lnTo>
                  <a:pt x="100000" y="862500"/>
                </a:lnTo>
                <a:lnTo>
                  <a:pt x="69098" y="891250"/>
                </a:lnTo>
                <a:lnTo>
                  <a:pt x="41221" y="920000"/>
                </a:lnTo>
                <a:lnTo>
                  <a:pt x="19098" y="948750"/>
                </a:lnTo>
                <a:lnTo>
                  <a:pt x="4894" y="977500"/>
                </a:lnTo>
                <a:lnTo>
                  <a:pt x="0" y="1006250"/>
                </a:lnTo>
                <a:lnTo>
                  <a:pt x="4894" y="1035000"/>
                </a:lnTo>
                <a:lnTo>
                  <a:pt x="19098" y="1063750"/>
                </a:lnTo>
                <a:lnTo>
                  <a:pt x="41221" y="1092500"/>
                </a:lnTo>
                <a:lnTo>
                  <a:pt x="69098" y="1121250"/>
                </a:lnTo>
                <a:lnTo>
                  <a:pt x="100000" y="1150000"/>
                </a:lnTo>
                <a:lnTo>
                  <a:pt x="130902" y="1178750"/>
                </a:lnTo>
                <a:lnTo>
                  <a:pt x="158779" y="1207500"/>
                </a:lnTo>
                <a:lnTo>
                  <a:pt x="180902" y="1236250"/>
                </a:lnTo>
                <a:lnTo>
                  <a:pt x="195106" y="1265000"/>
                </a:lnTo>
                <a:lnTo>
                  <a:pt x="200000" y="1293750"/>
                </a:lnTo>
                <a:lnTo>
                  <a:pt x="195106" y="1322500"/>
                </a:lnTo>
                <a:lnTo>
                  <a:pt x="180902" y="1351250"/>
                </a:lnTo>
                <a:lnTo>
                  <a:pt x="158779" y="1380000"/>
                </a:lnTo>
                <a:lnTo>
                  <a:pt x="130902" y="1408750"/>
                </a:lnTo>
                <a:lnTo>
                  <a:pt x="100000" y="1437500"/>
                </a:lnTo>
                <a:lnTo>
                  <a:pt x="69098" y="1466250"/>
                </a:lnTo>
                <a:lnTo>
                  <a:pt x="41221" y="1495000"/>
                </a:lnTo>
                <a:lnTo>
                  <a:pt x="19098" y="1523750"/>
                </a:lnTo>
                <a:lnTo>
                  <a:pt x="4894" y="1552500"/>
                </a:lnTo>
                <a:lnTo>
                  <a:pt x="0" y="1581250"/>
                </a:lnTo>
                <a:lnTo>
                  <a:pt x="4894" y="1610000"/>
                </a:lnTo>
                <a:lnTo>
                  <a:pt x="19098" y="1638750"/>
                </a:lnTo>
                <a:lnTo>
                  <a:pt x="41221" y="1667500"/>
                </a:lnTo>
                <a:lnTo>
                  <a:pt x="69098" y="1696250"/>
                </a:lnTo>
                <a:lnTo>
                  <a:pt x="100000" y="1725000"/>
                </a:lnTo>
                <a:lnTo>
                  <a:pt x="130902" y="1753750"/>
                </a:lnTo>
                <a:lnTo>
                  <a:pt x="158779" y="1782500"/>
                </a:lnTo>
                <a:lnTo>
                  <a:pt x="180902" y="1811250"/>
                </a:lnTo>
                <a:lnTo>
                  <a:pt x="195106" y="1840000"/>
                </a:lnTo>
                <a:lnTo>
                  <a:pt x="200000" y="1868750"/>
                </a:lnTo>
                <a:lnTo>
                  <a:pt x="195106" y="1897500"/>
                </a:lnTo>
                <a:lnTo>
                  <a:pt x="180902" y="1926250"/>
                </a:lnTo>
                <a:lnTo>
                  <a:pt x="158779" y="1955000"/>
                </a:lnTo>
                <a:lnTo>
                  <a:pt x="130902" y="1983750"/>
                </a:lnTo>
                <a:lnTo>
                  <a:pt x="100000" y="2012500"/>
                </a:lnTo>
                <a:lnTo>
                  <a:pt x="69098" y="2041250"/>
                </a:lnTo>
                <a:lnTo>
                  <a:pt x="41221" y="2070000"/>
                </a:lnTo>
                <a:lnTo>
                  <a:pt x="19098" y="2098750"/>
                </a:lnTo>
                <a:lnTo>
                  <a:pt x="4894" y="2127500"/>
                </a:lnTo>
                <a:lnTo>
                  <a:pt x="0" y="2156250"/>
                </a:lnTo>
                <a:lnTo>
                  <a:pt x="4894" y="2185000"/>
                </a:lnTo>
                <a:lnTo>
                  <a:pt x="19098" y="2213750"/>
                </a:lnTo>
                <a:lnTo>
                  <a:pt x="41221" y="2242500"/>
                </a:lnTo>
                <a:lnTo>
                  <a:pt x="69098" y="2271250"/>
                </a:lnTo>
                <a:lnTo>
                  <a:pt x="100000" y="23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TextBox 113"/>
          <p:cNvSpPr txBox="1">
            <a:spLocks/>
          </p:cNvSpPr>
          <p:nvPr/>
        </p:nvSpPr>
        <p:spPr>
          <a:xfrm>
            <a:off x="360000" y="199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e⁻</a:t>
            </a:r>
          </a:p>
        </p:txBody>
      </p:sp>
      <p:sp>
        <p:nvSpPr>
          <p:cNvPr id="114" name="TextBox 114"/>
          <p:cNvSpPr txBox="1">
            <a:spLocks/>
          </p:cNvSpPr>
          <p:nvPr/>
        </p:nvSpPr>
        <p:spPr>
          <a:xfrm>
            <a:off x="2400000" y="199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e⁻</a:t>
            </a:r>
          </a:p>
        </p:txBody>
      </p:sp>
      <p:sp>
        <p:nvSpPr>
          <p:cNvPr id="115" name="TextBox 115"/>
          <p:cNvSpPr txBox="1">
            <a:spLocks/>
          </p:cNvSpPr>
          <p:nvPr/>
        </p:nvSpPr>
        <p:spPr>
          <a:xfrm>
            <a:off x="360000" y="455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16" name="TextBox 116"/>
          <p:cNvSpPr txBox="1">
            <a:spLocks/>
          </p:cNvSpPr>
          <p:nvPr/>
        </p:nvSpPr>
        <p:spPr>
          <a:xfrm>
            <a:off x="2400000" y="455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17" name="TextBox 117"/>
          <p:cNvSpPr txBox="1">
            <a:spLocks/>
          </p:cNvSpPr>
          <p:nvPr/>
        </p:nvSpPr>
        <p:spPr>
          <a:xfrm>
            <a:off x="1080000" y="4980000"/>
            <a:ext cx="960000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D700"/>
                </a:solidFill>
              </a:rPr>
              <a:t>∝ α</a:t>
            </a:r>
            <a:r>
              <a:rPr lang="en-US" sz="3200" b="1" baseline="-25000" dirty="0">
                <a:solidFill>
                  <a:srgbClr val="FFD700"/>
                </a:solidFill>
              </a:rPr>
              <a:t>EM</a:t>
            </a:r>
            <a:r>
              <a:rPr lang="en-US" sz="3200" b="1" dirty="0">
                <a:solidFill>
                  <a:srgbClr val="FFD700"/>
                </a:solidFill>
              </a:rPr>
              <a:t>²</a:t>
            </a:r>
          </a:p>
        </p:txBody>
      </p:sp>
      <p:cxnSp>
        <p:nvCxnSpPr>
          <p:cNvPr id="118" name="Connector 118"/>
          <p:cNvCxnSpPr>
            <a:cxnSpLocks/>
          </p:cNvCxnSpPr>
          <p:nvPr/>
        </p:nvCxnSpPr>
        <p:spPr>
          <a:xfrm>
            <a:off x="3071144" y="2270000"/>
            <a:ext cx="72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riangle 119"/>
          <p:cNvSpPr/>
          <p:nvPr/>
        </p:nvSpPr>
        <p:spPr>
          <a:xfrm rot="6993903">
            <a:off x="3271144" y="23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0" name="Connector 120"/>
          <p:cNvCxnSpPr>
            <a:cxnSpLocks/>
          </p:cNvCxnSpPr>
          <p:nvPr/>
        </p:nvCxnSpPr>
        <p:spPr>
          <a:xfrm>
            <a:off x="3791144" y="2630000"/>
            <a:ext cx="720000" cy="72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riangle 121"/>
          <p:cNvSpPr/>
          <p:nvPr/>
        </p:nvSpPr>
        <p:spPr>
          <a:xfrm rot="5400000">
            <a:off x="3991144" y="251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2" name="Connector 122"/>
          <p:cNvCxnSpPr>
            <a:cxnSpLocks/>
          </p:cNvCxnSpPr>
          <p:nvPr/>
        </p:nvCxnSpPr>
        <p:spPr>
          <a:xfrm flipV="1">
            <a:off x="4511144" y="2270000"/>
            <a:ext cx="80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riangle 123"/>
          <p:cNvSpPr/>
          <p:nvPr/>
        </p:nvSpPr>
        <p:spPr>
          <a:xfrm rot="3946335">
            <a:off x="4751144" y="23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4" name="Connector 124"/>
          <p:cNvCxnSpPr>
            <a:cxnSpLocks/>
          </p:cNvCxnSpPr>
          <p:nvPr/>
        </p:nvCxnSpPr>
        <p:spPr>
          <a:xfrm flipV="1">
            <a:off x="3071144" y="4470000"/>
            <a:ext cx="72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riangle 125"/>
          <p:cNvSpPr/>
          <p:nvPr/>
        </p:nvSpPr>
        <p:spPr>
          <a:xfrm rot="3806097">
            <a:off x="3271144" y="45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6" name="Connector 126"/>
          <p:cNvCxnSpPr>
            <a:cxnSpLocks/>
          </p:cNvCxnSpPr>
          <p:nvPr/>
        </p:nvCxnSpPr>
        <p:spPr>
          <a:xfrm>
            <a:off x="3791144" y="4470000"/>
            <a:ext cx="720000" cy="72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riangle 127"/>
          <p:cNvSpPr/>
          <p:nvPr/>
        </p:nvSpPr>
        <p:spPr>
          <a:xfrm rot="5400000">
            <a:off x="3991144" y="435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8" name="Connector 128"/>
          <p:cNvCxnSpPr>
            <a:cxnSpLocks/>
          </p:cNvCxnSpPr>
          <p:nvPr/>
        </p:nvCxnSpPr>
        <p:spPr>
          <a:xfrm>
            <a:off x="4511144" y="4470000"/>
            <a:ext cx="80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riangle 129"/>
          <p:cNvSpPr/>
          <p:nvPr/>
        </p:nvSpPr>
        <p:spPr>
          <a:xfrm rot="6853665">
            <a:off x="4751144" y="45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WavyLine 134"/>
          <p:cNvSpPr/>
          <p:nvPr/>
        </p:nvSpPr>
        <p:spPr>
          <a:xfrm>
            <a:off x="3719144" y="2630000"/>
            <a:ext cx="144000" cy="1840000"/>
          </a:xfrm>
          <a:custGeom>
            <a:avLst/>
            <a:gdLst/>
            <a:ahLst/>
            <a:cxnLst/>
            <a:rect l="0" t="0" r="0" b="0"/>
            <a:pathLst>
              <a:path w="180000" h="2300000" fill="none">
                <a:moveTo>
                  <a:pt x="90000" y="0"/>
                </a:moveTo>
                <a:lnTo>
                  <a:pt x="117812" y="28750"/>
                </a:lnTo>
                <a:lnTo>
                  <a:pt x="142901" y="57500"/>
                </a:lnTo>
                <a:lnTo>
                  <a:pt x="162812" y="86250"/>
                </a:lnTo>
                <a:lnTo>
                  <a:pt x="175595" y="115000"/>
                </a:lnTo>
                <a:lnTo>
                  <a:pt x="180000" y="143750"/>
                </a:lnTo>
                <a:lnTo>
                  <a:pt x="175595" y="172500"/>
                </a:lnTo>
                <a:lnTo>
                  <a:pt x="162812" y="201250"/>
                </a:lnTo>
                <a:lnTo>
                  <a:pt x="142901" y="230000"/>
                </a:lnTo>
                <a:lnTo>
                  <a:pt x="117812" y="258750"/>
                </a:lnTo>
                <a:lnTo>
                  <a:pt x="90000" y="287500"/>
                </a:lnTo>
                <a:lnTo>
                  <a:pt x="62188" y="316250"/>
                </a:lnTo>
                <a:lnTo>
                  <a:pt x="37099" y="345000"/>
                </a:lnTo>
                <a:lnTo>
                  <a:pt x="17188" y="373750"/>
                </a:lnTo>
                <a:lnTo>
                  <a:pt x="4405" y="402500"/>
                </a:lnTo>
                <a:lnTo>
                  <a:pt x="0" y="431250"/>
                </a:lnTo>
                <a:lnTo>
                  <a:pt x="4405" y="460000"/>
                </a:lnTo>
                <a:lnTo>
                  <a:pt x="17188" y="488750"/>
                </a:lnTo>
                <a:lnTo>
                  <a:pt x="37099" y="517500"/>
                </a:lnTo>
                <a:lnTo>
                  <a:pt x="62188" y="546250"/>
                </a:lnTo>
                <a:lnTo>
                  <a:pt x="90000" y="575000"/>
                </a:lnTo>
                <a:lnTo>
                  <a:pt x="117812" y="603750"/>
                </a:lnTo>
                <a:lnTo>
                  <a:pt x="142901" y="632500"/>
                </a:lnTo>
                <a:lnTo>
                  <a:pt x="162812" y="661250"/>
                </a:lnTo>
                <a:lnTo>
                  <a:pt x="175595" y="690000"/>
                </a:lnTo>
                <a:lnTo>
                  <a:pt x="180000" y="718750"/>
                </a:lnTo>
                <a:lnTo>
                  <a:pt x="175595" y="747500"/>
                </a:lnTo>
                <a:lnTo>
                  <a:pt x="162812" y="776250"/>
                </a:lnTo>
                <a:lnTo>
                  <a:pt x="142901" y="805000"/>
                </a:lnTo>
                <a:lnTo>
                  <a:pt x="117812" y="833750"/>
                </a:lnTo>
                <a:lnTo>
                  <a:pt x="90000" y="862500"/>
                </a:lnTo>
                <a:lnTo>
                  <a:pt x="62188" y="891250"/>
                </a:lnTo>
                <a:lnTo>
                  <a:pt x="37099" y="920000"/>
                </a:lnTo>
                <a:lnTo>
                  <a:pt x="17188" y="948750"/>
                </a:lnTo>
                <a:lnTo>
                  <a:pt x="4405" y="977500"/>
                </a:lnTo>
                <a:lnTo>
                  <a:pt x="0" y="1006250"/>
                </a:lnTo>
                <a:lnTo>
                  <a:pt x="4405" y="1035000"/>
                </a:lnTo>
                <a:lnTo>
                  <a:pt x="17188" y="1063750"/>
                </a:lnTo>
                <a:lnTo>
                  <a:pt x="37099" y="1092500"/>
                </a:lnTo>
                <a:lnTo>
                  <a:pt x="62188" y="1121250"/>
                </a:lnTo>
                <a:lnTo>
                  <a:pt x="90000" y="1150000"/>
                </a:lnTo>
                <a:lnTo>
                  <a:pt x="117812" y="1178750"/>
                </a:lnTo>
                <a:lnTo>
                  <a:pt x="142901" y="1207500"/>
                </a:lnTo>
                <a:lnTo>
                  <a:pt x="162812" y="1236250"/>
                </a:lnTo>
                <a:lnTo>
                  <a:pt x="175595" y="1265000"/>
                </a:lnTo>
                <a:lnTo>
                  <a:pt x="180000" y="1293750"/>
                </a:lnTo>
                <a:lnTo>
                  <a:pt x="175595" y="1322500"/>
                </a:lnTo>
                <a:lnTo>
                  <a:pt x="162812" y="1351250"/>
                </a:lnTo>
                <a:lnTo>
                  <a:pt x="142901" y="1380000"/>
                </a:lnTo>
                <a:lnTo>
                  <a:pt x="117812" y="1408750"/>
                </a:lnTo>
                <a:lnTo>
                  <a:pt x="90000" y="1437500"/>
                </a:lnTo>
                <a:lnTo>
                  <a:pt x="62188" y="1466250"/>
                </a:lnTo>
                <a:lnTo>
                  <a:pt x="37099" y="1495000"/>
                </a:lnTo>
                <a:lnTo>
                  <a:pt x="17188" y="1523750"/>
                </a:lnTo>
                <a:lnTo>
                  <a:pt x="4405" y="1552500"/>
                </a:lnTo>
                <a:lnTo>
                  <a:pt x="0" y="1581250"/>
                </a:lnTo>
                <a:lnTo>
                  <a:pt x="4405" y="1610000"/>
                </a:lnTo>
                <a:lnTo>
                  <a:pt x="17188" y="1638750"/>
                </a:lnTo>
                <a:lnTo>
                  <a:pt x="37099" y="1667500"/>
                </a:lnTo>
                <a:lnTo>
                  <a:pt x="62188" y="1696250"/>
                </a:lnTo>
                <a:lnTo>
                  <a:pt x="90000" y="1725000"/>
                </a:lnTo>
                <a:lnTo>
                  <a:pt x="117812" y="1753750"/>
                </a:lnTo>
                <a:lnTo>
                  <a:pt x="142901" y="1782500"/>
                </a:lnTo>
                <a:lnTo>
                  <a:pt x="162812" y="1811250"/>
                </a:lnTo>
                <a:lnTo>
                  <a:pt x="175595" y="1840000"/>
                </a:lnTo>
                <a:lnTo>
                  <a:pt x="180000" y="1868750"/>
                </a:lnTo>
                <a:lnTo>
                  <a:pt x="175595" y="1897500"/>
                </a:lnTo>
                <a:lnTo>
                  <a:pt x="162812" y="1926250"/>
                </a:lnTo>
                <a:lnTo>
                  <a:pt x="142901" y="1955000"/>
                </a:lnTo>
                <a:lnTo>
                  <a:pt x="117812" y="1983750"/>
                </a:lnTo>
                <a:lnTo>
                  <a:pt x="90000" y="2012500"/>
                </a:lnTo>
                <a:lnTo>
                  <a:pt x="62188" y="2041250"/>
                </a:lnTo>
                <a:lnTo>
                  <a:pt x="37099" y="2070000"/>
                </a:lnTo>
                <a:lnTo>
                  <a:pt x="17188" y="2098750"/>
                </a:lnTo>
                <a:lnTo>
                  <a:pt x="4405" y="2127500"/>
                </a:lnTo>
                <a:lnTo>
                  <a:pt x="0" y="2156250"/>
                </a:lnTo>
                <a:lnTo>
                  <a:pt x="4405" y="2185000"/>
                </a:lnTo>
                <a:lnTo>
                  <a:pt x="17188" y="2213750"/>
                </a:lnTo>
                <a:lnTo>
                  <a:pt x="37099" y="2242500"/>
                </a:lnTo>
                <a:lnTo>
                  <a:pt x="62188" y="2271250"/>
                </a:lnTo>
                <a:lnTo>
                  <a:pt x="90000" y="23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WavyLine 135"/>
          <p:cNvSpPr/>
          <p:nvPr/>
        </p:nvSpPr>
        <p:spPr>
          <a:xfrm>
            <a:off x="4439144" y="2630000"/>
            <a:ext cx="144000" cy="1840000"/>
          </a:xfrm>
          <a:custGeom>
            <a:avLst/>
            <a:gdLst/>
            <a:ahLst/>
            <a:cxnLst/>
            <a:rect l="0" t="0" r="0" b="0"/>
            <a:pathLst>
              <a:path w="180000" h="2300000" fill="none">
                <a:moveTo>
                  <a:pt x="90000" y="0"/>
                </a:moveTo>
                <a:lnTo>
                  <a:pt x="117812" y="28750"/>
                </a:lnTo>
                <a:lnTo>
                  <a:pt x="142901" y="57500"/>
                </a:lnTo>
                <a:lnTo>
                  <a:pt x="162812" y="86250"/>
                </a:lnTo>
                <a:lnTo>
                  <a:pt x="175595" y="115000"/>
                </a:lnTo>
                <a:lnTo>
                  <a:pt x="180000" y="143750"/>
                </a:lnTo>
                <a:lnTo>
                  <a:pt x="175595" y="172500"/>
                </a:lnTo>
                <a:lnTo>
                  <a:pt x="162812" y="201250"/>
                </a:lnTo>
                <a:lnTo>
                  <a:pt x="142901" y="230000"/>
                </a:lnTo>
                <a:lnTo>
                  <a:pt x="117812" y="258750"/>
                </a:lnTo>
                <a:lnTo>
                  <a:pt x="90000" y="287500"/>
                </a:lnTo>
                <a:lnTo>
                  <a:pt x="62188" y="316250"/>
                </a:lnTo>
                <a:lnTo>
                  <a:pt x="37099" y="345000"/>
                </a:lnTo>
                <a:lnTo>
                  <a:pt x="17188" y="373750"/>
                </a:lnTo>
                <a:lnTo>
                  <a:pt x="4405" y="402500"/>
                </a:lnTo>
                <a:lnTo>
                  <a:pt x="0" y="431250"/>
                </a:lnTo>
                <a:lnTo>
                  <a:pt x="4405" y="460000"/>
                </a:lnTo>
                <a:lnTo>
                  <a:pt x="17188" y="488750"/>
                </a:lnTo>
                <a:lnTo>
                  <a:pt x="37099" y="517500"/>
                </a:lnTo>
                <a:lnTo>
                  <a:pt x="62188" y="546250"/>
                </a:lnTo>
                <a:lnTo>
                  <a:pt x="90000" y="575000"/>
                </a:lnTo>
                <a:lnTo>
                  <a:pt x="117812" y="603750"/>
                </a:lnTo>
                <a:lnTo>
                  <a:pt x="142901" y="632500"/>
                </a:lnTo>
                <a:lnTo>
                  <a:pt x="162812" y="661250"/>
                </a:lnTo>
                <a:lnTo>
                  <a:pt x="175595" y="690000"/>
                </a:lnTo>
                <a:lnTo>
                  <a:pt x="180000" y="718750"/>
                </a:lnTo>
                <a:lnTo>
                  <a:pt x="175595" y="747500"/>
                </a:lnTo>
                <a:lnTo>
                  <a:pt x="162812" y="776250"/>
                </a:lnTo>
                <a:lnTo>
                  <a:pt x="142901" y="805000"/>
                </a:lnTo>
                <a:lnTo>
                  <a:pt x="117812" y="833750"/>
                </a:lnTo>
                <a:lnTo>
                  <a:pt x="90000" y="862500"/>
                </a:lnTo>
                <a:lnTo>
                  <a:pt x="62188" y="891250"/>
                </a:lnTo>
                <a:lnTo>
                  <a:pt x="37099" y="920000"/>
                </a:lnTo>
                <a:lnTo>
                  <a:pt x="17188" y="948750"/>
                </a:lnTo>
                <a:lnTo>
                  <a:pt x="4405" y="977500"/>
                </a:lnTo>
                <a:lnTo>
                  <a:pt x="0" y="1006250"/>
                </a:lnTo>
                <a:lnTo>
                  <a:pt x="4405" y="1035000"/>
                </a:lnTo>
                <a:lnTo>
                  <a:pt x="17188" y="1063750"/>
                </a:lnTo>
                <a:lnTo>
                  <a:pt x="37099" y="1092500"/>
                </a:lnTo>
                <a:lnTo>
                  <a:pt x="62188" y="1121250"/>
                </a:lnTo>
                <a:lnTo>
                  <a:pt x="90000" y="1150000"/>
                </a:lnTo>
                <a:lnTo>
                  <a:pt x="117812" y="1178750"/>
                </a:lnTo>
                <a:lnTo>
                  <a:pt x="142901" y="1207500"/>
                </a:lnTo>
                <a:lnTo>
                  <a:pt x="162812" y="1236250"/>
                </a:lnTo>
                <a:lnTo>
                  <a:pt x="175595" y="1265000"/>
                </a:lnTo>
                <a:lnTo>
                  <a:pt x="180000" y="1293750"/>
                </a:lnTo>
                <a:lnTo>
                  <a:pt x="175595" y="1322500"/>
                </a:lnTo>
                <a:lnTo>
                  <a:pt x="162812" y="1351250"/>
                </a:lnTo>
                <a:lnTo>
                  <a:pt x="142901" y="1380000"/>
                </a:lnTo>
                <a:lnTo>
                  <a:pt x="117812" y="1408750"/>
                </a:lnTo>
                <a:lnTo>
                  <a:pt x="90000" y="1437500"/>
                </a:lnTo>
                <a:lnTo>
                  <a:pt x="62188" y="1466250"/>
                </a:lnTo>
                <a:lnTo>
                  <a:pt x="37099" y="1495000"/>
                </a:lnTo>
                <a:lnTo>
                  <a:pt x="17188" y="1523750"/>
                </a:lnTo>
                <a:lnTo>
                  <a:pt x="4405" y="1552500"/>
                </a:lnTo>
                <a:lnTo>
                  <a:pt x="0" y="1581250"/>
                </a:lnTo>
                <a:lnTo>
                  <a:pt x="4405" y="1610000"/>
                </a:lnTo>
                <a:lnTo>
                  <a:pt x="17188" y="1638750"/>
                </a:lnTo>
                <a:lnTo>
                  <a:pt x="37099" y="1667500"/>
                </a:lnTo>
                <a:lnTo>
                  <a:pt x="62188" y="1696250"/>
                </a:lnTo>
                <a:lnTo>
                  <a:pt x="90000" y="1725000"/>
                </a:lnTo>
                <a:lnTo>
                  <a:pt x="117812" y="1753750"/>
                </a:lnTo>
                <a:lnTo>
                  <a:pt x="142901" y="1782500"/>
                </a:lnTo>
                <a:lnTo>
                  <a:pt x="162812" y="1811250"/>
                </a:lnTo>
                <a:lnTo>
                  <a:pt x="175595" y="1840000"/>
                </a:lnTo>
                <a:lnTo>
                  <a:pt x="180000" y="1868750"/>
                </a:lnTo>
                <a:lnTo>
                  <a:pt x="175595" y="1897500"/>
                </a:lnTo>
                <a:lnTo>
                  <a:pt x="162812" y="1926250"/>
                </a:lnTo>
                <a:lnTo>
                  <a:pt x="142901" y="1955000"/>
                </a:lnTo>
                <a:lnTo>
                  <a:pt x="117812" y="1983750"/>
                </a:lnTo>
                <a:lnTo>
                  <a:pt x="90000" y="2012500"/>
                </a:lnTo>
                <a:lnTo>
                  <a:pt x="62188" y="2041250"/>
                </a:lnTo>
                <a:lnTo>
                  <a:pt x="37099" y="2070000"/>
                </a:lnTo>
                <a:lnTo>
                  <a:pt x="17188" y="2098750"/>
                </a:lnTo>
                <a:lnTo>
                  <a:pt x="4405" y="2127500"/>
                </a:lnTo>
                <a:lnTo>
                  <a:pt x="0" y="2156250"/>
                </a:lnTo>
                <a:lnTo>
                  <a:pt x="4405" y="2185000"/>
                </a:lnTo>
                <a:lnTo>
                  <a:pt x="17188" y="2213750"/>
                </a:lnTo>
                <a:lnTo>
                  <a:pt x="37099" y="2242500"/>
                </a:lnTo>
                <a:lnTo>
                  <a:pt x="62188" y="2271250"/>
                </a:lnTo>
                <a:lnTo>
                  <a:pt x="90000" y="23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TextBox 136"/>
          <p:cNvSpPr txBox="1">
            <a:spLocks/>
          </p:cNvSpPr>
          <p:nvPr/>
        </p:nvSpPr>
        <p:spPr>
          <a:xfrm>
            <a:off x="5351144" y="199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e⁻</a:t>
            </a:r>
          </a:p>
        </p:txBody>
      </p:sp>
      <p:sp>
        <p:nvSpPr>
          <p:cNvPr id="137" name="TextBox 137"/>
          <p:cNvSpPr txBox="1">
            <a:spLocks/>
          </p:cNvSpPr>
          <p:nvPr/>
        </p:nvSpPr>
        <p:spPr>
          <a:xfrm>
            <a:off x="5351144" y="455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38" name="TextBox 138"/>
          <p:cNvSpPr txBox="1">
            <a:spLocks/>
          </p:cNvSpPr>
          <p:nvPr/>
        </p:nvSpPr>
        <p:spPr>
          <a:xfrm>
            <a:off x="3871144" y="4980000"/>
            <a:ext cx="960000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D700"/>
                </a:solidFill>
              </a:rPr>
              <a:t>∝ α</a:t>
            </a:r>
            <a:r>
              <a:rPr lang="en-US" sz="3200" b="1" baseline="-25000" dirty="0">
                <a:solidFill>
                  <a:srgbClr val="FFD700"/>
                </a:solidFill>
              </a:rPr>
              <a:t>EM</a:t>
            </a:r>
            <a:r>
              <a:rPr lang="en-US" sz="3200" b="1" dirty="0">
                <a:solidFill>
                  <a:srgbClr val="FFD700"/>
                </a:solidFill>
              </a:rPr>
              <a:t>⁴</a:t>
            </a:r>
          </a:p>
        </p:txBody>
      </p:sp>
      <p:sp>
        <p:nvSpPr>
          <p:cNvPr id="139" name="TextBox 139"/>
          <p:cNvSpPr txBox="1">
            <a:spLocks/>
          </p:cNvSpPr>
          <p:nvPr/>
        </p:nvSpPr>
        <p:spPr>
          <a:xfrm>
            <a:off x="160462" y="5450000"/>
            <a:ext cx="5860000" cy="14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AAAAAA"/>
                </a:solidFill>
              </a:rPr>
              <a:t>α</a:t>
            </a:r>
            <a:r>
              <a:rPr lang="en-US" sz="2800" baseline="-25000" dirty="0">
                <a:solidFill>
                  <a:srgbClr val="AAAAAA"/>
                </a:solidFill>
              </a:rPr>
              <a:t>EM</a:t>
            </a:r>
            <a:r>
              <a:rPr lang="en-US" sz="2800" dirty="0">
                <a:solidFill>
                  <a:srgbClr val="AAAAAA"/>
                </a:solidFill>
              </a:rPr>
              <a:t> ≈ 1/137 ≪ 1  →  each new order is ~(1/137)× smaller → series converges!</a:t>
            </a:r>
          </a:p>
        </p:txBody>
      </p:sp>
      <p:cxnSp>
        <p:nvCxnSpPr>
          <p:cNvPr id="140" name="Connector 140"/>
          <p:cNvCxnSpPr>
            <a:cxnSpLocks/>
          </p:cNvCxnSpPr>
          <p:nvPr/>
        </p:nvCxnSpPr>
        <p:spPr>
          <a:xfrm>
            <a:off x="6536000" y="2270000"/>
            <a:ext cx="9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riangle 141"/>
          <p:cNvSpPr/>
          <p:nvPr/>
        </p:nvSpPr>
        <p:spPr>
          <a:xfrm rot="6633363">
            <a:off x="6856000" y="23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2" name="Connector 142"/>
          <p:cNvCxnSpPr>
            <a:cxnSpLocks/>
          </p:cNvCxnSpPr>
          <p:nvPr/>
        </p:nvCxnSpPr>
        <p:spPr>
          <a:xfrm flipV="1">
            <a:off x="7496000" y="2270000"/>
            <a:ext cx="9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riangle 143"/>
          <p:cNvSpPr/>
          <p:nvPr/>
        </p:nvSpPr>
        <p:spPr>
          <a:xfrm rot="4166637">
            <a:off x="7816000" y="23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4" name="Connector 144"/>
          <p:cNvCxnSpPr>
            <a:cxnSpLocks/>
          </p:cNvCxnSpPr>
          <p:nvPr/>
        </p:nvCxnSpPr>
        <p:spPr>
          <a:xfrm flipV="1">
            <a:off x="6536000" y="4470000"/>
            <a:ext cx="9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riangle 145"/>
          <p:cNvSpPr/>
          <p:nvPr/>
        </p:nvSpPr>
        <p:spPr>
          <a:xfrm rot="4166637">
            <a:off x="6856000" y="45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6" name="Connector 146"/>
          <p:cNvCxnSpPr>
            <a:cxnSpLocks/>
          </p:cNvCxnSpPr>
          <p:nvPr/>
        </p:nvCxnSpPr>
        <p:spPr>
          <a:xfrm>
            <a:off x="7496000" y="4470000"/>
            <a:ext cx="9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riangle 147"/>
          <p:cNvSpPr/>
          <p:nvPr/>
        </p:nvSpPr>
        <p:spPr>
          <a:xfrm rot="6633363">
            <a:off x="7816000" y="4530000"/>
            <a:ext cx="320000" cy="240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TextBox 151"/>
          <p:cNvSpPr txBox="1">
            <a:spLocks/>
          </p:cNvSpPr>
          <p:nvPr/>
        </p:nvSpPr>
        <p:spPr>
          <a:xfrm>
            <a:off x="6456000" y="199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52" name="TextBox 152"/>
          <p:cNvSpPr txBox="1">
            <a:spLocks/>
          </p:cNvSpPr>
          <p:nvPr/>
        </p:nvSpPr>
        <p:spPr>
          <a:xfrm>
            <a:off x="8496000" y="199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53" name="TextBox 153"/>
          <p:cNvSpPr txBox="1">
            <a:spLocks/>
          </p:cNvSpPr>
          <p:nvPr/>
        </p:nvSpPr>
        <p:spPr>
          <a:xfrm>
            <a:off x="6456000" y="455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54" name="TextBox 154"/>
          <p:cNvSpPr txBox="1">
            <a:spLocks/>
          </p:cNvSpPr>
          <p:nvPr/>
        </p:nvSpPr>
        <p:spPr>
          <a:xfrm>
            <a:off x="8496000" y="455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55" name="TextBox 155"/>
          <p:cNvSpPr txBox="1">
            <a:spLocks/>
          </p:cNvSpPr>
          <p:nvPr/>
        </p:nvSpPr>
        <p:spPr>
          <a:xfrm>
            <a:off x="7176000" y="4980000"/>
            <a:ext cx="960000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0000"/>
                </a:solidFill>
              </a:rPr>
              <a:t>∝ α</a:t>
            </a:r>
            <a:r>
              <a:rPr lang="en-US" sz="3200" b="1" baseline="-25000" dirty="0">
                <a:solidFill>
                  <a:srgbClr val="FF0000"/>
                </a:solidFill>
              </a:rPr>
              <a:t>s</a:t>
            </a:r>
            <a:r>
              <a:rPr lang="en-US" sz="3200" b="1" dirty="0">
                <a:solidFill>
                  <a:srgbClr val="FF0000"/>
                </a:solidFill>
              </a:rPr>
              <a:t>²</a:t>
            </a:r>
          </a:p>
        </p:txBody>
      </p:sp>
      <p:cxnSp>
        <p:nvCxnSpPr>
          <p:cNvPr id="156" name="Connector 156"/>
          <p:cNvCxnSpPr>
            <a:cxnSpLocks/>
          </p:cNvCxnSpPr>
          <p:nvPr/>
        </p:nvCxnSpPr>
        <p:spPr>
          <a:xfrm>
            <a:off x="9185384" y="2270000"/>
            <a:ext cx="5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riangle 157"/>
          <p:cNvSpPr/>
          <p:nvPr/>
        </p:nvSpPr>
        <p:spPr>
          <a:xfrm rot="7364114">
            <a:off x="9317384" y="2338000"/>
            <a:ext cx="296000" cy="224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8" name="Connector 158"/>
          <p:cNvCxnSpPr>
            <a:cxnSpLocks/>
          </p:cNvCxnSpPr>
          <p:nvPr/>
        </p:nvCxnSpPr>
        <p:spPr>
          <a:xfrm>
            <a:off x="9778310" y="2630000"/>
            <a:ext cx="279935" cy="72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ctor 159"/>
          <p:cNvCxnSpPr>
            <a:cxnSpLocks/>
          </p:cNvCxnSpPr>
          <p:nvPr/>
        </p:nvCxnSpPr>
        <p:spPr>
          <a:xfrm>
            <a:off x="10058245" y="2630000"/>
            <a:ext cx="560000" cy="72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nector 160"/>
          <p:cNvCxnSpPr>
            <a:cxnSpLocks/>
          </p:cNvCxnSpPr>
          <p:nvPr/>
        </p:nvCxnSpPr>
        <p:spPr>
          <a:xfrm flipV="1">
            <a:off x="10618245" y="2270000"/>
            <a:ext cx="5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riangle 161"/>
          <p:cNvSpPr/>
          <p:nvPr/>
        </p:nvSpPr>
        <p:spPr>
          <a:xfrm rot="3435886">
            <a:off x="10750245" y="2338000"/>
            <a:ext cx="296000" cy="224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2" name="Connector 162"/>
          <p:cNvCxnSpPr>
            <a:cxnSpLocks/>
          </p:cNvCxnSpPr>
          <p:nvPr/>
        </p:nvCxnSpPr>
        <p:spPr>
          <a:xfrm flipV="1">
            <a:off x="9185384" y="4470000"/>
            <a:ext cx="5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riangle 163"/>
          <p:cNvSpPr/>
          <p:nvPr/>
        </p:nvSpPr>
        <p:spPr>
          <a:xfrm rot="3435886">
            <a:off x="9317384" y="4538000"/>
            <a:ext cx="296000" cy="224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4" name="Connector 164"/>
          <p:cNvCxnSpPr>
            <a:cxnSpLocks/>
          </p:cNvCxnSpPr>
          <p:nvPr/>
        </p:nvCxnSpPr>
        <p:spPr>
          <a:xfrm>
            <a:off x="9658245" y="4477200"/>
            <a:ext cx="400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ctor 165"/>
          <p:cNvCxnSpPr>
            <a:cxnSpLocks/>
          </p:cNvCxnSpPr>
          <p:nvPr/>
        </p:nvCxnSpPr>
        <p:spPr>
          <a:xfrm>
            <a:off x="10058245" y="4470000"/>
            <a:ext cx="560000" cy="72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nector 166"/>
          <p:cNvCxnSpPr>
            <a:cxnSpLocks/>
          </p:cNvCxnSpPr>
          <p:nvPr/>
        </p:nvCxnSpPr>
        <p:spPr>
          <a:xfrm>
            <a:off x="10618245" y="4470000"/>
            <a:ext cx="560000" cy="36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riangle 167"/>
          <p:cNvSpPr/>
          <p:nvPr/>
        </p:nvSpPr>
        <p:spPr>
          <a:xfrm rot="7364114">
            <a:off x="10750245" y="4538000"/>
            <a:ext cx="296000" cy="2240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7" name="TextBox 177"/>
          <p:cNvSpPr txBox="1">
            <a:spLocks/>
          </p:cNvSpPr>
          <p:nvPr/>
        </p:nvSpPr>
        <p:spPr>
          <a:xfrm>
            <a:off x="11218245" y="199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78" name="TextBox 178"/>
          <p:cNvSpPr txBox="1">
            <a:spLocks/>
          </p:cNvSpPr>
          <p:nvPr/>
        </p:nvSpPr>
        <p:spPr>
          <a:xfrm>
            <a:off x="11218245" y="4550000"/>
            <a:ext cx="320000" cy="28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79" name="TextBox 179"/>
          <p:cNvSpPr txBox="1">
            <a:spLocks/>
          </p:cNvSpPr>
          <p:nvPr/>
        </p:nvSpPr>
        <p:spPr>
          <a:xfrm>
            <a:off x="9996000" y="4980000"/>
            <a:ext cx="960000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0000"/>
                </a:solidFill>
              </a:rPr>
              <a:t>∝ α</a:t>
            </a:r>
            <a:r>
              <a:rPr lang="en-US" sz="3200" b="1" baseline="-25000" dirty="0">
                <a:solidFill>
                  <a:srgbClr val="FF0000"/>
                </a:solidFill>
              </a:rPr>
              <a:t>s</a:t>
            </a:r>
            <a:r>
              <a:rPr lang="en-US" sz="3200" b="1" baseline="300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80" name="TextBox 180"/>
          <p:cNvSpPr txBox="1">
            <a:spLocks/>
          </p:cNvSpPr>
          <p:nvPr/>
        </p:nvSpPr>
        <p:spPr>
          <a:xfrm>
            <a:off x="6456000" y="5450000"/>
            <a:ext cx="5660462" cy="14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AAAAAA"/>
                </a:solidFill>
              </a:rPr>
              <a:t>α</a:t>
            </a:r>
            <a:r>
              <a:rPr lang="en-US" sz="2800" baseline="-25000" dirty="0">
                <a:solidFill>
                  <a:srgbClr val="AAAAAA"/>
                </a:solidFill>
              </a:rPr>
              <a:t>s</a:t>
            </a:r>
            <a:r>
              <a:rPr lang="en-US" sz="2800" dirty="0">
                <a:solidFill>
                  <a:srgbClr val="AAAAAA"/>
                </a:solidFill>
              </a:rPr>
              <a:t> ≈ 1  →  every order contributes equally → series does NOT converge!</a:t>
            </a:r>
          </a:p>
        </p:txBody>
      </p:sp>
      <p:sp>
        <p:nvSpPr>
          <p:cNvPr id="6" name="TextBox 135">
            <a:extLst>
              <a:ext uri="{FF2B5EF4-FFF2-40B4-BE49-F238E27FC236}">
                <a16:creationId xmlns:a16="http://schemas.microsoft.com/office/drawing/2014/main" id="{1E13C66B-ACAB-3E5F-3CE7-C5BD75094D67}"/>
              </a:ext>
            </a:extLst>
          </p:cNvPr>
          <p:cNvSpPr txBox="1">
            <a:spLocks/>
          </p:cNvSpPr>
          <p:nvPr/>
        </p:nvSpPr>
        <p:spPr>
          <a:xfrm>
            <a:off x="7616000" y="3312357"/>
            <a:ext cx="480000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5050"/>
                </a:solidFill>
              </a:rPr>
              <a:t>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485A0A-1FFB-AC88-F796-26D8A7DCCC2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9793135" y="3283276"/>
            <a:ext cx="1588082" cy="4370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95306F-EF8A-62BF-5AB4-4CC78EBA858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9205596" y="3256764"/>
            <a:ext cx="1588082" cy="4370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ACCC2BE-0254-0068-C544-9D089DFF9DA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757959" y="3337444"/>
            <a:ext cx="1588082" cy="437030"/>
          </a:xfrm>
          <a:prstGeom prst="rect">
            <a:avLst/>
          </a:prstGeom>
        </p:spPr>
      </p:pic>
      <p:sp>
        <p:nvSpPr>
          <p:cNvPr id="4" name="TextBox 117">
            <a:extLst>
              <a:ext uri="{FF2B5EF4-FFF2-40B4-BE49-F238E27FC236}">
                <a16:creationId xmlns:a16="http://schemas.microsoft.com/office/drawing/2014/main" id="{C1B18649-D90E-84A4-7613-8BFB4D004AAB}"/>
              </a:ext>
            </a:extLst>
          </p:cNvPr>
          <p:cNvSpPr txBox="1">
            <a:spLocks/>
          </p:cNvSpPr>
          <p:nvPr/>
        </p:nvSpPr>
        <p:spPr>
          <a:xfrm>
            <a:off x="1586515" y="3102800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599819-90B4-F1C3-A032-406C1E6A0C8C}"/>
              </a:ext>
            </a:extLst>
          </p:cNvPr>
          <p:cNvSpPr txBox="1"/>
          <p:nvPr/>
        </p:nvSpPr>
        <p:spPr>
          <a:xfrm>
            <a:off x="2514977" y="3011813"/>
            <a:ext cx="5327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</a:t>
            </a:r>
            <a:endParaRPr lang="en-US" sz="4400" b="1" baseline="30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942580-5A03-81C5-B42E-E2B5A678FE5A}"/>
              </a:ext>
            </a:extLst>
          </p:cNvPr>
          <p:cNvSpPr txBox="1"/>
          <p:nvPr/>
        </p:nvSpPr>
        <p:spPr>
          <a:xfrm>
            <a:off x="8456000" y="3090559"/>
            <a:ext cx="5327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</a:t>
            </a:r>
            <a:endParaRPr lang="en-US" sz="4400" b="1" baseline="30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FD3EA1-DA44-A012-CE06-3A73C0EBAC81}"/>
              </a:ext>
            </a:extLst>
          </p:cNvPr>
          <p:cNvSpPr txBox="1"/>
          <p:nvPr/>
        </p:nvSpPr>
        <p:spPr>
          <a:xfrm>
            <a:off x="11054146" y="3090559"/>
            <a:ext cx="1062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+…</a:t>
            </a:r>
            <a:endParaRPr lang="en-US" sz="4400" b="1" baseline="30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AE4531-7ACF-5544-66F6-98C00EA85F32}"/>
              </a:ext>
            </a:extLst>
          </p:cNvPr>
          <p:cNvSpPr txBox="1"/>
          <p:nvPr/>
        </p:nvSpPr>
        <p:spPr>
          <a:xfrm>
            <a:off x="4907536" y="2940279"/>
            <a:ext cx="1062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+…</a:t>
            </a:r>
            <a:endParaRPr lang="en-US" sz="4400" b="1" baseline="30000" dirty="0"/>
          </a:p>
        </p:txBody>
      </p:sp>
      <p:sp>
        <p:nvSpPr>
          <p:cNvPr id="181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A28E8-DD0B-4027-A2BF-41A4BDE5C517}" type="slidenum">
              <a:rPr lang="en-US" sz="3200" b="0" smtClean="0"/>
              <a:t>15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033113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8FBC8-19AD-DA57-55B7-346BD02E0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3" y="226580"/>
            <a:ext cx="11298802" cy="724766"/>
          </a:xfrm>
        </p:spPr>
        <p:txBody>
          <a:bodyPr>
            <a:normAutofit fontScale="90000"/>
          </a:bodyPr>
          <a:lstStyle/>
          <a:p>
            <a:r>
              <a:rPr lang="en-US" dirty="0"/>
              <a:t>Important phenomena are challenging theoretically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8AC39-8556-92C9-8B81-714433B62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7162" y="3893653"/>
            <a:ext cx="4750530" cy="275180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Low energy gluons in the proton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Homogeneous sea of  quarks and gluons over a wide temperature range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 high energy quark shooting through this sea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ADDA30-8ADE-F943-8835-4883974A9632}"/>
              </a:ext>
            </a:extLst>
          </p:cNvPr>
          <p:cNvSpPr txBox="1">
            <a:spLocks/>
          </p:cNvSpPr>
          <p:nvPr/>
        </p:nvSpPr>
        <p:spPr>
          <a:xfrm>
            <a:off x="7966615" y="3821639"/>
            <a:ext cx="4476585" cy="2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Why we are building the EIC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Why we built RHIC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Why we built sPHENIX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781111-A9BB-3C9C-30B2-D84073881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675" y="921996"/>
            <a:ext cx="3854532" cy="24421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86FB91-C4ED-F94E-328C-A2D4BBEF1233}"/>
              </a:ext>
            </a:extLst>
          </p:cNvPr>
          <p:cNvSpPr txBox="1">
            <a:spLocks/>
          </p:cNvSpPr>
          <p:nvPr/>
        </p:nvSpPr>
        <p:spPr>
          <a:xfrm>
            <a:off x="219323" y="1136231"/>
            <a:ext cx="5362493" cy="1958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At low momentum transfers </a:t>
            </a:r>
            <a:r>
              <a:rPr lang="el-GR" dirty="0"/>
              <a:t>α</a:t>
            </a:r>
            <a:r>
              <a:rPr lang="en-US" baseline="-25000" dirty="0"/>
              <a:t>s</a:t>
            </a:r>
            <a:r>
              <a:rPr lang="en-US" dirty="0"/>
              <a:t> is large making perturbative calculations impossible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10" name="Connector 106">
            <a:extLst>
              <a:ext uri="{FF2B5EF4-FFF2-40B4-BE49-F238E27FC236}">
                <a16:creationId xmlns:a16="http://schemas.microsoft.com/office/drawing/2014/main" id="{9F916262-B4BD-AB35-05A8-B7BAD89ADA88}"/>
              </a:ext>
            </a:extLst>
          </p:cNvPr>
          <p:cNvCxnSpPr>
            <a:cxnSpLocks/>
          </p:cNvCxnSpPr>
          <p:nvPr/>
        </p:nvCxnSpPr>
        <p:spPr>
          <a:xfrm>
            <a:off x="6696864" y="4209564"/>
            <a:ext cx="108239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107">
            <a:extLst>
              <a:ext uri="{FF2B5EF4-FFF2-40B4-BE49-F238E27FC236}">
                <a16:creationId xmlns:a16="http://schemas.microsoft.com/office/drawing/2014/main" id="{B6651C74-7BEE-BC25-C32D-CF33A883FC75}"/>
              </a:ext>
            </a:extLst>
          </p:cNvPr>
          <p:cNvSpPr/>
          <p:nvPr/>
        </p:nvSpPr>
        <p:spPr>
          <a:xfrm rot="5400000">
            <a:off x="7423580" y="4024684"/>
            <a:ext cx="354419" cy="3697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Connector 106">
            <a:extLst>
              <a:ext uri="{FF2B5EF4-FFF2-40B4-BE49-F238E27FC236}">
                <a16:creationId xmlns:a16="http://schemas.microsoft.com/office/drawing/2014/main" id="{DC8BDE7B-ED12-1924-AB62-D4FBBDA8CF99}"/>
              </a:ext>
            </a:extLst>
          </p:cNvPr>
          <p:cNvCxnSpPr>
            <a:cxnSpLocks/>
          </p:cNvCxnSpPr>
          <p:nvPr/>
        </p:nvCxnSpPr>
        <p:spPr>
          <a:xfrm>
            <a:off x="6696864" y="4934153"/>
            <a:ext cx="111303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riangle 107">
            <a:extLst>
              <a:ext uri="{FF2B5EF4-FFF2-40B4-BE49-F238E27FC236}">
                <a16:creationId xmlns:a16="http://schemas.microsoft.com/office/drawing/2014/main" id="{89E034F7-0037-D621-7293-3D94C04873EA}"/>
              </a:ext>
            </a:extLst>
          </p:cNvPr>
          <p:cNvSpPr/>
          <p:nvPr/>
        </p:nvSpPr>
        <p:spPr>
          <a:xfrm rot="5400000">
            <a:off x="7454226" y="4749273"/>
            <a:ext cx="354419" cy="3697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Connector 106">
            <a:extLst>
              <a:ext uri="{FF2B5EF4-FFF2-40B4-BE49-F238E27FC236}">
                <a16:creationId xmlns:a16="http://schemas.microsoft.com/office/drawing/2014/main" id="{9EF6C296-BBED-5C20-4D4D-C94C80840D1F}"/>
              </a:ext>
            </a:extLst>
          </p:cNvPr>
          <p:cNvCxnSpPr>
            <a:cxnSpLocks/>
          </p:cNvCxnSpPr>
          <p:nvPr/>
        </p:nvCxnSpPr>
        <p:spPr>
          <a:xfrm flipV="1">
            <a:off x="6919839" y="951346"/>
            <a:ext cx="0" cy="2857329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3EE33C1-3C0C-7F76-96D8-FC2AAB5B7B9C}"/>
              </a:ext>
            </a:extLst>
          </p:cNvPr>
          <p:cNvSpPr txBox="1">
            <a:spLocks/>
          </p:cNvSpPr>
          <p:nvPr/>
        </p:nvSpPr>
        <p:spPr>
          <a:xfrm>
            <a:off x="4422647" y="3346275"/>
            <a:ext cx="2527808" cy="4753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Strong coupling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53ED8B4-D84A-F6E8-7BE1-5A411270BE1A}"/>
              </a:ext>
            </a:extLst>
          </p:cNvPr>
          <p:cNvSpPr txBox="1">
            <a:spLocks/>
          </p:cNvSpPr>
          <p:nvPr/>
        </p:nvSpPr>
        <p:spPr>
          <a:xfrm>
            <a:off x="7085954" y="3357811"/>
            <a:ext cx="2527808" cy="4753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Weak coupling</a:t>
            </a:r>
          </a:p>
        </p:txBody>
      </p:sp>
      <p:cxnSp>
        <p:nvCxnSpPr>
          <p:cNvPr id="25" name="Connector 106">
            <a:extLst>
              <a:ext uri="{FF2B5EF4-FFF2-40B4-BE49-F238E27FC236}">
                <a16:creationId xmlns:a16="http://schemas.microsoft.com/office/drawing/2014/main" id="{82822E6F-8C33-969C-1B87-228E2F8F00C2}"/>
              </a:ext>
            </a:extLst>
          </p:cNvPr>
          <p:cNvCxnSpPr>
            <a:cxnSpLocks/>
          </p:cNvCxnSpPr>
          <p:nvPr/>
        </p:nvCxnSpPr>
        <p:spPr>
          <a:xfrm>
            <a:off x="6782833" y="5989779"/>
            <a:ext cx="110197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riangle 107">
            <a:extLst>
              <a:ext uri="{FF2B5EF4-FFF2-40B4-BE49-F238E27FC236}">
                <a16:creationId xmlns:a16="http://schemas.microsoft.com/office/drawing/2014/main" id="{4DA3E173-AEBA-FFFE-DA27-92045181DF59}"/>
              </a:ext>
            </a:extLst>
          </p:cNvPr>
          <p:cNvSpPr/>
          <p:nvPr/>
        </p:nvSpPr>
        <p:spPr>
          <a:xfrm rot="5400000">
            <a:off x="7529132" y="5804899"/>
            <a:ext cx="354419" cy="3697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Slide Number Placeholder"/>
          <p:cNvSpPr>
            <a:spLocks noGrp="1"/>
          </p:cNvSpPr>
          <p:nvPr>
            <p:ph type="sldNum" sz="quarter" idx="12"/>
          </p:nvPr>
        </p:nvSpPr>
        <p:spPr>
          <a:xfrm>
            <a:off x="9276862" y="6365781"/>
            <a:ext cx="2743200" cy="365125"/>
          </a:xfrm>
        </p:spPr>
        <p:txBody>
          <a:bodyPr/>
          <a:lstStyle/>
          <a:p>
            <a:fld id="{840A5BA3-EB7E-4A28-9031-14278AFECA92}" type="slidenum">
              <a:rPr lang="en-US" sz="3200" b="0" smtClean="0"/>
              <a:t>16</a:t>
            </a:fld>
            <a:endParaRPr lang="en-US" sz="3200" b="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040D3E0-7C37-5225-6AA6-2B210C6C2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7" y="4756943"/>
            <a:ext cx="2232755" cy="207466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092BC36-ECB8-9304-0F89-61777F84F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82" y="3452284"/>
            <a:ext cx="1410798" cy="116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479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55BC4-33DD-D862-3B9B-29A4866E5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54F53-B9C2-BD74-E33C-B73CF9875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092" y="2577057"/>
            <a:ext cx="11605845" cy="2416974"/>
          </a:xfrm>
        </p:spPr>
        <p:txBody>
          <a:bodyPr/>
          <a:lstStyle/>
          <a:p>
            <a:r>
              <a:rPr lang="en-US" sz="7200" dirty="0"/>
              <a:t>Heavy ion collisions </a:t>
            </a:r>
            <a:br>
              <a:rPr lang="en-US" dirty="0"/>
            </a:br>
            <a:r>
              <a:rPr lang="en-US" dirty="0"/>
              <a:t>The creation of the flowing quark gluon plasma</a:t>
            </a:r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3DAE-03D7-4470-A927-4033A232F96C}" type="slidenum">
              <a:rPr lang="en-US" sz="3200" b="0" smtClean="0"/>
              <a:t>17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663531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F5069-3FA3-A6DB-EBED-A00001DE3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7" name="Rectangle 1">
            <a:extLst>
              <a:ext uri="{FF2B5EF4-FFF2-40B4-BE49-F238E27FC236}">
                <a16:creationId xmlns:a16="http://schemas.microsoft.com/office/drawing/2014/main" id="{305D06D3-1DA0-899D-3048-87395E75F02A}"/>
              </a:ext>
            </a:extLst>
          </p:cNvPr>
          <p:cNvSpPr/>
          <p:nvPr/>
        </p:nvSpPr>
        <p:spPr>
          <a:xfrm>
            <a:off x="-358650" y="2962152"/>
            <a:ext cx="12327911" cy="3403479"/>
          </a:xfrm>
          <a:prstGeom prst="rect">
            <a:avLst/>
          </a:prstGeom>
          <a:gradFill>
            <a:gsLst>
              <a:gs pos="41434">
                <a:srgbClr val="1E80DD">
                  <a:alpha val="89106"/>
                </a:srgbClr>
              </a:gs>
              <a:gs pos="59524">
                <a:srgbClr val="8B6AB9">
                  <a:alpha val="66829"/>
                </a:srgbClr>
              </a:gs>
              <a:gs pos="100000">
                <a:srgbClr val="F85496">
                  <a:alpha val="44553"/>
                </a:srgbClr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43" name="High Energy Heavy Ion Colliders around the world">
            <a:extLst>
              <a:ext uri="{FF2B5EF4-FFF2-40B4-BE49-F238E27FC236}">
                <a16:creationId xmlns:a16="http://schemas.microsoft.com/office/drawing/2014/main" id="{8C925BCF-E148-51B5-6FFD-4C9A9099FBB9}"/>
              </a:ext>
            </a:extLst>
          </p:cNvPr>
          <p:cNvSpPr txBox="1"/>
          <p:nvPr/>
        </p:nvSpPr>
        <p:spPr>
          <a:xfrm>
            <a:off x="-714263" y="2925801"/>
            <a:ext cx="4267276" cy="1953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2">
              <a:lnSpc>
                <a:spcPct val="130000"/>
              </a:lnSpc>
              <a:spcBef>
                <a:spcPts val="1900"/>
              </a:spcBef>
              <a:defRPr sz="4700" b="1">
                <a:solidFill>
                  <a:srgbClr val="FFFFFF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rPr sz="3200" dirty="0"/>
              <a:t>High Energy Heavy Ion Colliders around the world</a:t>
            </a:r>
          </a:p>
        </p:txBody>
      </p:sp>
      <p:pic>
        <p:nvPicPr>
          <p:cNvPr id="47" name="pasted-movie.png" descr="pasted-movie.png">
            <a:extLst>
              <a:ext uri="{FF2B5EF4-FFF2-40B4-BE49-F238E27FC236}">
                <a16:creationId xmlns:a16="http://schemas.microsoft.com/office/drawing/2014/main" id="{064E462E-C284-D963-7265-DF9893B339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96" t="12159" b="15212"/>
          <a:stretch>
            <a:fillRect/>
          </a:stretch>
        </p:blipFill>
        <p:spPr>
          <a:xfrm>
            <a:off x="7143319" y="121797"/>
            <a:ext cx="4888122" cy="2641664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SPS">
            <a:extLst>
              <a:ext uri="{FF2B5EF4-FFF2-40B4-BE49-F238E27FC236}">
                <a16:creationId xmlns:a16="http://schemas.microsoft.com/office/drawing/2014/main" id="{7ACB66D2-BAC3-AECB-E1DC-F8FC08229444}"/>
              </a:ext>
            </a:extLst>
          </p:cNvPr>
          <p:cNvSpPr txBox="1"/>
          <p:nvPr/>
        </p:nvSpPr>
        <p:spPr>
          <a:xfrm>
            <a:off x="7422976" y="4110798"/>
            <a:ext cx="1280183" cy="522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2">
              <a:lnSpc>
                <a:spcPct val="130000"/>
              </a:lnSpc>
              <a:spcBef>
                <a:spcPts val="1900"/>
              </a:spcBef>
              <a:defRPr sz="2600" b="1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</p:txBody>
      </p:sp>
      <p:pic>
        <p:nvPicPr>
          <p:cNvPr id="51" name="pasted-movie.png" descr="pasted-movie.png">
            <a:extLst>
              <a:ext uri="{FF2B5EF4-FFF2-40B4-BE49-F238E27FC236}">
                <a16:creationId xmlns:a16="http://schemas.microsoft.com/office/drawing/2014/main" id="{0C0779BA-FE0E-55F1-0D37-9133F56C15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927" b="13300"/>
          <a:stretch>
            <a:fillRect/>
          </a:stretch>
        </p:blipFill>
        <p:spPr>
          <a:xfrm>
            <a:off x="1157315" y="226580"/>
            <a:ext cx="4833787" cy="2641673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Picture 13" descr="Picture 13">
            <a:extLst>
              <a:ext uri="{FF2B5EF4-FFF2-40B4-BE49-F238E27FC236}">
                <a16:creationId xmlns:a16="http://schemas.microsoft.com/office/drawing/2014/main" id="{114AB0C0-C1CE-93BB-24F0-B3BAF6718B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182" y="2249131"/>
            <a:ext cx="7803550" cy="4877219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BNL RHIC">
            <a:extLst>
              <a:ext uri="{FF2B5EF4-FFF2-40B4-BE49-F238E27FC236}">
                <a16:creationId xmlns:a16="http://schemas.microsoft.com/office/drawing/2014/main" id="{BB29C73F-DC95-124C-41DF-D452D08957F7}"/>
              </a:ext>
            </a:extLst>
          </p:cNvPr>
          <p:cNvSpPr txBox="1"/>
          <p:nvPr/>
        </p:nvSpPr>
        <p:spPr>
          <a:xfrm>
            <a:off x="3553013" y="3898036"/>
            <a:ext cx="3135772" cy="29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2">
              <a:lnSpc>
                <a:spcPct val="130000"/>
              </a:lnSpc>
              <a:spcBef>
                <a:spcPts val="1900"/>
              </a:spcBef>
              <a:defRPr sz="29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rPr dirty="0"/>
              <a:t>BNL RHIC</a:t>
            </a:r>
          </a:p>
        </p:txBody>
      </p:sp>
      <p:sp>
        <p:nvSpPr>
          <p:cNvPr id="61" name="CERN LHC">
            <a:extLst>
              <a:ext uri="{FF2B5EF4-FFF2-40B4-BE49-F238E27FC236}">
                <a16:creationId xmlns:a16="http://schemas.microsoft.com/office/drawing/2014/main" id="{F860D93F-D687-3376-BC4D-F70E8ECE03B2}"/>
              </a:ext>
            </a:extLst>
          </p:cNvPr>
          <p:cNvSpPr txBox="1"/>
          <p:nvPr/>
        </p:nvSpPr>
        <p:spPr>
          <a:xfrm>
            <a:off x="6816062" y="3766879"/>
            <a:ext cx="1879317" cy="623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>
              <a:lnSpc>
                <a:spcPct val="110000"/>
              </a:lnSpc>
              <a:spcBef>
                <a:spcPts val="1900"/>
              </a:spcBef>
              <a:defRPr sz="29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r>
              <a:rPr dirty="0"/>
              <a:t>CERN LHC</a:t>
            </a:r>
          </a:p>
        </p:txBody>
      </p:sp>
      <p:sp>
        <p:nvSpPr>
          <p:cNvPr id="63" name="Line">
            <a:extLst>
              <a:ext uri="{FF2B5EF4-FFF2-40B4-BE49-F238E27FC236}">
                <a16:creationId xmlns:a16="http://schemas.microsoft.com/office/drawing/2014/main" id="{E2FF6BDD-A608-9D1A-0D2D-F29E2454B4F9}"/>
              </a:ext>
            </a:extLst>
          </p:cNvPr>
          <p:cNvSpPr/>
          <p:nvPr/>
        </p:nvSpPr>
        <p:spPr>
          <a:xfrm flipV="1">
            <a:off x="7229844" y="2649867"/>
            <a:ext cx="1633711" cy="1072210"/>
          </a:xfrm>
          <a:prstGeom prst="line">
            <a:avLst/>
          </a:prstGeom>
          <a:ln w="1143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 dirty="0"/>
          </a:p>
        </p:txBody>
      </p:sp>
      <p:sp>
        <p:nvSpPr>
          <p:cNvPr id="65" name="Line">
            <a:extLst>
              <a:ext uri="{FF2B5EF4-FFF2-40B4-BE49-F238E27FC236}">
                <a16:creationId xmlns:a16="http://schemas.microsoft.com/office/drawing/2014/main" id="{FF5F0F77-A22E-223F-0A01-C49DEEB44809}"/>
              </a:ext>
            </a:extLst>
          </p:cNvPr>
          <p:cNvSpPr/>
          <p:nvPr/>
        </p:nvSpPr>
        <p:spPr>
          <a:xfrm flipH="1" flipV="1">
            <a:off x="4044866" y="2693534"/>
            <a:ext cx="1370202" cy="1028543"/>
          </a:xfrm>
          <a:prstGeom prst="line">
            <a:avLst/>
          </a:prstGeom>
          <a:ln w="1143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 dirty="0"/>
          </a:p>
        </p:txBody>
      </p:sp>
      <p:sp>
        <p:nvSpPr>
          <p:cNvPr id="57" name="Star">
            <a:extLst>
              <a:ext uri="{FF2B5EF4-FFF2-40B4-BE49-F238E27FC236}">
                <a16:creationId xmlns:a16="http://schemas.microsoft.com/office/drawing/2014/main" id="{D5D31DF2-0C9D-8572-886A-44027A9696BD}"/>
              </a:ext>
            </a:extLst>
          </p:cNvPr>
          <p:cNvSpPr/>
          <p:nvPr/>
        </p:nvSpPr>
        <p:spPr>
          <a:xfrm>
            <a:off x="7023586" y="3657574"/>
            <a:ext cx="231452" cy="204111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71" name="Star">
            <a:extLst>
              <a:ext uri="{FF2B5EF4-FFF2-40B4-BE49-F238E27FC236}">
                <a16:creationId xmlns:a16="http://schemas.microsoft.com/office/drawing/2014/main" id="{16CAAEC6-1433-6E2B-1D37-29BC7770EAD5}"/>
              </a:ext>
            </a:extLst>
          </p:cNvPr>
          <p:cNvSpPr/>
          <p:nvPr/>
        </p:nvSpPr>
        <p:spPr>
          <a:xfrm>
            <a:off x="5377355" y="3657574"/>
            <a:ext cx="231452" cy="204111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72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206F-E2BA-4609-835B-28C1D4D6C3A5}" type="slidenum">
              <a:rPr lang="en-US" sz="3200" b="0" smtClean="0"/>
              <a:t>18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6169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F3BFE-C4E6-EEEF-47CE-38068BA5B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2A117-7276-65AC-6E7C-9005C0A2E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asted-movie.png" descr="pasted-movie.png">
            <a:extLst>
              <a:ext uri="{FF2B5EF4-FFF2-40B4-BE49-F238E27FC236}">
                <a16:creationId xmlns:a16="http://schemas.microsoft.com/office/drawing/2014/main" id="{39E33F16-F63C-3657-B9CF-63FC837F4F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96" t="12159" b="15212"/>
          <a:stretch>
            <a:fillRect/>
          </a:stretch>
        </p:blipFill>
        <p:spPr>
          <a:xfrm>
            <a:off x="-20012" y="136525"/>
            <a:ext cx="12212012" cy="659967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8703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C46C0-9FEA-4316-312E-33840FC3C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C0C362-DB1A-D023-7FBB-2E8E06F54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43" y="2237961"/>
            <a:ext cx="3005460" cy="28424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F7B26E-8155-1A60-2A5D-1DBD9E862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763" y="1981407"/>
            <a:ext cx="2443122" cy="25905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2CD70B-D598-94A3-1AF3-9F8D1A2BF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6053" y="1981407"/>
            <a:ext cx="3590913" cy="29529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4FC4512-312D-F989-3CAB-D0CF50155967}"/>
              </a:ext>
            </a:extLst>
          </p:cNvPr>
          <p:cNvSpPr txBox="1"/>
          <p:nvPr/>
        </p:nvSpPr>
        <p:spPr>
          <a:xfrm>
            <a:off x="597128" y="1409941"/>
            <a:ext cx="2501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Pb atom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ED542E-24FA-8C69-25DB-1E0846B8A0D2}"/>
              </a:ext>
            </a:extLst>
          </p:cNvPr>
          <p:cNvSpPr txBox="1"/>
          <p:nvPr/>
        </p:nvSpPr>
        <p:spPr>
          <a:xfrm>
            <a:off x="4233175" y="1409941"/>
            <a:ext cx="2501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Pb nucleus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24A65A-7DF5-50EE-6FCE-424CB0EF26C4}"/>
              </a:ext>
            </a:extLst>
          </p:cNvPr>
          <p:cNvSpPr txBox="1"/>
          <p:nvPr/>
        </p:nvSpPr>
        <p:spPr>
          <a:xfrm>
            <a:off x="8300625" y="1409941"/>
            <a:ext cx="2501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Proton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BFB0B3-D589-2989-E9CE-13655CE0462E}"/>
              </a:ext>
            </a:extLst>
          </p:cNvPr>
          <p:cNvSpPr txBox="1"/>
          <p:nvPr/>
        </p:nvSpPr>
        <p:spPr>
          <a:xfrm>
            <a:off x="343128" y="5174174"/>
            <a:ext cx="25017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Contains electrons and a nucleus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91B77B-4A67-8C96-87A3-029FE6468E8A}"/>
              </a:ext>
            </a:extLst>
          </p:cNvPr>
          <p:cNvSpPr txBox="1"/>
          <p:nvPr/>
        </p:nvSpPr>
        <p:spPr>
          <a:xfrm>
            <a:off x="4445948" y="5052735"/>
            <a:ext cx="25017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Contains </a:t>
            </a:r>
            <a:r>
              <a:rPr lang="en-US" sz="1600" b="1" i="1" dirty="0"/>
              <a:t>nucleons</a:t>
            </a:r>
            <a:r>
              <a:rPr lang="en-US" sz="1600" b="1" dirty="0"/>
              <a:t> </a:t>
            </a:r>
            <a:r>
              <a:rPr lang="en-US" sz="1600" dirty="0"/>
              <a:t>(protons and neutrons)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C2A9C8-AE8E-0DD7-B4F6-4E0E56BB12F2}"/>
              </a:ext>
            </a:extLst>
          </p:cNvPr>
          <p:cNvSpPr txBox="1"/>
          <p:nvPr/>
        </p:nvSpPr>
        <p:spPr>
          <a:xfrm>
            <a:off x="7756053" y="5052734"/>
            <a:ext cx="40247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Contains quarks and gluons</a:t>
            </a:r>
          </a:p>
          <a:p>
            <a:pPr algn="ctr"/>
            <a:r>
              <a:rPr lang="en-US" sz="1600" dirty="0"/>
              <a:t>Quark content dictates whether it’s a proton, neutron or other </a:t>
            </a:r>
            <a:r>
              <a:rPr lang="en-US" sz="1600" i="1" dirty="0"/>
              <a:t>hadron</a:t>
            </a:r>
          </a:p>
          <a:p>
            <a:pPr algn="ctr"/>
            <a:r>
              <a:rPr lang="en-US" sz="1600" dirty="0"/>
              <a:t>Gluons are the </a:t>
            </a:r>
            <a:r>
              <a:rPr lang="en-US" sz="1600" i="1" dirty="0"/>
              <a:t>glue</a:t>
            </a:r>
            <a:r>
              <a:rPr lang="en-US" sz="1600" dirty="0"/>
              <a:t> which binds the quarks together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3421F66-5415-EA63-40DE-3CC5E070ED3E}"/>
              </a:ext>
            </a:extLst>
          </p:cNvPr>
          <p:cNvCxnSpPr>
            <a:cxnSpLocks/>
          </p:cNvCxnSpPr>
          <p:nvPr/>
        </p:nvCxnSpPr>
        <p:spPr>
          <a:xfrm flipH="1" flipV="1">
            <a:off x="6378273" y="3430065"/>
            <a:ext cx="1835696" cy="110304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B53F224-F4A2-1CE8-671D-2A32C28ED1AA}"/>
              </a:ext>
            </a:extLst>
          </p:cNvPr>
          <p:cNvSpPr txBox="1"/>
          <p:nvPr/>
        </p:nvSpPr>
        <p:spPr>
          <a:xfrm>
            <a:off x="10428700" y="2138345"/>
            <a:ext cx="1763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Quarks (</a:t>
            </a:r>
            <a:r>
              <a:rPr lang="en-US" sz="2800" i="1" dirty="0"/>
              <a:t>q</a:t>
            </a:r>
            <a:r>
              <a:rPr lang="en-US" sz="2800" dirty="0"/>
              <a:t>)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5B57F90-7196-D2A8-501D-A6166C04BAFF}"/>
              </a:ext>
            </a:extLst>
          </p:cNvPr>
          <p:cNvCxnSpPr>
            <a:cxnSpLocks/>
          </p:cNvCxnSpPr>
          <p:nvPr/>
        </p:nvCxnSpPr>
        <p:spPr>
          <a:xfrm flipH="1">
            <a:off x="9768405" y="2594264"/>
            <a:ext cx="759023" cy="224239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3D8E67D-23FA-50F8-1550-80492AD200D9}"/>
              </a:ext>
            </a:extLst>
          </p:cNvPr>
          <p:cNvSpPr txBox="1"/>
          <p:nvPr/>
        </p:nvSpPr>
        <p:spPr>
          <a:xfrm>
            <a:off x="9968136" y="4324330"/>
            <a:ext cx="20696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Gluon (</a:t>
            </a:r>
            <a:r>
              <a:rPr lang="en-US" sz="2800" i="1" dirty="0"/>
              <a:t>g</a:t>
            </a:r>
            <a:r>
              <a:rPr lang="en-US" sz="2800" dirty="0"/>
              <a:t>)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6BE9349-00AF-1BFC-9923-B7DACFBF2664}"/>
              </a:ext>
            </a:extLst>
          </p:cNvPr>
          <p:cNvCxnSpPr>
            <a:cxnSpLocks/>
            <a:stCxn id="29" idx="1"/>
          </p:cNvCxnSpPr>
          <p:nvPr/>
        </p:nvCxnSpPr>
        <p:spPr>
          <a:xfrm flipH="1" flipV="1">
            <a:off x="9683262" y="3938954"/>
            <a:ext cx="284874" cy="646986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9AE8EDA-1302-2C22-C288-6B69751E8E59}"/>
              </a:ext>
            </a:extLst>
          </p:cNvPr>
          <p:cNvCxnSpPr>
            <a:cxnSpLocks/>
          </p:cNvCxnSpPr>
          <p:nvPr/>
        </p:nvCxnSpPr>
        <p:spPr>
          <a:xfrm flipH="1">
            <a:off x="9438532" y="2627915"/>
            <a:ext cx="1119153" cy="1137426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52AC31A-295C-768F-B6B3-8C3FAB6378B2}"/>
              </a:ext>
            </a:extLst>
          </p:cNvPr>
          <p:cNvCxnSpPr>
            <a:cxnSpLocks/>
          </p:cNvCxnSpPr>
          <p:nvPr/>
        </p:nvCxnSpPr>
        <p:spPr>
          <a:xfrm flipH="1">
            <a:off x="10255740" y="2637353"/>
            <a:ext cx="271688" cy="1127988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Slide Number Placeholder">
            <a:extLst>
              <a:ext uri="{FF2B5EF4-FFF2-40B4-BE49-F238E27FC236}">
                <a16:creationId xmlns:a16="http://schemas.microsoft.com/office/drawing/2014/main" id="{A5A14BAA-4145-EC53-36D5-BBE52C196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75" y="6385347"/>
            <a:ext cx="2743200" cy="365125"/>
          </a:xfrm>
        </p:spPr>
        <p:txBody>
          <a:bodyPr/>
          <a:lstStyle/>
          <a:p>
            <a:fld id="{214C8660-5A35-4BF3-AD8E-BB382E892F8C}" type="slidenum">
              <a:rPr lang="en-US" sz="3200" b="0" smtClean="0"/>
              <a:t>2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501025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17E5D-7EB5-1E70-A01F-160620089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F7D84E-99ED-6D18-CB28-A3FBEA9421DE}"/>
              </a:ext>
            </a:extLst>
          </p:cNvPr>
          <p:cNvSpPr/>
          <p:nvPr/>
        </p:nvSpPr>
        <p:spPr>
          <a:xfrm>
            <a:off x="0" y="1606703"/>
            <a:ext cx="12192001" cy="36258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asted-movie.png" descr="pasted-movie.png">
            <a:extLst>
              <a:ext uri="{FF2B5EF4-FFF2-40B4-BE49-F238E27FC236}">
                <a16:creationId xmlns:a16="http://schemas.microsoft.com/office/drawing/2014/main" id="{C9AF0732-A30E-9F8F-4EFB-6924E41BCB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515" r="1137" b="15257"/>
          <a:stretch>
            <a:fillRect/>
          </a:stretch>
        </p:blipFill>
        <p:spPr>
          <a:xfrm>
            <a:off x="182104" y="1693647"/>
            <a:ext cx="7695459" cy="3118674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movie.png" descr="pasted-movie.png">
            <a:extLst>
              <a:ext uri="{FF2B5EF4-FFF2-40B4-BE49-F238E27FC236}">
                <a16:creationId xmlns:a16="http://schemas.microsoft.com/office/drawing/2014/main" id="{AE5845CA-D2C3-353E-8A24-30F849AAB5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331" b="10253"/>
          <a:stretch>
            <a:fillRect/>
          </a:stretch>
        </p:blipFill>
        <p:spPr>
          <a:xfrm>
            <a:off x="10149954" y="2254795"/>
            <a:ext cx="1272857" cy="1644118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Line">
            <a:extLst>
              <a:ext uri="{FF2B5EF4-FFF2-40B4-BE49-F238E27FC236}">
                <a16:creationId xmlns:a16="http://schemas.microsoft.com/office/drawing/2014/main" id="{AE113551-CF68-A99F-659B-605558BC2E0F}"/>
              </a:ext>
            </a:extLst>
          </p:cNvPr>
          <p:cNvSpPr/>
          <p:nvPr/>
        </p:nvSpPr>
        <p:spPr>
          <a:xfrm flipH="1">
            <a:off x="8346497" y="3076854"/>
            <a:ext cx="1020019" cy="1"/>
          </a:xfrm>
          <a:prstGeom prst="line">
            <a:avLst/>
          </a:pr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 dirty="0"/>
          </a:p>
        </p:txBody>
      </p:sp>
      <p:sp>
        <p:nvSpPr>
          <p:cNvPr id="12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9702-3EFB-48F8-AB95-C9C7FB935249}" type="slidenum">
              <a:rPr lang="en-US" sz="3200" b="0" smtClean="0"/>
              <a:t>20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302230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background pattern  Description automatically generated">
            <a:extLst>
              <a:ext uri="{FF2B5EF4-FFF2-40B4-BE49-F238E27FC236}">
                <a16:creationId xmlns:a16="http://schemas.microsoft.com/office/drawing/2014/main" id="{1E03A34E-F71F-4FA2-B877-93CE5D6A2D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1" y="1090133"/>
            <a:ext cx="6854380" cy="4661202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651D80-08F8-43A8-84E0-0D0254214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293" y="923336"/>
            <a:ext cx="471488" cy="44767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15C06CB-DA72-43A6-9F19-13B5EFD5E34B}"/>
              </a:ext>
            </a:extLst>
          </p:cNvPr>
          <p:cNvSpPr/>
          <p:nvPr/>
        </p:nvSpPr>
        <p:spPr>
          <a:xfrm>
            <a:off x="858738" y="962511"/>
            <a:ext cx="349857" cy="35343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BDCEEFF-9D96-41B4-8C72-6C8AC16F124D}"/>
              </a:ext>
            </a:extLst>
          </p:cNvPr>
          <p:cNvSpPr/>
          <p:nvPr/>
        </p:nvSpPr>
        <p:spPr>
          <a:xfrm>
            <a:off x="934772" y="1076463"/>
            <a:ext cx="210213" cy="124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01A46D-5BEA-4826-B282-6FA947297D71}"/>
              </a:ext>
            </a:extLst>
          </p:cNvPr>
          <p:cNvCxnSpPr>
            <a:cxnSpLocks/>
          </p:cNvCxnSpPr>
          <p:nvPr/>
        </p:nvCxnSpPr>
        <p:spPr>
          <a:xfrm flipV="1">
            <a:off x="7822921" y="2639833"/>
            <a:ext cx="45001" cy="23148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88DF22E-C29A-4DCD-B565-D23F2D15DF9D}"/>
              </a:ext>
            </a:extLst>
          </p:cNvPr>
          <p:cNvCxnSpPr>
            <a:cxnSpLocks/>
          </p:cNvCxnSpPr>
          <p:nvPr/>
        </p:nvCxnSpPr>
        <p:spPr>
          <a:xfrm>
            <a:off x="7813617" y="4962672"/>
            <a:ext cx="2903364" cy="203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0793EDB-63E0-4B19-B443-DC52297BA330}"/>
              </a:ext>
            </a:extLst>
          </p:cNvPr>
          <p:cNvSpPr txBox="1"/>
          <p:nvPr/>
        </p:nvSpPr>
        <p:spPr>
          <a:xfrm>
            <a:off x="8008797" y="2053412"/>
            <a:ext cx="603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937567-DF2A-4B61-AE88-535BE73426FC}"/>
              </a:ext>
            </a:extLst>
          </p:cNvPr>
          <p:cNvSpPr txBox="1"/>
          <p:nvPr/>
        </p:nvSpPr>
        <p:spPr>
          <a:xfrm>
            <a:off x="10448074" y="4958882"/>
            <a:ext cx="603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18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CF89-90C1-4873-BABE-BF6878A080B6}" type="slidenum">
              <a:rPr lang="en-US" sz="3200" b="0" smtClean="0"/>
              <a:t>21</a:t>
            </a:fld>
            <a:endParaRPr lang="en-US" sz="3200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D7A7A8-67D9-0B5F-970E-03C07D5FA6BE}"/>
              </a:ext>
            </a:extLst>
          </p:cNvPr>
          <p:cNvSpPr txBox="1"/>
          <p:nvPr/>
        </p:nvSpPr>
        <p:spPr>
          <a:xfrm>
            <a:off x="6038638" y="721944"/>
            <a:ext cx="603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687376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background pattern  Description automatically generated">
            <a:extLst>
              <a:ext uri="{FF2B5EF4-FFF2-40B4-BE49-F238E27FC236}">
                <a16:creationId xmlns:a16="http://schemas.microsoft.com/office/drawing/2014/main" id="{1E03A34E-F71F-4FA2-B877-93CE5D6A2D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1" y="1090133"/>
            <a:ext cx="6854380" cy="4661202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C6715DE-B738-4DE9-A6F0-69F47117B141}"/>
              </a:ext>
            </a:extLst>
          </p:cNvPr>
          <p:cNvSpPr txBox="1"/>
          <p:nvPr/>
        </p:nvSpPr>
        <p:spPr>
          <a:xfrm>
            <a:off x="6757945" y="2798778"/>
            <a:ext cx="39205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Spectators</a:t>
            </a:r>
          </a:p>
        </p:txBody>
      </p:sp>
      <p:sp>
        <p:nvSpPr>
          <p:cNvPr id="30" name="Moon 29">
            <a:extLst>
              <a:ext uri="{FF2B5EF4-FFF2-40B4-BE49-F238E27FC236}">
                <a16:creationId xmlns:a16="http://schemas.microsoft.com/office/drawing/2014/main" id="{C44B1328-C79D-4A74-842B-517F32F87CCE}"/>
              </a:ext>
            </a:extLst>
          </p:cNvPr>
          <p:cNvSpPr/>
          <p:nvPr/>
        </p:nvSpPr>
        <p:spPr>
          <a:xfrm rot="10800000">
            <a:off x="3559107" y="1228716"/>
            <a:ext cx="2968914" cy="4219037"/>
          </a:xfrm>
          <a:prstGeom prst="moon">
            <a:avLst>
              <a:gd name="adj" fmla="val 6165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Moon 30">
            <a:extLst>
              <a:ext uri="{FF2B5EF4-FFF2-40B4-BE49-F238E27FC236}">
                <a16:creationId xmlns:a16="http://schemas.microsoft.com/office/drawing/2014/main" id="{EC815966-2DE9-41C9-B9B3-E308E7C6C336}"/>
              </a:ext>
            </a:extLst>
          </p:cNvPr>
          <p:cNvSpPr/>
          <p:nvPr/>
        </p:nvSpPr>
        <p:spPr>
          <a:xfrm>
            <a:off x="489761" y="1319481"/>
            <a:ext cx="2968914" cy="4219037"/>
          </a:xfrm>
          <a:prstGeom prst="moon">
            <a:avLst>
              <a:gd name="adj" fmla="val 6165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3D26FD7-8B39-4114-AC5E-DA8A952293DB}"/>
              </a:ext>
            </a:extLst>
          </p:cNvPr>
          <p:cNvSpPr/>
          <p:nvPr/>
        </p:nvSpPr>
        <p:spPr>
          <a:xfrm>
            <a:off x="2598628" y="1754936"/>
            <a:ext cx="1901954" cy="3331596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66FD161-AF29-4702-AB9E-B86DF90E6B93}"/>
              </a:ext>
            </a:extLst>
          </p:cNvPr>
          <p:cNvSpPr txBox="1"/>
          <p:nvPr/>
        </p:nvSpPr>
        <p:spPr>
          <a:xfrm>
            <a:off x="2322442" y="5677102"/>
            <a:ext cx="39205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651D80-08F8-43A8-84E0-0D0254214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293" y="923336"/>
            <a:ext cx="471488" cy="44767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15C06CB-DA72-43A6-9F19-13B5EFD5E34B}"/>
              </a:ext>
            </a:extLst>
          </p:cNvPr>
          <p:cNvSpPr/>
          <p:nvPr/>
        </p:nvSpPr>
        <p:spPr>
          <a:xfrm>
            <a:off x="858738" y="962511"/>
            <a:ext cx="349857" cy="35343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BDCEEFF-9D96-41B4-8C72-6C8AC16F124D}"/>
              </a:ext>
            </a:extLst>
          </p:cNvPr>
          <p:cNvSpPr/>
          <p:nvPr/>
        </p:nvSpPr>
        <p:spPr>
          <a:xfrm>
            <a:off x="934772" y="1076463"/>
            <a:ext cx="210213" cy="124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6BA1-D504-485C-B589-CFCA89EFD01C}" type="slidenum">
              <a:rPr lang="en-US" sz="3200" b="0" smtClean="0"/>
              <a:t>22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474330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26FD07-F27E-4761-AB11-1C7B2550E0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93"/>
          <a:stretch>
            <a:fillRect/>
          </a:stretch>
        </p:blipFill>
        <p:spPr>
          <a:xfrm>
            <a:off x="264175" y="1147174"/>
            <a:ext cx="6924675" cy="445645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2F69DB3-BE65-47E7-8699-8BA180D9E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039" y="86246"/>
            <a:ext cx="7886700" cy="723445"/>
          </a:xfrm>
        </p:spPr>
        <p:txBody>
          <a:bodyPr>
            <a:noAutofit/>
          </a:bodyPr>
          <a:lstStyle/>
          <a:p>
            <a:r>
              <a:rPr lang="en-US" sz="4000" b="1" u="sng" dirty="0"/>
              <a:t>Initial state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BE9641-E17E-4A8B-BD81-02A503048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293" y="923336"/>
            <a:ext cx="471488" cy="44767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8ED595E-2BE2-4F11-8CB2-3EA680E6258C}"/>
              </a:ext>
            </a:extLst>
          </p:cNvPr>
          <p:cNvSpPr/>
          <p:nvPr/>
        </p:nvSpPr>
        <p:spPr>
          <a:xfrm>
            <a:off x="858738" y="962511"/>
            <a:ext cx="349857" cy="35343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2BB6A3C-3518-45CA-9598-FF44BFBDC6D1}"/>
              </a:ext>
            </a:extLst>
          </p:cNvPr>
          <p:cNvSpPr/>
          <p:nvPr/>
        </p:nvSpPr>
        <p:spPr>
          <a:xfrm>
            <a:off x="934772" y="1076463"/>
            <a:ext cx="210213" cy="124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489E-1266-4665-90E1-6C92E11C0EF1}" type="slidenum">
              <a:rPr lang="en-US" sz="3200" b="0" smtClean="0"/>
              <a:t>23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225301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9C2FA3-62E4-4289-06AC-EAABFDAFE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24</a:t>
            </a:fld>
            <a:endParaRPr lang="en-US" sz="3200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C18A9E3-F3F4-D610-31DA-8F4086E3E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Initial state of heavy ion collisions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46FBB8-D2FE-6C2E-FA53-EC9369B5D2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b="1061"/>
          <a:stretch/>
        </p:blipFill>
        <p:spPr>
          <a:xfrm>
            <a:off x="314053" y="834522"/>
            <a:ext cx="6410945" cy="41355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7135FF-A6AE-BBBA-F0D0-DD82F6166E7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9916" y="1249438"/>
            <a:ext cx="4401780" cy="111393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00AF273-AD3F-ED4E-A545-4D56C65B380C}"/>
              </a:ext>
            </a:extLst>
          </p:cNvPr>
          <p:cNvSpPr txBox="1">
            <a:spLocks/>
          </p:cNvSpPr>
          <p:nvPr/>
        </p:nvSpPr>
        <p:spPr>
          <a:xfrm>
            <a:off x="5916135" y="746748"/>
            <a:ext cx="5670958" cy="644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Parametrize spatial anisotropy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</a:rPr>
              <a:t>The “eccentricity”</a:t>
            </a:r>
            <a:endParaRPr kumimoji="0" lang="en-US" sz="2000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9EBAD9-046D-3E82-B2CB-251B014E17B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E001D"/>
              </a:clrFrom>
              <a:clrTo>
                <a:srgbClr val="1E001D">
                  <a:alpha val="0"/>
                </a:srgbClr>
              </a:clrTo>
            </a:clrChange>
          </a:blip>
          <a:srcRect t="21611" r="77326"/>
          <a:stretch>
            <a:fillRect/>
          </a:stretch>
        </p:blipFill>
        <p:spPr>
          <a:xfrm>
            <a:off x="8171466" y="2657417"/>
            <a:ext cx="1005414" cy="8543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F28070-B10D-8770-C0F7-C328C974A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4998" y="2426723"/>
            <a:ext cx="812658" cy="15056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E9A881-5E8E-81DD-126A-A780792AF9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E001D"/>
              </a:clrFrom>
              <a:clrTo>
                <a:srgbClr val="1E001D">
                  <a:alpha val="0"/>
                </a:srgbClr>
              </a:clrTo>
            </a:clrChange>
          </a:blip>
          <a:srcRect l="18948" t="19210" r="62724"/>
          <a:stretch>
            <a:fillRect/>
          </a:stretch>
        </p:blipFill>
        <p:spPr>
          <a:xfrm>
            <a:off x="9385229" y="2644331"/>
            <a:ext cx="812658" cy="88049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clrChange>
              <a:clrFrom>
                <a:srgbClr val="1E001D"/>
              </a:clrFrom>
              <a:clrTo>
                <a:srgbClr val="1E001D">
                  <a:alpha val="0"/>
                </a:srgbClr>
              </a:clrTo>
            </a:clrChange>
          </a:blip>
          <a:srcRect l="37413" t="19210" r="40873"/>
          <a:stretch>
            <a:fillRect/>
          </a:stretch>
        </p:blipFill>
        <p:spPr>
          <a:xfrm>
            <a:off x="10646175" y="2657417"/>
            <a:ext cx="962807" cy="8804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776B838-0E62-42F4-02AD-CC653DF33859}"/>
              </a:ext>
            </a:extLst>
          </p:cNvPr>
          <p:cNvSpPr txBox="1"/>
          <p:nvPr/>
        </p:nvSpPr>
        <p:spPr>
          <a:xfrm>
            <a:off x="7594285" y="2892946"/>
            <a:ext cx="4540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  </a:t>
            </a:r>
            <a:r>
              <a:rPr lang="el-GR" sz="2400" i="1" dirty="0">
                <a:solidFill>
                  <a:prstClr val="white"/>
                </a:solidFill>
              </a:rPr>
              <a:t>ε</a:t>
            </a:r>
            <a:r>
              <a:rPr lang="en-US" sz="2400" baseline="-25000" dirty="0">
                <a:solidFill>
                  <a:prstClr val="white"/>
                </a:solidFill>
                <a:latin typeface="Calibri" panose="020F0502020204030204"/>
              </a:rPr>
              <a:t>1  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+ </a:t>
            </a:r>
            <a:r>
              <a:rPr lang="el-GR" sz="2400" i="1" dirty="0">
                <a:solidFill>
                  <a:prstClr val="white"/>
                </a:solidFill>
              </a:rPr>
              <a:t>ε</a:t>
            </a:r>
            <a:r>
              <a:rPr lang="en-US" sz="2400" i="1" baseline="-25000" dirty="0">
                <a:solidFill>
                  <a:prstClr val="white"/>
                </a:solidFill>
              </a:rPr>
              <a:t>2          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+ </a:t>
            </a:r>
            <a:r>
              <a:rPr lang="el-GR" sz="2400" i="1" dirty="0">
                <a:solidFill>
                  <a:prstClr val="white"/>
                </a:solidFill>
              </a:rPr>
              <a:t>ε</a:t>
            </a:r>
            <a:r>
              <a:rPr lang="en-US" sz="2400" i="1" baseline="-25000" dirty="0">
                <a:solidFill>
                  <a:prstClr val="white"/>
                </a:solidFill>
              </a:rPr>
              <a:t>3             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+…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B7AC05A-5003-3F30-B16E-6CF37442185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7298" b="19114"/>
          <a:stretch>
            <a:fillRect/>
          </a:stretch>
        </p:blipFill>
        <p:spPr>
          <a:xfrm>
            <a:off x="10836613" y="1127361"/>
            <a:ext cx="1355387" cy="12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25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77DF1B-F13F-BCDA-2462-5DEB4FCD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25</a:t>
            </a:fld>
            <a:endParaRPr lang="en-US" sz="3200" b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D3A081-488A-4EE6-4FAB-03F05BC096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r="4522"/>
          <a:stretch/>
        </p:blipFill>
        <p:spPr>
          <a:xfrm>
            <a:off x="6494243" y="2586205"/>
            <a:ext cx="5659845" cy="8757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E6A16C-839E-C41F-AFD1-BFABC1855062}"/>
              </a:ext>
            </a:extLst>
          </p:cNvPr>
          <p:cNvSpPr txBox="1"/>
          <p:nvPr/>
        </p:nvSpPr>
        <p:spPr>
          <a:xfrm>
            <a:off x="7809139" y="2257336"/>
            <a:ext cx="3920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Viscous Hydrodynamics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765A35C-7B34-C1B4-EE25-188C8B8933C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alphaModFix/>
          </a:blip>
          <a:srcRect l="565" r="566"/>
          <a:stretch>
            <a:fillRect/>
          </a:stretch>
        </p:blipFill>
        <p:spPr>
          <a:xfrm>
            <a:off x="262215" y="690618"/>
            <a:ext cx="6138583" cy="43534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D6AB88-59F0-B8D3-793A-00FB13699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916" y="3106018"/>
            <a:ext cx="5234187" cy="5582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17F2D54-D991-833C-7504-BD79215AB6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3580" y="3771556"/>
            <a:ext cx="5545074" cy="281680"/>
          </a:xfrm>
          <a:prstGeom prst="rect">
            <a:avLst/>
          </a:prstGeom>
        </p:spPr>
      </p:pic>
      <p:sp>
        <p:nvSpPr>
          <p:cNvPr id="26" name="Parallelogram 25">
            <a:extLst>
              <a:ext uri="{FF2B5EF4-FFF2-40B4-BE49-F238E27FC236}">
                <a16:creationId xmlns:a16="http://schemas.microsoft.com/office/drawing/2014/main" id="{2374501E-3872-70EA-82CD-82A485F0474C}"/>
              </a:ext>
            </a:extLst>
          </p:cNvPr>
          <p:cNvSpPr/>
          <p:nvPr/>
        </p:nvSpPr>
        <p:spPr>
          <a:xfrm rot="10800000">
            <a:off x="4151620" y="5307675"/>
            <a:ext cx="3372957" cy="739084"/>
          </a:xfrm>
          <a:prstGeom prst="parallelogram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D53B72-4274-0501-83AB-85F8AAF04290}"/>
              </a:ext>
            </a:extLst>
          </p:cNvPr>
          <p:cNvSpPr txBox="1"/>
          <p:nvPr/>
        </p:nvSpPr>
        <p:spPr>
          <a:xfrm rot="59853">
            <a:off x="4848502" y="5266960"/>
            <a:ext cx="2371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Hydrodynamic expansion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7D7FA1DE-9F71-92E2-D712-E84DA85224D4}"/>
              </a:ext>
            </a:extLst>
          </p:cNvPr>
          <p:cNvSpPr/>
          <p:nvPr/>
        </p:nvSpPr>
        <p:spPr>
          <a:xfrm>
            <a:off x="3570658" y="5417552"/>
            <a:ext cx="488161" cy="546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73A1FAEC-47B1-B82B-E9CC-068A9DB02277}"/>
              </a:ext>
            </a:extLst>
          </p:cNvPr>
          <p:cNvSpPr txBox="1">
            <a:spLocks/>
          </p:cNvSpPr>
          <p:nvPr/>
        </p:nvSpPr>
        <p:spPr>
          <a:xfrm>
            <a:off x="1158117" y="5234800"/>
            <a:ext cx="2324568" cy="9120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 b="1" u="sng" dirty="0"/>
              <a:t>Initial state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73025B5-973B-AB35-2445-79D5D53B1B5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68197" t="32082" r="10972" b="18264"/>
          <a:stretch/>
        </p:blipFill>
        <p:spPr>
          <a:xfrm>
            <a:off x="2023458" y="6083263"/>
            <a:ext cx="571961" cy="48098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CB391F0-7C90-851C-FA88-B93D6E6CD63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9916" y="1249438"/>
            <a:ext cx="4401780" cy="1113936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0B93B9A1-CC37-9C98-0EAA-A87EBC7B1652}"/>
              </a:ext>
            </a:extLst>
          </p:cNvPr>
          <p:cNvSpPr txBox="1">
            <a:spLocks/>
          </p:cNvSpPr>
          <p:nvPr/>
        </p:nvSpPr>
        <p:spPr>
          <a:xfrm>
            <a:off x="5916135" y="746748"/>
            <a:ext cx="5670958" cy="644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Parametrize spatial anisotropy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</a:rPr>
              <a:t>The “eccentricity”</a:t>
            </a:r>
            <a:endParaRPr kumimoji="0" lang="en-US" sz="2000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+mj-cs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F0F6B18-2EF0-6FBE-A4E5-9472E410C94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7298" b="19114"/>
          <a:stretch>
            <a:fillRect/>
          </a:stretch>
        </p:blipFill>
        <p:spPr>
          <a:xfrm>
            <a:off x="10836613" y="1127361"/>
            <a:ext cx="1355387" cy="1251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6A69F7-0CEE-99DB-AAD2-FEB76C283C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7529" y="5246375"/>
            <a:ext cx="635835" cy="117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795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95E210-5307-4870-8413-391BE37D8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35A098-1840-EE70-6E8A-CA700D328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26</a:t>
            </a:fld>
            <a:endParaRPr lang="en-US" sz="3200" b="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0C1C8E4-B574-2801-B0D5-4DE6B9DBF29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alphaModFix/>
          </a:blip>
          <a:srcRect l="565" r="566"/>
          <a:stretch>
            <a:fillRect/>
          </a:stretch>
        </p:blipFill>
        <p:spPr>
          <a:xfrm>
            <a:off x="262215" y="690618"/>
            <a:ext cx="6138583" cy="4353447"/>
          </a:xfrm>
          <a:prstGeom prst="rect">
            <a:avLst/>
          </a:prstGeom>
        </p:spPr>
      </p:pic>
      <p:pic>
        <p:nvPicPr>
          <p:cNvPr id="2" name="Picture 1" descr="movie_smooth">
            <a:extLst>
              <a:ext uri="{FF2B5EF4-FFF2-40B4-BE49-F238E27FC236}">
                <a16:creationId xmlns:a16="http://schemas.microsoft.com/office/drawing/2014/main" id="{F518D071-4E6B-1003-9179-3280372FB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3281" r="3281"/>
          <a:stretch>
            <a:fillRect/>
          </a:stretch>
        </p:blipFill>
        <p:spPr bwMode="auto">
          <a:xfrm>
            <a:off x="809795" y="596351"/>
            <a:ext cx="4780643" cy="4668838"/>
          </a:xfrm>
          <a:prstGeom prst="rect">
            <a:avLst/>
          </a:prstGeom>
          <a:noFill/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D504B8DB-53D7-4AC3-D847-49473DA122D9}"/>
              </a:ext>
            </a:extLst>
          </p:cNvPr>
          <p:cNvSpPr/>
          <p:nvPr/>
        </p:nvSpPr>
        <p:spPr>
          <a:xfrm>
            <a:off x="2028995" y="1988589"/>
            <a:ext cx="1447800" cy="16002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9D3C622-378A-A51F-5143-D3AEC2B405B3}"/>
              </a:ext>
            </a:extLst>
          </p:cNvPr>
          <p:cNvSpPr/>
          <p:nvPr/>
        </p:nvSpPr>
        <p:spPr>
          <a:xfrm>
            <a:off x="2655385" y="1988589"/>
            <a:ext cx="1447800" cy="16002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A11FD7-6A4B-CC91-D71A-5C89452E689E}"/>
              </a:ext>
            </a:extLst>
          </p:cNvPr>
          <p:cNvSpPr txBox="1"/>
          <p:nvPr/>
        </p:nvSpPr>
        <p:spPr>
          <a:xfrm>
            <a:off x="8051070" y="5661509"/>
            <a:ext cx="35948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1" dirty="0"/>
              <a:t>P</a:t>
            </a:r>
            <a:r>
              <a:rPr lang="en-US" sz="1800" b="0" dirty="0"/>
              <a:t>[e]</a:t>
            </a:r>
            <a:r>
              <a:rPr lang="en-US" dirty="0"/>
              <a:t> &amp; </a:t>
            </a:r>
            <a:r>
              <a:rPr lang="en-US" sz="1800" b="0" dirty="0"/>
              <a:t>shear/bulk viscosity 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8CD064-D2CB-2148-EE6F-067E6C228A9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9916" y="1249438"/>
            <a:ext cx="4401780" cy="111393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274B7AC-DF08-0914-5F01-2723CE5EDC6A}"/>
              </a:ext>
            </a:extLst>
          </p:cNvPr>
          <p:cNvSpPr txBox="1">
            <a:spLocks/>
          </p:cNvSpPr>
          <p:nvPr/>
        </p:nvSpPr>
        <p:spPr>
          <a:xfrm>
            <a:off x="5916135" y="746748"/>
            <a:ext cx="5670958" cy="644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Parametrize spatial anisotropy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</a:rPr>
              <a:t>The “eccentricity”</a:t>
            </a:r>
            <a:endParaRPr kumimoji="0" lang="en-US" sz="2000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253E661-18DB-E6FC-A528-D2F2AF0784E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298" b="19114"/>
          <a:stretch>
            <a:fillRect/>
          </a:stretch>
        </p:blipFill>
        <p:spPr>
          <a:xfrm>
            <a:off x="10836613" y="1127361"/>
            <a:ext cx="1355387" cy="12511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5F7CB80-2A36-11D3-5F80-F0980DF11E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r="4522"/>
          <a:stretch/>
        </p:blipFill>
        <p:spPr>
          <a:xfrm>
            <a:off x="6494243" y="2586205"/>
            <a:ext cx="5659845" cy="87576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D234655-645D-9AC4-2EE1-FF38F0A69274}"/>
              </a:ext>
            </a:extLst>
          </p:cNvPr>
          <p:cNvSpPr txBox="1"/>
          <p:nvPr/>
        </p:nvSpPr>
        <p:spPr>
          <a:xfrm>
            <a:off x="7809139" y="2257336"/>
            <a:ext cx="3920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Viscous Hydrodynamics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9A03808-D3BA-A699-98A4-C52EFFDA63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1628" y="3067191"/>
            <a:ext cx="5234187" cy="55825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B10621-E0AD-FD33-284E-F0BC2D0006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1628" y="3766833"/>
            <a:ext cx="5545074" cy="2816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1148F5-1979-3A08-98FD-3413C02AFBC6}"/>
              </a:ext>
            </a:extLst>
          </p:cNvPr>
          <p:cNvSpPr txBox="1"/>
          <p:nvPr/>
        </p:nvSpPr>
        <p:spPr>
          <a:xfrm>
            <a:off x="1682414" y="5689260"/>
            <a:ext cx="41140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A fluid cell has,</a:t>
            </a:r>
          </a:p>
          <a:p>
            <a:pPr algn="ctr"/>
            <a:r>
              <a:rPr lang="en-US" dirty="0"/>
              <a:t>a pressure, temperature and velocity (</a:t>
            </a:r>
            <a:r>
              <a:rPr lang="en-US" b="1" i="1" dirty="0"/>
              <a:t>u</a:t>
            </a:r>
            <a:r>
              <a:rPr lang="en-US" dirty="0"/>
              <a:t>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3D30CF-9DD9-DA93-9637-600756F36D21}"/>
              </a:ext>
            </a:extLst>
          </p:cNvPr>
          <p:cNvSpPr txBox="1"/>
          <p:nvPr/>
        </p:nvSpPr>
        <p:spPr>
          <a:xfrm>
            <a:off x="6337700" y="4750523"/>
            <a:ext cx="41140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/>
              <a:t>All we need for hydro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B7D944B-7E56-B763-00A9-B6C35A4A84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0962" y="5537948"/>
            <a:ext cx="516327" cy="95661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87FD732-13A4-31BA-B185-FCC84F240E1E}"/>
              </a:ext>
            </a:extLst>
          </p:cNvPr>
          <p:cNvSpPr txBox="1"/>
          <p:nvPr/>
        </p:nvSpPr>
        <p:spPr>
          <a:xfrm>
            <a:off x="6394224" y="6396205"/>
            <a:ext cx="1134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u(t=0) = 0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DBF659-D56A-6AAB-E2E4-7D10A31771C2}"/>
              </a:ext>
            </a:extLst>
          </p:cNvPr>
          <p:cNvSpPr txBox="1"/>
          <p:nvPr/>
        </p:nvSpPr>
        <p:spPr>
          <a:xfrm>
            <a:off x="6207181" y="5260789"/>
            <a:ext cx="204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Initial conditions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292D44-2AF4-273E-BA89-B38988A5EB5F}"/>
              </a:ext>
            </a:extLst>
          </p:cNvPr>
          <p:cNvSpPr txBox="1"/>
          <p:nvPr/>
        </p:nvSpPr>
        <p:spPr>
          <a:xfrm>
            <a:off x="8394702" y="5292177"/>
            <a:ext cx="204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Fluid properties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7AEEE56-DC88-B170-165B-52C9698808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726" y="5277678"/>
            <a:ext cx="1778918" cy="1580322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0BBE5FA-BE1D-5BE3-7495-570B01E04462}"/>
              </a:ext>
            </a:extLst>
          </p:cNvPr>
          <p:cNvCxnSpPr>
            <a:cxnSpLocks/>
          </p:cNvCxnSpPr>
          <p:nvPr/>
        </p:nvCxnSpPr>
        <p:spPr>
          <a:xfrm flipH="1">
            <a:off x="1297354" y="5910384"/>
            <a:ext cx="1597150" cy="44085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4659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16C58A-396E-9068-1B56-2CA117AD6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7C37AC-2B97-74DE-C5B0-FD27A06F9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27</a:t>
            </a:fld>
            <a:endParaRPr lang="en-US" sz="3200" b="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C858C51-DDDF-43BD-6F0E-761F218143D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alphaModFix/>
          </a:blip>
          <a:srcRect l="565" r="566"/>
          <a:stretch>
            <a:fillRect/>
          </a:stretch>
        </p:blipFill>
        <p:spPr>
          <a:xfrm>
            <a:off x="312823" y="639873"/>
            <a:ext cx="6138583" cy="4353447"/>
          </a:xfrm>
          <a:prstGeom prst="rect">
            <a:avLst/>
          </a:prstGeom>
        </p:spPr>
      </p:pic>
      <p:sp>
        <p:nvSpPr>
          <p:cNvPr id="28" name="Parallelogram 27">
            <a:extLst>
              <a:ext uri="{FF2B5EF4-FFF2-40B4-BE49-F238E27FC236}">
                <a16:creationId xmlns:a16="http://schemas.microsoft.com/office/drawing/2014/main" id="{C5B6D4CF-ADC1-AF8B-9F23-88DEF44AA065}"/>
              </a:ext>
            </a:extLst>
          </p:cNvPr>
          <p:cNvSpPr/>
          <p:nvPr/>
        </p:nvSpPr>
        <p:spPr>
          <a:xfrm rot="10800000">
            <a:off x="4151620" y="5307675"/>
            <a:ext cx="3372957" cy="739084"/>
          </a:xfrm>
          <a:prstGeom prst="parallelogram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AA91DF-B9A2-D29D-7297-AEBE2C92637C}"/>
              </a:ext>
            </a:extLst>
          </p:cNvPr>
          <p:cNvSpPr txBox="1"/>
          <p:nvPr/>
        </p:nvSpPr>
        <p:spPr>
          <a:xfrm rot="59853">
            <a:off x="4848502" y="5266960"/>
            <a:ext cx="2371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Hydrodynamic expansion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D6A894F3-16C5-8C3E-FCF5-D1B4262A17A5}"/>
              </a:ext>
            </a:extLst>
          </p:cNvPr>
          <p:cNvSpPr/>
          <p:nvPr/>
        </p:nvSpPr>
        <p:spPr>
          <a:xfrm>
            <a:off x="3570658" y="5417552"/>
            <a:ext cx="488161" cy="546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EA968DAF-8FD2-BB54-B534-7F6021107975}"/>
              </a:ext>
            </a:extLst>
          </p:cNvPr>
          <p:cNvSpPr txBox="1">
            <a:spLocks/>
          </p:cNvSpPr>
          <p:nvPr/>
        </p:nvSpPr>
        <p:spPr>
          <a:xfrm>
            <a:off x="1158117" y="5234800"/>
            <a:ext cx="2324568" cy="9120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 b="1" u="sng" dirty="0"/>
              <a:t>Initial state 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647D65C-D88B-027D-A2C2-7CC1740EA02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68197" t="32082" r="10972" b="18264"/>
          <a:stretch/>
        </p:blipFill>
        <p:spPr>
          <a:xfrm>
            <a:off x="2023458" y="6083263"/>
            <a:ext cx="571961" cy="48098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E6912B4-FDCE-3FB3-F28E-BFD3291A19A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9916" y="1249438"/>
            <a:ext cx="4401780" cy="1113936"/>
          </a:xfrm>
          <a:prstGeom prst="rect">
            <a:avLst/>
          </a:prstGeom>
        </p:spPr>
      </p:pic>
      <p:sp>
        <p:nvSpPr>
          <p:cNvPr id="46" name="Title 1">
            <a:extLst>
              <a:ext uri="{FF2B5EF4-FFF2-40B4-BE49-F238E27FC236}">
                <a16:creationId xmlns:a16="http://schemas.microsoft.com/office/drawing/2014/main" id="{B8C745EB-EA64-401E-B96E-0E590DEF490B}"/>
              </a:ext>
            </a:extLst>
          </p:cNvPr>
          <p:cNvSpPr txBox="1">
            <a:spLocks/>
          </p:cNvSpPr>
          <p:nvPr/>
        </p:nvSpPr>
        <p:spPr>
          <a:xfrm>
            <a:off x="5916135" y="746748"/>
            <a:ext cx="5670958" cy="644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Parametrize spatial anisotropy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</a:rPr>
              <a:t>The “eccentricity”</a:t>
            </a:r>
            <a:endParaRPr kumimoji="0" lang="en-US" sz="2000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+mj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1FD6B93E-4980-CA4F-B0DA-6E6FCE00377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298" b="19114"/>
          <a:stretch>
            <a:fillRect/>
          </a:stretch>
        </p:blipFill>
        <p:spPr>
          <a:xfrm>
            <a:off x="10836613" y="1127361"/>
            <a:ext cx="1355387" cy="1251143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787E572-661B-1BC9-842E-06E2013E72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r="4522"/>
          <a:stretch/>
        </p:blipFill>
        <p:spPr>
          <a:xfrm>
            <a:off x="6494243" y="2586205"/>
            <a:ext cx="5659845" cy="875761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AAAB3E7-3212-1AFF-3258-A432914BA856}"/>
              </a:ext>
            </a:extLst>
          </p:cNvPr>
          <p:cNvSpPr txBox="1"/>
          <p:nvPr/>
        </p:nvSpPr>
        <p:spPr>
          <a:xfrm>
            <a:off x="7809139" y="2257336"/>
            <a:ext cx="3920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Viscous Hydrodynamics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C3579EC4-AA83-B650-3010-E6EBA3BB5B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9916" y="3106018"/>
            <a:ext cx="5234187" cy="55825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6E2C6797-D185-157A-2526-A80DD5870B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3580" y="3771556"/>
            <a:ext cx="5545074" cy="2816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B02E04-07E4-48A6-E003-778E73A0DC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7529" y="5246375"/>
            <a:ext cx="635835" cy="117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49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93C98E-F2B1-1DD6-1047-9627D9BD4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1622-203A-2B88-BBE0-D862B7270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28</a:t>
            </a:fld>
            <a:endParaRPr lang="en-US" sz="3200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A0AB91-628D-15B9-F0D9-8DDA6EDC3DF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t="28222" r="71649" b="17637"/>
          <a:stretch/>
        </p:blipFill>
        <p:spPr>
          <a:xfrm>
            <a:off x="8904531" y="6029178"/>
            <a:ext cx="778453" cy="524448"/>
          </a:xfrm>
          <a:prstGeom prst="rect">
            <a:avLst/>
          </a:prstGeom>
        </p:spPr>
      </p:pic>
      <p:sp>
        <p:nvSpPr>
          <p:cNvPr id="10" name="Parallelogram 9">
            <a:extLst>
              <a:ext uri="{FF2B5EF4-FFF2-40B4-BE49-F238E27FC236}">
                <a16:creationId xmlns:a16="http://schemas.microsoft.com/office/drawing/2014/main" id="{FAE1779F-7144-CB02-A5AE-24FB29F8FDCF}"/>
              </a:ext>
            </a:extLst>
          </p:cNvPr>
          <p:cNvSpPr/>
          <p:nvPr/>
        </p:nvSpPr>
        <p:spPr>
          <a:xfrm rot="10800000">
            <a:off x="4151620" y="5307675"/>
            <a:ext cx="3372957" cy="739084"/>
          </a:xfrm>
          <a:prstGeom prst="parallelogram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96B78B-EE0F-02BD-C0CA-5D3DD1D97F89}"/>
              </a:ext>
            </a:extLst>
          </p:cNvPr>
          <p:cNvSpPr txBox="1"/>
          <p:nvPr/>
        </p:nvSpPr>
        <p:spPr>
          <a:xfrm rot="59853">
            <a:off x="4848502" y="5266960"/>
            <a:ext cx="2371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Hydrodynamic expansion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C6CD14CD-5190-F2C5-768E-E11AEBA8288F}"/>
              </a:ext>
            </a:extLst>
          </p:cNvPr>
          <p:cNvSpPr/>
          <p:nvPr/>
        </p:nvSpPr>
        <p:spPr>
          <a:xfrm>
            <a:off x="3570658" y="5417552"/>
            <a:ext cx="488161" cy="546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DA6CA17-00B1-9EBD-AE04-9D61224669C0}"/>
              </a:ext>
            </a:extLst>
          </p:cNvPr>
          <p:cNvSpPr txBox="1">
            <a:spLocks/>
          </p:cNvSpPr>
          <p:nvPr/>
        </p:nvSpPr>
        <p:spPr>
          <a:xfrm>
            <a:off x="8100710" y="4958116"/>
            <a:ext cx="2386094" cy="13358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Momentum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anisotropy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071BB0AE-0543-8187-AFB0-490772A2A843}"/>
              </a:ext>
            </a:extLst>
          </p:cNvPr>
          <p:cNvSpPr/>
          <p:nvPr/>
        </p:nvSpPr>
        <p:spPr>
          <a:xfrm>
            <a:off x="7661824" y="5403959"/>
            <a:ext cx="511093" cy="546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EE166E8-3960-B4EA-9433-A72F2A7590C2}"/>
              </a:ext>
            </a:extLst>
          </p:cNvPr>
          <p:cNvSpPr txBox="1">
            <a:spLocks/>
          </p:cNvSpPr>
          <p:nvPr/>
        </p:nvSpPr>
        <p:spPr>
          <a:xfrm>
            <a:off x="1158117" y="5234800"/>
            <a:ext cx="2324568" cy="9120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 b="1" u="sng" dirty="0"/>
              <a:t>Initial state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2353C27-4251-4C8F-4F00-C23EF57D098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alphaModFix amt="35000"/>
          </a:blip>
          <a:srcRect l="565" r="566"/>
          <a:stretch>
            <a:fillRect/>
          </a:stretch>
        </p:blipFill>
        <p:spPr>
          <a:xfrm>
            <a:off x="262215" y="690618"/>
            <a:ext cx="6138583" cy="435344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7778938-034C-0676-C2B4-87A6EE9BB8B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68197" t="32082" r="10972" b="18264"/>
          <a:stretch/>
        </p:blipFill>
        <p:spPr>
          <a:xfrm>
            <a:off x="2023458" y="6083263"/>
            <a:ext cx="571961" cy="48098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712AE9-1268-22AC-3B17-4915A5A6575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E001D"/>
              </a:clrFrom>
              <a:clrTo>
                <a:srgbClr val="1E001D">
                  <a:alpha val="0"/>
                </a:srgbClr>
              </a:clrTo>
            </a:clrChange>
          </a:blip>
          <a:srcRect l="2461"/>
          <a:stretch/>
        </p:blipFill>
        <p:spPr>
          <a:xfrm>
            <a:off x="729839" y="296524"/>
            <a:ext cx="5508553" cy="4980500"/>
          </a:xfrm>
          <a:prstGeom prst="rect">
            <a:avLst/>
          </a:prstGeom>
        </p:spPr>
      </p:pic>
      <p:sp>
        <p:nvSpPr>
          <p:cNvPr id="27" name="TextBox 24">
            <a:extLst>
              <a:ext uri="{FF2B5EF4-FFF2-40B4-BE49-F238E27FC236}">
                <a16:creationId xmlns:a16="http://schemas.microsoft.com/office/drawing/2014/main" id="{5695A3F2-5818-52A9-7955-5AAF60415FAD}"/>
              </a:ext>
            </a:extLst>
          </p:cNvPr>
          <p:cNvSpPr txBox="1"/>
          <p:nvPr/>
        </p:nvSpPr>
        <p:spPr>
          <a:xfrm>
            <a:off x="6944469" y="3845936"/>
            <a:ext cx="4250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Azimuthal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 </a:t>
            </a:r>
            <a:r>
              <a:rPr kumimoji="0" lang="en-US" sz="20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Momentum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 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anisotropy </a:t>
            </a: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0D55BB9D-B47A-E6EC-59A0-3DE760F3B1AC}"/>
              </a:ext>
            </a:extLst>
          </p:cNvPr>
          <p:cNvSpPr txBox="1"/>
          <p:nvPr/>
        </p:nvSpPr>
        <p:spPr>
          <a:xfrm>
            <a:off x="6421123" y="4080468"/>
            <a:ext cx="7263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dN</a:t>
            </a: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829C0200-D226-AE05-4A5E-CD250EF5A4E6}"/>
              </a:ext>
            </a:extLst>
          </p:cNvPr>
          <p:cNvSpPr txBox="1"/>
          <p:nvPr/>
        </p:nvSpPr>
        <p:spPr>
          <a:xfrm>
            <a:off x="6421815" y="4491807"/>
            <a:ext cx="7994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φ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9ECC008-D991-74AA-81E4-5A35DBC8E2D2}"/>
              </a:ext>
            </a:extLst>
          </p:cNvPr>
          <p:cNvCxnSpPr>
            <a:cxnSpLocks/>
          </p:cNvCxnSpPr>
          <p:nvPr/>
        </p:nvCxnSpPr>
        <p:spPr>
          <a:xfrm>
            <a:off x="6368359" y="4494010"/>
            <a:ext cx="61379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25">
            <a:extLst>
              <a:ext uri="{FF2B5EF4-FFF2-40B4-BE49-F238E27FC236}">
                <a16:creationId xmlns:a16="http://schemas.microsoft.com/office/drawing/2014/main" id="{73677A66-747F-3BFF-5AA1-2EC1421207D1}"/>
              </a:ext>
            </a:extLst>
          </p:cNvPr>
          <p:cNvSpPr txBox="1"/>
          <p:nvPr/>
        </p:nvSpPr>
        <p:spPr>
          <a:xfrm>
            <a:off x="7002473" y="4336179"/>
            <a:ext cx="5117745" cy="43264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α  1 + 2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cos(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φ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+ 2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cos(2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φ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+ 2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cos(3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φ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+…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3B363F-A2EC-1F0B-3B82-7B9EFA88773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7874" y="6291402"/>
            <a:ext cx="2684599" cy="57119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0E0385E-0CDC-F9AC-E914-617AC708B6C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9916" y="1249438"/>
            <a:ext cx="4401780" cy="1113936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B0EF772C-4F51-0F36-2269-7876A013A4BB}"/>
              </a:ext>
            </a:extLst>
          </p:cNvPr>
          <p:cNvSpPr txBox="1">
            <a:spLocks/>
          </p:cNvSpPr>
          <p:nvPr/>
        </p:nvSpPr>
        <p:spPr>
          <a:xfrm>
            <a:off x="5916135" y="746748"/>
            <a:ext cx="5670958" cy="644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Parametrize spatial anisotropy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</a:rPr>
              <a:t>The “eccentricity”</a:t>
            </a:r>
            <a:endParaRPr kumimoji="0" lang="en-US" sz="2000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+mj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CD4526F-C769-5119-40FB-B512CA8C599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7298" b="19114"/>
          <a:stretch>
            <a:fillRect/>
          </a:stretch>
        </p:blipFill>
        <p:spPr>
          <a:xfrm>
            <a:off x="10836613" y="1127361"/>
            <a:ext cx="1355387" cy="125114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C217342-4A3B-AF09-2868-E9635D126E8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r="4522"/>
          <a:stretch/>
        </p:blipFill>
        <p:spPr>
          <a:xfrm>
            <a:off x="6494243" y="2586205"/>
            <a:ext cx="5659845" cy="87576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914B73E-1F40-184B-8B1E-6B1BA0F98820}"/>
              </a:ext>
            </a:extLst>
          </p:cNvPr>
          <p:cNvSpPr txBox="1"/>
          <p:nvPr/>
        </p:nvSpPr>
        <p:spPr>
          <a:xfrm>
            <a:off x="7809139" y="2257336"/>
            <a:ext cx="3920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Viscous Hydrodynamics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F8B267-E1B7-866E-0B0E-26CE15CF6C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7529" y="5246375"/>
            <a:ext cx="635835" cy="1178037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463CA647-2BEB-5DB3-21F3-305CEC473FAB}"/>
              </a:ext>
            </a:extLst>
          </p:cNvPr>
          <p:cNvSpPr/>
          <p:nvPr/>
        </p:nvSpPr>
        <p:spPr>
          <a:xfrm rot="5400000">
            <a:off x="5862390" y="6120841"/>
            <a:ext cx="275753" cy="168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846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ADBE8-3BB8-74F4-C71E-ADF83B3A3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Hydro can model lots of things!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A8A8E-6E6D-E6FC-FB94-B1E557A3E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787" y="1155207"/>
            <a:ext cx="11582400" cy="975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Many things can be described by hydro: water, billiard balls, glass, pitch tar, etc.  That doesn’t prove we have created a QGP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6419CB-B74C-7D3B-20A0-97FDC087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29</a:t>
            </a:fld>
            <a:endParaRPr lang="en-US" sz="3200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2F8CFA-0BBD-0718-CDF0-6338A7CC5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59" y="2586931"/>
            <a:ext cx="3131006" cy="38013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33C0FD-676E-2345-8B31-B1D8D8578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695" y="2577162"/>
            <a:ext cx="3710492" cy="259517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BA8D44F-6F99-9549-58A2-06B1406EB521}"/>
              </a:ext>
            </a:extLst>
          </p:cNvPr>
          <p:cNvSpPr txBox="1">
            <a:spLocks/>
          </p:cNvSpPr>
          <p:nvPr/>
        </p:nvSpPr>
        <p:spPr>
          <a:xfrm>
            <a:off x="3372465" y="3197595"/>
            <a:ext cx="4112910" cy="3190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CA3C763-2D06-4276-B36E-CE4C4814858F}"/>
              </a:ext>
            </a:extLst>
          </p:cNvPr>
          <p:cNvSpPr txBox="1">
            <a:spLocks/>
          </p:cNvSpPr>
          <p:nvPr/>
        </p:nvSpPr>
        <p:spPr>
          <a:xfrm>
            <a:off x="3516996" y="2378839"/>
            <a:ext cx="4633167" cy="40328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World's longest-running lab experiment:</a:t>
            </a:r>
            <a:r>
              <a:rPr lang="en-US" dirty="0"/>
              <a:t> Set up by Thomas Parnell in 1927</a:t>
            </a:r>
          </a:p>
          <a:p>
            <a:r>
              <a:rPr lang="en-US" b="1" dirty="0"/>
              <a:t>Pitch</a:t>
            </a:r>
            <a:r>
              <a:rPr lang="en-US" dirty="0"/>
              <a:t>, a tar-derived resin that looks solid — is actually a fluid roughly </a:t>
            </a:r>
            <a:r>
              <a:rPr lang="en-US" b="1" dirty="0"/>
              <a:t>230 billion times more viscous than water</a:t>
            </a:r>
            <a:endParaRPr lang="en-US" dirty="0"/>
          </a:p>
          <a:p>
            <a:r>
              <a:rPr lang="en-US" b="1" dirty="0"/>
              <a:t>Only nine drops in ~95 years:</a:t>
            </a:r>
            <a:r>
              <a:rPr lang="en-US" dirty="0"/>
              <a:t> Drops have fallen in </a:t>
            </a:r>
            <a:r>
              <a:rPr lang="en-US" b="1" dirty="0"/>
              <a:t>1938, 1947, 1954, 1962, 1970, 1979, 1988, 2000, and 2014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314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7" name="组合 12289"/>
          <p:cNvGrpSpPr/>
          <p:nvPr/>
        </p:nvGrpSpPr>
        <p:grpSpPr>
          <a:xfrm>
            <a:off x="369455" y="1066805"/>
            <a:ext cx="11499271" cy="5046663"/>
            <a:chOff x="0" y="0"/>
            <a:chExt cx="5157" cy="3179"/>
          </a:xfrm>
        </p:grpSpPr>
        <p:pic>
          <p:nvPicPr>
            <p:cNvPr id="14338" name="图片 1229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157" cy="317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339" name="文本框 12291"/>
            <p:cNvSpPr txBox="1"/>
            <p:nvPr/>
          </p:nvSpPr>
          <p:spPr>
            <a:xfrm>
              <a:off x="2390" y="517"/>
              <a:ext cx="670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defTabSz="457200" eaLnBrk="0" hangingPunct="0"/>
              <a:r>
                <a:rPr lang="en-GB" altLang="en-US" sz="2800" b="1" dirty="0">
                  <a:solidFill>
                    <a:srgbClr val="FFCC00"/>
                  </a:solidFill>
                  <a:latin typeface="Helvetica" pitchFamily="2" charset="0"/>
                  <a:ea typeface="Arial" panose="020B0604020202020204" pitchFamily="34" charset="0"/>
                </a:rPr>
                <a:t>RHIC</a:t>
              </a:r>
            </a:p>
          </p:txBody>
        </p:sp>
        <p:sp>
          <p:nvSpPr>
            <p:cNvPr id="14340" name="文本框 12292"/>
            <p:cNvSpPr txBox="1"/>
            <p:nvPr/>
          </p:nvSpPr>
          <p:spPr>
            <a:xfrm>
              <a:off x="3577" y="460"/>
              <a:ext cx="809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defTabSz="457200" eaLnBrk="0" hangingPunct="0"/>
              <a:r>
                <a:rPr lang="en-GB" altLang="en-US" sz="2000" dirty="0">
                  <a:solidFill>
                    <a:srgbClr val="FFCC00"/>
                  </a:solidFill>
                  <a:latin typeface="Helvetica" pitchFamily="2" charset="0"/>
                  <a:ea typeface="Arial" panose="020B0604020202020204" pitchFamily="34" charset="0"/>
                </a:rPr>
                <a:t>BRAHMS</a:t>
              </a:r>
            </a:p>
          </p:txBody>
        </p:sp>
        <p:sp>
          <p:nvSpPr>
            <p:cNvPr id="14341" name="文本框 12293"/>
            <p:cNvSpPr txBox="1"/>
            <p:nvPr/>
          </p:nvSpPr>
          <p:spPr>
            <a:xfrm>
              <a:off x="1400" y="428"/>
              <a:ext cx="808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defTabSz="457200" eaLnBrk="0" hangingPunct="0"/>
              <a:r>
                <a:rPr lang="en-GB" altLang="en-US" sz="2000" dirty="0">
                  <a:solidFill>
                    <a:srgbClr val="FFCC00"/>
                  </a:solidFill>
                  <a:latin typeface="Helvetica" pitchFamily="2" charset="0"/>
                  <a:ea typeface="Arial" panose="020B0604020202020204" pitchFamily="34" charset="0"/>
                </a:rPr>
                <a:t>PHOBOS</a:t>
              </a:r>
            </a:p>
          </p:txBody>
        </p:sp>
        <p:sp>
          <p:nvSpPr>
            <p:cNvPr id="14342" name="文本框 12294"/>
            <p:cNvSpPr txBox="1"/>
            <p:nvPr/>
          </p:nvSpPr>
          <p:spPr>
            <a:xfrm>
              <a:off x="687" y="681"/>
              <a:ext cx="570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defTabSz="457200" eaLnBrk="0" hangingPunct="0"/>
              <a:r>
                <a:rPr lang="en-GB" altLang="en-US" sz="2000" dirty="0">
                  <a:solidFill>
                    <a:srgbClr val="FFCC00"/>
                  </a:solidFill>
                  <a:latin typeface="Helvetica" pitchFamily="2" charset="0"/>
                  <a:ea typeface="Arial" panose="020B0604020202020204" pitchFamily="34" charset="0"/>
                </a:rPr>
                <a:t>sPHENIX</a:t>
              </a:r>
            </a:p>
          </p:txBody>
        </p:sp>
        <p:sp>
          <p:nvSpPr>
            <p:cNvPr id="14343" name="文本框 12295"/>
            <p:cNvSpPr txBox="1"/>
            <p:nvPr/>
          </p:nvSpPr>
          <p:spPr>
            <a:xfrm>
              <a:off x="1929" y="806"/>
              <a:ext cx="537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defTabSz="457200" eaLnBrk="0" hangingPunct="0"/>
              <a:r>
                <a:rPr lang="en-GB" altLang="en-US" sz="2000" dirty="0">
                  <a:solidFill>
                    <a:srgbClr val="FFCC00"/>
                  </a:solidFill>
                  <a:latin typeface="Helvetica" pitchFamily="2" charset="0"/>
                  <a:ea typeface="Arial" panose="020B0604020202020204" pitchFamily="34" charset="0"/>
                </a:rPr>
                <a:t>STAR</a:t>
              </a:r>
            </a:p>
          </p:txBody>
        </p:sp>
        <p:sp>
          <p:nvSpPr>
            <p:cNvPr id="14344" name="文本框 12296"/>
            <p:cNvSpPr txBox="1"/>
            <p:nvPr/>
          </p:nvSpPr>
          <p:spPr>
            <a:xfrm>
              <a:off x="799" y="1774"/>
              <a:ext cx="606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defTabSz="457200" eaLnBrk="0" hangingPunct="0"/>
              <a:r>
                <a:rPr lang="en-GB" altLang="en-US" sz="2800" b="1" dirty="0">
                  <a:solidFill>
                    <a:srgbClr val="FFCC00"/>
                  </a:solidFill>
                  <a:latin typeface="Helvetica" pitchFamily="2" charset="0"/>
                  <a:ea typeface="Arial" panose="020B0604020202020204" pitchFamily="34" charset="0"/>
                </a:rPr>
                <a:t>AGS</a:t>
              </a:r>
            </a:p>
          </p:txBody>
        </p:sp>
        <p:sp>
          <p:nvSpPr>
            <p:cNvPr id="14345" name="椭圆 12297"/>
            <p:cNvSpPr/>
            <p:nvPr/>
          </p:nvSpPr>
          <p:spPr>
            <a:xfrm>
              <a:off x="391" y="237"/>
              <a:ext cx="4455" cy="988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46" name="矩形 12298"/>
            <p:cNvSpPr/>
            <p:nvPr/>
          </p:nvSpPr>
          <p:spPr>
            <a:xfrm>
              <a:off x="1929" y="1056"/>
              <a:ext cx="272" cy="279"/>
            </a:xfrm>
            <a:prstGeom prst="rect">
              <a:avLst/>
            </a:prstGeom>
            <a:noFill/>
            <a:ln w="25400" cap="flat" cmpd="sng">
              <a:solidFill>
                <a:srgbClr val="FFCC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47" name="矩形 12299"/>
            <p:cNvSpPr/>
            <p:nvPr/>
          </p:nvSpPr>
          <p:spPr>
            <a:xfrm>
              <a:off x="303" y="704"/>
              <a:ext cx="272" cy="279"/>
            </a:xfrm>
            <a:prstGeom prst="rect">
              <a:avLst/>
            </a:prstGeom>
            <a:noFill/>
            <a:ln w="25400" cap="flat" cmpd="sng">
              <a:solidFill>
                <a:srgbClr val="FFCC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48" name="矩形 12300"/>
            <p:cNvSpPr/>
            <p:nvPr/>
          </p:nvSpPr>
          <p:spPr>
            <a:xfrm>
              <a:off x="1657" y="149"/>
              <a:ext cx="272" cy="279"/>
            </a:xfrm>
            <a:prstGeom prst="rect">
              <a:avLst/>
            </a:prstGeom>
            <a:noFill/>
            <a:ln w="25400" cap="flat" cmpd="sng">
              <a:solidFill>
                <a:srgbClr val="FFCC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49" name="矩形 12301"/>
            <p:cNvSpPr/>
            <p:nvPr/>
          </p:nvSpPr>
          <p:spPr>
            <a:xfrm>
              <a:off x="4379" y="402"/>
              <a:ext cx="272" cy="279"/>
            </a:xfrm>
            <a:prstGeom prst="rect">
              <a:avLst/>
            </a:prstGeom>
            <a:noFill/>
            <a:ln w="25400" cap="flat" cmpd="sng">
              <a:solidFill>
                <a:srgbClr val="FFCC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50" name="椭圆 12302"/>
            <p:cNvSpPr/>
            <p:nvPr/>
          </p:nvSpPr>
          <p:spPr>
            <a:xfrm>
              <a:off x="575" y="1774"/>
              <a:ext cx="1081" cy="365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51" name="直接连接符 12303"/>
            <p:cNvSpPr/>
            <p:nvPr/>
          </p:nvSpPr>
          <p:spPr>
            <a:xfrm>
              <a:off x="415" y="1866"/>
              <a:ext cx="224" cy="395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52" name="直接连接符 12304"/>
            <p:cNvSpPr/>
            <p:nvPr/>
          </p:nvSpPr>
          <p:spPr>
            <a:xfrm>
              <a:off x="1277" y="2649"/>
              <a:ext cx="1777" cy="118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53" name="直接连接符 12305"/>
            <p:cNvSpPr/>
            <p:nvPr/>
          </p:nvSpPr>
          <p:spPr>
            <a:xfrm flipV="1">
              <a:off x="1602" y="1282"/>
              <a:ext cx="393" cy="275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54" name="任意多边形 12306"/>
            <p:cNvSpPr/>
            <p:nvPr/>
          </p:nvSpPr>
          <p:spPr>
            <a:xfrm flipV="1">
              <a:off x="1412" y="1198"/>
              <a:ext cx="583" cy="84"/>
            </a:xfrm>
            <a:custGeom>
              <a:avLst/>
              <a:gdLst/>
              <a:ahLst/>
              <a:cxnLst>
                <a:cxn ang="270">
                  <a:pos x="21366" y="0"/>
                </a:cxn>
                <a:cxn ang="0">
                  <a:pos x="19135" y="13185"/>
                </a:cxn>
                <a:cxn ang="180">
                  <a:pos x="0" y="3165"/>
                </a:cxn>
              </a:cxnLst>
              <a:rect l="0" t="0" r="0" b="0"/>
              <a:pathLst>
                <a:path w="21600" h="13185" fill="none">
                  <a:moveTo>
                    <a:pt x="21366" y="0"/>
                  </a:moveTo>
                  <a:cubicBezTo>
                    <a:pt x="21520" y="1031"/>
                    <a:pt x="21599" y="2089"/>
                    <a:pt x="21599" y="3165"/>
                  </a:cubicBezTo>
                  <a:cubicBezTo>
                    <a:pt x="21599" y="6783"/>
                    <a:pt x="20709" y="10194"/>
                    <a:pt x="19137" y="13188"/>
                  </a:cubicBezTo>
                </a:path>
                <a:path w="21600" h="13185" stroke="0">
                  <a:moveTo>
                    <a:pt x="19135" y="13185"/>
                  </a:moveTo>
                  <a:cubicBezTo>
                    <a:pt x="19135" y="13198"/>
                    <a:pt x="19135" y="13212"/>
                    <a:pt x="19135" y="13225"/>
                  </a:cubicBezTo>
                  <a:cubicBezTo>
                    <a:pt x="19135" y="13253"/>
                    <a:pt x="19135" y="13281"/>
                    <a:pt x="19135" y="13309"/>
                  </a:cubicBezTo>
                  <a:lnTo>
                    <a:pt x="21366" y="0"/>
                  </a:lnTo>
                  <a:close/>
                </a:path>
              </a:pathLst>
            </a:cu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4355" name="任意多边形 12307"/>
            <p:cNvSpPr/>
            <p:nvPr/>
          </p:nvSpPr>
          <p:spPr>
            <a:xfrm flipH="1">
              <a:off x="1991" y="1217"/>
              <a:ext cx="305" cy="179"/>
            </a:xfrm>
            <a:custGeom>
              <a:avLst/>
              <a:gdLst/>
              <a:ahLst/>
              <a:cxnLst>
                <a:cxn ang="180">
                  <a:pos x="0" y="103"/>
                </a:cxn>
                <a:cxn ang="0">
                  <a:pos x="19051" y="8195"/>
                </a:cxn>
                <a:cxn ang="90">
                  <a:pos x="2114" y="21600"/>
                </a:cxn>
              </a:cxnLst>
              <a:rect l="0" t="0" r="0" b="0"/>
              <a:pathLst>
                <a:path w="19051" h="21600" fill="none">
                  <a:moveTo>
                    <a:pt x="0" y="103"/>
                  </a:moveTo>
                  <a:cubicBezTo>
                    <a:pt x="694" y="34"/>
                    <a:pt x="1400" y="-1"/>
                    <a:pt x="2114" y="-1"/>
                  </a:cubicBezTo>
                  <a:cubicBezTo>
                    <a:pt x="8979" y="-1"/>
                    <a:pt x="15095" y="3201"/>
                    <a:pt x="19052" y="8193"/>
                  </a:cubicBezTo>
                </a:path>
                <a:path w="19051" h="21600" stroke="0">
                  <a:moveTo>
                    <a:pt x="19051" y="8195"/>
                  </a:moveTo>
                  <a:cubicBezTo>
                    <a:pt x="16834" y="4279"/>
                    <a:pt x="15457" y="-1198"/>
                    <a:pt x="15457" y="-7260"/>
                  </a:cubicBezTo>
                  <a:cubicBezTo>
                    <a:pt x="15457" y="-19161"/>
                    <a:pt x="20766" y="-28808"/>
                    <a:pt x="27314" y="-28808"/>
                  </a:cubicBezTo>
                  <a:cubicBezTo>
                    <a:pt x="33862" y="-28808"/>
                    <a:pt x="39171" y="-19161"/>
                    <a:pt x="39171" y="-7260"/>
                  </a:cubicBezTo>
                  <a:cubicBezTo>
                    <a:pt x="39171" y="-4560"/>
                    <a:pt x="38898" y="-1977"/>
                    <a:pt x="38400" y="401"/>
                  </a:cubicBezTo>
                  <a:lnTo>
                    <a:pt x="0" y="103"/>
                  </a:lnTo>
                  <a:close/>
                </a:path>
              </a:pathLst>
            </a:cu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4356" name="椭圆 12308"/>
            <p:cNvSpPr/>
            <p:nvPr/>
          </p:nvSpPr>
          <p:spPr>
            <a:xfrm>
              <a:off x="407" y="1774"/>
              <a:ext cx="224" cy="126"/>
            </a:xfrm>
            <a:prstGeom prst="ellipse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57" name="直接连接符 12309"/>
            <p:cNvSpPr/>
            <p:nvPr/>
          </p:nvSpPr>
          <p:spPr>
            <a:xfrm>
              <a:off x="639" y="2261"/>
              <a:ext cx="638" cy="388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58" name="直接连接符 12310"/>
            <p:cNvSpPr/>
            <p:nvPr/>
          </p:nvSpPr>
          <p:spPr>
            <a:xfrm>
              <a:off x="1604" y="1553"/>
              <a:ext cx="52" cy="363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/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4359" name="文本框 12311"/>
            <p:cNvSpPr txBox="1"/>
            <p:nvPr/>
          </p:nvSpPr>
          <p:spPr>
            <a:xfrm>
              <a:off x="2174" y="2767"/>
              <a:ext cx="905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defTabSz="457200" eaLnBrk="0" hangingPunct="0"/>
              <a:r>
                <a:rPr lang="en-GB" altLang="en-US" sz="2000" b="1" dirty="0">
                  <a:solidFill>
                    <a:srgbClr val="FFCC00"/>
                  </a:solidFill>
                  <a:latin typeface="Helvetica" pitchFamily="2" charset="0"/>
                  <a:ea typeface="Arial" panose="020B0604020202020204" pitchFamily="34" charset="0"/>
                </a:rPr>
                <a:t>TANDEMS</a:t>
              </a:r>
            </a:p>
          </p:txBody>
        </p:sp>
      </p:grpSp>
      <p:sp>
        <p:nvSpPr>
          <p:cNvPr id="12313" name="椭圆 12312"/>
          <p:cNvSpPr/>
          <p:nvPr/>
        </p:nvSpPr>
        <p:spPr>
          <a:xfrm>
            <a:off x="5334000" y="2895600"/>
            <a:ext cx="152400" cy="152400"/>
          </a:xfrm>
          <a:prstGeom prst="ellipse">
            <a:avLst/>
          </a:prstGeom>
          <a:solidFill>
            <a:srgbClr val="FFFF3D"/>
          </a:solidFill>
          <a:ln w="9525">
            <a:noFill/>
          </a:ln>
        </p:spPr>
        <p:txBody>
          <a:bodyPr anchor="t"/>
          <a:lstStyle/>
          <a:p>
            <a:pPr defTabSz="457200"/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314" name="椭圆 12313"/>
          <p:cNvSpPr/>
          <p:nvPr/>
        </p:nvSpPr>
        <p:spPr>
          <a:xfrm>
            <a:off x="6705600" y="5334000"/>
            <a:ext cx="152400" cy="152400"/>
          </a:xfrm>
          <a:prstGeom prst="ellipse">
            <a:avLst/>
          </a:prstGeom>
          <a:solidFill>
            <a:srgbClr val="FD3FEB"/>
          </a:solidFill>
          <a:ln w="9525">
            <a:noFill/>
          </a:ln>
        </p:spPr>
        <p:txBody>
          <a:bodyPr anchor="t"/>
          <a:lstStyle/>
          <a:p>
            <a:pPr defTabSz="457200"/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315" name="椭圆 12314"/>
          <p:cNvSpPr/>
          <p:nvPr/>
        </p:nvSpPr>
        <p:spPr>
          <a:xfrm>
            <a:off x="5105400" y="3048000"/>
            <a:ext cx="152400" cy="152400"/>
          </a:xfrm>
          <a:prstGeom prst="ellipse">
            <a:avLst/>
          </a:prstGeom>
          <a:solidFill>
            <a:srgbClr val="FFFF3D"/>
          </a:solidFill>
          <a:ln w="9525">
            <a:noFill/>
          </a:ln>
        </p:spPr>
        <p:txBody>
          <a:bodyPr anchor="t"/>
          <a:lstStyle/>
          <a:p>
            <a:pPr defTabSz="457200"/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316" name="椭圆 12315"/>
          <p:cNvSpPr/>
          <p:nvPr/>
        </p:nvSpPr>
        <p:spPr>
          <a:xfrm>
            <a:off x="4876800" y="2895600"/>
            <a:ext cx="152400" cy="152400"/>
          </a:xfrm>
          <a:prstGeom prst="ellipse">
            <a:avLst/>
          </a:prstGeom>
          <a:solidFill>
            <a:srgbClr val="5DA7F1"/>
          </a:solidFill>
          <a:ln w="9525">
            <a:noFill/>
          </a:ln>
        </p:spPr>
        <p:txBody>
          <a:bodyPr anchor="t"/>
          <a:lstStyle/>
          <a:p>
            <a:pPr defTabSz="457200"/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317" name="椭圆 12316"/>
          <p:cNvSpPr/>
          <p:nvPr/>
        </p:nvSpPr>
        <p:spPr>
          <a:xfrm>
            <a:off x="5232400" y="3175000"/>
            <a:ext cx="152400" cy="152400"/>
          </a:xfrm>
          <a:prstGeom prst="ellipse">
            <a:avLst/>
          </a:prstGeom>
          <a:solidFill>
            <a:srgbClr val="5DA7F1"/>
          </a:solidFill>
          <a:ln w="9525">
            <a:noFill/>
          </a:ln>
        </p:spPr>
        <p:txBody>
          <a:bodyPr anchor="t"/>
          <a:lstStyle/>
          <a:p>
            <a:pPr defTabSz="457200"/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319" name="直接连接符 12318"/>
          <p:cNvSpPr/>
          <p:nvPr/>
        </p:nvSpPr>
        <p:spPr>
          <a:xfrm>
            <a:off x="5181600" y="1447800"/>
            <a:ext cx="1752600" cy="1524000"/>
          </a:xfrm>
          <a:prstGeom prst="line">
            <a:avLst/>
          </a:prstGeom>
          <a:ln w="38100" cap="flat" cmpd="sng">
            <a:solidFill>
              <a:srgbClr val="FD3FEB"/>
            </a:solidFill>
            <a:prstDash val="solid"/>
            <a:round/>
            <a:headEnd type="triangle" w="lg" len="med"/>
            <a:tailEnd type="triangle" w="lg" len="med"/>
          </a:ln>
        </p:spPr>
        <p:txBody>
          <a:bodyPr anchor="t"/>
          <a:lstStyle/>
          <a:p>
            <a:pPr defTabSz="457200"/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320" name="文本框 12319"/>
          <p:cNvSpPr txBox="1"/>
          <p:nvPr/>
        </p:nvSpPr>
        <p:spPr>
          <a:xfrm>
            <a:off x="5619755" y="1600201"/>
            <a:ext cx="71045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457200"/>
            <a:r>
              <a:rPr lang="en-US" altLang="x-none" b="1" dirty="0">
                <a:solidFill>
                  <a:srgbClr val="FD3FEB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 km</a:t>
            </a:r>
          </a:p>
        </p:txBody>
      </p:sp>
      <p:sp>
        <p:nvSpPr>
          <p:cNvPr id="12321" name="任意多边形 12320"/>
          <p:cNvSpPr/>
          <p:nvPr/>
        </p:nvSpPr>
        <p:spPr>
          <a:xfrm flipV="1">
            <a:off x="7873622" y="2757488"/>
            <a:ext cx="2441835" cy="381000"/>
          </a:xfrm>
          <a:custGeom>
            <a:avLst/>
            <a:gdLst/>
            <a:ahLst/>
            <a:cxnLst>
              <a:cxn ang="270">
                <a:pos x="0" y="0"/>
              </a:cxn>
              <a:cxn ang="90">
                <a:pos x="21600" y="21600"/>
              </a:cxn>
              <a:cxn ang="90">
                <a:pos x="0" y="21600"/>
              </a:cxn>
            </a:cxnLst>
            <a:rect l="0" t="0" r="0" b="0"/>
            <a:pathLst>
              <a:path w="21600" h="21600" fill="none">
                <a:moveTo>
                  <a:pt x="0" y="0"/>
                </a:moveTo>
                <a:cubicBezTo>
                  <a:pt x="11929" y="0"/>
                  <a:pt x="21600" y="9671"/>
                  <a:pt x="21600" y="21600"/>
                </a:cubicBezTo>
              </a:path>
              <a:path w="21600" h="21600" stroke="0">
                <a:moveTo>
                  <a:pt x="21600" y="21600"/>
                </a:moveTo>
                <a:cubicBezTo>
                  <a:pt x="21600" y="9671"/>
                  <a:pt x="26435" y="0"/>
                  <a:pt x="32400" y="0"/>
                </a:cubicBezTo>
                <a:cubicBezTo>
                  <a:pt x="38365" y="0"/>
                  <a:pt x="43200" y="9671"/>
                  <a:pt x="43200" y="21600"/>
                </a:cubicBezTo>
                <a:cubicBezTo>
                  <a:pt x="43200" y="23991"/>
                  <a:pt x="43006" y="26290"/>
                  <a:pt x="42648" y="28436"/>
                </a:cubicBezTo>
                <a:lnTo>
                  <a:pt x="0" y="0"/>
                </a:lnTo>
                <a:close/>
              </a:path>
            </a:pathLst>
          </a:custGeom>
          <a:noFill/>
          <a:ln w="38100" cap="flat" cmpd="sng">
            <a:solidFill>
              <a:srgbClr val="FD3FEB"/>
            </a:solidFill>
            <a:prstDash val="solid"/>
            <a:round/>
            <a:headEnd type="triangle" w="lg" len="med"/>
            <a:tailEnd type="triangle" w="lg" len="med"/>
          </a:ln>
        </p:spPr>
        <p:txBody>
          <a:bodyPr/>
          <a:lstStyle/>
          <a:p>
            <a:pPr defTabSz="457200"/>
            <a:endParaRPr lang="zh-CN" altLang="en-US">
              <a:solidFill>
                <a:prstClr val="black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12322" name="文本框 12321"/>
          <p:cNvSpPr txBox="1"/>
          <p:nvPr/>
        </p:nvSpPr>
        <p:spPr>
          <a:xfrm>
            <a:off x="6324604" y="3138488"/>
            <a:ext cx="3794629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457200"/>
            <a:r>
              <a:rPr lang="en-US" altLang="x-none" b="1" dirty="0">
                <a:solidFill>
                  <a:srgbClr val="FD3FEB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v = 0.99995</a:t>
            </a:r>
            <a:r>
              <a:rPr lang="en-US" altLang="x-none" b="1" dirty="0">
                <a:solidFill>
                  <a:srgbClr val="FD3FEB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anose="05050102010706020507" pitchFamily="2" charset="2"/>
              </a:rPr>
              <a:t></a:t>
            </a:r>
            <a:r>
              <a:rPr lang="en-US" altLang="x-none" b="1" dirty="0">
                <a:solidFill>
                  <a:srgbClr val="FD3FEB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 = 186,000 miles/sec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651F49C3-3E72-4B44-BD28-71EDFE64EB9A}"/>
              </a:ext>
            </a:extLst>
          </p:cNvPr>
          <p:cNvSpPr txBox="1"/>
          <p:nvPr/>
        </p:nvSpPr>
        <p:spPr>
          <a:xfrm>
            <a:off x="9248774" y="6472237"/>
            <a:ext cx="428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12F4D"/>
                </a:solidFill>
              </a:rPr>
              <a:t>3</a:t>
            </a:r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6F20C2BA-9D1C-41FF-B9D3-F2C8E45D2DE3}"/>
              </a:ext>
            </a:extLst>
          </p:cNvPr>
          <p:cNvCxnSpPr/>
          <p:nvPr/>
        </p:nvCxnSpPr>
        <p:spPr>
          <a:xfrm>
            <a:off x="9559159" y="6528316"/>
            <a:ext cx="0" cy="257174"/>
          </a:xfrm>
          <a:prstGeom prst="line">
            <a:avLst/>
          </a:prstGeom>
          <a:ln>
            <a:solidFill>
              <a:srgbClr val="012F4D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1A3D42D4-AF61-4179-8823-6C78132BF884}"/>
              </a:ext>
            </a:extLst>
          </p:cNvPr>
          <p:cNvSpPr txBox="1"/>
          <p:nvPr/>
        </p:nvSpPr>
        <p:spPr>
          <a:xfrm>
            <a:off x="11760926" y="6424325"/>
            <a:ext cx="37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13F484EF-AD70-5B6D-D59C-7BC22325E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75" y="6385347"/>
            <a:ext cx="2743200" cy="365125"/>
          </a:xfrm>
        </p:spPr>
        <p:txBody>
          <a:bodyPr/>
          <a:lstStyle/>
          <a:p>
            <a:fld id="{214C8660-5A35-4BF3-AD8E-BB382E892F8C}" type="slidenum">
              <a:rPr lang="en-US" sz="3200" b="0" smtClean="0"/>
              <a:t>3</a:t>
            </a:fld>
            <a:endParaRPr lang="en-US" sz="3200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1.11111E-6 C -0.03108 -0.00162 -0.06216 -0.00324 -0.09167 -0.00556 C -0.12119 -0.00787 -0.15226 -0.01134 -0.17709 -0.01389 C -0.20191 -0.01644 -0.22223 -0.01922 -0.24063 -0.02084 C -0.25921 -0.02246 -0.27448 -0.01875 -0.28855 -0.02361 C -0.30261 -0.02847 -0.31233 -0.04097 -0.325 -0.05 C -0.33768 -0.05903 -0.35452 -0.07014 -0.36459 -0.07778 C -0.37466 -0.08542 -0.37935 -0.09097 -0.38542 -0.09584 C -0.3915 -0.1007 -0.3948 -0.09792 -0.40105 -0.10695 C -0.4073 -0.11597 -0.41806 -0.14005 -0.42292 -0.15 C -0.42778 -0.15996 -0.42709 -0.15996 -0.43021 -0.16667 C -0.43334 -0.17338 -0.43924 -0.18357 -0.44167 -0.19028 C -0.4441 -0.19699 -0.44532 -0.20139 -0.4448 -0.20695 C -0.44428 -0.2125 -0.4415 -0.2206 -0.43855 -0.22361 C -0.4356 -0.22662 -0.43125 -0.2257 -0.42709 -0.225 C -0.42292 -0.22431 -0.4165 -0.22176 -0.41355 -0.21945 C -0.4106 -0.21713 -0.40973 -0.21412 -0.40938 -0.21111 C -0.40903 -0.2081 -0.40869 -0.20371 -0.41146 -0.20139 C -0.41424 -0.19908 -0.42188 -0.19769 -0.42605 -0.19722 C -0.43021 -0.19676 -0.43351 -0.19769 -0.43646 -0.19861 C -0.43941 -0.19954 -0.44237 -0.20023 -0.44375 -0.20278 C -0.44514 -0.20533 -0.44514 -0.21065 -0.4448 -0.21389 C -0.44445 -0.21713 -0.44323 -0.22037 -0.44167 -0.22222 C -0.44011 -0.22408 -0.43785 -0.22477 -0.43542 -0.225 C -0.43299 -0.22523 -0.43056 -0.22477 -0.42709 -0.22361 C -0.42362 -0.22246 -0.41719 -0.22107 -0.41459 -0.21806 C -0.41198 -0.21505 -0.4099 -0.2088 -0.41146 -0.20556 C -0.41303 -0.20232 -0.41962 -0.19977 -0.42396 -0.19861 C -0.4283 -0.19746 -0.43403 -0.19792 -0.4375 -0.19861 C -0.44098 -0.19931 -0.44375 -0.19954 -0.4448 -0.20278 C -0.44584 -0.20602 -0.44566 -0.21459 -0.44375 -0.21806 C -0.44185 -0.22153 -0.43716 -0.22292 -0.43334 -0.22361 C -0.42952 -0.22431 -0.42431 -0.22361 -0.42084 -0.22222 C -0.41737 -0.22084 -0.41407 -0.21806 -0.4125 -0.21528 C -0.41094 -0.2125 -0.41112 -0.20903 -0.41146 -0.20556 C -0.41181 -0.20209 -0.41389 -0.19931 -0.41459 -0.19445 C -0.41528 -0.18959 -0.41632 -0.18125 -0.41563 -0.17639 C -0.41494 -0.17153 -0.41337 -0.16875 -0.41042 -0.16528 C -0.40747 -0.16181 -0.40226 -0.15787 -0.39792 -0.15556 C -0.39358 -0.15324 -0.38837 -0.15324 -0.38438 -0.15139 C -0.38039 -0.14954 -0.3783 -0.14584 -0.37396 -0.14445 C -0.36962 -0.14306 -0.36355 -0.14375 -0.35834 -0.14306 C -0.35313 -0.14236 -0.34827 -0.14074 -0.34271 -0.14028 C -0.33716 -0.13982 -0.33334 -0.14028 -0.325 -0.14028 C -0.31667 -0.14028 -0.30191 -0.13889 -0.29271 -0.14028 C -0.28351 -0.14167 -0.27726 -0.14584 -0.2698 -0.14861 C -0.26233 -0.15139 -0.2533 -0.15371 -0.24792 -0.15695 C -0.24254 -0.16019 -0.24028 -0.16528 -0.2375 -0.16806 C -0.23473 -0.17084 -0.23282 -0.17014 -0.23125 -0.17361 C -0.22969 -0.17709 -0.22744 -0.18403 -0.22813 -0.18889 C -0.22882 -0.19375 -0.22987 -0.19815 -0.23542 -0.20278 C -0.24098 -0.20741 -0.254 -0.21366 -0.26146 -0.21667 C -0.26893 -0.21968 -0.2724 -0.21945 -0.28021 -0.22084 C -0.28803 -0.22222 -0.29983 -0.22454 -0.30834 -0.225 C -0.31685 -0.22547 -0.32292 -0.22408 -0.33125 -0.22361 C -0.33959 -0.22315 -0.34931 -0.22361 -0.35834 -0.22222 C -0.36737 -0.22084 -0.37848 -0.21759 -0.38542 -0.21528 C -0.39237 -0.21297 -0.39566 -0.21088 -0.4 -0.20834 C -0.40435 -0.20579 -0.40869 -0.2044 -0.41146 -0.2 C -0.41424 -0.1956 -0.41771 -0.18843 -0.41667 -0.18195 C -0.41563 -0.17547 -0.4106 -0.16667 -0.40521 -0.16111 C -0.39983 -0.15556 -0.39219 -0.15162 -0.38438 -0.14861 C -0.37657 -0.1456 -0.36615 -0.14422 -0.35834 -0.14306 C -0.35053 -0.1419 -0.34462 -0.14213 -0.3375 -0.14167 C -0.33039 -0.14121 -0.3231 -0.14005 -0.31563 -0.14028 C -0.30816 -0.14051 -0.30105 -0.14167 -0.29271 -0.14306 C -0.28438 -0.14445 -0.27362 -0.1456 -0.26563 -0.14861 C -0.25764 -0.15162 -0.25087 -0.15672 -0.2448 -0.16111 C -0.23872 -0.16551 -0.23039 -0.16783 -0.22917 -0.175 C -0.22796 -0.18218 -0.23056 -0.19699 -0.2375 -0.20417 C -0.24445 -0.21134 -0.26042 -0.21482 -0.27084 -0.21806 C -0.28125 -0.2213 -0.28994 -0.22246 -0.3 -0.22361 C -0.31007 -0.22477 -0.32153 -0.22523 -0.33125 -0.225 C -0.34098 -0.22477 -0.34827 -0.22431 -0.35834 -0.22222 C -0.36841 -0.22014 -0.38316 -0.2169 -0.39167 -0.2125 C -0.40018 -0.2081 -0.40591 -0.20255 -0.40938 -0.19584 C -0.41285 -0.18912 -0.41511 -0.17917 -0.4125 -0.17222 C -0.4099 -0.16528 -0.40035 -0.15834 -0.39375 -0.15417 C -0.38716 -0.15 -0.38282 -0.14954 -0.37292 -0.14722 C -0.36303 -0.14491 -0.34532 -0.14121 -0.33438 -0.14028 C -0.32344 -0.13935 -0.31719 -0.14051 -0.3073 -0.14167 C -0.2974 -0.14283 -0.2856 -0.14445 -0.275 -0.14722 C -0.26441 -0.15 -0.25122 -0.15394 -0.24375 -0.15834 C -0.23629 -0.16273 -0.23282 -0.16759 -0.23021 -0.17361 C -0.22761 -0.17963 -0.22761 -0.18334 -0.22813 -0.19445 C -0.22865 -0.20556 -0.23195 -0.22894 -0.23334 -0.24028 C -0.23473 -0.25162 -0.2356 -0.25602 -0.23646 -0.2625 C -0.23733 -0.26898 -0.2415 -0.27361 -0.23855 -0.27917 C -0.2356 -0.28472 -0.22483 -0.29051 -0.21875 -0.29584 C -0.21268 -0.30116 -0.20695 -0.30625 -0.20209 -0.31111 C -0.19723 -0.31597 -0.19323 -0.32199 -0.18959 -0.325 C -0.18594 -0.32801 -0.18264 -0.32709 -0.18021 -0.32917 C -0.17778 -0.33125 -0.17587 -0.33611 -0.175 -0.3375 " pathEditMode="relative" ptsTypes="aaaaaaaaaaaaaaaaaaaaaaaaaaaaaaaaaaaaaa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2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-0.00416 L 0.025 -0.0264 " pathEditMode="relative" ptsTypes="AA">
                                      <p:cBhvr>
                                        <p:cTn id="13" dur="2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-3.33333E-6 L -0.00833 -0.02916 " pathEditMode="relative" rAng="0" ptsTypes="AA">
                                      <p:cBhvr>
                                        <p:cTn id="17" dur="200" fill="hold"/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42 0.00834 C 0.28411 0.00834 0.46667 -0.04421 0.46667 -0.10833 C 0.46667 -0.17291 0.28411 -0.225 0.06042 -0.225 C -0.16406 -0.225 -0.3457 -0.17291 -0.3457 -0.10833 C -0.3457 -0.04421 -0.16406 0.00834 0.06042 0.00834 Z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6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92 0.00834 C -0.12891 0.00834 -0.31524 -0.04421 -0.31524 -0.10833 C -0.31524 -0.17291 -0.12891 -0.225 0.09792 -0.225 C 0.32734 -0.225 0.5112 -0.17291 0.5112 -0.10833 C 0.5112 -0.04421 0.32734 0.00834 0.09792 0.00834 Z " pathEditMode="relative" rAng="0" ptsTypes="AAAAA">
                                      <p:cBhvr>
                                        <p:cTn id="30" dur="20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2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20" grpId="0"/>
      <p:bldP spid="123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5899A-C28C-D1DF-8727-21F16F9BE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Measured QGP viscosity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356F1-5B73-5AC1-569D-4D9024EC3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478" y="1366887"/>
            <a:ext cx="4466492" cy="497529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Measured </a:t>
            </a:r>
            <a:r>
              <a:rPr lang="el-GR" i="1" dirty="0"/>
              <a:t>η</a:t>
            </a:r>
            <a:r>
              <a:rPr lang="en-US" dirty="0"/>
              <a:t>/</a:t>
            </a:r>
            <a:r>
              <a:rPr lang="en-US" i="1" dirty="0"/>
              <a:t>s</a:t>
            </a:r>
            <a:r>
              <a:rPr lang="en-US" dirty="0"/>
              <a:t>: the smallest suitably normalized shear viscosity</a:t>
            </a:r>
          </a:p>
          <a:p>
            <a:pPr lvl="1"/>
            <a:r>
              <a:rPr lang="en-US" dirty="0"/>
              <a:t>Need to divide by something like the density, </a:t>
            </a:r>
            <a:r>
              <a:rPr lang="en-US" i="1" dirty="0"/>
              <a:t>s </a:t>
            </a:r>
            <a:r>
              <a:rPr lang="en-US" dirty="0"/>
              <a:t>(entropy)</a:t>
            </a:r>
          </a:p>
          <a:p>
            <a:endParaRPr lang="en-US" dirty="0"/>
          </a:p>
          <a:p>
            <a:r>
              <a:rPr lang="en-US" dirty="0"/>
              <a:t>Measured viscosity is in line with expectations for QGP</a:t>
            </a:r>
          </a:p>
          <a:p>
            <a:endParaRPr lang="en-US" dirty="0"/>
          </a:p>
          <a:p>
            <a:r>
              <a:rPr lang="en-US" dirty="0"/>
              <a:t>One of the main pillars supporting confidence in creating the QGP in heavy ion collisions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44345-F6D7-4F5A-D0E5-C9307C1E2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30</a:t>
            </a:fld>
            <a:endParaRPr lang="en-US" sz="3200" b="0" dirty="0"/>
          </a:p>
        </p:txBody>
      </p:sp>
      <p:pic>
        <p:nvPicPr>
          <p:cNvPr id="5" name="Picture 4" descr="Fig. 1: Estimated temperature-dependent specific shear viscosity of the QGP compared with common fluids.">
            <a:extLst>
              <a:ext uri="{FF2B5EF4-FFF2-40B4-BE49-F238E27FC236}">
                <a16:creationId xmlns:a16="http://schemas.microsoft.com/office/drawing/2014/main" id="{0FC61035-22AD-6FD9-0F89-7DC0854B5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762" y="1454810"/>
            <a:ext cx="6308593" cy="418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03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81956-DEF7-BDE1-1BCE-C98EBE28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 low viscosity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325EF-3D50-2721-E3BB-059C45CCE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31</a:t>
            </a:fld>
            <a:endParaRPr lang="en-US" sz="3200" b="0" dirty="0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96E5B85A-24D1-0CFA-ADBD-A2F565BA4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2818" y="1198222"/>
            <a:ext cx="591701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0" dirty="0"/>
              <a:t>Weak coupling = Large viscosity 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1FD681DF-0DB8-8F2D-0F4B-01D9FBF40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2818" y="3965662"/>
            <a:ext cx="5450531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0" dirty="0"/>
              <a:t>Strong coupling = Small viscosity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4C7F7F84-2038-68C2-5D0F-D2E2174AD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187" y="2559642"/>
            <a:ext cx="26035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00"/>
                </a:solidFill>
              </a:rPr>
              <a:t>&lt;p</a:t>
            </a:r>
            <a:r>
              <a:rPr lang="en-US" baseline="-25000" dirty="0">
                <a:solidFill>
                  <a:srgbClr val="FFFF00"/>
                </a:solidFill>
              </a:rPr>
              <a:t>x</a:t>
            </a:r>
            <a:r>
              <a:rPr lang="en-US" dirty="0">
                <a:solidFill>
                  <a:srgbClr val="FFFF00"/>
                </a:solidFill>
              </a:rPr>
              <a:t>&gt; top region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3811497E-8D4C-96E6-7DC5-25E1C216F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187" y="3016128"/>
            <a:ext cx="319722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66FF33"/>
                </a:solidFill>
              </a:rPr>
              <a:t>&lt;p</a:t>
            </a:r>
            <a:r>
              <a:rPr lang="en-US" baseline="-25000" dirty="0">
                <a:solidFill>
                  <a:srgbClr val="66FF33"/>
                </a:solidFill>
              </a:rPr>
              <a:t>x</a:t>
            </a:r>
            <a:r>
              <a:rPr lang="en-US" dirty="0">
                <a:solidFill>
                  <a:srgbClr val="66FF33"/>
                </a:solidFill>
              </a:rPr>
              <a:t>&gt; bottom region</a:t>
            </a:r>
          </a:p>
        </p:txBody>
      </p:sp>
      <p:sp>
        <p:nvSpPr>
          <p:cNvPr id="10" name="Line 17">
            <a:extLst>
              <a:ext uri="{FF2B5EF4-FFF2-40B4-BE49-F238E27FC236}">
                <a16:creationId xmlns:a16="http://schemas.microsoft.com/office/drawing/2014/main" id="{96522486-B316-6A69-6D46-230BF6B038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7" y="1111842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 b="0" dirty="0"/>
          </a:p>
        </p:txBody>
      </p:sp>
      <p:sp>
        <p:nvSpPr>
          <p:cNvPr id="11" name="Text Box 20">
            <a:extLst>
              <a:ext uri="{FF2B5EF4-FFF2-40B4-BE49-F238E27FC236}">
                <a16:creationId xmlns:a16="http://schemas.microsoft.com/office/drawing/2014/main" id="{7CB3BCE9-1285-D56D-8D42-7B84749DA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0702" y="1568328"/>
            <a:ext cx="3311525" cy="4801314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en-US" sz="1400" b="0" dirty="0"/>
          </a:p>
          <a:p>
            <a:pPr algn="ctr"/>
            <a:r>
              <a:rPr lang="en-US" sz="2800" b="0" dirty="0"/>
              <a:t>Inhibited </a:t>
            </a:r>
          </a:p>
          <a:p>
            <a:pPr algn="ctr"/>
            <a:r>
              <a:rPr lang="en-US" sz="2800" b="0" dirty="0"/>
              <a:t>diffusion</a:t>
            </a:r>
          </a:p>
          <a:p>
            <a:pPr algn="ctr"/>
            <a:r>
              <a:rPr lang="en-US" sz="2800" b="0" dirty="0">
                <a:cs typeface="Arial" pitchFamily="34" charset="0"/>
              </a:rPr>
              <a:t>↓</a:t>
            </a:r>
          </a:p>
          <a:p>
            <a:pPr algn="ctr"/>
            <a:r>
              <a:rPr lang="en-US" sz="2800" b="0" dirty="0"/>
              <a:t>Small</a:t>
            </a:r>
          </a:p>
          <a:p>
            <a:pPr algn="ctr"/>
            <a:r>
              <a:rPr lang="en-US" sz="2800" b="0" dirty="0"/>
              <a:t> viscosity</a:t>
            </a:r>
          </a:p>
          <a:p>
            <a:pPr algn="ctr"/>
            <a:r>
              <a:rPr lang="en-US" sz="2800" b="0" dirty="0"/>
              <a:t>↓</a:t>
            </a:r>
          </a:p>
          <a:p>
            <a:pPr algn="ctr"/>
            <a:r>
              <a:rPr lang="en-US" sz="2800" b="0" dirty="0"/>
              <a:t>Perfect fluid</a:t>
            </a:r>
          </a:p>
          <a:p>
            <a:pPr algn="ctr"/>
            <a:r>
              <a:rPr lang="en-US" sz="2800" b="0" dirty="0"/>
              <a:t>↓</a:t>
            </a:r>
            <a:endParaRPr lang="en-US" sz="2000" b="0" dirty="0"/>
          </a:p>
          <a:p>
            <a:pPr algn="ctr"/>
            <a:r>
              <a:rPr lang="en-US" sz="2800" b="0" dirty="0"/>
              <a:t>Strongly Coupled QGP</a:t>
            </a:r>
          </a:p>
          <a:p>
            <a:pPr algn="ctr"/>
            <a:r>
              <a:rPr lang="en-US" sz="1200" b="0" dirty="0">
                <a:solidFill>
                  <a:srgbClr val="FF0000"/>
                </a:solidFill>
              </a:rPr>
              <a:t> </a:t>
            </a:r>
            <a:endParaRPr lang="en-US" sz="2400" b="0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656A77A-110A-C67B-8677-447D92CCEC6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7587" y="4484667"/>
            <a:ext cx="5676900" cy="2114550"/>
          </a:xfrm>
          <a:prstGeom prst="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1F9EFB-850D-C9DA-0DC7-D45AAF61C6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5587" y="1721442"/>
            <a:ext cx="5676900" cy="2114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50788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33C3B-40A2-2269-AAC9-360297FDF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small a system can flow?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3F0C57-84D6-82BB-6E33-1FC4E2515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32</a:t>
            </a:fld>
            <a:endParaRPr lang="en-US" sz="3200" b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11DD0E-D86E-5A77-D701-6D6BE8B11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r="4522"/>
          <a:stretch/>
        </p:blipFill>
        <p:spPr>
          <a:xfrm>
            <a:off x="838200" y="1186691"/>
            <a:ext cx="8055708" cy="12464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C759E0-E7CC-FAAB-D1C8-1365C3F205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753"/>
          <a:stretch/>
        </p:blipFill>
        <p:spPr>
          <a:xfrm rot="16200000">
            <a:off x="6675779" y="333571"/>
            <a:ext cx="642864" cy="39496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290F16-AFF8-9282-ADE0-CCF712FF84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753"/>
          <a:stretch/>
        </p:blipFill>
        <p:spPr>
          <a:xfrm rot="16200000">
            <a:off x="3205750" y="859301"/>
            <a:ext cx="642864" cy="27402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B13F0DC-D75D-A8C1-6A79-B100421B599D}"/>
              </a:ext>
            </a:extLst>
          </p:cNvPr>
          <p:cNvSpPr txBox="1"/>
          <p:nvPr/>
        </p:nvSpPr>
        <p:spPr>
          <a:xfrm>
            <a:off x="9150440" y="1186691"/>
            <a:ext cx="1062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+…</a:t>
            </a:r>
            <a:endParaRPr lang="en-US" sz="4400" b="1" baseline="30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65120D-148F-90CD-F545-A2BA362BACBF}"/>
              </a:ext>
            </a:extLst>
          </p:cNvPr>
          <p:cNvSpPr txBox="1"/>
          <p:nvPr/>
        </p:nvSpPr>
        <p:spPr>
          <a:xfrm>
            <a:off x="1775028" y="2408323"/>
            <a:ext cx="299080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Zeroth order hydro</a:t>
            </a:r>
          </a:p>
          <a:p>
            <a:pPr algn="ctr"/>
            <a:r>
              <a:rPr lang="en-US" dirty="0"/>
              <a:t>Perfect fluid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6C0C0296-87A7-51A9-2AD4-1CDFEFF2B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630" y="3463620"/>
            <a:ext cx="11512061" cy="230800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/>
              <a:t>Heavy ion collisions are large enough to be well modeled by first order hydrodynamics</a:t>
            </a:r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u="sng" dirty="0"/>
              <a:t>The smaller the system, the larger the corrections </a:t>
            </a:r>
            <a:r>
              <a:rPr lang="en-US" dirty="0"/>
              <a:t>at first order, second order, …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Does the series converge?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C3F442-6FDB-5DE4-656A-57EF346CD3B0}"/>
              </a:ext>
            </a:extLst>
          </p:cNvPr>
          <p:cNvSpPr txBox="1"/>
          <p:nvPr/>
        </p:nvSpPr>
        <p:spPr>
          <a:xfrm>
            <a:off x="5774150" y="2408323"/>
            <a:ext cx="29908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First order hydro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F7108306-657D-A202-D236-22D725F2EC1B}"/>
              </a:ext>
            </a:extLst>
          </p:cNvPr>
          <p:cNvSpPr txBox="1">
            <a:spLocks/>
          </p:cNvSpPr>
          <p:nvPr/>
        </p:nvSpPr>
        <p:spPr>
          <a:xfrm>
            <a:off x="172048" y="6086773"/>
            <a:ext cx="11512061" cy="620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This is the fundamental question of small systems</a:t>
            </a:r>
          </a:p>
        </p:txBody>
      </p:sp>
    </p:spTree>
    <p:extLst>
      <p:ext uri="{BB962C8B-B14F-4D97-AF65-F5344CB8AC3E}">
        <p14:creationId xmlns:p14="http://schemas.microsoft.com/office/powerpoint/2010/main" val="14750626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5642322-4136-4D82-93D3-AEAB85DA2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768" y="2739559"/>
            <a:ext cx="1068449" cy="15996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2CAC1A8-04ED-4ECC-9A28-0B033D75E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066" y="4399222"/>
            <a:ext cx="1429165" cy="24587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8A25F72-28FF-4566-ADC0-2FF104456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166" y="4339180"/>
            <a:ext cx="1711892" cy="251881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A960186-E670-4103-8948-B64779795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7259" y="5144457"/>
            <a:ext cx="2198201" cy="1375285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B2A726F-F5D9-4872-8C2A-EEC6866C5813}"/>
              </a:ext>
            </a:extLst>
          </p:cNvPr>
          <p:cNvSpPr txBox="1">
            <a:spLocks/>
          </p:cNvSpPr>
          <p:nvPr/>
        </p:nvSpPr>
        <p:spPr>
          <a:xfrm>
            <a:off x="6298473" y="4469289"/>
            <a:ext cx="915771" cy="507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en-US" b="1" i="1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F70E59C-B92D-4F0D-A1BB-9DD74D9662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6037" y="4980103"/>
            <a:ext cx="1866651" cy="1877896"/>
          </a:xfrm>
          <a:prstGeom prst="rect">
            <a:avLst/>
          </a:prstGeom>
        </p:spPr>
      </p:pic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F37D061-E076-49D5-ADA9-2762E41B9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1476" y="4399222"/>
            <a:ext cx="915771" cy="5070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+A</a:t>
            </a:r>
            <a:endParaRPr lang="en-US" b="1" dirty="0"/>
          </a:p>
        </p:txBody>
      </p:sp>
      <p:pic>
        <p:nvPicPr>
          <p:cNvPr id="31" name="Content Placeholder 4" descr="A picture containing background pattern  Description automatically generated">
            <a:extLst>
              <a:ext uri="{FF2B5EF4-FFF2-40B4-BE49-F238E27FC236}">
                <a16:creationId xmlns:a16="http://schemas.microsoft.com/office/drawing/2014/main" id="{B4F9679E-D2BD-4E9E-B531-3DC861B6CB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124" y="338258"/>
            <a:ext cx="1643736" cy="1117794"/>
          </a:xfrm>
          <a:prstGeom prst="rect">
            <a:avLst/>
          </a:prstGeom>
        </p:spPr>
      </p:pic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4C898A9-7A45-4801-97B6-2DEFA9B3B7E7}"/>
              </a:ext>
            </a:extLst>
          </p:cNvPr>
          <p:cNvSpPr txBox="1">
            <a:spLocks/>
          </p:cNvSpPr>
          <p:nvPr/>
        </p:nvSpPr>
        <p:spPr>
          <a:xfrm>
            <a:off x="3228231" y="553952"/>
            <a:ext cx="1388682" cy="507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Pb+Pb</a:t>
            </a:r>
            <a:endParaRPr lang="en-US" b="1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3EF1C6E-AD27-4ACB-B324-03AE5C586B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1332" y="1573657"/>
            <a:ext cx="969769" cy="945888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8AC92000-3421-412B-B020-084EE552C0A4}"/>
              </a:ext>
            </a:extLst>
          </p:cNvPr>
          <p:cNvSpPr/>
          <p:nvPr/>
        </p:nvSpPr>
        <p:spPr>
          <a:xfrm>
            <a:off x="5173941" y="1946932"/>
            <a:ext cx="318051" cy="30174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C3792828-C68E-4C73-8884-93BFDBD1478E}"/>
              </a:ext>
            </a:extLst>
          </p:cNvPr>
          <p:cNvSpPr txBox="1">
            <a:spLocks/>
          </p:cNvSpPr>
          <p:nvPr/>
        </p:nvSpPr>
        <p:spPr>
          <a:xfrm>
            <a:off x="3665771" y="1868937"/>
            <a:ext cx="1388682" cy="507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p+Pb</a:t>
            </a:r>
            <a:endParaRPr lang="en-US" b="1" dirty="0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6FC5DD52-CCE7-474E-894A-669CE20FCCB4}"/>
              </a:ext>
            </a:extLst>
          </p:cNvPr>
          <p:cNvSpPr/>
          <p:nvPr/>
        </p:nvSpPr>
        <p:spPr>
          <a:xfrm rot="5400000">
            <a:off x="-119389" y="2353575"/>
            <a:ext cx="3150506" cy="1016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E96C01EE-EF82-4FCF-AFC3-6F2D0EEA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805" y="187824"/>
            <a:ext cx="2066843" cy="1098498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/>
              <a:t>System size</a:t>
            </a:r>
          </a:p>
        </p:txBody>
      </p:sp>
      <p:sp>
        <p:nvSpPr>
          <p:cNvPr id="3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8C5A-91DD-4CF4-A967-B85F5B4D4D81}" type="slidenum">
              <a:rPr lang="en-US" sz="3200" b="0" smtClean="0"/>
              <a:t>33</a:t>
            </a:fld>
            <a:endParaRPr lang="en-US" sz="3200" b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DAACB1-25F0-9B74-4D5B-BE1DC709F442}"/>
              </a:ext>
            </a:extLst>
          </p:cNvPr>
          <p:cNvSpPr/>
          <p:nvPr/>
        </p:nvSpPr>
        <p:spPr>
          <a:xfrm>
            <a:off x="8209962" y="4157784"/>
            <a:ext cx="2458343" cy="265788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0712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CEBFC-DC5E-46D3-9FBD-F0D35AF64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685" y="1811431"/>
            <a:ext cx="9379974" cy="2203978"/>
          </a:xfrm>
        </p:spPr>
        <p:txBody>
          <a:bodyPr/>
          <a:lstStyle/>
          <a:p>
            <a:pPr algn="ctr"/>
            <a:r>
              <a:rPr lang="en-US" b="1" dirty="0">
                <a:ln w="12700">
                  <a:solidFill>
                    <a:srgbClr val="7F0000"/>
                  </a:solidFill>
                </a:ln>
                <a:gradFill>
                  <a:gsLst>
                    <a:gs pos="0">
                      <a:srgbClr val="FFF3B0"/>
                    </a:gs>
                    <a:gs pos="30000">
                      <a:srgbClr val="FFC000"/>
                    </a:gs>
                    <a:gs pos="65000">
                      <a:srgbClr val="FF5A00"/>
                    </a:gs>
                    <a:gs pos="100000">
                      <a:srgbClr val="9E0000"/>
                    </a:gs>
                  </a:gsLst>
                  <a:lin ang="5400000" scaled="1"/>
                </a:gradFill>
                <a:effectLst>
                  <a:glow rad="76200">
                    <a:srgbClr val="FF6A00">
                      <a:alpha val="72000"/>
                    </a:srgbClr>
                  </a:glow>
                  <a:outerShdw blurRad="63500" dist="25400" dir="5400000" rotWithShape="0">
                    <a:srgbClr val="FF2A00">
                      <a:alpha val="60000"/>
                    </a:srgbClr>
                  </a:outerShdw>
                </a:effectLst>
              </a:rPr>
              <a:t>Ultra</a:t>
            </a:r>
            <a:r>
              <a:rPr lang="en-US" b="1" dirty="0"/>
              <a:t>-peripheral collisions</a:t>
            </a:r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8660-5A35-4BF3-AD8E-BB382E892F8C}" type="slidenum">
              <a:rPr lang="en-US" sz="3200" b="0" smtClean="0"/>
              <a:t>34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460547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D21123-9D78-BDD5-E245-568703BAC5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01" b="6498"/>
          <a:stretch>
            <a:fillRect/>
          </a:stretch>
        </p:blipFill>
        <p:spPr>
          <a:xfrm>
            <a:off x="88474" y="937846"/>
            <a:ext cx="11589497" cy="50935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A991C9-A703-E8C2-1E8C-2188FF2E3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Electromagnetic fields of Relativistic ion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96CE01-7E9B-F11A-1359-A84718D32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8056" y="3063798"/>
            <a:ext cx="1679520" cy="1635370"/>
          </a:xfrm>
          <a:prstGeom prst="rect">
            <a:avLst/>
          </a:prstGeom>
        </p:spPr>
      </p:pic>
      <p:sp>
        <p:nvSpPr>
          <p:cNvPr id="8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FD7F9-51A3-4B01-B694-3F211B0CB1AF}" type="slidenum">
              <a:rPr lang="en-US" sz="3200" b="0" smtClean="0"/>
              <a:t>35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0910333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71C13-D64B-79DC-71FB-900FB6C48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 fields of moving charges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6229B-9F82-730A-3F8B-AA5F01AE3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8303" y="1204324"/>
            <a:ext cx="3839249" cy="4915087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EM field a distance </a:t>
            </a:r>
            <a:r>
              <a:rPr lang="en-US" i="1" dirty="0"/>
              <a:t>b</a:t>
            </a:r>
            <a:r>
              <a:rPr lang="en-US" dirty="0"/>
              <a:t> away as the charge </a:t>
            </a:r>
            <a:r>
              <a:rPr lang="en-US" i="1" dirty="0"/>
              <a:t>q</a:t>
            </a:r>
            <a:r>
              <a:rPr lang="en-US" dirty="0"/>
              <a:t> passes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Fourier transform: express the </a:t>
            </a:r>
            <a:r>
              <a:rPr lang="en-US" b="1" i="1" dirty="0"/>
              <a:t>E</a:t>
            </a:r>
            <a:r>
              <a:rPr lang="en-US" dirty="0"/>
              <a:t>(t) as set of waves with frequency  </a:t>
            </a:r>
            <a:r>
              <a:rPr lang="el-GR" dirty="0"/>
              <a:t>ω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Calculate energy per unit frequency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Convert into number density of photons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Full photon flux where </a:t>
            </a:r>
            <a:r>
              <a:rPr lang="en-US" i="1" dirty="0"/>
              <a:t>K</a:t>
            </a:r>
            <a:r>
              <a:rPr lang="en-US" baseline="-25000" dirty="0"/>
              <a:t>1,0</a:t>
            </a:r>
            <a:r>
              <a:rPr lang="en-US" dirty="0"/>
              <a:t> are Bessel’s functions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D8B6A0-8DE6-DC7B-3AA3-8833833DA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230" y="1245070"/>
            <a:ext cx="740356" cy="5138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006EA0-D2A4-618F-437E-16BB42C41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555" y="3014224"/>
            <a:ext cx="3043652" cy="9437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625B11-A292-B536-DB70-6117FDEA8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389" y="4016474"/>
            <a:ext cx="3043652" cy="9072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3F6A52-528E-2006-B44B-C50B4E76739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16" b="3985"/>
          <a:stretch>
            <a:fillRect/>
          </a:stretch>
        </p:blipFill>
        <p:spPr>
          <a:xfrm>
            <a:off x="591522" y="4993305"/>
            <a:ext cx="7022857" cy="9630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082634-8CAD-F214-6AB6-1C75C727A4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3452" y="790339"/>
            <a:ext cx="3428211" cy="138447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2198DBE-565D-A6B6-6C99-36F904EBDA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3823" y="2160878"/>
            <a:ext cx="4082572" cy="94624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4A98625-40AE-1FA6-D308-8EBE474EA3F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19150" r="72702" b="7325"/>
          <a:stretch>
            <a:fillRect/>
          </a:stretch>
        </p:blipFill>
        <p:spPr>
          <a:xfrm>
            <a:off x="4216247" y="962128"/>
            <a:ext cx="338544" cy="892496"/>
          </a:xfrm>
          <a:prstGeom prst="rect">
            <a:avLst/>
          </a:prstGeom>
        </p:spPr>
      </p:pic>
      <p:sp>
        <p:nvSpPr>
          <p:cNvPr id="50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36</a:t>
            </a:fld>
            <a:endParaRPr lang="en-US" sz="3200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67C29B-B3CE-B0DE-70CE-15B4E8FF4E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912" y="689350"/>
            <a:ext cx="2980565" cy="2368846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33A9FD2-C9CE-459F-8705-B81E92CC3EA2}"/>
              </a:ext>
            </a:extLst>
          </p:cNvPr>
          <p:cNvSpPr/>
          <p:nvPr/>
        </p:nvSpPr>
        <p:spPr>
          <a:xfrm>
            <a:off x="225726" y="6143028"/>
            <a:ext cx="10840859" cy="558678"/>
          </a:xfrm>
          <a:prstGeom prst="roundRect">
            <a:avLst>
              <a:gd name="adj" fmla="val 37993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7F531415-054B-5B3F-7048-0874AE0406E0}"/>
              </a:ext>
            </a:extLst>
          </p:cNvPr>
          <p:cNvSpPr txBox="1">
            <a:spLocks/>
          </p:cNvSpPr>
          <p:nvPr/>
        </p:nvSpPr>
        <p:spPr>
          <a:xfrm>
            <a:off x="0" y="6260123"/>
            <a:ext cx="11324492" cy="44158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Very accurate description of photon energy spectrum from “basic” E&amp;M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8D52C25-CD4C-A380-6833-0D22855BCD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1912" y="3382892"/>
            <a:ext cx="1787889" cy="15408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1B46721-B6F0-410D-A0D6-04F78FD0C23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9770" y="3260518"/>
            <a:ext cx="1444861" cy="80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75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CD3620-EB0B-4E56-887C-B5AF22193F8E}"/>
              </a:ext>
            </a:extLst>
          </p:cNvPr>
          <p:cNvSpPr txBox="1"/>
          <p:nvPr/>
        </p:nvSpPr>
        <p:spPr>
          <a:xfrm>
            <a:off x="6400799" y="833829"/>
            <a:ext cx="54541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Equivalent photon approximation (</a:t>
            </a:r>
            <a:r>
              <a:rPr lang="en-US" sz="2000" dirty="0"/>
              <a:t>EPA)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EM field is a flux of quasi-real photons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Developed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Fermi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dirty="0"/>
              <a:t> </a:t>
            </a:r>
            <a:r>
              <a:rPr lang="en-US" sz="2000" dirty="0">
                <a:hlinkClick r:id="rId3"/>
              </a:rPr>
              <a:t>Weizsäcker</a:t>
            </a:r>
            <a:r>
              <a:rPr lang="en-US" sz="2000" dirty="0"/>
              <a:t>,  and </a:t>
            </a:r>
            <a:r>
              <a:rPr lang="en-US" sz="2000" dirty="0">
                <a:hlinkClick r:id="rId4"/>
              </a:rPr>
              <a:t>Williams</a:t>
            </a:r>
            <a:r>
              <a:rPr lang="en-US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Implemented in STARLIGHT, SuperChic</a:t>
            </a: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70734756-8B8C-4BF0-B5B2-AC3D17A45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830684"/>
              </p:ext>
            </p:extLst>
          </p:nvPr>
        </p:nvGraphicFramePr>
        <p:xfrm>
          <a:off x="5917732" y="3148444"/>
          <a:ext cx="6095999" cy="1478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4926">
                  <a:extLst>
                    <a:ext uri="{9D8B030D-6E8A-4147-A177-3AD203B41FA5}">
                      <a16:colId xmlns:a16="http://schemas.microsoft.com/office/drawing/2014/main" val="1794779615"/>
                    </a:ext>
                  </a:extLst>
                </a:gridCol>
                <a:gridCol w="1853073">
                  <a:extLst>
                    <a:ext uri="{9D8B030D-6E8A-4147-A177-3AD203B41FA5}">
                      <a16:colId xmlns:a16="http://schemas.microsoft.com/office/drawing/2014/main" val="1424320124"/>
                    </a:ext>
                  </a:extLst>
                </a:gridCol>
                <a:gridCol w="1691236">
                  <a:extLst>
                    <a:ext uri="{9D8B030D-6E8A-4147-A177-3AD203B41FA5}">
                      <a16:colId xmlns:a16="http://schemas.microsoft.com/office/drawing/2014/main" val="2486268219"/>
                    </a:ext>
                  </a:extLst>
                </a:gridCol>
                <a:gridCol w="1356764">
                  <a:extLst>
                    <a:ext uri="{9D8B030D-6E8A-4147-A177-3AD203B41FA5}">
                      <a16:colId xmlns:a16="http://schemas.microsoft.com/office/drawing/2014/main" val="19696391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baseline="0" dirty="0"/>
                        <a:t>E</a:t>
                      </a:r>
                      <a:r>
                        <a:rPr lang="en-US" b="1" baseline="-25000" dirty="0"/>
                        <a:t>γ</a:t>
                      </a:r>
                      <a:r>
                        <a:rPr lang="en-US" b="1" baseline="0" dirty="0"/>
                        <a:t> proj. frame</a:t>
                      </a:r>
                      <a:endParaRPr lang="en-US" b="1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baseline="0" dirty="0"/>
                        <a:t>E</a:t>
                      </a:r>
                      <a:r>
                        <a:rPr lang="en-US" b="1" baseline="-25000" dirty="0"/>
                        <a:t>γ</a:t>
                      </a:r>
                      <a:r>
                        <a:rPr lang="en-US" b="1" baseline="0" dirty="0"/>
                        <a:t> lab frame</a:t>
                      </a:r>
                      <a:endParaRPr lang="en-US" b="1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/>
                        <a:t>W</a:t>
                      </a:r>
                      <a:r>
                        <a:rPr lang="en-US" b="1" baseline="-25000" dirty="0"/>
                        <a:t>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95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Eq.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1/(2*1.2 A</a:t>
                      </a:r>
                      <a:r>
                        <a:rPr lang="en-US" baseline="30000" dirty="0"/>
                        <a:t>1/3</a:t>
                      </a:r>
                      <a:r>
                        <a:rPr lang="en-US" baseline="0" dirty="0"/>
                        <a:t> fm)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γ</a:t>
                      </a:r>
                      <a:r>
                        <a:rPr lang="en-US" dirty="0"/>
                        <a:t>/(1.2 A</a:t>
                      </a:r>
                      <a:r>
                        <a:rPr lang="en-US" baseline="30000" dirty="0"/>
                        <a:t>1/3</a:t>
                      </a:r>
                      <a:r>
                        <a:rPr lang="en-US" baseline="0" dirty="0"/>
                        <a:t> fm)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√(4</a:t>
                      </a:r>
                      <a:r>
                        <a:rPr lang="en-US" i="1" dirty="0"/>
                        <a:t>E</a:t>
                      </a:r>
                      <a:r>
                        <a:rPr lang="en-US" baseline="-25000" dirty="0"/>
                        <a:t>γ</a:t>
                      </a:r>
                      <a:r>
                        <a:rPr lang="en-US" i="1" dirty="0"/>
                        <a:t>E</a:t>
                      </a:r>
                      <a:r>
                        <a:rPr lang="en-US" baseline="-25000" dirty="0"/>
                        <a:t>N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954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LHC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 MeV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160 GeV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1.7 TeV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29487"/>
                  </a:ext>
                </a:extLst>
              </a:tr>
              <a:tr h="312507">
                <a:tc>
                  <a:txBody>
                    <a:bodyPr/>
                    <a:lstStyle/>
                    <a:p>
                      <a:r>
                        <a:rPr lang="en-US" b="1" dirty="0"/>
                        <a:t>RHIC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 MeV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 GeV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 GeV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4765953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55A40CCC-D284-48BC-8181-CFE809819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039" y="86246"/>
            <a:ext cx="7886700" cy="723445"/>
          </a:xfrm>
        </p:spPr>
        <p:txBody>
          <a:bodyPr>
            <a:noAutofit/>
          </a:bodyPr>
          <a:lstStyle/>
          <a:p>
            <a:r>
              <a:rPr lang="en-US" sz="4000" b="1" u="sng" dirty="0"/>
              <a:t>EM fields in collision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93A7C1-2D27-BE43-3C48-50E4AD7744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8" t="11119" r="10109" b="10391"/>
          <a:stretch>
            <a:fillRect/>
          </a:stretch>
        </p:blipFill>
        <p:spPr>
          <a:xfrm>
            <a:off x="108872" y="809690"/>
            <a:ext cx="5682330" cy="4677507"/>
          </a:xfrm>
          <a:prstGeom prst="rect">
            <a:avLst/>
          </a:prstGeom>
        </p:spPr>
      </p:pic>
      <p:sp>
        <p:nvSpPr>
          <p:cNvPr id="11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717C-B375-4DF9-886F-80315121CA7C}" type="slidenum">
              <a:rPr lang="en-US" sz="3200" b="0" smtClean="0"/>
              <a:t>37</a:t>
            </a:fld>
            <a:endParaRPr lang="en-US" sz="3200" b="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D5CC43D-51C7-721C-43C5-335290AAAA95}"/>
              </a:ext>
            </a:extLst>
          </p:cNvPr>
          <p:cNvSpPr/>
          <p:nvPr/>
        </p:nvSpPr>
        <p:spPr>
          <a:xfrm>
            <a:off x="225726" y="6143028"/>
            <a:ext cx="11098766" cy="558678"/>
          </a:xfrm>
          <a:prstGeom prst="roundRect">
            <a:avLst>
              <a:gd name="adj" fmla="val 37993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35F081A9-2D48-1429-E056-6E93D1FF5CBC}"/>
              </a:ext>
            </a:extLst>
          </p:cNvPr>
          <p:cNvSpPr txBox="1">
            <a:spLocks/>
          </p:cNvSpPr>
          <p:nvPr/>
        </p:nvSpPr>
        <p:spPr>
          <a:xfrm>
            <a:off x="0" y="6260123"/>
            <a:ext cx="11324492" cy="44158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At the LHC/RHIC we can study the most energetic photon interaction in the world</a:t>
            </a:r>
          </a:p>
        </p:txBody>
      </p:sp>
    </p:spTree>
    <p:extLst>
      <p:ext uri="{BB962C8B-B14F-4D97-AF65-F5344CB8AC3E}">
        <p14:creationId xmlns:p14="http://schemas.microsoft.com/office/powerpoint/2010/main" val="11610138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7A8B5-2F8C-4F5B-3A60-2F1F6F64A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structure of the photon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EDF09-7E3A-CF36-5801-9CE9ABD20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982193"/>
            <a:ext cx="7971692" cy="28421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The photon can undergo quantum fluctuations into other states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Quantum doesn’t mean there are no rules!!</a:t>
            </a:r>
          </a:p>
          <a:p>
            <a:pPr marL="0" indent="0">
              <a:buNone/>
            </a:pPr>
            <a:r>
              <a:rPr lang="en-US" dirty="0"/>
              <a:t>Consider two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Charge conservation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Angular momentum conservation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Which hadrons can a photon fluctuate into?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660EB33-2374-0E8C-9DA5-860B6CFB6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92"/>
          <a:stretch>
            <a:fillRect/>
          </a:stretch>
        </p:blipFill>
        <p:spPr>
          <a:xfrm>
            <a:off x="6291654" y="3617053"/>
            <a:ext cx="3302909" cy="27020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AA92D58-94D1-C366-EE0D-759C42EE3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2" b="6638"/>
          <a:stretch>
            <a:fillRect/>
          </a:stretch>
        </p:blipFill>
        <p:spPr>
          <a:xfrm>
            <a:off x="3498897" y="4139078"/>
            <a:ext cx="2597103" cy="22206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00A32EE-E8F9-E361-C601-4FA4B1AFA0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26"/>
          <a:stretch>
            <a:fillRect/>
          </a:stretch>
        </p:blipFill>
        <p:spPr>
          <a:xfrm>
            <a:off x="371808" y="3824309"/>
            <a:ext cx="3227177" cy="25647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F3129A1-ED83-CE38-C3F1-1382E8A78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1" r="28446" b="93206"/>
          <a:stretch>
            <a:fillRect/>
          </a:stretch>
        </p:blipFill>
        <p:spPr>
          <a:xfrm>
            <a:off x="3786959" y="3824309"/>
            <a:ext cx="2121067" cy="357554"/>
          </a:xfrm>
          <a:prstGeom prst="rect">
            <a:avLst/>
          </a:prstGeom>
        </p:spPr>
      </p:pic>
      <p:cxnSp>
        <p:nvCxnSpPr>
          <p:cNvPr id="40" name="ProtonX1"/>
          <p:cNvCxnSpPr/>
          <p:nvPr/>
        </p:nvCxnSpPr>
        <p:spPr>
          <a:xfrm>
            <a:off x="371808" y="3824309"/>
            <a:ext cx="3227177" cy="2564761"/>
          </a:xfrm>
          <a:prstGeom prst="line">
            <a:avLst/>
          </a:prstGeom>
          <a:ln w="88900" cap="rnd">
            <a:solidFill>
              <a:srgbClr val="FF0000"/>
            </a:solidFill>
          </a:ln>
        </p:spPr>
      </p:cxnSp>
      <p:cxnSp>
        <p:nvCxnSpPr>
          <p:cNvPr id="41" name="ProtonX2"/>
          <p:cNvCxnSpPr/>
          <p:nvPr/>
        </p:nvCxnSpPr>
        <p:spPr>
          <a:xfrm flipH="1">
            <a:off x="371808" y="3824309"/>
            <a:ext cx="3227177" cy="2564761"/>
          </a:xfrm>
          <a:prstGeom prst="line">
            <a:avLst/>
          </a:prstGeom>
          <a:ln w="88900" cap="rnd">
            <a:solidFill>
              <a:srgbClr val="FF0000"/>
            </a:solidFill>
          </a:ln>
        </p:spPr>
      </p:cxnSp>
      <p:cxnSp>
        <p:nvCxnSpPr>
          <p:cNvPr id="42" name="NeutronX1"/>
          <p:cNvCxnSpPr/>
          <p:nvPr/>
        </p:nvCxnSpPr>
        <p:spPr>
          <a:xfrm>
            <a:off x="3498897" y="4139078"/>
            <a:ext cx="2597103" cy="2220684"/>
          </a:xfrm>
          <a:prstGeom prst="line">
            <a:avLst/>
          </a:prstGeom>
          <a:ln w="88900" cap="rnd">
            <a:solidFill>
              <a:srgbClr val="FF0000"/>
            </a:solidFill>
          </a:ln>
        </p:spPr>
      </p:cxnSp>
      <p:cxnSp>
        <p:nvCxnSpPr>
          <p:cNvPr id="43" name="NeutronX2"/>
          <p:cNvCxnSpPr/>
          <p:nvPr/>
        </p:nvCxnSpPr>
        <p:spPr>
          <a:xfrm flipH="1">
            <a:off x="3498897" y="4139078"/>
            <a:ext cx="2597103" cy="2220684"/>
          </a:xfrm>
          <a:prstGeom prst="line">
            <a:avLst/>
          </a:prstGeom>
          <a:ln w="88900" cap="rnd">
            <a:solidFill>
              <a:srgbClr val="FF0000"/>
            </a:solidFill>
          </a:ln>
        </p:spPr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943E68E7-24EC-CD5E-8401-A154E3B946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5" t="5737" r="11280" b="17658"/>
          <a:stretch>
            <a:fillRect/>
          </a:stretch>
        </p:blipFill>
        <p:spPr>
          <a:xfrm>
            <a:off x="9254764" y="3746664"/>
            <a:ext cx="2378481" cy="2486503"/>
          </a:xfrm>
          <a:prstGeom prst="rect">
            <a:avLst/>
          </a:prstGeom>
        </p:spPr>
      </p:pic>
      <p:sp>
        <p:nvSpPr>
          <p:cNvPr id="50" name="Row_Proton"/>
          <p:cNvSpPr txBox="1"/>
          <p:nvPr/>
        </p:nvSpPr>
        <p:spPr>
          <a:xfrm>
            <a:off x="371808" y="6440000"/>
            <a:ext cx="3227177" cy="390000"/>
          </a:xfrm>
          <a:prstGeom prst="rect">
            <a:avLst/>
          </a:prstGeom>
          <a:noFill/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m = 938.3 MeV/c²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</a:rPr>
              <a:t>J = ½ ħ</a:t>
            </a:r>
          </a:p>
        </p:txBody>
      </p:sp>
      <p:sp>
        <p:nvSpPr>
          <p:cNvPr id="51" name="Row_Neutron"/>
          <p:cNvSpPr txBox="1"/>
          <p:nvPr/>
        </p:nvSpPr>
        <p:spPr>
          <a:xfrm>
            <a:off x="3498897" y="6440000"/>
            <a:ext cx="2597103" cy="390000"/>
          </a:xfrm>
          <a:prstGeom prst="rect">
            <a:avLst/>
          </a:prstGeom>
          <a:noFill/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m = 939.6 MeV/c²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</a:rPr>
              <a:t>J = ½ ħ</a:t>
            </a:r>
          </a:p>
        </p:txBody>
      </p:sp>
      <p:sp>
        <p:nvSpPr>
          <p:cNvPr id="52" name="Row_Jpsi"/>
          <p:cNvSpPr txBox="1"/>
          <p:nvPr/>
        </p:nvSpPr>
        <p:spPr>
          <a:xfrm>
            <a:off x="6291654" y="6440000"/>
            <a:ext cx="3302909" cy="390000"/>
          </a:xfrm>
          <a:prstGeom prst="rect">
            <a:avLst/>
          </a:prstGeom>
          <a:noFill/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m = 3096.9 MeV/c²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</a:rPr>
              <a:t>J = 1 ħ</a:t>
            </a:r>
          </a:p>
        </p:txBody>
      </p:sp>
      <p:sp>
        <p:nvSpPr>
          <p:cNvPr id="53" name="Row_Rho"/>
          <p:cNvSpPr txBox="1"/>
          <p:nvPr/>
        </p:nvSpPr>
        <p:spPr>
          <a:xfrm>
            <a:off x="9254764" y="6440000"/>
            <a:ext cx="2378481" cy="390000"/>
          </a:xfrm>
          <a:prstGeom prst="rect">
            <a:avLst/>
          </a:prstGeom>
          <a:noFill/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m = 775.3 MeV/c²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</a:rPr>
              <a:t>J = 1 ħ</a:t>
            </a:r>
          </a:p>
        </p:txBody>
      </p:sp>
      <p:sp>
        <p:nvSpPr>
          <p:cNvPr id="54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55759-E33D-48FA-BCC9-983F9CE47D3B}" type="slidenum">
              <a:rPr lang="en-US" sz="3200" b="0" smtClean="0"/>
              <a:t>38</a:t>
            </a:fld>
            <a:endParaRPr lang="en-US" sz="3200" b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E6E973-A2C8-28E4-A83E-02AEBDDEB681}"/>
              </a:ext>
            </a:extLst>
          </p:cNvPr>
          <p:cNvSpPr txBox="1"/>
          <p:nvPr/>
        </p:nvSpPr>
        <p:spPr>
          <a:xfrm>
            <a:off x="7439219" y="3293517"/>
            <a:ext cx="3430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Vector mesons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592BAD-F839-AB6B-F06B-89AE2D4F0E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9034" y="717556"/>
            <a:ext cx="4429742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6558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F84179C2-7DEB-8863-7CDB-A9CEB31F25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1774" b="6197"/>
          <a:stretch>
            <a:fillRect/>
          </a:stretch>
        </p:blipFill>
        <p:spPr>
          <a:xfrm>
            <a:off x="8623105" y="2908437"/>
            <a:ext cx="538753" cy="4307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E5430B-AAC8-DBD3-5A5F-DC26626D8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08" y="1233132"/>
            <a:ext cx="7242211" cy="11943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820B12-C9EF-4886-9BD7-AB9B44D58C2B}"/>
              </a:ext>
            </a:extLst>
          </p:cNvPr>
          <p:cNvSpPr txBox="1"/>
          <p:nvPr/>
        </p:nvSpPr>
        <p:spPr>
          <a:xfrm>
            <a:off x="-147528" y="2075543"/>
            <a:ext cx="2355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Total              wave function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9AD536-A547-46DC-90C5-4C063AF8C55F}"/>
              </a:ext>
            </a:extLst>
          </p:cNvPr>
          <p:cNvSpPr txBox="1"/>
          <p:nvPr/>
        </p:nvSpPr>
        <p:spPr>
          <a:xfrm>
            <a:off x="144899" y="3108447"/>
            <a:ext cx="4515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Bare photon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4C22E7-33CF-437F-8CD6-1884421314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6753"/>
          <a:stretch/>
        </p:blipFill>
        <p:spPr>
          <a:xfrm rot="16200000">
            <a:off x="5573163" y="1148608"/>
            <a:ext cx="642864" cy="35883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36393C-18E3-49F2-A897-9CE1A4DFDA17}"/>
              </a:ext>
            </a:extLst>
          </p:cNvPr>
          <p:cNvSpPr txBox="1"/>
          <p:nvPr/>
        </p:nvSpPr>
        <p:spPr>
          <a:xfrm>
            <a:off x="3865513" y="3095720"/>
            <a:ext cx="4321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Vector meson component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FC0BA116-A852-488B-ABA2-6A13088C61C5}"/>
              </a:ext>
            </a:extLst>
          </p:cNvPr>
          <p:cNvSpPr/>
          <p:nvPr/>
        </p:nvSpPr>
        <p:spPr>
          <a:xfrm rot="17612969">
            <a:off x="2109090" y="2387599"/>
            <a:ext cx="1128379" cy="4152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BDD6490-8378-448E-89AA-1E2D0C9EFD5F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788670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Photon wave function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997CAF-6A30-493E-B935-15E65DE41FBE}"/>
              </a:ext>
            </a:extLst>
          </p:cNvPr>
          <p:cNvSpPr txBox="1"/>
          <p:nvPr/>
        </p:nvSpPr>
        <p:spPr>
          <a:xfrm>
            <a:off x="0" y="5612348"/>
            <a:ext cx="4515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Two-photon interactions</a:t>
            </a:r>
            <a:endParaRPr lang="en-US" sz="2400" dirty="0"/>
          </a:p>
        </p:txBody>
      </p:sp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ED8D87A9-0633-4900-8C2F-99F61D5EE8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09" t="27067" r="89344" b="38884"/>
          <a:stretch/>
        </p:blipFill>
        <p:spPr>
          <a:xfrm>
            <a:off x="6847397" y="5949617"/>
            <a:ext cx="970497" cy="87464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A60E8E3-A9A1-4853-B49F-906BDF450196}"/>
              </a:ext>
            </a:extLst>
          </p:cNvPr>
          <p:cNvSpPr txBox="1"/>
          <p:nvPr/>
        </p:nvSpPr>
        <p:spPr>
          <a:xfrm>
            <a:off x="5789873" y="5613673"/>
            <a:ext cx="4515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Photon-nucleus interactions</a:t>
            </a:r>
            <a:endParaRPr lang="en-US" sz="24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36C6820-65FB-443A-9059-28101B2452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7108" y="6188759"/>
            <a:ext cx="471488" cy="4476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1E3831-E3F2-1CDE-AF93-C8038582865F}"/>
              </a:ext>
            </a:extLst>
          </p:cNvPr>
          <p:cNvSpPr txBox="1"/>
          <p:nvPr/>
        </p:nvSpPr>
        <p:spPr>
          <a:xfrm>
            <a:off x="633459" y="782662"/>
            <a:ext cx="4770057" cy="423038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en-US" sz="2400" dirty="0"/>
              <a:t>Low (</a:t>
            </a:r>
            <a:r>
              <a:rPr lang="en-US" sz="2400" i="1" dirty="0"/>
              <a:t>Q</a:t>
            </a:r>
            <a:r>
              <a:rPr lang="en-US" sz="2400" baseline="30000" dirty="0"/>
              <a:t>2</a:t>
            </a:r>
            <a:r>
              <a:rPr lang="en-US" sz="2400" dirty="0"/>
              <a:t> = 0) virtuality photons</a:t>
            </a:r>
          </a:p>
        </p:txBody>
      </p:sp>
      <p:sp>
        <p:nvSpPr>
          <p:cNvPr id="27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ABAE-95DE-4B6C-A62F-FB52C59F2E8B}" type="slidenum">
              <a:rPr lang="en-US" sz="3200" b="0" smtClean="0"/>
              <a:t>39</a:t>
            </a:fld>
            <a:endParaRPr lang="en-US" sz="32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5EB834-6E6A-78B2-9C65-F62D4E62A2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4443" y="6000464"/>
            <a:ext cx="2241169" cy="9623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5421C8-CE5D-ABA6-A450-D0614124F0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7047" y="1871804"/>
            <a:ext cx="3869112" cy="72344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37FF5A7-063B-5F39-64EB-66A3E33C2217}"/>
              </a:ext>
            </a:extLst>
          </p:cNvPr>
          <p:cNvSpPr txBox="1"/>
          <p:nvPr/>
        </p:nvSpPr>
        <p:spPr>
          <a:xfrm>
            <a:off x="8389889" y="1242722"/>
            <a:ext cx="2785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Where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22629F7-C2EB-F866-297A-81B1448CB8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04451" y="932714"/>
            <a:ext cx="2157046" cy="941064"/>
          </a:xfrm>
          <a:prstGeom prst="rect">
            <a:avLst/>
          </a:prstGeom>
        </p:spPr>
      </p:pic>
      <p:sp>
        <p:nvSpPr>
          <p:cNvPr id="28" name="WavyLine 116">
            <a:extLst>
              <a:ext uri="{FF2B5EF4-FFF2-40B4-BE49-F238E27FC236}">
                <a16:creationId xmlns:a16="http://schemas.microsoft.com/office/drawing/2014/main" id="{DB46F855-ADCF-2AD5-123F-8A96B2E320BD}"/>
              </a:ext>
            </a:extLst>
          </p:cNvPr>
          <p:cNvSpPr/>
          <p:nvPr/>
        </p:nvSpPr>
        <p:spPr>
          <a:xfrm rot="5400000">
            <a:off x="5067881" y="3501292"/>
            <a:ext cx="325600" cy="1303784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117">
            <a:extLst>
              <a:ext uri="{FF2B5EF4-FFF2-40B4-BE49-F238E27FC236}">
                <a16:creationId xmlns:a16="http://schemas.microsoft.com/office/drawing/2014/main" id="{4F980E86-CCBF-AE19-E2C7-0CC4F9F1D5AA}"/>
              </a:ext>
            </a:extLst>
          </p:cNvPr>
          <p:cNvSpPr txBox="1">
            <a:spLocks/>
          </p:cNvSpPr>
          <p:nvPr/>
        </p:nvSpPr>
        <p:spPr>
          <a:xfrm>
            <a:off x="5087851" y="4251744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cxnSp>
        <p:nvCxnSpPr>
          <p:cNvPr id="30" name="Connector 106">
            <a:extLst>
              <a:ext uri="{FF2B5EF4-FFF2-40B4-BE49-F238E27FC236}">
                <a16:creationId xmlns:a16="http://schemas.microsoft.com/office/drawing/2014/main" id="{0D4B41CB-B59F-F8B6-1E89-C543C09AAA3E}"/>
              </a:ext>
            </a:extLst>
          </p:cNvPr>
          <p:cNvCxnSpPr>
            <a:cxnSpLocks/>
          </p:cNvCxnSpPr>
          <p:nvPr/>
        </p:nvCxnSpPr>
        <p:spPr>
          <a:xfrm>
            <a:off x="5994531" y="4188331"/>
            <a:ext cx="1850077" cy="6463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riangle 107">
            <a:extLst>
              <a:ext uri="{FF2B5EF4-FFF2-40B4-BE49-F238E27FC236}">
                <a16:creationId xmlns:a16="http://schemas.microsoft.com/office/drawing/2014/main" id="{CCD7846D-DDD5-F9BE-AE8D-3430E9063325}"/>
              </a:ext>
            </a:extLst>
          </p:cNvPr>
          <p:cNvSpPr/>
          <p:nvPr/>
        </p:nvSpPr>
        <p:spPr>
          <a:xfrm rot="6512463">
            <a:off x="7071096" y="4434220"/>
            <a:ext cx="354419" cy="3697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3" name="Connector 106">
            <a:extLst>
              <a:ext uri="{FF2B5EF4-FFF2-40B4-BE49-F238E27FC236}">
                <a16:creationId xmlns:a16="http://schemas.microsoft.com/office/drawing/2014/main" id="{DDCCFAA8-3C41-39C0-7B4C-A830DB5A1C67}"/>
              </a:ext>
            </a:extLst>
          </p:cNvPr>
          <p:cNvCxnSpPr>
            <a:cxnSpLocks/>
          </p:cNvCxnSpPr>
          <p:nvPr/>
        </p:nvCxnSpPr>
        <p:spPr>
          <a:xfrm flipV="1">
            <a:off x="5932243" y="3541972"/>
            <a:ext cx="1578925" cy="6463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riangle 107">
            <a:extLst>
              <a:ext uri="{FF2B5EF4-FFF2-40B4-BE49-F238E27FC236}">
                <a16:creationId xmlns:a16="http://schemas.microsoft.com/office/drawing/2014/main" id="{066C7242-036C-F9A7-F927-5E2358249D72}"/>
              </a:ext>
            </a:extLst>
          </p:cNvPr>
          <p:cNvSpPr/>
          <p:nvPr/>
        </p:nvSpPr>
        <p:spPr>
          <a:xfrm rot="3975009">
            <a:off x="6948937" y="3528471"/>
            <a:ext cx="354419" cy="3697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B6FB93F-692A-3D25-25F9-ECADB47B074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t="1" r="38099" b="5088"/>
          <a:stretch>
            <a:fillRect/>
          </a:stretch>
        </p:blipFill>
        <p:spPr>
          <a:xfrm rot="16200000">
            <a:off x="6591737" y="4060869"/>
            <a:ext cx="498232" cy="26022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05BA824-F734-745E-2482-45731C968EB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t="1" r="70396" b="6820"/>
          <a:stretch>
            <a:fillRect/>
          </a:stretch>
        </p:blipFill>
        <p:spPr>
          <a:xfrm rot="16200000">
            <a:off x="6446881" y="4037452"/>
            <a:ext cx="238273" cy="255477"/>
          </a:xfrm>
          <a:prstGeom prst="rect">
            <a:avLst/>
          </a:prstGeom>
        </p:spPr>
      </p:pic>
      <p:sp>
        <p:nvSpPr>
          <p:cNvPr id="41" name="WavyLine 116">
            <a:extLst>
              <a:ext uri="{FF2B5EF4-FFF2-40B4-BE49-F238E27FC236}">
                <a16:creationId xmlns:a16="http://schemas.microsoft.com/office/drawing/2014/main" id="{24B74241-5699-11ED-F0AD-146B4F4F2CD6}"/>
              </a:ext>
            </a:extLst>
          </p:cNvPr>
          <p:cNvSpPr/>
          <p:nvPr/>
        </p:nvSpPr>
        <p:spPr>
          <a:xfrm rot="5400000">
            <a:off x="2149891" y="3222417"/>
            <a:ext cx="325600" cy="1303784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117">
            <a:extLst>
              <a:ext uri="{FF2B5EF4-FFF2-40B4-BE49-F238E27FC236}">
                <a16:creationId xmlns:a16="http://schemas.microsoft.com/office/drawing/2014/main" id="{430BDA55-4CD5-97B2-14B0-CC5E2D83BC04}"/>
              </a:ext>
            </a:extLst>
          </p:cNvPr>
          <p:cNvSpPr txBox="1">
            <a:spLocks/>
          </p:cNvSpPr>
          <p:nvPr/>
        </p:nvSpPr>
        <p:spPr>
          <a:xfrm>
            <a:off x="2169861" y="3972869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sp>
        <p:nvSpPr>
          <p:cNvPr id="44" name="WavyLine 116">
            <a:extLst>
              <a:ext uri="{FF2B5EF4-FFF2-40B4-BE49-F238E27FC236}">
                <a16:creationId xmlns:a16="http://schemas.microsoft.com/office/drawing/2014/main" id="{FB11B315-F5AB-5738-E0D3-E3DCE90D0ADE}"/>
              </a:ext>
            </a:extLst>
          </p:cNvPr>
          <p:cNvSpPr/>
          <p:nvPr/>
        </p:nvSpPr>
        <p:spPr>
          <a:xfrm rot="5400000">
            <a:off x="10068204" y="2827595"/>
            <a:ext cx="162800" cy="651892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381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Box 117">
            <a:extLst>
              <a:ext uri="{FF2B5EF4-FFF2-40B4-BE49-F238E27FC236}">
                <a16:creationId xmlns:a16="http://schemas.microsoft.com/office/drawing/2014/main" id="{DED3E8A6-342B-8E74-15A6-F67794E72B36}"/>
              </a:ext>
            </a:extLst>
          </p:cNvPr>
          <p:cNvSpPr txBox="1">
            <a:spLocks/>
          </p:cNvSpPr>
          <p:nvPr/>
        </p:nvSpPr>
        <p:spPr>
          <a:xfrm>
            <a:off x="9541956" y="3137385"/>
            <a:ext cx="300000" cy="25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D700"/>
                </a:solidFill>
              </a:rPr>
              <a:t>γ</a:t>
            </a:r>
          </a:p>
        </p:txBody>
      </p:sp>
      <p:cxnSp>
        <p:nvCxnSpPr>
          <p:cNvPr id="46" name="Connector 106">
            <a:extLst>
              <a:ext uri="{FF2B5EF4-FFF2-40B4-BE49-F238E27FC236}">
                <a16:creationId xmlns:a16="http://schemas.microsoft.com/office/drawing/2014/main" id="{59480568-BB5F-4015-D00D-170D015FD47A}"/>
              </a:ext>
            </a:extLst>
          </p:cNvPr>
          <p:cNvCxnSpPr>
            <a:cxnSpLocks/>
          </p:cNvCxnSpPr>
          <p:nvPr/>
        </p:nvCxnSpPr>
        <p:spPr>
          <a:xfrm>
            <a:off x="8909193" y="2817831"/>
            <a:ext cx="925038" cy="3231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riangle 107">
            <a:extLst>
              <a:ext uri="{FF2B5EF4-FFF2-40B4-BE49-F238E27FC236}">
                <a16:creationId xmlns:a16="http://schemas.microsoft.com/office/drawing/2014/main" id="{A4F9AEF1-2525-DD83-2D3C-2AF8C7D3EEDE}"/>
              </a:ext>
            </a:extLst>
          </p:cNvPr>
          <p:cNvSpPr/>
          <p:nvPr/>
        </p:nvSpPr>
        <p:spPr>
          <a:xfrm rot="6512463">
            <a:off x="9185767" y="2833276"/>
            <a:ext cx="177210" cy="18488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9" name="Connector 106">
            <a:extLst>
              <a:ext uri="{FF2B5EF4-FFF2-40B4-BE49-F238E27FC236}">
                <a16:creationId xmlns:a16="http://schemas.microsoft.com/office/drawing/2014/main" id="{1DE3FF7B-02CA-27A1-3D16-304FC2A7EFBD}"/>
              </a:ext>
            </a:extLst>
          </p:cNvPr>
          <p:cNvCxnSpPr>
            <a:cxnSpLocks/>
          </p:cNvCxnSpPr>
          <p:nvPr/>
        </p:nvCxnSpPr>
        <p:spPr>
          <a:xfrm flipV="1">
            <a:off x="9041749" y="3132032"/>
            <a:ext cx="789462" cy="3231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riangle 107">
            <a:extLst>
              <a:ext uri="{FF2B5EF4-FFF2-40B4-BE49-F238E27FC236}">
                <a16:creationId xmlns:a16="http://schemas.microsoft.com/office/drawing/2014/main" id="{D6E08F92-D509-CD07-5C4D-40BFC8ACC087}"/>
              </a:ext>
            </a:extLst>
          </p:cNvPr>
          <p:cNvSpPr/>
          <p:nvPr/>
        </p:nvSpPr>
        <p:spPr>
          <a:xfrm rot="3975009">
            <a:off x="9157554" y="3268174"/>
            <a:ext cx="177210" cy="18488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6549093-FE8A-7FEA-9B81-489F911C3E3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t="1" r="38099" b="5088"/>
          <a:stretch>
            <a:fillRect/>
          </a:stretch>
        </p:blipFill>
        <p:spPr>
          <a:xfrm rot="16200000">
            <a:off x="9311922" y="3062914"/>
            <a:ext cx="249116" cy="13011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F119D7A9-7CEB-1B0E-3583-D876DA32260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t="1" r="70396" b="6820"/>
          <a:stretch>
            <a:fillRect/>
          </a:stretch>
        </p:blipFill>
        <p:spPr>
          <a:xfrm rot="16200000">
            <a:off x="9512055" y="3040205"/>
            <a:ext cx="119136" cy="127738"/>
          </a:xfrm>
          <a:prstGeom prst="rect">
            <a:avLst/>
          </a:prstGeom>
        </p:spPr>
      </p:pic>
      <p:cxnSp>
        <p:nvCxnSpPr>
          <p:cNvPr id="54" name="Connector 106">
            <a:extLst>
              <a:ext uri="{FF2B5EF4-FFF2-40B4-BE49-F238E27FC236}">
                <a16:creationId xmlns:a16="http://schemas.microsoft.com/office/drawing/2014/main" id="{E22A369C-FE58-39ED-B9DE-2C46F34192E6}"/>
              </a:ext>
            </a:extLst>
          </p:cNvPr>
          <p:cNvCxnSpPr>
            <a:cxnSpLocks/>
          </p:cNvCxnSpPr>
          <p:nvPr/>
        </p:nvCxnSpPr>
        <p:spPr>
          <a:xfrm>
            <a:off x="10442356" y="3172695"/>
            <a:ext cx="925038" cy="3231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106">
            <a:extLst>
              <a:ext uri="{FF2B5EF4-FFF2-40B4-BE49-F238E27FC236}">
                <a16:creationId xmlns:a16="http://schemas.microsoft.com/office/drawing/2014/main" id="{0D42C8A2-4B8F-4C85-6255-B8F12F319864}"/>
              </a:ext>
            </a:extLst>
          </p:cNvPr>
          <p:cNvCxnSpPr>
            <a:cxnSpLocks/>
          </p:cNvCxnSpPr>
          <p:nvPr/>
        </p:nvCxnSpPr>
        <p:spPr>
          <a:xfrm flipV="1">
            <a:off x="10463826" y="2825929"/>
            <a:ext cx="789462" cy="3231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117">
            <a:extLst>
              <a:ext uri="{FF2B5EF4-FFF2-40B4-BE49-F238E27FC236}">
                <a16:creationId xmlns:a16="http://schemas.microsoft.com/office/drawing/2014/main" id="{64BDCD1A-5D4E-5EF0-62CE-563759970944}"/>
              </a:ext>
            </a:extLst>
          </p:cNvPr>
          <p:cNvSpPr txBox="1">
            <a:spLocks/>
          </p:cNvSpPr>
          <p:nvPr/>
        </p:nvSpPr>
        <p:spPr>
          <a:xfrm>
            <a:off x="10614260" y="2675246"/>
            <a:ext cx="413968" cy="25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2000" b="1" i="1" dirty="0"/>
              <a:t>e</a:t>
            </a:r>
            <a:r>
              <a:rPr lang="en-US" sz="2000" b="1" baseline="30000" dirty="0"/>
              <a:t>+</a:t>
            </a:r>
            <a:endParaRPr lang="en-US" sz="2000" b="1" baseline="30000" dirty="0">
              <a:solidFill>
                <a:srgbClr val="FF5050"/>
              </a:solidFill>
            </a:endParaRPr>
          </a:p>
        </p:txBody>
      </p:sp>
      <p:sp>
        <p:nvSpPr>
          <p:cNvPr id="59" name="TextBox 117">
            <a:extLst>
              <a:ext uri="{FF2B5EF4-FFF2-40B4-BE49-F238E27FC236}">
                <a16:creationId xmlns:a16="http://schemas.microsoft.com/office/drawing/2014/main" id="{85AB16A7-A171-3F69-0F1F-24FE1B3C30F9}"/>
              </a:ext>
            </a:extLst>
          </p:cNvPr>
          <p:cNvSpPr txBox="1">
            <a:spLocks/>
          </p:cNvSpPr>
          <p:nvPr/>
        </p:nvSpPr>
        <p:spPr>
          <a:xfrm>
            <a:off x="10592432" y="3262385"/>
            <a:ext cx="413968" cy="25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2000" b="1" i="1" dirty="0"/>
              <a:t>e</a:t>
            </a:r>
            <a:r>
              <a:rPr lang="en-US" sz="2000" b="1" i="1" baseline="30000" dirty="0"/>
              <a:t>-</a:t>
            </a:r>
            <a:endParaRPr lang="en-US" sz="2000" b="1" baseline="30000" dirty="0">
              <a:solidFill>
                <a:srgbClr val="FF5050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D922E81-454E-E803-E88A-0C85C528E0B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9686" b="4898"/>
          <a:stretch>
            <a:fillRect/>
          </a:stretch>
        </p:blipFill>
        <p:spPr>
          <a:xfrm>
            <a:off x="8187047" y="6188759"/>
            <a:ext cx="765839" cy="500000"/>
          </a:xfrm>
          <a:prstGeom prst="rect">
            <a:avLst/>
          </a:prstGeom>
        </p:spPr>
      </p:pic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1723B3C-044A-583B-9433-3EC3DFD5EBDB}"/>
              </a:ext>
            </a:extLst>
          </p:cNvPr>
          <p:cNvCxnSpPr>
            <a:cxnSpLocks/>
          </p:cNvCxnSpPr>
          <p:nvPr/>
        </p:nvCxnSpPr>
        <p:spPr>
          <a:xfrm flipH="1" flipV="1">
            <a:off x="9841956" y="3259437"/>
            <a:ext cx="407899" cy="633501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4C38D292-F4C6-5DBD-F0CB-7ABF7CFBEEAD}"/>
              </a:ext>
            </a:extLst>
          </p:cNvPr>
          <p:cNvSpPr txBox="1"/>
          <p:nvPr/>
        </p:nvSpPr>
        <p:spPr>
          <a:xfrm>
            <a:off x="10224323" y="3657362"/>
            <a:ext cx="19676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f</a:t>
            </a:r>
            <a:r>
              <a:rPr lang="en-US" sz="2400" baseline="-25000" dirty="0"/>
              <a:t>v </a:t>
            </a:r>
          </a:p>
          <a:p>
            <a:r>
              <a:rPr lang="en-US" dirty="0"/>
              <a:t>from experiment</a:t>
            </a:r>
          </a:p>
        </p:txBody>
      </p:sp>
    </p:spTree>
    <p:extLst>
      <p:ext uri="{BB962C8B-B14F-4D97-AF65-F5344CB8AC3E}">
        <p14:creationId xmlns:p14="http://schemas.microsoft.com/office/powerpoint/2010/main" val="786759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5E8E4-5C23-4059-E8B0-28C210ED5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F2DD76-210D-87C0-38E3-DBC573BE86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6"/>
          <a:stretch>
            <a:fillRect/>
          </a:stretch>
        </p:blipFill>
        <p:spPr>
          <a:xfrm>
            <a:off x="65082" y="1"/>
            <a:ext cx="11956531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457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57966E19-B94C-AA65-4C25-3C153C540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05"/>
          <a:stretch>
            <a:fillRect/>
          </a:stretch>
        </p:blipFill>
        <p:spPr>
          <a:xfrm>
            <a:off x="-270771" y="1317583"/>
            <a:ext cx="10416186" cy="4711775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7DB30AFF-78FC-4310-8EF3-82A4C6051555}"/>
              </a:ext>
            </a:extLst>
          </p:cNvPr>
          <p:cNvSpPr txBox="1">
            <a:spLocks/>
          </p:cNvSpPr>
          <p:nvPr/>
        </p:nvSpPr>
        <p:spPr>
          <a:xfrm>
            <a:off x="413745" y="86246"/>
            <a:ext cx="788670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Two-photon interactions</a:t>
            </a:r>
          </a:p>
        </p:txBody>
      </p:sp>
      <p:cxnSp>
        <p:nvCxnSpPr>
          <p:cNvPr id="10" name="Connector 106">
            <a:extLst>
              <a:ext uri="{FF2B5EF4-FFF2-40B4-BE49-F238E27FC236}">
                <a16:creationId xmlns:a16="http://schemas.microsoft.com/office/drawing/2014/main" id="{23D96AAC-1CA2-A75D-C05C-F77B721115F2}"/>
              </a:ext>
            </a:extLst>
          </p:cNvPr>
          <p:cNvCxnSpPr>
            <a:cxnSpLocks/>
          </p:cNvCxnSpPr>
          <p:nvPr/>
        </p:nvCxnSpPr>
        <p:spPr>
          <a:xfrm>
            <a:off x="10343202" y="3838502"/>
            <a:ext cx="1295054" cy="45245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WavyLine 116">
            <a:extLst>
              <a:ext uri="{FF2B5EF4-FFF2-40B4-BE49-F238E27FC236}">
                <a16:creationId xmlns:a16="http://schemas.microsoft.com/office/drawing/2014/main" id="{E0C99D98-7229-25A3-515B-12BB1C616F3D}"/>
              </a:ext>
            </a:extLst>
          </p:cNvPr>
          <p:cNvSpPr/>
          <p:nvPr/>
        </p:nvSpPr>
        <p:spPr>
          <a:xfrm rot="7200000">
            <a:off x="9840882" y="1580465"/>
            <a:ext cx="227920" cy="912649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17">
            <a:extLst>
              <a:ext uri="{FF2B5EF4-FFF2-40B4-BE49-F238E27FC236}">
                <a16:creationId xmlns:a16="http://schemas.microsoft.com/office/drawing/2014/main" id="{0A26B0BB-6BD0-3CB8-9A74-51BCF44A067D}"/>
              </a:ext>
            </a:extLst>
          </p:cNvPr>
          <p:cNvSpPr txBox="1">
            <a:spLocks/>
          </p:cNvSpPr>
          <p:nvPr/>
        </p:nvSpPr>
        <p:spPr>
          <a:xfrm>
            <a:off x="9688223" y="3474132"/>
            <a:ext cx="420000" cy="35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D700"/>
                </a:solidFill>
              </a:rPr>
              <a:t>γ</a:t>
            </a:r>
          </a:p>
        </p:txBody>
      </p:sp>
      <p:sp>
        <p:nvSpPr>
          <p:cNvPr id="17" name="TextBox 117">
            <a:extLst>
              <a:ext uri="{FF2B5EF4-FFF2-40B4-BE49-F238E27FC236}">
                <a16:creationId xmlns:a16="http://schemas.microsoft.com/office/drawing/2014/main" id="{639E7525-B2BA-E764-8A36-E3B3897C3911}"/>
              </a:ext>
            </a:extLst>
          </p:cNvPr>
          <p:cNvSpPr txBox="1">
            <a:spLocks/>
          </p:cNvSpPr>
          <p:nvPr/>
        </p:nvSpPr>
        <p:spPr>
          <a:xfrm>
            <a:off x="10880458" y="3624482"/>
            <a:ext cx="981438" cy="35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2800" b="1" i="1" dirty="0"/>
              <a:t>e</a:t>
            </a:r>
            <a:r>
              <a:rPr lang="en-US" sz="2800" b="1" baseline="30000" dirty="0"/>
              <a:t>+</a:t>
            </a:r>
            <a:r>
              <a:rPr lang="en-US" sz="2800" b="1" dirty="0"/>
              <a:t> </a:t>
            </a:r>
            <a:endParaRPr lang="en-US" sz="2800" b="1" baseline="30000" dirty="0"/>
          </a:p>
        </p:txBody>
      </p:sp>
      <p:cxnSp>
        <p:nvCxnSpPr>
          <p:cNvPr id="21" name="Connector 106">
            <a:extLst>
              <a:ext uri="{FF2B5EF4-FFF2-40B4-BE49-F238E27FC236}">
                <a16:creationId xmlns:a16="http://schemas.microsoft.com/office/drawing/2014/main" id="{2AAEF3C0-920C-E493-2F12-3A5D0DD7410E}"/>
              </a:ext>
            </a:extLst>
          </p:cNvPr>
          <p:cNvCxnSpPr>
            <a:cxnSpLocks/>
          </p:cNvCxnSpPr>
          <p:nvPr/>
        </p:nvCxnSpPr>
        <p:spPr>
          <a:xfrm flipV="1">
            <a:off x="10382987" y="1886380"/>
            <a:ext cx="1105248" cy="45245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117">
            <a:extLst>
              <a:ext uri="{FF2B5EF4-FFF2-40B4-BE49-F238E27FC236}">
                <a16:creationId xmlns:a16="http://schemas.microsoft.com/office/drawing/2014/main" id="{2C63374D-668A-F93B-FEAB-A8B7B719BC74}"/>
              </a:ext>
            </a:extLst>
          </p:cNvPr>
          <p:cNvSpPr txBox="1">
            <a:spLocks/>
          </p:cNvSpPr>
          <p:nvPr/>
        </p:nvSpPr>
        <p:spPr>
          <a:xfrm>
            <a:off x="10584493" y="1604370"/>
            <a:ext cx="774375" cy="35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2800" b="1" i="1" dirty="0"/>
              <a:t>e</a:t>
            </a:r>
            <a:r>
              <a:rPr lang="en-US" sz="2800" b="1" i="1" baseline="30000" dirty="0"/>
              <a:t>-</a:t>
            </a:r>
            <a:endParaRPr lang="en-US" sz="2800" b="1" baseline="30000" dirty="0"/>
          </a:p>
          <a:p>
            <a:pPr marL="0" indent="0" algn="ctr">
              <a:buNone/>
            </a:pPr>
            <a:endParaRPr lang="en-US" sz="2800" b="1" baseline="30000" dirty="0"/>
          </a:p>
        </p:txBody>
      </p:sp>
      <p:sp>
        <p:nvSpPr>
          <p:cNvPr id="25" name="WavyLine 116">
            <a:extLst>
              <a:ext uri="{FF2B5EF4-FFF2-40B4-BE49-F238E27FC236}">
                <a16:creationId xmlns:a16="http://schemas.microsoft.com/office/drawing/2014/main" id="{DE37A86C-A08B-DBB0-0D2C-2D142FCEBBB2}"/>
              </a:ext>
            </a:extLst>
          </p:cNvPr>
          <p:cNvSpPr/>
          <p:nvPr/>
        </p:nvSpPr>
        <p:spPr>
          <a:xfrm rot="3707843">
            <a:off x="9877738" y="3673451"/>
            <a:ext cx="227920" cy="912649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117">
            <a:extLst>
              <a:ext uri="{FF2B5EF4-FFF2-40B4-BE49-F238E27FC236}">
                <a16:creationId xmlns:a16="http://schemas.microsoft.com/office/drawing/2014/main" id="{295FEED9-CCA7-869A-54F9-5254352260B2}"/>
              </a:ext>
            </a:extLst>
          </p:cNvPr>
          <p:cNvSpPr txBox="1">
            <a:spLocks/>
          </p:cNvSpPr>
          <p:nvPr/>
        </p:nvSpPr>
        <p:spPr>
          <a:xfrm>
            <a:off x="9675914" y="2283462"/>
            <a:ext cx="420000" cy="35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D700"/>
                </a:solidFill>
              </a:rPr>
              <a:t>γ</a:t>
            </a:r>
          </a:p>
        </p:txBody>
      </p:sp>
      <p:cxnSp>
        <p:nvCxnSpPr>
          <p:cNvPr id="28" name="Connector 106">
            <a:extLst>
              <a:ext uri="{FF2B5EF4-FFF2-40B4-BE49-F238E27FC236}">
                <a16:creationId xmlns:a16="http://schemas.microsoft.com/office/drawing/2014/main" id="{5D998481-D165-34C7-11D8-A2A6293934F5}"/>
              </a:ext>
            </a:extLst>
          </p:cNvPr>
          <p:cNvCxnSpPr>
            <a:cxnSpLocks/>
          </p:cNvCxnSpPr>
          <p:nvPr/>
        </p:nvCxnSpPr>
        <p:spPr>
          <a:xfrm>
            <a:off x="10407011" y="2338831"/>
            <a:ext cx="28386" cy="143710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E67DE51A-870F-28A5-1920-E6AF34E8221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4724" y="2087365"/>
            <a:ext cx="901025" cy="1037697"/>
          </a:xfrm>
          <a:prstGeom prst="rect">
            <a:avLst/>
          </a:prstGeom>
        </p:spPr>
      </p:pic>
      <p:sp>
        <p:nvSpPr>
          <p:cNvPr id="4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7CAC-DB39-435C-8F8A-E01B59EDEDFC}" type="slidenum">
              <a:rPr lang="en-US" sz="3200" b="0" smtClean="0"/>
              <a:t>40</a:t>
            </a:fld>
            <a:endParaRPr lang="en-US" sz="32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797576-B6CB-A948-C707-3389C67C4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3889" y="145169"/>
            <a:ext cx="4425188" cy="86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19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621C9-57D3-B042-77BC-CB1414E37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65533B-A68C-5C5C-F756-7C3A2C984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9" t="38320" r="1037" b="4331"/>
          <a:stretch>
            <a:fillRect/>
          </a:stretch>
        </p:blipFill>
        <p:spPr>
          <a:xfrm>
            <a:off x="9650458" y="1571012"/>
            <a:ext cx="1833878" cy="2555959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EE4105B7-234C-AC39-9433-4EDC4022FBD2}"/>
              </a:ext>
            </a:extLst>
          </p:cNvPr>
          <p:cNvSpPr txBox="1">
            <a:spLocks/>
          </p:cNvSpPr>
          <p:nvPr/>
        </p:nvSpPr>
        <p:spPr>
          <a:xfrm>
            <a:off x="413745" y="86246"/>
            <a:ext cx="788670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Two-photon interactions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821F338-EC9E-B522-85DB-000BFBAA954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86230" y="1210789"/>
            <a:ext cx="1287179" cy="14824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9958E3-AD68-5CB2-7265-F915899FE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54" y="933252"/>
            <a:ext cx="7924369" cy="5201637"/>
          </a:xfrm>
          <a:prstGeom prst="rect">
            <a:avLst/>
          </a:prstGeom>
        </p:spPr>
      </p:pic>
      <p:sp>
        <p:nvSpPr>
          <p:cNvPr id="3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E6112-6D56-444D-B0F3-0B38BEEE44C6}" type="slidenum">
              <a:rPr lang="en-US" sz="3200" b="0" smtClean="0"/>
              <a:t>41</a:t>
            </a:fld>
            <a:endParaRPr lang="en-US" sz="3200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8CE754-8A73-77B8-383D-2553ADD8C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3889" y="145169"/>
            <a:ext cx="4425188" cy="86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5216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03773-909B-B764-3E50-6DF42B772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E163494-52C7-9D74-B4A0-31110FC568E3}"/>
              </a:ext>
            </a:extLst>
          </p:cNvPr>
          <p:cNvSpPr txBox="1"/>
          <p:nvPr/>
        </p:nvSpPr>
        <p:spPr>
          <a:xfrm>
            <a:off x="869461" y="887340"/>
            <a:ext cx="4297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Pure EM interactions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Back-to-back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Good agreement with 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15BD7F2B-0894-2044-9AF3-5A7B8AAEA66E}"/>
              </a:ext>
            </a:extLst>
          </p:cNvPr>
          <p:cNvSpPr txBox="1">
            <a:spLocks/>
          </p:cNvSpPr>
          <p:nvPr/>
        </p:nvSpPr>
        <p:spPr>
          <a:xfrm>
            <a:off x="413745" y="86246"/>
            <a:ext cx="788670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Two-photon interactions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4980CC6-7348-252A-F0FC-152E5AF94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28" y="2518556"/>
            <a:ext cx="5094593" cy="57206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γγ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→ee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arXiv:2207.12781</a:t>
            </a: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77D801-CC97-CF68-FBDA-933C0A026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703" y="1084924"/>
            <a:ext cx="5075923" cy="48654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4F80DF2-BAF2-B9DC-A501-04061B546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6110" y="3090624"/>
            <a:ext cx="3499171" cy="3647785"/>
          </a:xfrm>
          <a:prstGeom prst="rect">
            <a:avLst/>
          </a:prstGeom>
        </p:spPr>
      </p:pic>
      <p:sp>
        <p:nvSpPr>
          <p:cNvPr id="21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8D14-D4C8-4AF5-918A-E9CF0424B06A}" type="slidenum">
              <a:rPr lang="en-US" sz="3200" b="0" smtClean="0"/>
              <a:t>42</a:t>
            </a:fld>
            <a:endParaRPr lang="en-US" sz="3200" b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29ED1E-52A3-D459-7291-5CC717687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3889" y="145169"/>
            <a:ext cx="4425188" cy="86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276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FAFE-FE57-0473-7FD3-0722D68E8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photon-photon interactions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1DAF4-7438-B624-C51F-1B3FDF76B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1368" y="1820008"/>
            <a:ext cx="5369170" cy="25937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γγ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→ee, and many others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been measured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been measured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8E51AA7-0201-0448-5367-C8DDB01845B2}"/>
              </a:ext>
            </a:extLst>
          </p:cNvPr>
          <p:cNvSpPr txBox="1">
            <a:spLocks/>
          </p:cNvSpPr>
          <p:nvPr/>
        </p:nvSpPr>
        <p:spPr>
          <a:xfrm>
            <a:off x="8113406" y="1949188"/>
            <a:ext cx="4009767" cy="171529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Pure EM measurements by ATLAS</a:t>
            </a:r>
          </a:p>
          <a:p>
            <a:pPr lvl="1"/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γγ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γγ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arXiv:1904.03536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&amp;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arXiv:2008.05355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γγ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μμ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arXiv:2011.12211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γγ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l-GR" sz="2200" i="1" dirty="0">
                <a:latin typeface="Arial" panose="020B0604020202020204" pitchFamily="34" charset="0"/>
                <a:cs typeface="Arial" panose="020B0604020202020204" pitchFamily="34" charset="0"/>
              </a:rPr>
              <a:t>ττ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arXiv:2204.13478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γγ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→ee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arXiv:2207.12781</a:t>
            </a: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l-GR" sz="2200" dirty="0">
                <a:latin typeface="Arial" panose="020B0604020202020204" pitchFamily="34" charset="0"/>
                <a:cs typeface="Arial" panose="020B0604020202020204" pitchFamily="34" charset="0"/>
              </a:rPr>
              <a:t>γγ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MM  </a:t>
            </a:r>
            <a:r>
              <a:rPr lang="en-US" sz="2200" dirty="0">
                <a:solidFill>
                  <a:srgbClr val="FFFFFF"/>
                </a:solidFill>
                <a:latin typeface="Lucida Grande"/>
                <a:hlinkClick r:id="rId7"/>
              </a:rPr>
              <a:t>arXiv:2408.11035</a:t>
            </a: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96B2A-1430-449E-9BCE-015E2A0A8F8E}" type="slidenum">
              <a:rPr lang="en-US" sz="3200" b="0" smtClean="0"/>
              <a:t>43</a:t>
            </a:fld>
            <a:endParaRPr lang="en-US" sz="3200" b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E76F56-2C43-A951-64A0-8A1F3327FD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8733" y="1878801"/>
            <a:ext cx="2640621" cy="51890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F8A444-429D-F5B1-AE36-11E329EB07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8242" y="3734233"/>
            <a:ext cx="2280661" cy="5909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7D6FC7-EE43-E086-F5D1-C9E439E288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9788" y="2744249"/>
            <a:ext cx="1940760" cy="63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631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B85FE76-9486-67EC-9CC4-E4558F84C741}"/>
              </a:ext>
            </a:extLst>
          </p:cNvPr>
          <p:cNvSpPr/>
          <p:nvPr/>
        </p:nvSpPr>
        <p:spPr>
          <a:xfrm>
            <a:off x="586155" y="6143027"/>
            <a:ext cx="9825714" cy="519579"/>
          </a:xfrm>
          <a:prstGeom prst="roundRect">
            <a:avLst>
              <a:gd name="adj" fmla="val 37993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F4BA90-B227-B9A3-3AE5-381EA203A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264" y="1297074"/>
            <a:ext cx="1899688" cy="5257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5BE3C4-E39D-38ED-01BD-C0A15004F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663" y="1250383"/>
            <a:ext cx="2209575" cy="5072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725047-B455-1FE9-5136-350758723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photonuclear interactions</a:t>
            </a:r>
          </a:p>
        </p:txBody>
      </p:sp>
      <p:cxnSp>
        <p:nvCxnSpPr>
          <p:cNvPr id="4" name="Connector 106">
            <a:extLst>
              <a:ext uri="{FF2B5EF4-FFF2-40B4-BE49-F238E27FC236}">
                <a16:creationId xmlns:a16="http://schemas.microsoft.com/office/drawing/2014/main" id="{B9034C2E-3167-BD9B-698B-4DF37FC85ABB}"/>
              </a:ext>
            </a:extLst>
          </p:cNvPr>
          <p:cNvCxnSpPr>
            <a:cxnSpLocks/>
          </p:cNvCxnSpPr>
          <p:nvPr/>
        </p:nvCxnSpPr>
        <p:spPr>
          <a:xfrm>
            <a:off x="2106072" y="2670874"/>
            <a:ext cx="956714" cy="41544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 108">
            <a:extLst>
              <a:ext uri="{FF2B5EF4-FFF2-40B4-BE49-F238E27FC236}">
                <a16:creationId xmlns:a16="http://schemas.microsoft.com/office/drawing/2014/main" id="{C92045DC-7502-60AF-A7F5-22E23136CB7D}"/>
              </a:ext>
            </a:extLst>
          </p:cNvPr>
          <p:cNvCxnSpPr>
            <a:cxnSpLocks/>
          </p:cNvCxnSpPr>
          <p:nvPr/>
        </p:nvCxnSpPr>
        <p:spPr>
          <a:xfrm flipV="1">
            <a:off x="2104264" y="2189274"/>
            <a:ext cx="1159261" cy="4452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or 110">
            <a:extLst>
              <a:ext uri="{FF2B5EF4-FFF2-40B4-BE49-F238E27FC236}">
                <a16:creationId xmlns:a16="http://schemas.microsoft.com/office/drawing/2014/main" id="{08B7089B-D021-9423-06D9-FACC08C21A75}"/>
              </a:ext>
            </a:extLst>
          </p:cNvPr>
          <p:cNvCxnSpPr>
            <a:cxnSpLocks/>
          </p:cNvCxnSpPr>
          <p:nvPr/>
        </p:nvCxnSpPr>
        <p:spPr>
          <a:xfrm flipV="1">
            <a:off x="1686918" y="4106834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riangle 111">
            <a:extLst>
              <a:ext uri="{FF2B5EF4-FFF2-40B4-BE49-F238E27FC236}">
                <a16:creationId xmlns:a16="http://schemas.microsoft.com/office/drawing/2014/main" id="{CE978DC1-7A28-3782-6E02-FA8E7592889B}"/>
              </a:ext>
            </a:extLst>
          </p:cNvPr>
          <p:cNvSpPr/>
          <p:nvPr/>
        </p:nvSpPr>
        <p:spPr>
          <a:xfrm rot="4183046">
            <a:off x="2262918" y="4257234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WavyLine 116">
            <a:extLst>
              <a:ext uri="{FF2B5EF4-FFF2-40B4-BE49-F238E27FC236}">
                <a16:creationId xmlns:a16="http://schemas.microsoft.com/office/drawing/2014/main" id="{DF688572-3F7B-0267-73A9-FF499CDC90BE}"/>
              </a:ext>
            </a:extLst>
          </p:cNvPr>
          <p:cNvSpPr/>
          <p:nvPr/>
        </p:nvSpPr>
        <p:spPr>
          <a:xfrm rot="5400000">
            <a:off x="1237050" y="1799333"/>
            <a:ext cx="166400" cy="1600000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117">
            <a:extLst>
              <a:ext uri="{FF2B5EF4-FFF2-40B4-BE49-F238E27FC236}">
                <a16:creationId xmlns:a16="http://schemas.microsoft.com/office/drawing/2014/main" id="{FEEA4175-5F4D-467F-72D9-FFA84E6DCF93}"/>
              </a:ext>
            </a:extLst>
          </p:cNvPr>
          <p:cNvSpPr txBox="1">
            <a:spLocks/>
          </p:cNvSpPr>
          <p:nvPr/>
        </p:nvSpPr>
        <p:spPr>
          <a:xfrm>
            <a:off x="470959" y="3888099"/>
            <a:ext cx="1559914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Pb nucleon</a:t>
            </a:r>
            <a:endParaRPr lang="en-US" sz="3200" b="1" baseline="30000" dirty="0">
              <a:solidFill>
                <a:srgbClr val="FF5050"/>
              </a:solidFill>
            </a:endParaRPr>
          </a:p>
        </p:txBody>
      </p:sp>
      <p:sp>
        <p:nvSpPr>
          <p:cNvPr id="26" name="TextBox 117">
            <a:extLst>
              <a:ext uri="{FF2B5EF4-FFF2-40B4-BE49-F238E27FC236}">
                <a16:creationId xmlns:a16="http://schemas.microsoft.com/office/drawing/2014/main" id="{3CB6DD4E-4446-039B-B3EE-A6063466CD6B}"/>
              </a:ext>
            </a:extLst>
          </p:cNvPr>
          <p:cNvSpPr txBox="1">
            <a:spLocks/>
          </p:cNvSpPr>
          <p:nvPr/>
        </p:nvSpPr>
        <p:spPr>
          <a:xfrm>
            <a:off x="4503033" y="4462216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27" name="TextBox 117">
            <a:extLst>
              <a:ext uri="{FF2B5EF4-FFF2-40B4-BE49-F238E27FC236}">
                <a16:creationId xmlns:a16="http://schemas.microsoft.com/office/drawing/2014/main" id="{F2D5E886-02B8-0021-8941-10603D397D30}"/>
              </a:ext>
            </a:extLst>
          </p:cNvPr>
          <p:cNvSpPr txBox="1">
            <a:spLocks/>
          </p:cNvSpPr>
          <p:nvPr/>
        </p:nvSpPr>
        <p:spPr>
          <a:xfrm>
            <a:off x="3837397" y="2718342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i="1" baseline="30000" dirty="0"/>
              <a:t>-</a:t>
            </a:r>
            <a:r>
              <a:rPr lang="en-US" sz="3200" b="1" baseline="30000" dirty="0"/>
              <a:t>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28" name="TextBox 117">
            <a:extLst>
              <a:ext uri="{FF2B5EF4-FFF2-40B4-BE49-F238E27FC236}">
                <a16:creationId xmlns:a16="http://schemas.microsoft.com/office/drawing/2014/main" id="{6D6928E1-E939-0B0E-36E4-473B6D6E03CA}"/>
              </a:ext>
            </a:extLst>
          </p:cNvPr>
          <p:cNvSpPr txBox="1">
            <a:spLocks/>
          </p:cNvSpPr>
          <p:nvPr/>
        </p:nvSpPr>
        <p:spPr>
          <a:xfrm>
            <a:off x="2499984" y="1761171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31" name="TextBox 117">
            <a:extLst>
              <a:ext uri="{FF2B5EF4-FFF2-40B4-BE49-F238E27FC236}">
                <a16:creationId xmlns:a16="http://schemas.microsoft.com/office/drawing/2014/main" id="{6779A7D9-CC16-34E3-369E-741A0F547EA8}"/>
              </a:ext>
            </a:extLst>
          </p:cNvPr>
          <p:cNvSpPr txBox="1">
            <a:spLocks/>
          </p:cNvSpPr>
          <p:nvPr/>
        </p:nvSpPr>
        <p:spPr>
          <a:xfrm>
            <a:off x="254889" y="1672277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cxnSp>
        <p:nvCxnSpPr>
          <p:cNvPr id="33" name="Connector 110">
            <a:extLst>
              <a:ext uri="{FF2B5EF4-FFF2-40B4-BE49-F238E27FC236}">
                <a16:creationId xmlns:a16="http://schemas.microsoft.com/office/drawing/2014/main" id="{3CD5FB27-3EF4-3DB9-1B42-7FA5CA1AAB8F}"/>
              </a:ext>
            </a:extLst>
          </p:cNvPr>
          <p:cNvCxnSpPr>
            <a:cxnSpLocks/>
          </p:cNvCxnSpPr>
          <p:nvPr/>
        </p:nvCxnSpPr>
        <p:spPr>
          <a:xfrm flipV="1">
            <a:off x="1730973" y="4270834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110">
            <a:extLst>
              <a:ext uri="{FF2B5EF4-FFF2-40B4-BE49-F238E27FC236}">
                <a16:creationId xmlns:a16="http://schemas.microsoft.com/office/drawing/2014/main" id="{41FC9C55-A2B9-32B0-394F-E75D9E9D1759}"/>
              </a:ext>
            </a:extLst>
          </p:cNvPr>
          <p:cNvCxnSpPr>
            <a:cxnSpLocks/>
          </p:cNvCxnSpPr>
          <p:nvPr/>
        </p:nvCxnSpPr>
        <p:spPr>
          <a:xfrm flipV="1">
            <a:off x="1856443" y="4418718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106">
            <a:extLst>
              <a:ext uri="{FF2B5EF4-FFF2-40B4-BE49-F238E27FC236}">
                <a16:creationId xmlns:a16="http://schemas.microsoft.com/office/drawing/2014/main" id="{0F465E52-4EAB-FD9C-4B09-0BB907BC28C1}"/>
              </a:ext>
            </a:extLst>
          </p:cNvPr>
          <p:cNvCxnSpPr>
            <a:cxnSpLocks/>
          </p:cNvCxnSpPr>
          <p:nvPr/>
        </p:nvCxnSpPr>
        <p:spPr>
          <a:xfrm>
            <a:off x="3101397" y="4088099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120BA7F6-2938-BF4E-C713-8FA5A9B6AA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t="1" r="38099" b="5088"/>
          <a:stretch>
            <a:fillRect/>
          </a:stretch>
        </p:blipFill>
        <p:spPr>
          <a:xfrm rot="16200000">
            <a:off x="2575785" y="3379814"/>
            <a:ext cx="983041" cy="414793"/>
          </a:xfrm>
          <a:prstGeom prst="rect">
            <a:avLst/>
          </a:prstGeom>
        </p:spPr>
      </p:pic>
      <p:cxnSp>
        <p:nvCxnSpPr>
          <p:cNvPr id="43" name="Connector 108">
            <a:extLst>
              <a:ext uri="{FF2B5EF4-FFF2-40B4-BE49-F238E27FC236}">
                <a16:creationId xmlns:a16="http://schemas.microsoft.com/office/drawing/2014/main" id="{75698FC8-145A-80C7-1945-9767DA5B6171}"/>
              </a:ext>
            </a:extLst>
          </p:cNvPr>
          <p:cNvCxnSpPr>
            <a:cxnSpLocks/>
          </p:cNvCxnSpPr>
          <p:nvPr/>
        </p:nvCxnSpPr>
        <p:spPr>
          <a:xfrm flipV="1">
            <a:off x="3073460" y="2446342"/>
            <a:ext cx="1663750" cy="65275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135">
            <a:extLst>
              <a:ext uri="{FF2B5EF4-FFF2-40B4-BE49-F238E27FC236}">
                <a16:creationId xmlns:a16="http://schemas.microsoft.com/office/drawing/2014/main" id="{B85260BA-0FC8-4D88-D01D-C656C632393D}"/>
              </a:ext>
            </a:extLst>
          </p:cNvPr>
          <p:cNvSpPr txBox="1">
            <a:spLocks/>
          </p:cNvSpPr>
          <p:nvPr/>
        </p:nvSpPr>
        <p:spPr>
          <a:xfrm>
            <a:off x="3126545" y="3336673"/>
            <a:ext cx="513772" cy="544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5050"/>
                </a:solidFill>
              </a:rPr>
              <a:t>g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93E5DB6E-A645-1F0A-2BD6-2A97069B71B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t="1" r="38099" b="5088"/>
          <a:stretch>
            <a:fillRect/>
          </a:stretch>
        </p:blipFill>
        <p:spPr>
          <a:xfrm rot="16200000">
            <a:off x="2510093" y="2506605"/>
            <a:ext cx="498232" cy="26022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5A880D9-2BA4-EABB-B459-062BF581DC9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t="1" r="70396" b="6820"/>
          <a:stretch>
            <a:fillRect/>
          </a:stretch>
        </p:blipFill>
        <p:spPr>
          <a:xfrm rot="16200000">
            <a:off x="2365237" y="2483188"/>
            <a:ext cx="238273" cy="255477"/>
          </a:xfrm>
          <a:prstGeom prst="rect">
            <a:avLst/>
          </a:prstGeom>
        </p:spPr>
      </p:pic>
      <p:sp>
        <p:nvSpPr>
          <p:cNvPr id="51" name="Triangle 129">
            <a:extLst>
              <a:ext uri="{FF2B5EF4-FFF2-40B4-BE49-F238E27FC236}">
                <a16:creationId xmlns:a16="http://schemas.microsoft.com/office/drawing/2014/main" id="{7D6B8946-E3AD-9B82-1D4A-CA33D5926560}"/>
              </a:ext>
            </a:extLst>
          </p:cNvPr>
          <p:cNvSpPr/>
          <p:nvPr/>
        </p:nvSpPr>
        <p:spPr>
          <a:xfrm rot="6616954">
            <a:off x="3879192" y="4340616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2" name="Connector 106">
            <a:extLst>
              <a:ext uri="{FF2B5EF4-FFF2-40B4-BE49-F238E27FC236}">
                <a16:creationId xmlns:a16="http://schemas.microsoft.com/office/drawing/2014/main" id="{65EC504A-00AD-26B6-337A-0A5794F88335}"/>
              </a:ext>
            </a:extLst>
          </p:cNvPr>
          <p:cNvCxnSpPr>
            <a:cxnSpLocks/>
          </p:cNvCxnSpPr>
          <p:nvPr/>
        </p:nvCxnSpPr>
        <p:spPr>
          <a:xfrm flipH="1" flipV="1">
            <a:off x="8541214" y="2814322"/>
            <a:ext cx="63759" cy="10017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110">
            <a:extLst>
              <a:ext uri="{FF2B5EF4-FFF2-40B4-BE49-F238E27FC236}">
                <a16:creationId xmlns:a16="http://schemas.microsoft.com/office/drawing/2014/main" id="{F89197CD-B0E9-565D-8AA5-65A23754D12E}"/>
              </a:ext>
            </a:extLst>
          </p:cNvPr>
          <p:cNvCxnSpPr>
            <a:cxnSpLocks/>
          </p:cNvCxnSpPr>
          <p:nvPr/>
        </p:nvCxnSpPr>
        <p:spPr>
          <a:xfrm flipV="1">
            <a:off x="7165346" y="3834834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riangle 111">
            <a:extLst>
              <a:ext uri="{FF2B5EF4-FFF2-40B4-BE49-F238E27FC236}">
                <a16:creationId xmlns:a16="http://schemas.microsoft.com/office/drawing/2014/main" id="{8325A142-8AAC-CD35-AA30-26A4D07E78FE}"/>
              </a:ext>
            </a:extLst>
          </p:cNvPr>
          <p:cNvSpPr/>
          <p:nvPr/>
        </p:nvSpPr>
        <p:spPr>
          <a:xfrm rot="4183046">
            <a:off x="7741346" y="3985234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WavyLine 116">
            <a:extLst>
              <a:ext uri="{FF2B5EF4-FFF2-40B4-BE49-F238E27FC236}">
                <a16:creationId xmlns:a16="http://schemas.microsoft.com/office/drawing/2014/main" id="{60DFEDA9-E5A3-C128-9900-D823DD3C4A86}"/>
              </a:ext>
            </a:extLst>
          </p:cNvPr>
          <p:cNvSpPr/>
          <p:nvPr/>
        </p:nvSpPr>
        <p:spPr>
          <a:xfrm rot="5400000">
            <a:off x="7626098" y="2004590"/>
            <a:ext cx="166400" cy="1600000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117">
            <a:extLst>
              <a:ext uri="{FF2B5EF4-FFF2-40B4-BE49-F238E27FC236}">
                <a16:creationId xmlns:a16="http://schemas.microsoft.com/office/drawing/2014/main" id="{B2FED1A8-AF67-8E97-EAD1-9C44E5B3D9CA}"/>
              </a:ext>
            </a:extLst>
          </p:cNvPr>
          <p:cNvSpPr txBox="1">
            <a:spLocks/>
          </p:cNvSpPr>
          <p:nvPr/>
        </p:nvSpPr>
        <p:spPr>
          <a:xfrm>
            <a:off x="5683794" y="3756718"/>
            <a:ext cx="1559914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Pb nucleon</a:t>
            </a:r>
            <a:endParaRPr lang="en-US" sz="3200" b="1" baseline="30000" dirty="0">
              <a:solidFill>
                <a:srgbClr val="FF5050"/>
              </a:solidFill>
            </a:endParaRPr>
          </a:p>
        </p:txBody>
      </p:sp>
      <p:sp>
        <p:nvSpPr>
          <p:cNvPr id="58" name="TextBox 117">
            <a:extLst>
              <a:ext uri="{FF2B5EF4-FFF2-40B4-BE49-F238E27FC236}">
                <a16:creationId xmlns:a16="http://schemas.microsoft.com/office/drawing/2014/main" id="{2A2D932B-5EED-11B4-9F97-B947CD103B07}"/>
              </a:ext>
            </a:extLst>
          </p:cNvPr>
          <p:cNvSpPr txBox="1">
            <a:spLocks/>
          </p:cNvSpPr>
          <p:nvPr/>
        </p:nvSpPr>
        <p:spPr>
          <a:xfrm>
            <a:off x="8636889" y="2947142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+,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59" name="TextBox 117">
            <a:extLst>
              <a:ext uri="{FF2B5EF4-FFF2-40B4-BE49-F238E27FC236}">
                <a16:creationId xmlns:a16="http://schemas.microsoft.com/office/drawing/2014/main" id="{5080B6C1-3C69-D299-66D2-36C05D961950}"/>
              </a:ext>
            </a:extLst>
          </p:cNvPr>
          <p:cNvSpPr txBox="1">
            <a:spLocks/>
          </p:cNvSpPr>
          <p:nvPr/>
        </p:nvSpPr>
        <p:spPr>
          <a:xfrm>
            <a:off x="9315825" y="2446342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dirty="0"/>
              <a:t>+</a:t>
            </a:r>
            <a:r>
              <a:rPr lang="en-US" sz="3200" b="1" i="1" baseline="30000" dirty="0"/>
              <a:t>-</a:t>
            </a:r>
            <a:r>
              <a:rPr lang="en-US" sz="3200" b="1" baseline="30000" dirty="0"/>
              <a:t>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61" name="TextBox 117">
            <a:extLst>
              <a:ext uri="{FF2B5EF4-FFF2-40B4-BE49-F238E27FC236}">
                <a16:creationId xmlns:a16="http://schemas.microsoft.com/office/drawing/2014/main" id="{F19AD016-9E66-7966-C0E3-3FC603DC9C04}"/>
              </a:ext>
            </a:extLst>
          </p:cNvPr>
          <p:cNvSpPr txBox="1">
            <a:spLocks/>
          </p:cNvSpPr>
          <p:nvPr/>
        </p:nvSpPr>
        <p:spPr>
          <a:xfrm>
            <a:off x="7301346" y="1791564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cxnSp>
        <p:nvCxnSpPr>
          <p:cNvPr id="62" name="Connector 110">
            <a:extLst>
              <a:ext uri="{FF2B5EF4-FFF2-40B4-BE49-F238E27FC236}">
                <a16:creationId xmlns:a16="http://schemas.microsoft.com/office/drawing/2014/main" id="{47CCCB09-2426-34C5-2073-97B7528629F8}"/>
              </a:ext>
            </a:extLst>
          </p:cNvPr>
          <p:cNvCxnSpPr>
            <a:cxnSpLocks/>
          </p:cNvCxnSpPr>
          <p:nvPr/>
        </p:nvCxnSpPr>
        <p:spPr>
          <a:xfrm flipV="1">
            <a:off x="7209401" y="3998834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110">
            <a:extLst>
              <a:ext uri="{FF2B5EF4-FFF2-40B4-BE49-F238E27FC236}">
                <a16:creationId xmlns:a16="http://schemas.microsoft.com/office/drawing/2014/main" id="{CC5D5CB5-B169-53E5-BF04-0DB8080238BE}"/>
              </a:ext>
            </a:extLst>
          </p:cNvPr>
          <p:cNvCxnSpPr>
            <a:cxnSpLocks/>
          </p:cNvCxnSpPr>
          <p:nvPr/>
        </p:nvCxnSpPr>
        <p:spPr>
          <a:xfrm flipV="1">
            <a:off x="7334871" y="4146718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CEE7D354-3F53-13AB-8F74-728E0D8EBE9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t="1" r="38099" b="5088"/>
          <a:stretch>
            <a:fillRect/>
          </a:stretch>
        </p:blipFill>
        <p:spPr>
          <a:xfrm rot="12317336">
            <a:off x="8590438" y="3910166"/>
            <a:ext cx="1834146" cy="414793"/>
          </a:xfrm>
          <a:prstGeom prst="rect">
            <a:avLst/>
          </a:prstGeom>
        </p:spPr>
      </p:pic>
      <p:cxnSp>
        <p:nvCxnSpPr>
          <p:cNvPr id="66" name="Connector 108">
            <a:extLst>
              <a:ext uri="{FF2B5EF4-FFF2-40B4-BE49-F238E27FC236}">
                <a16:creationId xmlns:a16="http://schemas.microsoft.com/office/drawing/2014/main" id="{54E7278C-221C-F33A-3FCE-8222855A0EE9}"/>
              </a:ext>
            </a:extLst>
          </p:cNvPr>
          <p:cNvCxnSpPr>
            <a:cxnSpLocks/>
          </p:cNvCxnSpPr>
          <p:nvPr/>
        </p:nvCxnSpPr>
        <p:spPr>
          <a:xfrm flipV="1">
            <a:off x="8551888" y="2381808"/>
            <a:ext cx="1159261" cy="4452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135">
            <a:extLst>
              <a:ext uri="{FF2B5EF4-FFF2-40B4-BE49-F238E27FC236}">
                <a16:creationId xmlns:a16="http://schemas.microsoft.com/office/drawing/2014/main" id="{BBED89AF-9EC0-1BF6-B72E-246041E36ED7}"/>
              </a:ext>
            </a:extLst>
          </p:cNvPr>
          <p:cNvSpPr txBox="1">
            <a:spLocks/>
          </p:cNvSpPr>
          <p:nvPr/>
        </p:nvSpPr>
        <p:spPr>
          <a:xfrm>
            <a:off x="9960036" y="3610813"/>
            <a:ext cx="513772" cy="544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5050"/>
                </a:solidFill>
              </a:rPr>
              <a:t>g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AB34424-2DDE-AD7F-ED65-6B0546FD4C89}"/>
              </a:ext>
            </a:extLst>
          </p:cNvPr>
          <p:cNvSpPr txBox="1"/>
          <p:nvPr/>
        </p:nvSpPr>
        <p:spPr>
          <a:xfrm>
            <a:off x="427800" y="820632"/>
            <a:ext cx="5172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Resolved photonuclear collision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B69C707-64F5-495F-5847-4EB4E7621B44}"/>
              </a:ext>
            </a:extLst>
          </p:cNvPr>
          <p:cNvSpPr txBox="1"/>
          <p:nvPr/>
        </p:nvSpPr>
        <p:spPr>
          <a:xfrm>
            <a:off x="5634284" y="841157"/>
            <a:ext cx="5172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Direct photonuclear collision </a:t>
            </a:r>
          </a:p>
        </p:txBody>
      </p:sp>
      <p:sp>
        <p:nvSpPr>
          <p:cNvPr id="78" name="TextBox 138">
            <a:extLst>
              <a:ext uri="{FF2B5EF4-FFF2-40B4-BE49-F238E27FC236}">
                <a16:creationId xmlns:a16="http://schemas.microsoft.com/office/drawing/2014/main" id="{684A0C0F-7DF5-834D-FEF4-E40BB4A65FB5}"/>
              </a:ext>
            </a:extLst>
          </p:cNvPr>
          <p:cNvSpPr txBox="1">
            <a:spLocks/>
          </p:cNvSpPr>
          <p:nvPr/>
        </p:nvSpPr>
        <p:spPr>
          <a:xfrm>
            <a:off x="1214242" y="5284297"/>
            <a:ext cx="4120922" cy="686143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dirty="0"/>
              <a:t>Probability  ∝</a:t>
            </a:r>
            <a:r>
              <a:rPr lang="en-US" sz="3200" b="1" dirty="0">
                <a:solidFill>
                  <a:srgbClr val="FF0000"/>
                </a:solidFill>
              </a:rPr>
              <a:t> α</a:t>
            </a:r>
            <a:r>
              <a:rPr lang="en-US" sz="3200" b="1" baseline="-25000" dirty="0">
                <a:solidFill>
                  <a:srgbClr val="FF0000"/>
                </a:solidFill>
              </a:rPr>
              <a:t>s</a:t>
            </a:r>
            <a:r>
              <a:rPr lang="en-US" sz="3200" b="1" dirty="0">
                <a:solidFill>
                  <a:srgbClr val="FF0000"/>
                </a:solidFill>
              </a:rPr>
              <a:t>²</a:t>
            </a:r>
            <a:r>
              <a:rPr lang="en-US" sz="3200" b="1" dirty="0">
                <a:solidFill>
                  <a:srgbClr val="FFD700"/>
                </a:solidFill>
              </a:rPr>
              <a:t> α</a:t>
            </a:r>
            <a:r>
              <a:rPr lang="en-US" sz="3200" b="1" baseline="-25000" dirty="0">
                <a:solidFill>
                  <a:srgbClr val="FFD700"/>
                </a:solidFill>
              </a:rPr>
              <a:t>EM</a:t>
            </a:r>
            <a:endParaRPr lang="en-US" sz="3200" b="1" dirty="0">
              <a:solidFill>
                <a:srgbClr val="FFD700"/>
              </a:solidFill>
            </a:endParaRPr>
          </a:p>
        </p:txBody>
      </p:sp>
      <p:sp>
        <p:nvSpPr>
          <p:cNvPr id="82" name="TextBox 138">
            <a:extLst>
              <a:ext uri="{FF2B5EF4-FFF2-40B4-BE49-F238E27FC236}">
                <a16:creationId xmlns:a16="http://schemas.microsoft.com/office/drawing/2014/main" id="{4DAE7B59-516B-16EC-6A8A-07B03C36B7BB}"/>
              </a:ext>
            </a:extLst>
          </p:cNvPr>
          <p:cNvSpPr txBox="1">
            <a:spLocks/>
          </p:cNvSpPr>
          <p:nvPr/>
        </p:nvSpPr>
        <p:spPr>
          <a:xfrm>
            <a:off x="6096000" y="5235685"/>
            <a:ext cx="4120922" cy="686143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dirty="0"/>
              <a:t>Probability  ∝</a:t>
            </a:r>
            <a:r>
              <a:rPr lang="en-US" sz="3200" b="1" dirty="0">
                <a:solidFill>
                  <a:srgbClr val="FF0000"/>
                </a:solidFill>
              </a:rPr>
              <a:t> α</a:t>
            </a:r>
            <a:r>
              <a:rPr lang="en-US" sz="3200" b="1" baseline="-25000" dirty="0">
                <a:solidFill>
                  <a:srgbClr val="FF0000"/>
                </a:solidFill>
              </a:rPr>
              <a:t>s</a:t>
            </a:r>
            <a:r>
              <a:rPr lang="en-US" sz="3200" b="1" dirty="0">
                <a:solidFill>
                  <a:srgbClr val="FFD700"/>
                </a:solidFill>
              </a:rPr>
              <a:t>α</a:t>
            </a:r>
            <a:r>
              <a:rPr lang="en-US" sz="3200" b="1" baseline="-25000" dirty="0">
                <a:solidFill>
                  <a:srgbClr val="FFD700"/>
                </a:solidFill>
              </a:rPr>
              <a:t>EM</a:t>
            </a:r>
            <a:endParaRPr lang="en-US" sz="3200" b="1" dirty="0">
              <a:solidFill>
                <a:srgbClr val="FFD700"/>
              </a:solidFill>
            </a:endParaRPr>
          </a:p>
        </p:txBody>
      </p:sp>
      <p:sp>
        <p:nvSpPr>
          <p:cNvPr id="84" name="TextBox 138">
            <a:extLst>
              <a:ext uri="{FF2B5EF4-FFF2-40B4-BE49-F238E27FC236}">
                <a16:creationId xmlns:a16="http://schemas.microsoft.com/office/drawing/2014/main" id="{49C691E2-5059-D1B2-2AE8-95553231C2A7}"/>
              </a:ext>
            </a:extLst>
          </p:cNvPr>
          <p:cNvSpPr txBox="1">
            <a:spLocks/>
          </p:cNvSpPr>
          <p:nvPr/>
        </p:nvSpPr>
        <p:spPr>
          <a:xfrm>
            <a:off x="87795" y="6040887"/>
            <a:ext cx="11025682" cy="686143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dirty="0"/>
              <a:t>Both processes contribute a similar order of magnitude</a:t>
            </a:r>
          </a:p>
        </p:txBody>
      </p:sp>
      <p:sp>
        <p:nvSpPr>
          <p:cNvPr id="85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095B-2B12-4556-9DBD-314E931E9530}" type="slidenum">
              <a:rPr lang="en-US" sz="3200" b="0" smtClean="0"/>
              <a:t>44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0050569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CEBFC-DC5E-46D3-9FBD-F0D35AF64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169" y="1811431"/>
            <a:ext cx="11558954" cy="3737492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Measuring photonuclear events with ATLAS</a:t>
            </a:r>
            <a:br>
              <a:rPr lang="en-US" b="1" dirty="0"/>
            </a:br>
            <a:br>
              <a:rPr lang="en-US" b="1" dirty="0"/>
            </a:br>
            <a:endParaRPr lang="en-US" b="1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1E006-A900-4588-8AB0-615C498D5367}" type="slidenum">
              <a:rPr lang="en-US" sz="3200" b="0" smtClean="0"/>
              <a:t>45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8564317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iagram  Description automatically generated">
            <a:extLst>
              <a:ext uri="{FF2B5EF4-FFF2-40B4-BE49-F238E27FC236}">
                <a16:creationId xmlns:a16="http://schemas.microsoft.com/office/drawing/2014/main" id="{99BA14EC-5AB8-4550-BEF7-205732B58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276" y="1833727"/>
            <a:ext cx="6535971" cy="4199058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E8AA808-7B04-4860-A8CC-087FF6770961}"/>
              </a:ext>
            </a:extLst>
          </p:cNvPr>
          <p:cNvSpPr/>
          <p:nvPr/>
        </p:nvSpPr>
        <p:spPr>
          <a:xfrm>
            <a:off x="3697358" y="1833727"/>
            <a:ext cx="1685676" cy="2097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D7714346-7058-49F1-A292-611DD1E8F072}"/>
              </a:ext>
            </a:extLst>
          </p:cNvPr>
          <p:cNvSpPr/>
          <p:nvPr/>
        </p:nvSpPr>
        <p:spPr>
          <a:xfrm rot="15885022">
            <a:off x="3603406" y="5335327"/>
            <a:ext cx="1645920" cy="1510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79FC0827-7A1B-4E4E-99A4-078C7521881D}"/>
              </a:ext>
            </a:extLst>
          </p:cNvPr>
          <p:cNvSpPr/>
          <p:nvPr/>
        </p:nvSpPr>
        <p:spPr>
          <a:xfrm rot="16362049">
            <a:off x="6855701" y="4877546"/>
            <a:ext cx="2550079" cy="1341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F528A1D-B2FB-4656-89B6-66D3598E4DC4}"/>
              </a:ext>
            </a:extLst>
          </p:cNvPr>
          <p:cNvSpPr/>
          <p:nvPr/>
        </p:nvSpPr>
        <p:spPr>
          <a:xfrm rot="1493830">
            <a:off x="3935790" y="2206226"/>
            <a:ext cx="2322963" cy="1492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E0A0F55-7B40-438D-A8B9-1C8077D355B6}"/>
              </a:ext>
            </a:extLst>
          </p:cNvPr>
          <p:cNvSpPr/>
          <p:nvPr/>
        </p:nvSpPr>
        <p:spPr>
          <a:xfrm rot="4447067">
            <a:off x="3718367" y="2431905"/>
            <a:ext cx="1234091" cy="1037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DF0167D-E45B-4B38-B3C3-4983430F82B1}"/>
              </a:ext>
            </a:extLst>
          </p:cNvPr>
          <p:cNvSpPr/>
          <p:nvPr/>
        </p:nvSpPr>
        <p:spPr>
          <a:xfrm rot="7921167">
            <a:off x="6388624" y="2405671"/>
            <a:ext cx="2030410" cy="939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3A5762BA-979C-4D2E-A3DF-875080AD8973}"/>
              </a:ext>
            </a:extLst>
          </p:cNvPr>
          <p:cNvSpPr/>
          <p:nvPr/>
        </p:nvSpPr>
        <p:spPr>
          <a:xfrm rot="6383480">
            <a:off x="7100943" y="2423878"/>
            <a:ext cx="1639985" cy="1279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807B07-F88F-44F1-BAEA-54AC45531730}"/>
              </a:ext>
            </a:extLst>
          </p:cNvPr>
          <p:cNvSpPr txBox="1"/>
          <p:nvPr/>
        </p:nvSpPr>
        <p:spPr>
          <a:xfrm>
            <a:off x="2467242" y="1273949"/>
            <a:ext cx="4170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Tile calorimeter </a:t>
            </a:r>
            <a:r>
              <a:rPr lang="en-US" sz="2400" dirty="0"/>
              <a:t>|</a:t>
            </a:r>
            <a:r>
              <a:rPr lang="el-GR" sz="2400" i="1" dirty="0"/>
              <a:t>η</a:t>
            </a:r>
            <a:r>
              <a:rPr lang="en-US" sz="2400" dirty="0"/>
              <a:t>| &lt; 1.7 </a:t>
            </a:r>
            <a:endParaRPr lang="en-US" sz="2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A45628-0D36-4F99-8FA1-82B4A16F9F3D}"/>
              </a:ext>
            </a:extLst>
          </p:cNvPr>
          <p:cNvSpPr txBox="1"/>
          <p:nvPr/>
        </p:nvSpPr>
        <p:spPr>
          <a:xfrm>
            <a:off x="6608473" y="1203958"/>
            <a:ext cx="488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LAr EM calorimeter </a:t>
            </a:r>
            <a:r>
              <a:rPr lang="en-US" sz="2400" dirty="0"/>
              <a:t>|</a:t>
            </a:r>
            <a:r>
              <a:rPr lang="el-GR" sz="2400" i="1" dirty="0"/>
              <a:t>η</a:t>
            </a:r>
            <a:r>
              <a:rPr lang="en-US" sz="2400" dirty="0"/>
              <a:t>| &lt; 3.2 </a:t>
            </a:r>
            <a:endParaRPr lang="en-US" sz="24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CEFB19-3F17-4F1A-B750-48FCA10A6E1F}"/>
              </a:ext>
            </a:extLst>
          </p:cNvPr>
          <p:cNvSpPr txBox="1"/>
          <p:nvPr/>
        </p:nvSpPr>
        <p:spPr>
          <a:xfrm>
            <a:off x="6660544" y="6123527"/>
            <a:ext cx="51232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Forward calorimeter  3.2 &lt; </a:t>
            </a:r>
            <a:r>
              <a:rPr lang="en-US" sz="2400" dirty="0"/>
              <a:t>|</a:t>
            </a:r>
            <a:r>
              <a:rPr lang="el-GR" sz="2400" i="1" dirty="0"/>
              <a:t>η</a:t>
            </a:r>
            <a:r>
              <a:rPr lang="en-US" sz="2400" dirty="0"/>
              <a:t>| &lt; 4.9 </a:t>
            </a:r>
          </a:p>
          <a:p>
            <a:pPr algn="ctr"/>
            <a:endParaRPr lang="en-US" sz="24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168902-EAF8-4F10-A5A6-85F8AC291C3D}"/>
              </a:ext>
            </a:extLst>
          </p:cNvPr>
          <p:cNvSpPr txBox="1"/>
          <p:nvPr/>
        </p:nvSpPr>
        <p:spPr>
          <a:xfrm>
            <a:off x="2342773" y="6196499"/>
            <a:ext cx="4331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Hadronic endcap 1.5 &lt; </a:t>
            </a:r>
            <a:r>
              <a:rPr lang="en-US" sz="2400" dirty="0"/>
              <a:t>|</a:t>
            </a:r>
            <a:r>
              <a:rPr lang="el-GR" sz="2400" i="1" dirty="0"/>
              <a:t>η</a:t>
            </a:r>
            <a:r>
              <a:rPr lang="en-US" sz="2400" dirty="0"/>
              <a:t>|&lt; 3.2 </a:t>
            </a:r>
            <a:endParaRPr lang="en-US" sz="2400" b="1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5FFF75FF-0BDC-469F-A71E-540C9A11400C}"/>
              </a:ext>
            </a:extLst>
          </p:cNvPr>
          <p:cNvSpPr/>
          <p:nvPr/>
        </p:nvSpPr>
        <p:spPr>
          <a:xfrm>
            <a:off x="1598213" y="3682065"/>
            <a:ext cx="4252079" cy="1469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E5E590-D172-46DB-BE36-CE25B3B3E53A}"/>
              </a:ext>
            </a:extLst>
          </p:cNvPr>
          <p:cNvSpPr txBox="1"/>
          <p:nvPr/>
        </p:nvSpPr>
        <p:spPr>
          <a:xfrm>
            <a:off x="450339" y="2847382"/>
            <a:ext cx="2416505" cy="109728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2400" b="1" dirty="0"/>
              <a:t>Charged-particle</a:t>
            </a:r>
          </a:p>
          <a:p>
            <a:pPr algn="ctr"/>
            <a:r>
              <a:rPr lang="en-US" sz="2400" b="1" dirty="0"/>
              <a:t>Tracker </a:t>
            </a:r>
            <a:r>
              <a:rPr lang="en-US" sz="2400" dirty="0"/>
              <a:t>|</a:t>
            </a:r>
            <a:r>
              <a:rPr lang="el-GR" sz="2400" i="1" dirty="0"/>
              <a:t>η</a:t>
            </a:r>
            <a:r>
              <a:rPr lang="en-US" sz="2400" dirty="0"/>
              <a:t>| &lt; 2.5 </a:t>
            </a:r>
            <a:endParaRPr lang="en-US" sz="2400" b="1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8BB7279-95DC-46DA-8A9D-CD9E99B4F225}"/>
              </a:ext>
            </a:extLst>
          </p:cNvPr>
          <p:cNvSpPr txBox="1">
            <a:spLocks/>
          </p:cNvSpPr>
          <p:nvPr/>
        </p:nvSpPr>
        <p:spPr>
          <a:xfrm>
            <a:off x="565038" y="86246"/>
            <a:ext cx="9996709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A Toroidal LHC ApparatuS (ATLAS)</a:t>
            </a:r>
          </a:p>
        </p:txBody>
      </p: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50DA6B21-7AE6-4920-AF64-4B8EEBC7CE99}"/>
              </a:ext>
            </a:extLst>
          </p:cNvPr>
          <p:cNvSpPr/>
          <p:nvPr/>
        </p:nvSpPr>
        <p:spPr>
          <a:xfrm rot="10165437">
            <a:off x="349858" y="4460259"/>
            <a:ext cx="1781092" cy="615363"/>
          </a:xfrm>
          <a:prstGeom prst="parallelogram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63B8F21-7B72-4E0C-A3B8-0F46F8DE7DF6}"/>
              </a:ext>
            </a:extLst>
          </p:cNvPr>
          <p:cNvSpPr txBox="1"/>
          <p:nvPr/>
        </p:nvSpPr>
        <p:spPr>
          <a:xfrm rot="21025290">
            <a:off x="771774" y="4537107"/>
            <a:ext cx="103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ZDC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3AD746-1CAC-4CC1-86B5-5E3B91D89511}"/>
              </a:ext>
            </a:extLst>
          </p:cNvPr>
          <p:cNvSpPr txBox="1"/>
          <p:nvPr/>
        </p:nvSpPr>
        <p:spPr>
          <a:xfrm>
            <a:off x="267763" y="5363950"/>
            <a:ext cx="19045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Zero-degree</a:t>
            </a:r>
          </a:p>
          <a:p>
            <a:pPr algn="ctr"/>
            <a:r>
              <a:rPr lang="en-US" sz="2400" b="1" dirty="0"/>
              <a:t>Calorimeter</a:t>
            </a:r>
          </a:p>
          <a:p>
            <a:pPr algn="ctr"/>
            <a:r>
              <a:rPr lang="en-US" sz="2400" dirty="0"/>
              <a:t>|</a:t>
            </a:r>
            <a:r>
              <a:rPr lang="el-GR" sz="2400" i="1" dirty="0"/>
              <a:t>η</a:t>
            </a:r>
            <a:r>
              <a:rPr lang="en-US" sz="2400" dirty="0"/>
              <a:t>| &gt; 8.3</a:t>
            </a:r>
            <a:endParaRPr lang="en-US" sz="2400" b="1" dirty="0"/>
          </a:p>
        </p:txBody>
      </p:sp>
      <p:sp>
        <p:nvSpPr>
          <p:cNvPr id="26" name="Parallelogram 25">
            <a:extLst>
              <a:ext uri="{FF2B5EF4-FFF2-40B4-BE49-F238E27FC236}">
                <a16:creationId xmlns:a16="http://schemas.microsoft.com/office/drawing/2014/main" id="{0A5CBA40-7DB5-4625-AEEE-12FC2F38FD28}"/>
              </a:ext>
            </a:extLst>
          </p:cNvPr>
          <p:cNvSpPr/>
          <p:nvPr/>
        </p:nvSpPr>
        <p:spPr>
          <a:xfrm rot="10165437">
            <a:off x="10171040" y="2855416"/>
            <a:ext cx="1781092" cy="615363"/>
          </a:xfrm>
          <a:prstGeom prst="parallelogram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A0C606-4CE2-445F-BFA8-7260663ED1AD}"/>
              </a:ext>
            </a:extLst>
          </p:cNvPr>
          <p:cNvSpPr txBox="1"/>
          <p:nvPr/>
        </p:nvSpPr>
        <p:spPr>
          <a:xfrm rot="21025290">
            <a:off x="10592956" y="2932264"/>
            <a:ext cx="103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ZDC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F4171A0-A219-4B8D-AE48-25E79D138F59}"/>
              </a:ext>
            </a:extLst>
          </p:cNvPr>
          <p:cNvCxnSpPr>
            <a:cxnSpLocks/>
            <a:stCxn id="23" idx="5"/>
          </p:cNvCxnSpPr>
          <p:nvPr/>
        </p:nvCxnSpPr>
        <p:spPr>
          <a:xfrm flipV="1">
            <a:off x="2040208" y="4454361"/>
            <a:ext cx="854068" cy="164246"/>
          </a:xfrm>
          <a:prstGeom prst="line">
            <a:avLst/>
          </a:prstGeom>
          <a:ln w="571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96CDA8E-B219-4FD2-B0AF-B2D68A7684A9}"/>
              </a:ext>
            </a:extLst>
          </p:cNvPr>
          <p:cNvCxnSpPr>
            <a:cxnSpLocks/>
          </p:cNvCxnSpPr>
          <p:nvPr/>
        </p:nvCxnSpPr>
        <p:spPr>
          <a:xfrm flipV="1">
            <a:off x="9412144" y="3262880"/>
            <a:ext cx="877392" cy="164246"/>
          </a:xfrm>
          <a:prstGeom prst="line">
            <a:avLst/>
          </a:prstGeom>
          <a:ln w="571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28A0-8361-4E63-915A-6414E85AE0B8}" type="slidenum">
              <a:rPr lang="en-US" sz="3200" b="0" smtClean="0"/>
              <a:t>46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7888902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8A9D2-0992-D4E5-E9A9-BBE88038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0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47</a:t>
            </a:fld>
            <a:endParaRPr lang="en-US" sz="3200" b="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5F90262-9FE7-883C-6644-CA29295B1B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089" y="264990"/>
            <a:ext cx="7644068" cy="65930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C07811-316D-34E7-0DAD-D1C21B0A489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6847" y="4189704"/>
            <a:ext cx="901025" cy="1037697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35AD01B-AF9D-3CEE-C0F8-95FB6EA6BD6B}"/>
              </a:ext>
            </a:extLst>
          </p:cNvPr>
          <p:cNvCxnSpPr>
            <a:cxnSpLocks/>
          </p:cNvCxnSpPr>
          <p:nvPr/>
        </p:nvCxnSpPr>
        <p:spPr>
          <a:xfrm>
            <a:off x="299098" y="6693293"/>
            <a:ext cx="1589751" cy="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7757D43-012F-FF9E-9DBD-411E060A8E04}"/>
              </a:ext>
            </a:extLst>
          </p:cNvPr>
          <p:cNvSpPr txBox="1"/>
          <p:nvPr/>
        </p:nvSpPr>
        <p:spPr>
          <a:xfrm>
            <a:off x="0" y="6011808"/>
            <a:ext cx="1967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baseline="-25000" dirty="0"/>
              <a:t>Trackers </a:t>
            </a:r>
            <a:r>
              <a:rPr lang="en-US" sz="2400" baseline="-25000" dirty="0"/>
              <a:t>of charged particles</a:t>
            </a:r>
          </a:p>
        </p:txBody>
      </p:sp>
    </p:spTree>
    <p:extLst>
      <p:ext uri="{BB962C8B-B14F-4D97-AF65-F5344CB8AC3E}">
        <p14:creationId xmlns:p14="http://schemas.microsoft.com/office/powerpoint/2010/main" val="7349356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707683C-CB2F-46BB-9DEF-0DF1EB7B9AA0}"/>
              </a:ext>
            </a:extLst>
          </p:cNvPr>
          <p:cNvSpPr txBox="1"/>
          <p:nvPr/>
        </p:nvSpPr>
        <p:spPr>
          <a:xfrm>
            <a:off x="-155479" y="3223596"/>
            <a:ext cx="18146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91B3AFF1-7F13-4FB9-8771-DAF95BA981EE}"/>
              </a:ext>
            </a:extLst>
          </p:cNvPr>
          <p:cNvSpPr/>
          <p:nvPr/>
        </p:nvSpPr>
        <p:spPr>
          <a:xfrm>
            <a:off x="424221" y="4500418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8CEF2842-6D31-4EBC-8447-122FA97B1DC2}"/>
              </a:ext>
            </a:extLst>
          </p:cNvPr>
          <p:cNvSpPr/>
          <p:nvPr/>
        </p:nvSpPr>
        <p:spPr>
          <a:xfrm rot="20252556">
            <a:off x="510117" y="4686070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BE72EDB-F8AB-4704-A01F-05DE98EBDC66}"/>
              </a:ext>
            </a:extLst>
          </p:cNvPr>
          <p:cNvSpPr/>
          <p:nvPr/>
        </p:nvSpPr>
        <p:spPr>
          <a:xfrm rot="1128187">
            <a:off x="529511" y="4273210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13020D-3B27-460F-93E2-DF87FDC05D52}"/>
              </a:ext>
            </a:extLst>
          </p:cNvPr>
          <p:cNvSpPr/>
          <p:nvPr/>
        </p:nvSpPr>
        <p:spPr>
          <a:xfrm>
            <a:off x="751869" y="4344143"/>
            <a:ext cx="444965" cy="4607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F32FC2-24DF-44E4-B773-BD0B909A29FC}"/>
              </a:ext>
            </a:extLst>
          </p:cNvPr>
          <p:cNvSpPr txBox="1"/>
          <p:nvPr/>
        </p:nvSpPr>
        <p:spPr>
          <a:xfrm>
            <a:off x="700012" y="4317401"/>
            <a:ext cx="889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Pb</a:t>
            </a:r>
          </a:p>
        </p:txBody>
      </p:sp>
      <p:pic>
        <p:nvPicPr>
          <p:cNvPr id="10" name="Picture 9" descr="A picture containing object  Description automatically generated">
            <a:extLst>
              <a:ext uri="{FF2B5EF4-FFF2-40B4-BE49-F238E27FC236}">
                <a16:creationId xmlns:a16="http://schemas.microsoft.com/office/drawing/2014/main" id="{40A1E2C9-82F0-49A8-9CB2-0C6930F6C9F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642" y="4542399"/>
            <a:ext cx="902198" cy="2153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88F56E-7FCA-473C-9892-6082DBC0FE73}"/>
              </a:ext>
            </a:extLst>
          </p:cNvPr>
          <p:cNvSpPr txBox="1"/>
          <p:nvPr/>
        </p:nvSpPr>
        <p:spPr>
          <a:xfrm>
            <a:off x="10556137" y="3208830"/>
            <a:ext cx="18146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photon</a:t>
            </a: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</a:p>
        </p:txBody>
      </p:sp>
      <p:pic>
        <p:nvPicPr>
          <p:cNvPr id="12" name="Picture 11" descr="Graphical user interface  Description automatically generated">
            <a:extLst>
              <a:ext uri="{FF2B5EF4-FFF2-40B4-BE49-F238E27FC236}">
                <a16:creationId xmlns:a16="http://schemas.microsoft.com/office/drawing/2014/main" id="{C2CF0EE3-CC35-4F86-8AA3-6DE9C5DA5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13" y="-230595"/>
            <a:ext cx="9430248" cy="7072687"/>
          </a:xfrm>
          <a:prstGeom prst="rect">
            <a:avLst/>
          </a:prstGeom>
        </p:spPr>
      </p:pic>
      <p:sp>
        <p:nvSpPr>
          <p:cNvPr id="1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B63C-D772-4000-AA38-DB7EEF04DEA2}" type="slidenum">
              <a:rPr lang="en-US" sz="3200" b="0" smtClean="0"/>
              <a:t>48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41102641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707683C-CB2F-46BB-9DEF-0DF1EB7B9AA0}"/>
              </a:ext>
            </a:extLst>
          </p:cNvPr>
          <p:cNvSpPr txBox="1"/>
          <p:nvPr/>
        </p:nvSpPr>
        <p:spPr>
          <a:xfrm>
            <a:off x="-155479" y="3223596"/>
            <a:ext cx="18146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91B3AFF1-7F13-4FB9-8771-DAF95BA981EE}"/>
              </a:ext>
            </a:extLst>
          </p:cNvPr>
          <p:cNvSpPr/>
          <p:nvPr/>
        </p:nvSpPr>
        <p:spPr>
          <a:xfrm>
            <a:off x="424221" y="4500418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8CEF2842-6D31-4EBC-8447-122FA97B1DC2}"/>
              </a:ext>
            </a:extLst>
          </p:cNvPr>
          <p:cNvSpPr/>
          <p:nvPr/>
        </p:nvSpPr>
        <p:spPr>
          <a:xfrm rot="20252556">
            <a:off x="510117" y="4686070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BE72EDB-F8AB-4704-A01F-05DE98EBDC66}"/>
              </a:ext>
            </a:extLst>
          </p:cNvPr>
          <p:cNvSpPr/>
          <p:nvPr/>
        </p:nvSpPr>
        <p:spPr>
          <a:xfrm rot="1128187">
            <a:off x="529511" y="4273210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13020D-3B27-460F-93E2-DF87FDC05D52}"/>
              </a:ext>
            </a:extLst>
          </p:cNvPr>
          <p:cNvSpPr/>
          <p:nvPr/>
        </p:nvSpPr>
        <p:spPr>
          <a:xfrm>
            <a:off x="751869" y="4344143"/>
            <a:ext cx="444965" cy="4607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F32FC2-24DF-44E4-B773-BD0B909A29FC}"/>
              </a:ext>
            </a:extLst>
          </p:cNvPr>
          <p:cNvSpPr txBox="1"/>
          <p:nvPr/>
        </p:nvSpPr>
        <p:spPr>
          <a:xfrm>
            <a:off x="700012" y="4317401"/>
            <a:ext cx="889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Pb</a:t>
            </a:r>
          </a:p>
        </p:txBody>
      </p:sp>
      <p:pic>
        <p:nvPicPr>
          <p:cNvPr id="10" name="Picture 9" descr="A picture containing object  Description automatically generated">
            <a:extLst>
              <a:ext uri="{FF2B5EF4-FFF2-40B4-BE49-F238E27FC236}">
                <a16:creationId xmlns:a16="http://schemas.microsoft.com/office/drawing/2014/main" id="{40A1E2C9-82F0-49A8-9CB2-0C6930F6C9F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642" y="4542399"/>
            <a:ext cx="902198" cy="2153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88F56E-7FCA-473C-9892-6082DBC0FE73}"/>
              </a:ext>
            </a:extLst>
          </p:cNvPr>
          <p:cNvSpPr txBox="1"/>
          <p:nvPr/>
        </p:nvSpPr>
        <p:spPr>
          <a:xfrm>
            <a:off x="10556137" y="3208830"/>
            <a:ext cx="18146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photon</a:t>
            </a: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</a:p>
        </p:txBody>
      </p:sp>
      <p:pic>
        <p:nvPicPr>
          <p:cNvPr id="12" name="Picture 11" descr="Graphical user interface  Description automatically generated">
            <a:extLst>
              <a:ext uri="{FF2B5EF4-FFF2-40B4-BE49-F238E27FC236}">
                <a16:creationId xmlns:a16="http://schemas.microsoft.com/office/drawing/2014/main" id="{C2CF0EE3-CC35-4F86-8AA3-6DE9C5DA5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13" y="-230595"/>
            <a:ext cx="9430248" cy="707268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E34594-1385-4070-A415-3BA31457AC96}"/>
              </a:ext>
            </a:extLst>
          </p:cNvPr>
          <p:cNvCxnSpPr>
            <a:cxnSpLocks/>
          </p:cNvCxnSpPr>
          <p:nvPr/>
        </p:nvCxnSpPr>
        <p:spPr>
          <a:xfrm flipV="1">
            <a:off x="6061304" y="3027430"/>
            <a:ext cx="2933423" cy="17747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968C93-2550-452D-8216-2F333FE06701}"/>
              </a:ext>
            </a:extLst>
          </p:cNvPr>
          <p:cNvCxnSpPr>
            <a:cxnSpLocks/>
          </p:cNvCxnSpPr>
          <p:nvPr/>
        </p:nvCxnSpPr>
        <p:spPr>
          <a:xfrm flipV="1">
            <a:off x="6061304" y="4802198"/>
            <a:ext cx="329184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CBEE26C-E532-4350-AA6E-1B66FFA8F51B}"/>
              </a:ext>
            </a:extLst>
          </p:cNvPr>
          <p:cNvSpPr txBox="1"/>
          <p:nvPr/>
        </p:nvSpPr>
        <p:spPr>
          <a:xfrm>
            <a:off x="6137558" y="4417829"/>
            <a:ext cx="381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Sparse particle production</a:t>
            </a:r>
          </a:p>
        </p:txBody>
      </p:sp>
      <p:sp>
        <p:nvSpPr>
          <p:cNvPr id="1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BBEF-D340-4E82-BA80-606C35918A80}" type="slidenum">
              <a:rPr lang="en-US" sz="3200" b="0" smtClean="0"/>
              <a:t>49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049669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51C57DD5-822C-B266-C606-BD8651991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145" y="2120891"/>
            <a:ext cx="2946548" cy="273791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2995DA8-BABE-E1FD-BE9B-1F6D42D92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166" y="2680832"/>
            <a:ext cx="1404437" cy="11911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CA2636-2852-8F14-AA75-57052307A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743" y="1432516"/>
            <a:ext cx="4513826" cy="4401293"/>
          </a:xfrm>
          <a:prstGeom prst="rect">
            <a:avLst/>
          </a:prstGeom>
        </p:spPr>
      </p:pic>
      <p:cxnSp>
        <p:nvCxnSpPr>
          <p:cNvPr id="10" name="Connector 106">
            <a:extLst>
              <a:ext uri="{FF2B5EF4-FFF2-40B4-BE49-F238E27FC236}">
                <a16:creationId xmlns:a16="http://schemas.microsoft.com/office/drawing/2014/main" id="{22C0A505-8376-10EA-94D2-F87AC0531BF2}"/>
              </a:ext>
            </a:extLst>
          </p:cNvPr>
          <p:cNvCxnSpPr>
            <a:cxnSpLocks/>
          </p:cNvCxnSpPr>
          <p:nvPr/>
        </p:nvCxnSpPr>
        <p:spPr>
          <a:xfrm flipV="1">
            <a:off x="1651031" y="1232155"/>
            <a:ext cx="8312906" cy="1485904"/>
          </a:xfrm>
          <a:prstGeom prst="line">
            <a:avLst/>
          </a:prstGeom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29A4274-3F60-A8DC-9DFF-FBD880B084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9968" y="5247523"/>
            <a:ext cx="1295581" cy="885949"/>
          </a:xfrm>
          <a:prstGeom prst="rect">
            <a:avLst/>
          </a:prstGeom>
        </p:spPr>
      </p:pic>
      <p:cxnSp>
        <p:nvCxnSpPr>
          <p:cNvPr id="12" name="Connector 106">
            <a:extLst>
              <a:ext uri="{FF2B5EF4-FFF2-40B4-BE49-F238E27FC236}">
                <a16:creationId xmlns:a16="http://schemas.microsoft.com/office/drawing/2014/main" id="{D7658077-7725-EAB6-A246-080FE42D4F48}"/>
              </a:ext>
            </a:extLst>
          </p:cNvPr>
          <p:cNvCxnSpPr>
            <a:cxnSpLocks/>
          </p:cNvCxnSpPr>
          <p:nvPr/>
        </p:nvCxnSpPr>
        <p:spPr>
          <a:xfrm>
            <a:off x="1435881" y="3834760"/>
            <a:ext cx="7953775" cy="2144009"/>
          </a:xfrm>
          <a:prstGeom prst="line">
            <a:avLst/>
          </a:prstGeom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D228F7C-C99D-FA3E-D115-11CD327EED7B}"/>
              </a:ext>
            </a:extLst>
          </p:cNvPr>
          <p:cNvSpPr txBox="1"/>
          <p:nvPr/>
        </p:nvSpPr>
        <p:spPr>
          <a:xfrm>
            <a:off x="63588" y="1485891"/>
            <a:ext cx="32431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Collision!</a:t>
            </a:r>
          </a:p>
          <a:p>
            <a:pPr algn="ctr"/>
            <a:r>
              <a:rPr lang="en-US" sz="2400" dirty="0"/>
              <a:t>Nucleons melt into</a:t>
            </a:r>
          </a:p>
          <a:p>
            <a:pPr algn="ctr"/>
            <a:r>
              <a:rPr lang="en-US" sz="2400" dirty="0"/>
              <a:t> quarks and gluons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917584-3185-07BF-8E18-407B00D8C938}"/>
              </a:ext>
            </a:extLst>
          </p:cNvPr>
          <p:cNvSpPr txBox="1"/>
          <p:nvPr/>
        </p:nvSpPr>
        <p:spPr>
          <a:xfrm>
            <a:off x="7232358" y="406062"/>
            <a:ext cx="4138719" cy="999022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ctr"/>
            <a:r>
              <a:rPr lang="en-US" sz="2400" dirty="0"/>
              <a:t>Reaches the critical temperature and forms back into hadrons like protons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19D01F5-3A1A-8A22-0DED-12A6EF1DE399}"/>
              </a:ext>
            </a:extLst>
          </p:cNvPr>
          <p:cNvSpPr txBox="1"/>
          <p:nvPr/>
        </p:nvSpPr>
        <p:spPr>
          <a:xfrm>
            <a:off x="3045813" y="1147042"/>
            <a:ext cx="35641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Quark gluon plasma (QGP)   expands and cools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390AD49-C293-20B2-A118-FC0FA1DF51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6753"/>
          <a:stretch/>
        </p:blipFill>
        <p:spPr>
          <a:xfrm rot="16200000">
            <a:off x="4637659" y="3328557"/>
            <a:ext cx="642864" cy="48122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2D349AE-45D8-6D60-3D46-688D11953770}"/>
                  </a:ext>
                </a:extLst>
              </p:cNvPr>
              <p:cNvSpPr txBox="1"/>
              <p:nvPr/>
            </p:nvSpPr>
            <p:spPr>
              <a:xfrm>
                <a:off x="3116076" y="5794026"/>
                <a:ext cx="3243169" cy="8446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/>
                  <a:t>1 x 10</a:t>
                </a:r>
                <a:r>
                  <a:rPr lang="en-US" sz="2400" baseline="30000" dirty="0"/>
                  <a:t>-23</a:t>
                </a:r>
                <a:r>
                  <a:rPr lang="en-US" sz="2400" baseline="-25000" dirty="0"/>
                  <a:t> </a:t>
                </a:r>
                <a:r>
                  <a:rPr lang="en-US" sz="2400" dirty="0"/>
                  <a:t> seconds</a:t>
                </a:r>
              </a:p>
              <a:p>
                <a:pPr algn="ctr"/>
                <a:r>
                  <a:rPr lang="en-US" sz="2400" dirty="0">
                    <a:solidFill>
                      <a:srgbClr val="FFFFFF"/>
                    </a:solidFill>
                  </a:rPr>
                  <a:t>5 x 10</a:t>
                </a:r>
                <a:r>
                  <a:rPr lang="en-US" sz="2400" baseline="30000" dirty="0">
                    <a:solidFill>
                      <a:srgbClr val="FFFFFF"/>
                    </a:solidFill>
                  </a:rPr>
                  <a:t>12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24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/>
                      <m:sup>
                        <m:r>
                          <a:rPr lang="ar-AE" sz="24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2D349AE-45D8-6D60-3D46-688D11953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76" y="5794026"/>
                <a:ext cx="3243169" cy="844655"/>
              </a:xfrm>
              <a:prstGeom prst="rect">
                <a:avLst/>
              </a:prstGeom>
              <a:blipFill>
                <a:blip r:embed="rId7"/>
                <a:stretch>
                  <a:fillRect t="-5755" b="-15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Slide Number Placeholder">
            <a:extLst>
              <a:ext uri="{FF2B5EF4-FFF2-40B4-BE49-F238E27FC236}">
                <a16:creationId xmlns:a16="http://schemas.microsoft.com/office/drawing/2014/main" id="{8D998480-3712-2BF0-3AF0-2B0289AE0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75" y="6385347"/>
            <a:ext cx="2743200" cy="365125"/>
          </a:xfrm>
        </p:spPr>
        <p:txBody>
          <a:bodyPr/>
          <a:lstStyle/>
          <a:p>
            <a:fld id="{214C8660-5A35-4BF3-AD8E-BB382E892F8C}" type="slidenum">
              <a:rPr lang="en-US" sz="3200" b="0" smtClean="0"/>
              <a:t>5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4194382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C38C6-6F62-D870-A732-7418AE3E7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3643F79-4BD2-C42C-C953-F9EB2DAF6C71}"/>
              </a:ext>
            </a:extLst>
          </p:cNvPr>
          <p:cNvSpPr/>
          <p:nvPr/>
        </p:nvSpPr>
        <p:spPr>
          <a:xfrm>
            <a:off x="0" y="958200"/>
            <a:ext cx="12192001" cy="51033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7" name="Picture 26" descr="Chart  Description automatically generated">
            <a:extLst>
              <a:ext uri="{FF2B5EF4-FFF2-40B4-BE49-F238E27FC236}">
                <a16:creationId xmlns:a16="http://schemas.microsoft.com/office/drawing/2014/main" id="{73EC7F9B-9320-CBBD-2E6E-31298E4C5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455" y="1021049"/>
            <a:ext cx="5291849" cy="5040539"/>
          </a:xfrm>
          <a:prstGeom prst="rect">
            <a:avLst/>
          </a:prstGeom>
        </p:spPr>
      </p:pic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E7BA5008-3FCD-A4FF-3624-A0D043E5D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644" y="6079272"/>
            <a:ext cx="9144000" cy="778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Photonuclear events have less particle production in the photon-going direction and a steeply falling multiplicity distribution.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B32DCF-0F34-CB74-7AE4-BD4F23521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265" y="3985664"/>
            <a:ext cx="639067" cy="5669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80C0C8-11F5-BEC5-AB81-CC3C51EE8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210" y="2519173"/>
            <a:ext cx="872836" cy="547731"/>
          </a:xfrm>
          <a:prstGeom prst="rect">
            <a:avLst/>
          </a:prstGeom>
        </p:spPr>
      </p:pic>
      <p:pic>
        <p:nvPicPr>
          <p:cNvPr id="15" name="Picture 14" descr="A close up of a logo  Description automatically generated">
            <a:extLst>
              <a:ext uri="{FF2B5EF4-FFF2-40B4-BE49-F238E27FC236}">
                <a16:creationId xmlns:a16="http://schemas.microsoft.com/office/drawing/2014/main" id="{A32C55C0-EECD-18A3-AE60-88B72F4597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962" y="5560664"/>
            <a:ext cx="1961390" cy="352415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BDB08069-A666-93F7-5B41-1D8263832329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788670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u="sng" dirty="0"/>
              <a:t>Charge particle </a:t>
            </a:r>
            <a:r>
              <a:rPr lang="el-GR" sz="4000" u="sng" dirty="0"/>
              <a:t>η </a:t>
            </a:r>
            <a:r>
              <a:rPr lang="en-US" sz="4000" u="sng" dirty="0"/>
              <a:t>distribution and </a:t>
            </a:r>
            <a:r>
              <a:rPr lang="en-US" sz="4000" i="1" u="sng" dirty="0"/>
              <a:t>N</a:t>
            </a:r>
            <a:r>
              <a:rPr lang="en-US" sz="4000" u="sng" baseline="-25000" dirty="0"/>
              <a:t>ch</a:t>
            </a:r>
            <a:r>
              <a:rPr lang="en-US" sz="4000" u="sng" dirty="0"/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273664-430A-2419-6106-E11276525919}"/>
              </a:ext>
            </a:extLst>
          </p:cNvPr>
          <p:cNvSpPr txBox="1"/>
          <p:nvPr/>
        </p:nvSpPr>
        <p:spPr>
          <a:xfrm>
            <a:off x="9755711" y="6468636"/>
            <a:ext cx="202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6"/>
              </a:rPr>
              <a:t>arXiv:2101.10771</a:t>
            </a:r>
            <a:endParaRPr lang="en-US" sz="1400" dirty="0"/>
          </a:p>
        </p:txBody>
      </p:sp>
      <p:sp>
        <p:nvSpPr>
          <p:cNvPr id="2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9BD6-B1D4-498E-8929-18BD2A7772CF}" type="slidenum">
              <a:rPr lang="en-US" sz="3200" b="0" smtClean="0"/>
              <a:t>50</a:t>
            </a:fld>
            <a:endParaRPr lang="en-US" sz="32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2CBBCC-397F-1618-D235-76297E9905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989" y="1055335"/>
            <a:ext cx="5285655" cy="4971966"/>
          </a:xfrm>
          <a:prstGeom prst="rect">
            <a:avLst/>
          </a:prstGeo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DA715265-5385-71DD-0358-CCB286793F49}"/>
              </a:ext>
            </a:extLst>
          </p:cNvPr>
          <p:cNvSpPr/>
          <p:nvPr/>
        </p:nvSpPr>
        <p:spPr>
          <a:xfrm>
            <a:off x="1652606" y="5636923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4F027A11-3AB4-16D1-0C1C-2AEE2E9C3110}"/>
              </a:ext>
            </a:extLst>
          </p:cNvPr>
          <p:cNvSpPr/>
          <p:nvPr/>
        </p:nvSpPr>
        <p:spPr>
          <a:xfrm rot="20252556">
            <a:off x="1738502" y="5822575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54AFE01E-AC51-E036-F5C9-CE9E45E3732E}"/>
              </a:ext>
            </a:extLst>
          </p:cNvPr>
          <p:cNvSpPr/>
          <p:nvPr/>
        </p:nvSpPr>
        <p:spPr>
          <a:xfrm rot="1128187">
            <a:off x="1757896" y="5409715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14DAD99-E5D3-71ED-4411-3350DAE2B2CB}"/>
              </a:ext>
            </a:extLst>
          </p:cNvPr>
          <p:cNvSpPr/>
          <p:nvPr/>
        </p:nvSpPr>
        <p:spPr>
          <a:xfrm>
            <a:off x="1980254" y="5480648"/>
            <a:ext cx="444965" cy="4607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F79B08-7BF7-0204-F963-2F3187C7CFB4}"/>
              </a:ext>
            </a:extLst>
          </p:cNvPr>
          <p:cNvSpPr txBox="1"/>
          <p:nvPr/>
        </p:nvSpPr>
        <p:spPr>
          <a:xfrm>
            <a:off x="1928400" y="5422100"/>
            <a:ext cx="889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Pb</a:t>
            </a:r>
          </a:p>
        </p:txBody>
      </p:sp>
      <p:pic>
        <p:nvPicPr>
          <p:cNvPr id="18" name="Picture 17" descr="A picture containing object  Description automatically generated">
            <a:extLst>
              <a:ext uri="{FF2B5EF4-FFF2-40B4-BE49-F238E27FC236}">
                <a16:creationId xmlns:a16="http://schemas.microsoft.com/office/drawing/2014/main" id="{FDF8B5D6-FA34-3DC1-09C7-BB238B8091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662" y="5603339"/>
            <a:ext cx="902198" cy="21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1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9952-B038-3755-C40D-25A5FE822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255" y="64743"/>
            <a:ext cx="10859891" cy="696113"/>
          </a:xfrm>
        </p:spPr>
        <p:txBody>
          <a:bodyPr/>
          <a:lstStyle/>
          <a:p>
            <a:r>
              <a:rPr lang="en-US" dirty="0"/>
              <a:t>Two-particle correlation</a:t>
            </a:r>
          </a:p>
        </p:txBody>
      </p:sp>
      <p:pic>
        <p:nvPicPr>
          <p:cNvPr id="6" name="Content Placeholder 5" descr="Polygon  Description automatically generated">
            <a:extLst>
              <a:ext uri="{FF2B5EF4-FFF2-40B4-BE49-F238E27FC236}">
                <a16:creationId xmlns:a16="http://schemas.microsoft.com/office/drawing/2014/main" id="{6B9AE2EA-D351-5AFC-9586-0F2AA069B6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r="14270"/>
          <a:stretch>
            <a:fillRect/>
          </a:stretch>
        </p:blipFill>
        <p:spPr>
          <a:xfrm>
            <a:off x="654024" y="2775626"/>
            <a:ext cx="2810114" cy="3544611"/>
          </a:xfrm>
          <a:scene3d>
            <a:camera prst="perspectiveContrastingLeftFacing"/>
            <a:lightRig rig="threePt" dir="t"/>
          </a:scene3d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37372-BA36-A27D-937C-1B3D9E7FA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51</a:t>
            </a:fld>
            <a:endParaRPr lang="en-US" sz="3200" b="0" dirty="0"/>
          </a:p>
        </p:txBody>
      </p:sp>
      <p:pic>
        <p:nvPicPr>
          <p:cNvPr id="7" name="Content Placeholder 5" descr="Polygon  Description automatically generated">
            <a:extLst>
              <a:ext uri="{FF2B5EF4-FFF2-40B4-BE49-F238E27FC236}">
                <a16:creationId xmlns:a16="http://schemas.microsoft.com/office/drawing/2014/main" id="{2F48DD0F-CBA8-2EB0-588E-2B50CE80D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r="14270"/>
          <a:stretch>
            <a:fillRect/>
          </a:stretch>
        </p:blipFill>
        <p:spPr>
          <a:xfrm>
            <a:off x="3571231" y="1789163"/>
            <a:ext cx="2810114" cy="3544611"/>
          </a:xfrm>
          <a:prstGeom prst="rect">
            <a:avLst/>
          </a:prstGeom>
          <a:scene3d>
            <a:camera prst="perspectiveContrastingLeftFacing"/>
            <a:lightRig rig="threePt" dir="t"/>
          </a:scene3d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7A3DC70-D9CF-92B0-FE74-7DE203BF74D1}"/>
              </a:ext>
            </a:extLst>
          </p:cNvPr>
          <p:cNvCxnSpPr>
            <a:cxnSpLocks/>
          </p:cNvCxnSpPr>
          <p:nvPr/>
        </p:nvCxnSpPr>
        <p:spPr>
          <a:xfrm flipV="1">
            <a:off x="324255" y="2788591"/>
            <a:ext cx="6660205" cy="2308701"/>
          </a:xfrm>
          <a:prstGeom prst="straightConnector1">
            <a:avLst/>
          </a:prstGeom>
          <a:ln w="5715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881F3446-21DD-9239-DBFD-70761653B398}"/>
              </a:ext>
            </a:extLst>
          </p:cNvPr>
          <p:cNvSpPr>
            <a:spLocks noGrp="1"/>
          </p:cNvSpPr>
          <p:nvPr/>
        </p:nvSpPr>
        <p:spPr>
          <a:xfrm>
            <a:off x="7037212" y="2562525"/>
            <a:ext cx="2066843" cy="10984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rapidity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D2D9B52-3A32-DA04-6FBD-379C136FCDFC}"/>
              </a:ext>
            </a:extLst>
          </p:cNvPr>
          <p:cNvSpPr/>
          <p:nvPr/>
        </p:nvSpPr>
        <p:spPr>
          <a:xfrm rot="7642472">
            <a:off x="2490339" y="2503002"/>
            <a:ext cx="3297828" cy="2952969"/>
          </a:xfrm>
          <a:prstGeom prst="arc">
            <a:avLst>
              <a:gd name="adj1" fmla="val 13343111"/>
              <a:gd name="adj2" fmla="val 0"/>
            </a:avLst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F106718-2F49-3D2D-8FAF-245DF0F58D10}"/>
              </a:ext>
            </a:extLst>
          </p:cNvPr>
          <p:cNvSpPr>
            <a:spLocks noGrp="1"/>
          </p:cNvSpPr>
          <p:nvPr/>
        </p:nvSpPr>
        <p:spPr>
          <a:xfrm>
            <a:off x="4078251" y="5482910"/>
            <a:ext cx="5410436" cy="10984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Enhancement at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Δ</a:t>
            </a: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φ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=  0 and  </a:t>
            </a: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π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CE03FF-EC23-9EAD-FD75-584978F10E77}"/>
                  </a:ext>
                </a:extLst>
              </p:cNvPr>
              <p:cNvSpPr txBox="1"/>
              <p:nvPr/>
            </p:nvSpPr>
            <p:spPr>
              <a:xfrm>
                <a:off x="6184972" y="4172922"/>
                <a:ext cx="1085558" cy="11353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𝑑𝑁</m:t>
                              </m:r>
                            </m:e>
                            <m:sub>
                              <m:r>
                                <a:rPr kumimoji="0" lang="en-US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𝑝𝑎𝑖𝑟</m:t>
                              </m:r>
                            </m:sub>
                          </m:sSub>
                        </m:num>
                        <m:den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  <m:r>
                            <m:rPr>
                              <m:nor/>
                            </m:rPr>
                            <a:rPr kumimoji="0" lang="el-GR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rPr>
                            <m:t>Δφ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CE03FF-EC23-9EAD-FD75-584978F10E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972" y="4172922"/>
                <a:ext cx="1085558" cy="1135375"/>
              </a:xfrm>
              <a:prstGeom prst="rect">
                <a:avLst/>
              </a:prstGeom>
              <a:blipFill>
                <a:blip r:embed="rId3"/>
                <a:stretch>
                  <a:fillRect l="-562" r="-20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3E738737-4863-85CD-D228-91F2FD102751}"/>
              </a:ext>
            </a:extLst>
          </p:cNvPr>
          <p:cNvSpPr txBox="1"/>
          <p:nvPr/>
        </p:nvSpPr>
        <p:spPr>
          <a:xfrm>
            <a:off x="7441118" y="4478999"/>
            <a:ext cx="4196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α 1 + 2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en-US" sz="28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2,2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cos(2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Δφ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)+ 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385EBB-15B2-D03E-6026-33A5FF614EDB}"/>
              </a:ext>
            </a:extLst>
          </p:cNvPr>
          <p:cNvSpPr txBox="1"/>
          <p:nvPr/>
        </p:nvSpPr>
        <p:spPr>
          <a:xfrm>
            <a:off x="324255" y="690665"/>
            <a:ext cx="52040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the purposes of this talk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charged particle tracks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620524-0682-039B-011A-952C81918E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0759" y="2975898"/>
            <a:ext cx="436926" cy="5855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7FB3D2-460E-D61B-5BC5-2140A6476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419" y="1868518"/>
            <a:ext cx="436926" cy="58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22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1F343-BFA4-6EF0-F4EF-140C12D8E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histogram  Description automatically generated">
            <a:extLst>
              <a:ext uri="{FF2B5EF4-FFF2-40B4-BE49-F238E27FC236}">
                <a16:creationId xmlns:a16="http://schemas.microsoft.com/office/drawing/2014/main" id="{72B7E394-0611-9D1B-EA97-50D3A2F577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" b="65856"/>
          <a:stretch/>
        </p:blipFill>
        <p:spPr>
          <a:xfrm>
            <a:off x="6467623" y="3315190"/>
            <a:ext cx="5436254" cy="25316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6B8AA9-4B1C-12BD-FA55-6BB604992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320" y="5827011"/>
            <a:ext cx="5369784" cy="5651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23E9F5-8AE3-214D-0EEE-5D8BB3823069}"/>
              </a:ext>
            </a:extLst>
          </p:cNvPr>
          <p:cNvSpPr txBox="1"/>
          <p:nvPr/>
        </p:nvSpPr>
        <p:spPr>
          <a:xfrm>
            <a:off x="9874640" y="6375402"/>
            <a:ext cx="202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4"/>
              </a:rPr>
              <a:t>arXiv:2101.10771</a:t>
            </a: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807C40-2B03-D0D3-0682-930610EA0449}"/>
              </a:ext>
            </a:extLst>
          </p:cNvPr>
          <p:cNvSpPr/>
          <p:nvPr/>
        </p:nvSpPr>
        <p:spPr>
          <a:xfrm>
            <a:off x="135174" y="6221514"/>
            <a:ext cx="85501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4F356A5-E286-00B5-73AF-DCC1ABC9C63D}"/>
              </a:ext>
            </a:extLst>
          </p:cNvPr>
          <p:cNvCxnSpPr>
            <a:cxnSpLocks/>
          </p:cNvCxnSpPr>
          <p:nvPr/>
        </p:nvCxnSpPr>
        <p:spPr>
          <a:xfrm>
            <a:off x="8097699" y="1838583"/>
            <a:ext cx="2501390" cy="2226916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76F873-CBA6-FBB5-608A-DD9ED4E32F1A}"/>
              </a:ext>
            </a:extLst>
          </p:cNvPr>
          <p:cNvSpPr txBox="1">
            <a:spLocks/>
          </p:cNvSpPr>
          <p:nvPr/>
        </p:nvSpPr>
        <p:spPr>
          <a:xfrm>
            <a:off x="4727707" y="1562176"/>
            <a:ext cx="3827107" cy="185996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5000" b="1" u="sng" dirty="0"/>
              <a:t>Momentum conservation      </a:t>
            </a:r>
            <a:br>
              <a:rPr lang="en-US" sz="5000" dirty="0"/>
            </a:br>
            <a:r>
              <a:rPr lang="en-US" sz="5000" dirty="0"/>
              <a:t>Jets &amp; particle decays</a:t>
            </a:r>
            <a:br>
              <a:rPr lang="en-US" sz="5000" dirty="0"/>
            </a:br>
            <a:r>
              <a:rPr lang="en-US" sz="5000" dirty="0"/>
              <a:t>Termed “nonflow”                                                 </a:t>
            </a:r>
            <a:br>
              <a:rPr lang="en-US" sz="5000" dirty="0"/>
            </a:br>
            <a:r>
              <a:rPr lang="en-US" sz="5000" b="1" dirty="0"/>
              <a:t>Not collective phenomenon</a:t>
            </a:r>
            <a:br>
              <a:rPr lang="en-US" sz="5000" dirty="0"/>
            </a:b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F3A6956-EE0B-B034-056C-066CA815D604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Two-particle correlations and non-flow</a:t>
            </a:r>
          </a:p>
        </p:txBody>
      </p:sp>
      <p:sp>
        <p:nvSpPr>
          <p:cNvPr id="23" name="Slide Number Placeholder">
            <a:extLst>
              <a:ext uri="{FF2B5EF4-FFF2-40B4-BE49-F238E27FC236}">
                <a16:creationId xmlns:a16="http://schemas.microsoft.com/office/drawing/2014/main" id="{2A5178C0-A5C2-7A40-3C12-B97B139A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7949-E695-406B-85DC-8C65B1A54444}" type="slidenum">
              <a:rPr lang="en-US" sz="3200" b="0" smtClean="0"/>
              <a:t>52</a:t>
            </a:fld>
            <a:endParaRPr lang="en-US" sz="3200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7EB013-128F-24ED-5430-66CFAA7AAB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90951" y="1340580"/>
            <a:ext cx="1287179" cy="148242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4D76A9E-3468-BD7D-A45B-9FC7D8F9AF0F}"/>
              </a:ext>
            </a:extLst>
          </p:cNvPr>
          <p:cNvSpPr/>
          <p:nvPr/>
        </p:nvSpPr>
        <p:spPr>
          <a:xfrm>
            <a:off x="2151510" y="1905334"/>
            <a:ext cx="1668648" cy="166864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58332-B30C-AEF2-4C40-2D6B829AE450}"/>
              </a:ext>
            </a:extLst>
          </p:cNvPr>
          <p:cNvCxnSpPr>
            <a:cxnSpLocks/>
          </p:cNvCxnSpPr>
          <p:nvPr/>
        </p:nvCxnSpPr>
        <p:spPr>
          <a:xfrm flipV="1">
            <a:off x="2943560" y="1744122"/>
            <a:ext cx="372383" cy="1026560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868428F-239A-8074-99D0-EED58683F596}"/>
              </a:ext>
            </a:extLst>
          </p:cNvPr>
          <p:cNvCxnSpPr>
            <a:cxnSpLocks/>
          </p:cNvCxnSpPr>
          <p:nvPr/>
        </p:nvCxnSpPr>
        <p:spPr>
          <a:xfrm flipH="1">
            <a:off x="2423304" y="2770681"/>
            <a:ext cx="520256" cy="71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92261E8-7753-B968-C468-9702171E57A1}"/>
              </a:ext>
            </a:extLst>
          </p:cNvPr>
          <p:cNvCxnSpPr>
            <a:cxnSpLocks/>
          </p:cNvCxnSpPr>
          <p:nvPr/>
        </p:nvCxnSpPr>
        <p:spPr>
          <a:xfrm flipH="1">
            <a:off x="2569035" y="2792150"/>
            <a:ext cx="374527" cy="8820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16354A3-E79E-5024-0A08-D55354136C5D}"/>
              </a:ext>
            </a:extLst>
          </p:cNvPr>
          <p:cNvCxnSpPr>
            <a:cxnSpLocks/>
          </p:cNvCxnSpPr>
          <p:nvPr/>
        </p:nvCxnSpPr>
        <p:spPr>
          <a:xfrm flipV="1">
            <a:off x="2985834" y="1828059"/>
            <a:ext cx="576599" cy="911599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9349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  Description automatically generated with medium confidence">
            <a:extLst>
              <a:ext uri="{FF2B5EF4-FFF2-40B4-BE49-F238E27FC236}">
                <a16:creationId xmlns:a16="http://schemas.microsoft.com/office/drawing/2014/main" id="{FC9E3BB9-04A9-4645-A119-C8E89214D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04" y="2728355"/>
            <a:ext cx="2646871" cy="2563637"/>
          </a:xfrm>
          <a:prstGeom prst="rect">
            <a:avLst/>
          </a:prstGeom>
        </p:spPr>
      </p:pic>
      <p:pic>
        <p:nvPicPr>
          <p:cNvPr id="5" name="Picture 4" descr="Chart, histogram  Description automatically generated">
            <a:extLst>
              <a:ext uri="{FF2B5EF4-FFF2-40B4-BE49-F238E27FC236}">
                <a16:creationId xmlns:a16="http://schemas.microsoft.com/office/drawing/2014/main" id="{F81B770F-87F1-4F6A-8323-AFA701D3A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138" y="891512"/>
            <a:ext cx="4058093" cy="54474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38CCEA-EFD7-43D0-9E3F-8AA112709AFB}"/>
              </a:ext>
            </a:extLst>
          </p:cNvPr>
          <p:cNvSpPr txBox="1"/>
          <p:nvPr/>
        </p:nvSpPr>
        <p:spPr>
          <a:xfrm>
            <a:off x="1170732" y="1105212"/>
            <a:ext cx="46878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High-multiplicity (HM) correlation data</a:t>
            </a:r>
          </a:p>
          <a:p>
            <a:endParaRPr lang="en-US" sz="2000" dirty="0"/>
          </a:p>
          <a:p>
            <a:r>
              <a:rPr lang="en-US" sz="2000" dirty="0"/>
              <a:t>Low multiplicity (LM)  </a:t>
            </a:r>
          </a:p>
          <a:p>
            <a:r>
              <a:rPr lang="en-US" sz="2000" dirty="0"/>
              <a:t>template for jet/non-flow correlation 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FEA0D9-585A-4600-B59C-A7146381050C}"/>
              </a:ext>
            </a:extLst>
          </p:cNvPr>
          <p:cNvSpPr txBox="1"/>
          <p:nvPr/>
        </p:nvSpPr>
        <p:spPr>
          <a:xfrm>
            <a:off x="945421" y="6314311"/>
            <a:ext cx="7459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After nonflow subtraction  clear  </a:t>
            </a:r>
            <a:r>
              <a:rPr lang="en-US" sz="2400" b="1" dirty="0">
                <a:solidFill>
                  <a:srgbClr val="0070C0"/>
                </a:solidFill>
              </a:rPr>
              <a:t>cos(2</a:t>
            </a:r>
            <a:r>
              <a:rPr lang="el-GR" sz="2400" b="1" dirty="0">
                <a:solidFill>
                  <a:srgbClr val="0070C0"/>
                </a:solidFill>
              </a:rPr>
              <a:t>Δφ</a:t>
            </a:r>
            <a:r>
              <a:rPr lang="en-US" sz="2400" b="1" dirty="0">
                <a:solidFill>
                  <a:srgbClr val="0070C0"/>
                </a:solidFill>
              </a:rPr>
              <a:t>) </a:t>
            </a:r>
            <a:r>
              <a:rPr lang="en-US" sz="2800" b="1" dirty="0"/>
              <a:t>modulation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742C00A-DA9B-4643-8447-9AFACE703816}"/>
              </a:ext>
            </a:extLst>
          </p:cNvPr>
          <p:cNvCxnSpPr>
            <a:cxnSpLocks/>
          </p:cNvCxnSpPr>
          <p:nvPr/>
        </p:nvCxnSpPr>
        <p:spPr>
          <a:xfrm flipV="1">
            <a:off x="7312245" y="5351618"/>
            <a:ext cx="153749" cy="695176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05497A6-59FE-4BE7-A535-FF18728B1F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0" y="1077208"/>
            <a:ext cx="356081" cy="489611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9B2D61D2-4D89-4726-BF34-9217717DFFB6}"/>
              </a:ext>
            </a:extLst>
          </p:cNvPr>
          <p:cNvSpPr/>
          <p:nvPr/>
        </p:nvSpPr>
        <p:spPr>
          <a:xfrm>
            <a:off x="4035197" y="5328357"/>
            <a:ext cx="1120272" cy="20974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close up of a logo  Description automatically generated">
            <a:extLst>
              <a:ext uri="{FF2B5EF4-FFF2-40B4-BE49-F238E27FC236}">
                <a16:creationId xmlns:a16="http://schemas.microsoft.com/office/drawing/2014/main" id="{EB014F10-A3FE-4253-965F-B812D409F6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6" y="2021433"/>
            <a:ext cx="619130" cy="22383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70D5540-623C-40BA-9A66-CCA041E0E886}"/>
              </a:ext>
            </a:extLst>
          </p:cNvPr>
          <p:cNvSpPr txBox="1"/>
          <p:nvPr/>
        </p:nvSpPr>
        <p:spPr>
          <a:xfrm>
            <a:off x="9747767" y="6457404"/>
            <a:ext cx="1498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6"/>
              </a:rPr>
              <a:t>arXiv:2101.10771</a:t>
            </a:r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675F21-6A67-4AAD-BBB5-9AFD2105B38A}"/>
              </a:ext>
            </a:extLst>
          </p:cNvPr>
          <p:cNvSpPr txBox="1"/>
          <p:nvPr/>
        </p:nvSpPr>
        <p:spPr>
          <a:xfrm>
            <a:off x="3021591" y="2704335"/>
            <a:ext cx="26490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/>
              <a:t>Nonflow subtraction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HM fit with LM data and flow coef.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HM and LM assumed to have same flow shape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Different LM selection leads to similar results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0CA384E-484D-4A60-A8D8-E1D39628D8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1044" y="5162239"/>
            <a:ext cx="5316934" cy="1036247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8177AE2-4EAF-4A99-B049-A44CB259B3C4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Non-flow removal in </a:t>
            </a:r>
            <a:r>
              <a:rPr lang="en-US" sz="4000" b="1" u="sng" dirty="0" err="1"/>
              <a:t>γPb</a:t>
            </a:r>
            <a:r>
              <a:rPr lang="en-US" sz="4000" b="1" u="sng" dirty="0"/>
              <a:t> correlations </a:t>
            </a:r>
          </a:p>
        </p:txBody>
      </p:sp>
      <p:sp>
        <p:nvSpPr>
          <p:cNvPr id="22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FA24B-A3DC-4F3C-B3C8-9EF10524904A}" type="slidenum">
              <a:rPr lang="en-US" sz="3200" b="0" smtClean="0"/>
              <a:t>53</a:t>
            </a:fld>
            <a:endParaRPr lang="en-US" sz="32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EB8379-4EDD-1922-36D8-70E86232D0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6913" y="4294842"/>
            <a:ext cx="2237237" cy="164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4507653-6522-4FD7-BD07-1EBABC71B0D0}"/>
              </a:ext>
            </a:extLst>
          </p:cNvPr>
          <p:cNvSpPr txBox="1"/>
          <p:nvPr/>
        </p:nvSpPr>
        <p:spPr>
          <a:xfrm>
            <a:off x="6279195" y="1240405"/>
            <a:ext cx="457722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Significant nonzero</a:t>
            </a:r>
            <a:r>
              <a:rPr lang="en-US" sz="2000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baseline="-25000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i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baseline="-25000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  photonuclear collisions</a:t>
            </a:r>
          </a:p>
          <a:p>
            <a:endParaRPr lang="en-US" sz="2000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Flat </a:t>
            </a:r>
            <a:r>
              <a:rPr lang="en-US" sz="2000" b="1" i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b="1" baseline="-25000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i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b="1" baseline="-25000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000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within statistical precision  </a:t>
            </a:r>
          </a:p>
          <a:p>
            <a:endParaRPr lang="en-US" sz="2000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Nonzero triangularity, v</a:t>
            </a:r>
            <a:r>
              <a:rPr lang="en-US" sz="2000" b="1" baseline="-25000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D2C4D6-7121-498A-B8AB-1E9A8D503B6A}"/>
              </a:ext>
            </a:extLst>
          </p:cNvPr>
          <p:cNvSpPr txBox="1"/>
          <p:nvPr/>
        </p:nvSpPr>
        <p:spPr>
          <a:xfrm>
            <a:off x="1944331" y="6550223"/>
            <a:ext cx="202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2"/>
              </a:rPr>
              <a:t>arXiv:2101.10771</a:t>
            </a:r>
            <a:endParaRPr lang="en-US" sz="1400" dirty="0"/>
          </a:p>
        </p:txBody>
      </p:sp>
      <p:pic>
        <p:nvPicPr>
          <p:cNvPr id="7" name="Picture 6" descr="Chart, scatter chart  Description automatically generated">
            <a:extLst>
              <a:ext uri="{FF2B5EF4-FFF2-40B4-BE49-F238E27FC236}">
                <a16:creationId xmlns:a16="http://schemas.microsoft.com/office/drawing/2014/main" id="{0519D181-8ABD-4BF9-AFF8-E61678C05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8" y="1144910"/>
            <a:ext cx="5340626" cy="496152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259916A-3619-49EC-90E8-D548D997D09B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i="1" u="sng" dirty="0"/>
              <a:t>v</a:t>
            </a:r>
            <a:r>
              <a:rPr lang="en-US" sz="4000" b="1" u="sng" baseline="-25000" dirty="0"/>
              <a:t>n</a:t>
            </a:r>
            <a:r>
              <a:rPr lang="en-US" sz="4000" b="1" u="sng" dirty="0"/>
              <a:t> in photonuclear collisions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8782B4-80F5-7712-462C-D670419016ED}"/>
              </a:ext>
            </a:extLst>
          </p:cNvPr>
          <p:cNvSpPr txBox="1"/>
          <p:nvPr/>
        </p:nvSpPr>
        <p:spPr>
          <a:xfrm>
            <a:off x="6279195" y="5593577"/>
            <a:ext cx="4407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System with 20-30 particles shows hydrodynamic  response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89A6-7EEF-4B5E-9BEC-CC4D88B8D072}" type="slidenum">
              <a:rPr lang="en-US" sz="3200" b="0" smtClean="0"/>
              <a:t>54</a:t>
            </a:fld>
            <a:endParaRPr lang="en-US" sz="3200" b="0" dirty="0"/>
          </a:p>
        </p:txBody>
      </p:sp>
      <p:pic>
        <p:nvPicPr>
          <p:cNvPr id="4" name="Picture 3" descr="Chart, scatter chart  Description automatically generated">
            <a:extLst>
              <a:ext uri="{FF2B5EF4-FFF2-40B4-BE49-F238E27FC236}">
                <a16:creationId xmlns:a16="http://schemas.microsoft.com/office/drawing/2014/main" id="{6E64A7CF-4934-EAD0-AF5A-E4A401FA4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8" y="1144910"/>
            <a:ext cx="5340626" cy="49615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879050F-A1EA-4968-BB85-B6C5BA687A96}"/>
              </a:ext>
            </a:extLst>
          </p:cNvPr>
          <p:cNvSpPr/>
          <p:nvPr/>
        </p:nvSpPr>
        <p:spPr>
          <a:xfrm>
            <a:off x="1645920" y="3204254"/>
            <a:ext cx="4039262" cy="6521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1FC5-9672-58C9-96F6-4E71D247892C}"/>
              </a:ext>
            </a:extLst>
          </p:cNvPr>
          <p:cNvSpPr/>
          <p:nvPr/>
        </p:nvSpPr>
        <p:spPr>
          <a:xfrm>
            <a:off x="3864332" y="2058451"/>
            <a:ext cx="1820850" cy="96304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F8E9F7-B844-1619-D2D8-C8BC07FCA4E8}"/>
              </a:ext>
            </a:extLst>
          </p:cNvPr>
          <p:cNvSpPr/>
          <p:nvPr/>
        </p:nvSpPr>
        <p:spPr>
          <a:xfrm>
            <a:off x="3395206" y="4501642"/>
            <a:ext cx="2283347" cy="7462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8EAF5A7-AB02-FF56-13D2-B2CC8E5E9ED4}"/>
              </a:ext>
            </a:extLst>
          </p:cNvPr>
          <p:cNvSpPr/>
          <p:nvPr/>
        </p:nvSpPr>
        <p:spPr>
          <a:xfrm>
            <a:off x="2202512" y="4775199"/>
            <a:ext cx="173365" cy="48829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2691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24AEDE9-D480-AC4D-28FA-1056113E94C2}"/>
              </a:ext>
            </a:extLst>
          </p:cNvPr>
          <p:cNvSpPr/>
          <p:nvPr/>
        </p:nvSpPr>
        <p:spPr>
          <a:xfrm>
            <a:off x="586155" y="6143027"/>
            <a:ext cx="9825714" cy="519579"/>
          </a:xfrm>
          <a:prstGeom prst="roundRect">
            <a:avLst>
              <a:gd name="adj" fmla="val 37993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BE8E54-9161-AC98-979A-6C2DF1624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92" y="151117"/>
            <a:ext cx="10515600" cy="599510"/>
          </a:xfrm>
        </p:spPr>
        <p:txBody>
          <a:bodyPr>
            <a:normAutofit fontScale="90000"/>
          </a:bodyPr>
          <a:lstStyle/>
          <a:p>
            <a:r>
              <a:rPr lang="en-US" sz="4400" b="1" i="1" dirty="0"/>
              <a:t>γ</a:t>
            </a:r>
            <a:r>
              <a:rPr lang="en-US" sz="4400" b="1" dirty="0"/>
              <a:t>+Pb </a:t>
            </a:r>
            <a:r>
              <a:rPr lang="en-US" b="1" dirty="0"/>
              <a:t>theory comparisons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3EEF08-4C46-4E1B-4AC3-D836F6EAB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8078" y="6413467"/>
            <a:ext cx="2743200" cy="365125"/>
          </a:xfrm>
        </p:spPr>
        <p:txBody>
          <a:bodyPr/>
          <a:lstStyle/>
          <a:p>
            <a:fld id="{6D15ACB6-E74F-426C-9B08-3D7F13DDD18D}" type="slidenum">
              <a:rPr lang="en-US" sz="3200" b="0" smtClean="0"/>
              <a:t>55</a:t>
            </a:fld>
            <a:endParaRPr lang="en-US" sz="3200" b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5C38C1-5AE1-FCF9-1BC4-00CE59FCAEF0}"/>
              </a:ext>
            </a:extLst>
          </p:cNvPr>
          <p:cNvSpPr txBox="1"/>
          <p:nvPr/>
        </p:nvSpPr>
        <p:spPr>
          <a:xfrm>
            <a:off x="6540290" y="869119"/>
            <a:ext cx="56677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Nonzero </a:t>
            </a:r>
            <a:r>
              <a:rPr lang="en-US" sz="2400" b="1" i="1" dirty="0"/>
              <a:t>γ</a:t>
            </a:r>
            <a:r>
              <a:rPr lang="en-US" sz="2400" b="1" dirty="0"/>
              <a:t>Pb </a:t>
            </a:r>
            <a:r>
              <a:rPr lang="en-US" sz="2400" b="1" i="1" dirty="0"/>
              <a:t>v</a:t>
            </a:r>
            <a:r>
              <a:rPr lang="en-US" sz="2400" b="1" baseline="-25000" dirty="0"/>
              <a:t>2</a:t>
            </a:r>
            <a:endParaRPr kumimoji="0" lang="en-US" sz="2400" b="1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comparison to 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hydrodynamics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“3DGlauber + MUSIC +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UrQMD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Using shear viscosity = 0.08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2F399A-89F2-681D-99AA-183834B77579}"/>
              </a:ext>
            </a:extLst>
          </p:cNvPr>
          <p:cNvSpPr txBox="1"/>
          <p:nvPr/>
        </p:nvSpPr>
        <p:spPr>
          <a:xfrm>
            <a:off x="171137" y="5643793"/>
            <a:ext cx="2214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+mn-ea"/>
                <a:cs typeface="+mn-cs"/>
                <a:hlinkClick r:id="rId2"/>
              </a:rPr>
              <a:t>arXiv:2203.06094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AEB9DB-0E4A-3699-2A58-529CE8A70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09" y="1221299"/>
            <a:ext cx="6068930" cy="43766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F2623E-D6B3-09C5-1A9C-95DF946A69AC}"/>
              </a:ext>
            </a:extLst>
          </p:cNvPr>
          <p:cNvSpPr txBox="1"/>
          <p:nvPr/>
        </p:nvSpPr>
        <p:spPr>
          <a:xfrm>
            <a:off x="2363425" y="5663580"/>
            <a:ext cx="202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arXiv:2101.10771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794E4D-DD7B-F84C-5B4A-59DDF6AEBF8D}"/>
              </a:ext>
            </a:extLst>
          </p:cNvPr>
          <p:cNvSpPr txBox="1"/>
          <p:nvPr/>
        </p:nvSpPr>
        <p:spPr>
          <a:xfrm>
            <a:off x="624192" y="6184795"/>
            <a:ext cx="9896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Great hydrodynamic description of </a:t>
            </a:r>
            <a:r>
              <a:rPr lang="en-US" sz="2400" b="1" i="1" dirty="0"/>
              <a:t>γ</a:t>
            </a:r>
            <a:r>
              <a:rPr lang="en-US" sz="2400" b="1" dirty="0"/>
              <a:t>+Pb with QGP fluid properties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400" b="1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7F2FFE-1717-C166-267B-82AE2013BB67}"/>
              </a:ext>
            </a:extLst>
          </p:cNvPr>
          <p:cNvSpPr txBox="1"/>
          <p:nvPr/>
        </p:nvSpPr>
        <p:spPr>
          <a:xfrm>
            <a:off x="8707063" y="4226658"/>
            <a:ext cx="3071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1" dirty="0"/>
              <a:t>P</a:t>
            </a:r>
            <a:r>
              <a:rPr lang="en-US" sz="1800" b="0" dirty="0"/>
              <a:t>[e]</a:t>
            </a:r>
            <a:r>
              <a:rPr lang="en-US" dirty="0"/>
              <a:t> &amp; </a:t>
            </a:r>
            <a:r>
              <a:rPr lang="en-US" sz="1800" b="0" dirty="0"/>
              <a:t>shear/bulk viscosity 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085CA5-3DF0-BD5C-CDA1-58D37C364370}"/>
              </a:ext>
            </a:extLst>
          </p:cNvPr>
          <p:cNvSpPr txBox="1"/>
          <p:nvPr/>
        </p:nvSpPr>
        <p:spPr>
          <a:xfrm>
            <a:off x="6899906" y="3289009"/>
            <a:ext cx="41140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/>
              <a:t>All we need for hydro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48466ED-F227-00D9-5B52-309143B459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3169" y="4045240"/>
            <a:ext cx="516327" cy="95661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139CA3E-70EA-F65F-3627-F8F099C31130}"/>
              </a:ext>
            </a:extLst>
          </p:cNvPr>
          <p:cNvSpPr txBox="1"/>
          <p:nvPr/>
        </p:nvSpPr>
        <p:spPr>
          <a:xfrm>
            <a:off x="7124286" y="4934443"/>
            <a:ext cx="1134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u(t0) = 0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836232-D5A4-DB52-EA1E-36531EE99D38}"/>
              </a:ext>
            </a:extLst>
          </p:cNvPr>
          <p:cNvSpPr txBox="1"/>
          <p:nvPr/>
        </p:nvSpPr>
        <p:spPr>
          <a:xfrm>
            <a:off x="6769388" y="3768081"/>
            <a:ext cx="204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Initial conditions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9C049B-CC28-1E43-C8C3-947CFBA5F28E}"/>
              </a:ext>
            </a:extLst>
          </p:cNvPr>
          <p:cNvSpPr txBox="1"/>
          <p:nvPr/>
        </p:nvSpPr>
        <p:spPr>
          <a:xfrm>
            <a:off x="8956909" y="3799469"/>
            <a:ext cx="204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Fluid properties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E3BC28F-6797-A5C2-4804-3D3FDC592E9B}"/>
              </a:ext>
            </a:extLst>
          </p:cNvPr>
          <p:cNvSpPr txBox="1"/>
          <p:nvPr/>
        </p:nvSpPr>
        <p:spPr>
          <a:xfrm>
            <a:off x="10040764" y="4578351"/>
            <a:ext cx="1022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?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03C2227-66AE-0572-A1C8-EBD12BE92E15}"/>
              </a:ext>
            </a:extLst>
          </p:cNvPr>
          <p:cNvCxnSpPr>
            <a:cxnSpLocks/>
            <a:endCxn id="28" idx="3"/>
          </p:cNvCxnSpPr>
          <p:nvPr/>
        </p:nvCxnSpPr>
        <p:spPr>
          <a:xfrm flipH="1" flipV="1">
            <a:off x="7949496" y="4523550"/>
            <a:ext cx="1992214" cy="574233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05AD2DB2-FF21-1F8B-3EEB-020688155F2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98464" y="5486001"/>
            <a:ext cx="2684599" cy="57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5641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8236-9895-C689-0D2B-80ED808FB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692" y="2198077"/>
            <a:ext cx="10515600" cy="2661138"/>
          </a:xfrm>
        </p:spPr>
        <p:txBody>
          <a:bodyPr>
            <a:normAutofit/>
          </a:bodyPr>
          <a:lstStyle/>
          <a:p>
            <a:r>
              <a:rPr lang="en-US" sz="6000" b="1" dirty="0"/>
              <a:t>The Electron Ion Collider at BNL</a:t>
            </a:r>
            <a:br>
              <a:rPr lang="en-US" dirty="0"/>
            </a:br>
            <a:r>
              <a:rPr lang="en-US" dirty="0"/>
              <a:t>Even smaller QGP? </a:t>
            </a:r>
            <a:br>
              <a:rPr lang="en-US" dirty="0"/>
            </a:br>
            <a:r>
              <a:rPr lang="en-US" dirty="0"/>
              <a:t>With even more precision?</a:t>
            </a:r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7B43B-EB80-4CE2-B5B3-9220729357E0}" type="slidenum">
              <a:rPr lang="en-US" sz="3200" b="0" smtClean="0"/>
              <a:t>56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5222631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FC9E-9107-CDE4-112A-608EF8C64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Electron Ion Collider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D931-243D-CBA3-DED3-21A8828C1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806" y="1346894"/>
            <a:ext cx="7177549" cy="4830069"/>
          </a:xfrm>
        </p:spPr>
        <p:txBody>
          <a:bodyPr/>
          <a:lstStyle/>
          <a:p>
            <a:r>
              <a:rPr lang="en-US" dirty="0"/>
              <a:t>First collisions and early physics around 2034/5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Big physics questions </a:t>
            </a:r>
          </a:p>
          <a:p>
            <a:r>
              <a:rPr lang="en-US" dirty="0"/>
              <a:t>What happens to the gluon density in nuclei?</a:t>
            </a:r>
          </a:p>
          <a:p>
            <a:r>
              <a:rPr lang="en-US" dirty="0"/>
              <a:t>How do the nucleon properties (mass &amp; spin) emerge?</a:t>
            </a:r>
          </a:p>
          <a:p>
            <a:endParaRPr lang="en-US" dirty="0"/>
          </a:p>
          <a:p>
            <a:r>
              <a:rPr lang="en-US" dirty="0"/>
              <a:t>See Abhay Deshpande’s summer lecture talk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4164CA-6764-65A3-0AB9-195582990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30" y="1160583"/>
            <a:ext cx="4286508" cy="5470837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DD47-3E33-4EF5-BA62-2537E0EA8F91}" type="slidenum">
              <a:rPr lang="en-US" sz="3200" b="0" smtClean="0"/>
              <a:t>57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9678679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85AA3-A649-6FE7-CB8B-F5198F7FC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DB31E8C-CCD8-24C0-5FCC-FA6F6F51D7C9}"/>
              </a:ext>
            </a:extLst>
          </p:cNvPr>
          <p:cNvSpPr/>
          <p:nvPr/>
        </p:nvSpPr>
        <p:spPr>
          <a:xfrm>
            <a:off x="2319070" y="5736937"/>
            <a:ext cx="7012499" cy="1013535"/>
          </a:xfrm>
          <a:prstGeom prst="roundRect">
            <a:avLst>
              <a:gd name="adj" fmla="val 37993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BAEB9C-BE89-1C74-EBC1-1A3A203F34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753"/>
          <a:stretch/>
        </p:blipFill>
        <p:spPr>
          <a:xfrm rot="10800000">
            <a:off x="4539349" y="3010219"/>
            <a:ext cx="677224" cy="26074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ED8133-A1CF-11F0-BE23-E007147AA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photonuclear interactions</a:t>
            </a:r>
          </a:p>
        </p:txBody>
      </p:sp>
      <p:cxnSp>
        <p:nvCxnSpPr>
          <p:cNvPr id="52" name="Connector 106">
            <a:extLst>
              <a:ext uri="{FF2B5EF4-FFF2-40B4-BE49-F238E27FC236}">
                <a16:creationId xmlns:a16="http://schemas.microsoft.com/office/drawing/2014/main" id="{6108BEAD-2FE3-74A4-C4F6-05362682B20F}"/>
              </a:ext>
            </a:extLst>
          </p:cNvPr>
          <p:cNvCxnSpPr>
            <a:cxnSpLocks/>
          </p:cNvCxnSpPr>
          <p:nvPr/>
        </p:nvCxnSpPr>
        <p:spPr>
          <a:xfrm flipH="1" flipV="1">
            <a:off x="9139313" y="3666649"/>
            <a:ext cx="63759" cy="10017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110">
            <a:extLst>
              <a:ext uri="{FF2B5EF4-FFF2-40B4-BE49-F238E27FC236}">
                <a16:creationId xmlns:a16="http://schemas.microsoft.com/office/drawing/2014/main" id="{196C6E2A-7AD5-4A51-2FE1-C0927C051DD9}"/>
              </a:ext>
            </a:extLst>
          </p:cNvPr>
          <p:cNvCxnSpPr>
            <a:cxnSpLocks/>
          </p:cNvCxnSpPr>
          <p:nvPr/>
        </p:nvCxnSpPr>
        <p:spPr>
          <a:xfrm flipV="1">
            <a:off x="7763445" y="4687161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riangle 111">
            <a:extLst>
              <a:ext uri="{FF2B5EF4-FFF2-40B4-BE49-F238E27FC236}">
                <a16:creationId xmlns:a16="http://schemas.microsoft.com/office/drawing/2014/main" id="{740A09E8-DA37-339D-FF42-A4268DE67827}"/>
              </a:ext>
            </a:extLst>
          </p:cNvPr>
          <p:cNvSpPr/>
          <p:nvPr/>
        </p:nvSpPr>
        <p:spPr>
          <a:xfrm rot="4183046">
            <a:off x="8339445" y="4837561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WavyLine 116">
            <a:extLst>
              <a:ext uri="{FF2B5EF4-FFF2-40B4-BE49-F238E27FC236}">
                <a16:creationId xmlns:a16="http://schemas.microsoft.com/office/drawing/2014/main" id="{DD9594FA-9BDE-9FFB-866B-881C8C749C2A}"/>
              </a:ext>
            </a:extLst>
          </p:cNvPr>
          <p:cNvSpPr/>
          <p:nvPr/>
        </p:nvSpPr>
        <p:spPr>
          <a:xfrm rot="6874357">
            <a:off x="8342483" y="2540927"/>
            <a:ext cx="166400" cy="1600000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117">
            <a:extLst>
              <a:ext uri="{FF2B5EF4-FFF2-40B4-BE49-F238E27FC236}">
                <a16:creationId xmlns:a16="http://schemas.microsoft.com/office/drawing/2014/main" id="{78373029-A56A-A3FD-559F-D599F22E5F70}"/>
              </a:ext>
            </a:extLst>
          </p:cNvPr>
          <p:cNvSpPr txBox="1">
            <a:spLocks/>
          </p:cNvSpPr>
          <p:nvPr/>
        </p:nvSpPr>
        <p:spPr>
          <a:xfrm>
            <a:off x="6557390" y="4609045"/>
            <a:ext cx="1559914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i="1" dirty="0"/>
              <a:t>Nucleon</a:t>
            </a:r>
            <a:endParaRPr lang="en-US" sz="3200" baseline="30000" dirty="0">
              <a:solidFill>
                <a:srgbClr val="FF5050"/>
              </a:solidFill>
            </a:endParaRPr>
          </a:p>
        </p:txBody>
      </p:sp>
      <p:sp>
        <p:nvSpPr>
          <p:cNvPr id="58" name="TextBox 117">
            <a:extLst>
              <a:ext uri="{FF2B5EF4-FFF2-40B4-BE49-F238E27FC236}">
                <a16:creationId xmlns:a16="http://schemas.microsoft.com/office/drawing/2014/main" id="{E155B24C-80D9-7DD2-34D9-512DF1866D7B}"/>
              </a:ext>
            </a:extLst>
          </p:cNvPr>
          <p:cNvSpPr txBox="1">
            <a:spLocks/>
          </p:cNvSpPr>
          <p:nvPr/>
        </p:nvSpPr>
        <p:spPr>
          <a:xfrm>
            <a:off x="9234988" y="3799469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-,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59" name="TextBox 117">
            <a:extLst>
              <a:ext uri="{FF2B5EF4-FFF2-40B4-BE49-F238E27FC236}">
                <a16:creationId xmlns:a16="http://schemas.microsoft.com/office/drawing/2014/main" id="{1CA6C62D-E2D6-4B85-12E1-FB707DD695F9}"/>
              </a:ext>
            </a:extLst>
          </p:cNvPr>
          <p:cNvSpPr txBox="1">
            <a:spLocks/>
          </p:cNvSpPr>
          <p:nvPr/>
        </p:nvSpPr>
        <p:spPr>
          <a:xfrm>
            <a:off x="9913924" y="3298669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i="1" baseline="30000" dirty="0"/>
              <a:t>-</a:t>
            </a:r>
            <a:r>
              <a:rPr lang="en-US" sz="3200" b="1" baseline="30000" dirty="0"/>
              <a:t>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61" name="TextBox 117">
            <a:extLst>
              <a:ext uri="{FF2B5EF4-FFF2-40B4-BE49-F238E27FC236}">
                <a16:creationId xmlns:a16="http://schemas.microsoft.com/office/drawing/2014/main" id="{550A91CC-0D00-34FD-42D2-61218235B13F}"/>
              </a:ext>
            </a:extLst>
          </p:cNvPr>
          <p:cNvSpPr txBox="1">
            <a:spLocks/>
          </p:cNvSpPr>
          <p:nvPr/>
        </p:nvSpPr>
        <p:spPr>
          <a:xfrm>
            <a:off x="7971915" y="3384098"/>
            <a:ext cx="680332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γ*</a:t>
            </a:r>
          </a:p>
        </p:txBody>
      </p:sp>
      <p:cxnSp>
        <p:nvCxnSpPr>
          <p:cNvPr id="62" name="Connector 110">
            <a:extLst>
              <a:ext uri="{FF2B5EF4-FFF2-40B4-BE49-F238E27FC236}">
                <a16:creationId xmlns:a16="http://schemas.microsoft.com/office/drawing/2014/main" id="{12580A6C-8EAC-B9F8-465A-E9F0EFC3DD29}"/>
              </a:ext>
            </a:extLst>
          </p:cNvPr>
          <p:cNvCxnSpPr>
            <a:cxnSpLocks/>
          </p:cNvCxnSpPr>
          <p:nvPr/>
        </p:nvCxnSpPr>
        <p:spPr>
          <a:xfrm flipV="1">
            <a:off x="7807500" y="4851161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110">
            <a:extLst>
              <a:ext uri="{FF2B5EF4-FFF2-40B4-BE49-F238E27FC236}">
                <a16:creationId xmlns:a16="http://schemas.microsoft.com/office/drawing/2014/main" id="{CC05EDCC-1ECD-F074-5D6F-3A4DC9E45512}"/>
              </a:ext>
            </a:extLst>
          </p:cNvPr>
          <p:cNvCxnSpPr>
            <a:cxnSpLocks/>
          </p:cNvCxnSpPr>
          <p:nvPr/>
        </p:nvCxnSpPr>
        <p:spPr>
          <a:xfrm flipV="1">
            <a:off x="7932970" y="4999045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5A3D4D82-0B7C-17EB-7BD1-1BF9B23FCCD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t="1" r="38099" b="5088"/>
          <a:stretch>
            <a:fillRect/>
          </a:stretch>
        </p:blipFill>
        <p:spPr>
          <a:xfrm rot="12317336">
            <a:off x="9188537" y="4762493"/>
            <a:ext cx="1834146" cy="414793"/>
          </a:xfrm>
          <a:prstGeom prst="rect">
            <a:avLst/>
          </a:prstGeom>
        </p:spPr>
      </p:pic>
      <p:cxnSp>
        <p:nvCxnSpPr>
          <p:cNvPr id="66" name="Connector 108">
            <a:extLst>
              <a:ext uri="{FF2B5EF4-FFF2-40B4-BE49-F238E27FC236}">
                <a16:creationId xmlns:a16="http://schemas.microsoft.com/office/drawing/2014/main" id="{FFF88682-C7D7-7FD6-2276-A99CCB41AC91}"/>
              </a:ext>
            </a:extLst>
          </p:cNvPr>
          <p:cNvCxnSpPr>
            <a:cxnSpLocks/>
          </p:cNvCxnSpPr>
          <p:nvPr/>
        </p:nvCxnSpPr>
        <p:spPr>
          <a:xfrm flipV="1">
            <a:off x="9149987" y="3234135"/>
            <a:ext cx="1159261" cy="4452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135">
            <a:extLst>
              <a:ext uri="{FF2B5EF4-FFF2-40B4-BE49-F238E27FC236}">
                <a16:creationId xmlns:a16="http://schemas.microsoft.com/office/drawing/2014/main" id="{E691A155-8228-748B-FE84-C9BE6961BD99}"/>
              </a:ext>
            </a:extLst>
          </p:cNvPr>
          <p:cNvSpPr txBox="1">
            <a:spLocks/>
          </p:cNvSpPr>
          <p:nvPr/>
        </p:nvSpPr>
        <p:spPr>
          <a:xfrm>
            <a:off x="10558135" y="4463140"/>
            <a:ext cx="513772" cy="544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5050"/>
                </a:solidFill>
              </a:rPr>
              <a:t>g</a:t>
            </a:r>
          </a:p>
        </p:txBody>
      </p:sp>
      <p:cxnSp>
        <p:nvCxnSpPr>
          <p:cNvPr id="3" name="Connector 106">
            <a:extLst>
              <a:ext uri="{FF2B5EF4-FFF2-40B4-BE49-F238E27FC236}">
                <a16:creationId xmlns:a16="http://schemas.microsoft.com/office/drawing/2014/main" id="{4F5A1A99-2AC1-A210-1D14-28256021626F}"/>
              </a:ext>
            </a:extLst>
          </p:cNvPr>
          <p:cNvCxnSpPr>
            <a:cxnSpLocks/>
          </p:cNvCxnSpPr>
          <p:nvPr/>
        </p:nvCxnSpPr>
        <p:spPr>
          <a:xfrm flipH="1" flipV="1">
            <a:off x="2891225" y="3706533"/>
            <a:ext cx="63759" cy="10017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 110">
            <a:extLst>
              <a:ext uri="{FF2B5EF4-FFF2-40B4-BE49-F238E27FC236}">
                <a16:creationId xmlns:a16="http://schemas.microsoft.com/office/drawing/2014/main" id="{76683B6D-7471-B4D4-AA7D-BAA79518BEE9}"/>
              </a:ext>
            </a:extLst>
          </p:cNvPr>
          <p:cNvCxnSpPr>
            <a:cxnSpLocks/>
          </p:cNvCxnSpPr>
          <p:nvPr/>
        </p:nvCxnSpPr>
        <p:spPr>
          <a:xfrm flipV="1">
            <a:off x="1515357" y="4727045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riangle 111">
            <a:extLst>
              <a:ext uri="{FF2B5EF4-FFF2-40B4-BE49-F238E27FC236}">
                <a16:creationId xmlns:a16="http://schemas.microsoft.com/office/drawing/2014/main" id="{361129EE-0B6B-B833-E7E8-AE25D7F7F256}"/>
              </a:ext>
            </a:extLst>
          </p:cNvPr>
          <p:cNvSpPr/>
          <p:nvPr/>
        </p:nvSpPr>
        <p:spPr>
          <a:xfrm rot="4183046">
            <a:off x="2091357" y="4877445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WavyLine 116">
            <a:extLst>
              <a:ext uri="{FF2B5EF4-FFF2-40B4-BE49-F238E27FC236}">
                <a16:creationId xmlns:a16="http://schemas.microsoft.com/office/drawing/2014/main" id="{23334C13-867D-D11B-32AB-54A32A47937A}"/>
              </a:ext>
            </a:extLst>
          </p:cNvPr>
          <p:cNvSpPr/>
          <p:nvPr/>
        </p:nvSpPr>
        <p:spPr>
          <a:xfrm rot="7399947">
            <a:off x="2051319" y="2508814"/>
            <a:ext cx="166400" cy="1600000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17">
            <a:extLst>
              <a:ext uri="{FF2B5EF4-FFF2-40B4-BE49-F238E27FC236}">
                <a16:creationId xmlns:a16="http://schemas.microsoft.com/office/drawing/2014/main" id="{06921DBE-5D07-E773-5F3E-30E9EC2BD9D5}"/>
              </a:ext>
            </a:extLst>
          </p:cNvPr>
          <p:cNvSpPr txBox="1">
            <a:spLocks/>
          </p:cNvSpPr>
          <p:nvPr/>
        </p:nvSpPr>
        <p:spPr>
          <a:xfrm>
            <a:off x="309302" y="4648929"/>
            <a:ext cx="1559914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i="1" dirty="0"/>
              <a:t>Nucleon</a:t>
            </a:r>
            <a:endParaRPr lang="en-US" sz="3200" baseline="30000" dirty="0">
              <a:solidFill>
                <a:srgbClr val="FF5050"/>
              </a:solidFill>
            </a:endParaRPr>
          </a:p>
        </p:txBody>
      </p:sp>
      <p:sp>
        <p:nvSpPr>
          <p:cNvPr id="13" name="TextBox 117">
            <a:extLst>
              <a:ext uri="{FF2B5EF4-FFF2-40B4-BE49-F238E27FC236}">
                <a16:creationId xmlns:a16="http://schemas.microsoft.com/office/drawing/2014/main" id="{FB1FCCC7-9BF2-3525-93B1-1689BAC03EBA}"/>
              </a:ext>
            </a:extLst>
          </p:cNvPr>
          <p:cNvSpPr txBox="1">
            <a:spLocks/>
          </p:cNvSpPr>
          <p:nvPr/>
        </p:nvSpPr>
        <p:spPr>
          <a:xfrm>
            <a:off x="2986900" y="3839353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baseline="30000" dirty="0"/>
              <a:t>-,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14" name="TextBox 117">
            <a:extLst>
              <a:ext uri="{FF2B5EF4-FFF2-40B4-BE49-F238E27FC236}">
                <a16:creationId xmlns:a16="http://schemas.microsoft.com/office/drawing/2014/main" id="{2BB6AFED-3722-9780-177E-D59ACF50C77A}"/>
              </a:ext>
            </a:extLst>
          </p:cNvPr>
          <p:cNvSpPr txBox="1">
            <a:spLocks/>
          </p:cNvSpPr>
          <p:nvPr/>
        </p:nvSpPr>
        <p:spPr>
          <a:xfrm>
            <a:off x="3665836" y="3338553"/>
            <a:ext cx="662349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q</a:t>
            </a:r>
            <a:r>
              <a:rPr lang="en-US" sz="3200" b="1" i="1" baseline="30000" dirty="0"/>
              <a:t>-</a:t>
            </a:r>
            <a:r>
              <a:rPr lang="en-US" sz="3200" b="1" baseline="30000" dirty="0"/>
              <a:t>,</a:t>
            </a:r>
            <a:r>
              <a:rPr lang="en-US" sz="3200" b="1" baseline="30000" dirty="0">
                <a:solidFill>
                  <a:srgbClr val="FF5050"/>
                </a:solidFill>
              </a:rPr>
              <a:t>r</a:t>
            </a:r>
          </a:p>
        </p:txBody>
      </p:sp>
      <p:sp>
        <p:nvSpPr>
          <p:cNvPr id="15" name="TextBox 117">
            <a:extLst>
              <a:ext uri="{FF2B5EF4-FFF2-40B4-BE49-F238E27FC236}">
                <a16:creationId xmlns:a16="http://schemas.microsoft.com/office/drawing/2014/main" id="{AEE956BA-1003-D2DA-7ECF-F345F5407426}"/>
              </a:ext>
            </a:extLst>
          </p:cNvPr>
          <p:cNvSpPr txBox="1">
            <a:spLocks/>
          </p:cNvSpPr>
          <p:nvPr/>
        </p:nvSpPr>
        <p:spPr>
          <a:xfrm>
            <a:off x="1719070" y="3317925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cxnSp>
        <p:nvCxnSpPr>
          <p:cNvPr id="16" name="Connector 110">
            <a:extLst>
              <a:ext uri="{FF2B5EF4-FFF2-40B4-BE49-F238E27FC236}">
                <a16:creationId xmlns:a16="http://schemas.microsoft.com/office/drawing/2014/main" id="{D235501F-C2A4-200B-5450-BE85D1CAC437}"/>
              </a:ext>
            </a:extLst>
          </p:cNvPr>
          <p:cNvCxnSpPr>
            <a:cxnSpLocks/>
          </p:cNvCxnSpPr>
          <p:nvPr/>
        </p:nvCxnSpPr>
        <p:spPr>
          <a:xfrm flipV="1">
            <a:off x="1559412" y="4891045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10">
            <a:extLst>
              <a:ext uri="{FF2B5EF4-FFF2-40B4-BE49-F238E27FC236}">
                <a16:creationId xmlns:a16="http://schemas.microsoft.com/office/drawing/2014/main" id="{E275F650-1E76-68B8-40D9-3EAA1F8227FD}"/>
              </a:ext>
            </a:extLst>
          </p:cNvPr>
          <p:cNvCxnSpPr>
            <a:cxnSpLocks/>
          </p:cNvCxnSpPr>
          <p:nvPr/>
        </p:nvCxnSpPr>
        <p:spPr>
          <a:xfrm flipV="1">
            <a:off x="1684882" y="5038929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4FD6C2BA-612A-F728-7740-94E72385FA4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</a:blip>
          <a:srcRect t="1" r="38099" b="5088"/>
          <a:stretch>
            <a:fillRect/>
          </a:stretch>
        </p:blipFill>
        <p:spPr>
          <a:xfrm rot="12317336">
            <a:off x="2940449" y="4802377"/>
            <a:ext cx="1834146" cy="414793"/>
          </a:xfrm>
          <a:prstGeom prst="rect">
            <a:avLst/>
          </a:prstGeom>
        </p:spPr>
      </p:pic>
      <p:cxnSp>
        <p:nvCxnSpPr>
          <p:cNvPr id="19" name="Connector 108">
            <a:extLst>
              <a:ext uri="{FF2B5EF4-FFF2-40B4-BE49-F238E27FC236}">
                <a16:creationId xmlns:a16="http://schemas.microsoft.com/office/drawing/2014/main" id="{25D67B24-599C-D1F0-5512-6CA2E8B231C4}"/>
              </a:ext>
            </a:extLst>
          </p:cNvPr>
          <p:cNvCxnSpPr>
            <a:cxnSpLocks/>
          </p:cNvCxnSpPr>
          <p:nvPr/>
        </p:nvCxnSpPr>
        <p:spPr>
          <a:xfrm flipV="1">
            <a:off x="2901899" y="3274019"/>
            <a:ext cx="1159261" cy="4452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35">
            <a:extLst>
              <a:ext uri="{FF2B5EF4-FFF2-40B4-BE49-F238E27FC236}">
                <a16:creationId xmlns:a16="http://schemas.microsoft.com/office/drawing/2014/main" id="{59052093-4605-3E3C-C981-9A76B5FCC7FF}"/>
              </a:ext>
            </a:extLst>
          </p:cNvPr>
          <p:cNvSpPr txBox="1">
            <a:spLocks/>
          </p:cNvSpPr>
          <p:nvPr/>
        </p:nvSpPr>
        <p:spPr>
          <a:xfrm>
            <a:off x="3848669" y="4376929"/>
            <a:ext cx="513772" cy="544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5050"/>
                </a:solidFill>
              </a:rPr>
              <a:t>g</a:t>
            </a:r>
          </a:p>
        </p:txBody>
      </p:sp>
      <p:cxnSp>
        <p:nvCxnSpPr>
          <p:cNvPr id="21" name="Connector 106">
            <a:extLst>
              <a:ext uri="{FF2B5EF4-FFF2-40B4-BE49-F238E27FC236}">
                <a16:creationId xmlns:a16="http://schemas.microsoft.com/office/drawing/2014/main" id="{D81A66E8-8A45-0CD3-CAC2-142F2AB6D093}"/>
              </a:ext>
            </a:extLst>
          </p:cNvPr>
          <p:cNvCxnSpPr>
            <a:cxnSpLocks/>
          </p:cNvCxnSpPr>
          <p:nvPr/>
        </p:nvCxnSpPr>
        <p:spPr>
          <a:xfrm>
            <a:off x="6316256" y="2402206"/>
            <a:ext cx="1472000" cy="544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riangle 107">
            <a:extLst>
              <a:ext uri="{FF2B5EF4-FFF2-40B4-BE49-F238E27FC236}">
                <a16:creationId xmlns:a16="http://schemas.microsoft.com/office/drawing/2014/main" id="{0A7BF486-C222-32C6-0449-0C8BF6AF06B6}"/>
              </a:ext>
            </a:extLst>
          </p:cNvPr>
          <p:cNvSpPr/>
          <p:nvPr/>
        </p:nvSpPr>
        <p:spPr>
          <a:xfrm rot="6616954">
            <a:off x="6892256" y="2552606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Connector 108">
            <a:extLst>
              <a:ext uri="{FF2B5EF4-FFF2-40B4-BE49-F238E27FC236}">
                <a16:creationId xmlns:a16="http://schemas.microsoft.com/office/drawing/2014/main" id="{7F34F9D0-6329-B3D8-4060-18F1ABF428E6}"/>
              </a:ext>
            </a:extLst>
          </p:cNvPr>
          <p:cNvCxnSpPr>
            <a:cxnSpLocks/>
          </p:cNvCxnSpPr>
          <p:nvPr/>
        </p:nvCxnSpPr>
        <p:spPr>
          <a:xfrm flipV="1">
            <a:off x="7788256" y="2343673"/>
            <a:ext cx="2746854" cy="60253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riangle 109">
            <a:extLst>
              <a:ext uri="{FF2B5EF4-FFF2-40B4-BE49-F238E27FC236}">
                <a16:creationId xmlns:a16="http://schemas.microsoft.com/office/drawing/2014/main" id="{576811FD-AF00-43B3-EA64-302C6A42A27E}"/>
              </a:ext>
            </a:extLst>
          </p:cNvPr>
          <p:cNvSpPr/>
          <p:nvPr/>
        </p:nvSpPr>
        <p:spPr>
          <a:xfrm rot="4183046">
            <a:off x="8435207" y="2685157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117">
            <a:extLst>
              <a:ext uri="{FF2B5EF4-FFF2-40B4-BE49-F238E27FC236}">
                <a16:creationId xmlns:a16="http://schemas.microsoft.com/office/drawing/2014/main" id="{AA2912C9-502B-1FE9-F249-548E0F6F1B48}"/>
              </a:ext>
            </a:extLst>
          </p:cNvPr>
          <p:cNvSpPr txBox="1">
            <a:spLocks/>
          </p:cNvSpPr>
          <p:nvPr/>
        </p:nvSpPr>
        <p:spPr>
          <a:xfrm>
            <a:off x="5894261" y="2010438"/>
            <a:ext cx="687801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e</a:t>
            </a:r>
            <a:r>
              <a:rPr lang="en-US" sz="3200" b="1" baseline="30000" dirty="0"/>
              <a:t>-</a:t>
            </a:r>
          </a:p>
        </p:txBody>
      </p:sp>
      <p:sp>
        <p:nvSpPr>
          <p:cNvPr id="30" name="TextBox 117">
            <a:extLst>
              <a:ext uri="{FF2B5EF4-FFF2-40B4-BE49-F238E27FC236}">
                <a16:creationId xmlns:a16="http://schemas.microsoft.com/office/drawing/2014/main" id="{44824FD6-EB15-880D-77F7-E0C9F025018E}"/>
              </a:ext>
            </a:extLst>
          </p:cNvPr>
          <p:cNvSpPr txBox="1">
            <a:spLocks/>
          </p:cNvSpPr>
          <p:nvPr/>
        </p:nvSpPr>
        <p:spPr>
          <a:xfrm>
            <a:off x="9826774" y="1888950"/>
            <a:ext cx="687801" cy="32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b="1" i="1" dirty="0"/>
              <a:t>e</a:t>
            </a:r>
            <a:r>
              <a:rPr lang="en-US" sz="3200" b="1" baseline="30000" dirty="0"/>
              <a:t>-</a:t>
            </a:r>
          </a:p>
        </p:txBody>
      </p:sp>
      <p:cxnSp>
        <p:nvCxnSpPr>
          <p:cNvPr id="37" name="Connector 106">
            <a:extLst>
              <a:ext uri="{FF2B5EF4-FFF2-40B4-BE49-F238E27FC236}">
                <a16:creationId xmlns:a16="http://schemas.microsoft.com/office/drawing/2014/main" id="{A8E98208-58CF-26AA-96D9-EFB03C4ED034}"/>
              </a:ext>
            </a:extLst>
          </p:cNvPr>
          <p:cNvCxnSpPr>
            <a:cxnSpLocks/>
          </p:cNvCxnSpPr>
          <p:nvPr/>
        </p:nvCxnSpPr>
        <p:spPr>
          <a:xfrm>
            <a:off x="299600" y="2759677"/>
            <a:ext cx="321896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riangle 107">
            <a:extLst>
              <a:ext uri="{FF2B5EF4-FFF2-40B4-BE49-F238E27FC236}">
                <a16:creationId xmlns:a16="http://schemas.microsoft.com/office/drawing/2014/main" id="{C003D019-1A49-D41D-5118-94E2D18A8F3B}"/>
              </a:ext>
            </a:extLst>
          </p:cNvPr>
          <p:cNvSpPr/>
          <p:nvPr/>
        </p:nvSpPr>
        <p:spPr>
          <a:xfrm rot="5400000">
            <a:off x="2183942" y="2627609"/>
            <a:ext cx="320000" cy="243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Box 117">
            <a:extLst>
              <a:ext uri="{FF2B5EF4-FFF2-40B4-BE49-F238E27FC236}">
                <a16:creationId xmlns:a16="http://schemas.microsoft.com/office/drawing/2014/main" id="{1DF93E25-C9A2-9660-3D6E-D65C0728654D}"/>
              </a:ext>
            </a:extLst>
          </p:cNvPr>
          <p:cNvSpPr txBox="1">
            <a:spLocks/>
          </p:cNvSpPr>
          <p:nvPr/>
        </p:nvSpPr>
        <p:spPr>
          <a:xfrm>
            <a:off x="1062836" y="5724574"/>
            <a:ext cx="9662850" cy="1028501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dirty="0"/>
              <a:t>We can select varying mixtures of </a:t>
            </a:r>
          </a:p>
          <a:p>
            <a:pPr algn="ctr"/>
            <a:r>
              <a:rPr lang="en-US" sz="3200" dirty="0"/>
              <a:t>direct/resolved with detected electron</a:t>
            </a:r>
            <a:endParaRPr lang="en-US" sz="3200" baseline="30000" dirty="0">
              <a:solidFill>
                <a:srgbClr val="FF5050"/>
              </a:solidFill>
            </a:endParaRPr>
          </a:p>
        </p:txBody>
      </p:sp>
      <p:sp>
        <p:nvSpPr>
          <p:cNvPr id="53" name="TextBox 117">
            <a:extLst>
              <a:ext uri="{FF2B5EF4-FFF2-40B4-BE49-F238E27FC236}">
                <a16:creationId xmlns:a16="http://schemas.microsoft.com/office/drawing/2014/main" id="{71C6A5FF-F6BC-7236-974B-091653ECA568}"/>
              </a:ext>
            </a:extLst>
          </p:cNvPr>
          <p:cNvSpPr txBox="1">
            <a:spLocks/>
          </p:cNvSpPr>
          <p:nvPr/>
        </p:nvSpPr>
        <p:spPr>
          <a:xfrm rot="16200000">
            <a:off x="3727589" y="4104559"/>
            <a:ext cx="2848595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dirty="0"/>
              <a:t>DETECTED</a:t>
            </a:r>
            <a:endParaRPr lang="en-US" sz="3200" baseline="30000" dirty="0">
              <a:solidFill>
                <a:srgbClr val="FF5050"/>
              </a:solidFill>
            </a:endParaRPr>
          </a:p>
        </p:txBody>
      </p:sp>
      <p:sp>
        <p:nvSpPr>
          <p:cNvPr id="64" name="TextBox 117">
            <a:extLst>
              <a:ext uri="{FF2B5EF4-FFF2-40B4-BE49-F238E27FC236}">
                <a16:creationId xmlns:a16="http://schemas.microsoft.com/office/drawing/2014/main" id="{CFA99C37-FA74-5AD0-7F75-BE0CAE1DD97A}"/>
              </a:ext>
            </a:extLst>
          </p:cNvPr>
          <p:cNvSpPr txBox="1">
            <a:spLocks/>
          </p:cNvSpPr>
          <p:nvPr/>
        </p:nvSpPr>
        <p:spPr>
          <a:xfrm>
            <a:off x="457351" y="1183510"/>
            <a:ext cx="4320595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600" b="1" dirty="0"/>
              <a:t>γA at  LHC and RHIC</a:t>
            </a:r>
            <a:endParaRPr lang="en-US" sz="3600" b="1" baseline="30000" dirty="0">
              <a:solidFill>
                <a:srgbClr val="FF5050"/>
              </a:solidFill>
            </a:endParaRPr>
          </a:p>
        </p:txBody>
      </p:sp>
      <p:sp>
        <p:nvSpPr>
          <p:cNvPr id="69" name="TextBox 117">
            <a:extLst>
              <a:ext uri="{FF2B5EF4-FFF2-40B4-BE49-F238E27FC236}">
                <a16:creationId xmlns:a16="http://schemas.microsoft.com/office/drawing/2014/main" id="{B03E5A0A-4CE0-4D79-EBB9-ED3B421162B6}"/>
              </a:ext>
            </a:extLst>
          </p:cNvPr>
          <p:cNvSpPr txBox="1">
            <a:spLocks/>
          </p:cNvSpPr>
          <p:nvPr/>
        </p:nvSpPr>
        <p:spPr>
          <a:xfrm>
            <a:off x="6882731" y="1148177"/>
            <a:ext cx="4320595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600" b="1" dirty="0"/>
              <a:t>eA  at the EIC</a:t>
            </a:r>
            <a:endParaRPr lang="en-US" sz="3600" b="1" baseline="30000" dirty="0">
              <a:solidFill>
                <a:srgbClr val="FF5050"/>
              </a:solidFill>
            </a:endParaRPr>
          </a:p>
        </p:txBody>
      </p:sp>
      <p:sp>
        <p:nvSpPr>
          <p:cNvPr id="71" name="TextBox 117">
            <a:extLst>
              <a:ext uri="{FF2B5EF4-FFF2-40B4-BE49-F238E27FC236}">
                <a16:creationId xmlns:a16="http://schemas.microsoft.com/office/drawing/2014/main" id="{42E0A1CB-075B-EA2F-5F0E-4EA533C5954E}"/>
              </a:ext>
            </a:extLst>
          </p:cNvPr>
          <p:cNvSpPr txBox="1">
            <a:spLocks/>
          </p:cNvSpPr>
          <p:nvPr/>
        </p:nvSpPr>
        <p:spPr>
          <a:xfrm>
            <a:off x="67248" y="2163270"/>
            <a:ext cx="1072754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600" b="1" dirty="0"/>
              <a:t>Pb</a:t>
            </a:r>
            <a:endParaRPr lang="en-US" sz="3600" b="1" baseline="30000" dirty="0">
              <a:solidFill>
                <a:srgbClr val="FF5050"/>
              </a:solidFill>
            </a:endParaRPr>
          </a:p>
        </p:txBody>
      </p:sp>
      <p:sp>
        <p:nvSpPr>
          <p:cNvPr id="73" name="TextBox 117">
            <a:extLst>
              <a:ext uri="{FF2B5EF4-FFF2-40B4-BE49-F238E27FC236}">
                <a16:creationId xmlns:a16="http://schemas.microsoft.com/office/drawing/2014/main" id="{4FF655D8-3CD5-309E-3E9B-73E5F9EEC09C}"/>
              </a:ext>
            </a:extLst>
          </p:cNvPr>
          <p:cNvSpPr txBox="1">
            <a:spLocks/>
          </p:cNvSpPr>
          <p:nvPr/>
        </p:nvSpPr>
        <p:spPr>
          <a:xfrm>
            <a:off x="2465542" y="2126276"/>
            <a:ext cx="1072754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600" b="1" dirty="0"/>
              <a:t>Pb</a:t>
            </a:r>
            <a:endParaRPr lang="en-US" sz="3600" b="1" baseline="30000" dirty="0">
              <a:solidFill>
                <a:srgbClr val="FF5050"/>
              </a:solidFill>
            </a:endParaRPr>
          </a:p>
        </p:txBody>
      </p:sp>
      <p:sp>
        <p:nvSpPr>
          <p:cNvPr id="74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9CB2-AA19-4D7E-92AB-F6A6291EC072}" type="slidenum">
              <a:rPr lang="en-US" sz="3200" b="0" smtClean="0"/>
              <a:t>58</a:t>
            </a:fld>
            <a:endParaRPr lang="en-US" sz="3200" b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7D91F7-7ED7-CF78-B701-8A8ECC43E4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753"/>
          <a:stretch/>
        </p:blipFill>
        <p:spPr>
          <a:xfrm rot="10800000">
            <a:off x="10891421" y="1895331"/>
            <a:ext cx="677224" cy="3874760"/>
          </a:xfrm>
          <a:prstGeom prst="rect">
            <a:avLst/>
          </a:prstGeom>
        </p:spPr>
      </p:pic>
      <p:sp>
        <p:nvSpPr>
          <p:cNvPr id="26" name="TextBox 117">
            <a:extLst>
              <a:ext uri="{FF2B5EF4-FFF2-40B4-BE49-F238E27FC236}">
                <a16:creationId xmlns:a16="http://schemas.microsoft.com/office/drawing/2014/main" id="{97DBB542-416C-9222-A280-646014822C54}"/>
              </a:ext>
            </a:extLst>
          </p:cNvPr>
          <p:cNvSpPr txBox="1">
            <a:spLocks/>
          </p:cNvSpPr>
          <p:nvPr/>
        </p:nvSpPr>
        <p:spPr>
          <a:xfrm rot="16200000">
            <a:off x="10105141" y="3799469"/>
            <a:ext cx="2848595" cy="4000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3200" dirty="0"/>
              <a:t>DETECTED</a:t>
            </a:r>
            <a:endParaRPr lang="en-US" sz="3200" baseline="30000" dirty="0">
              <a:solidFill>
                <a:srgbClr val="FF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9665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0364B-1C32-BE91-0112-E3EB7D077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AAD0C31-B536-33F6-52A7-7F9D9E2398B8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Initial state geometry in eA </a:t>
            </a:r>
            <a:r>
              <a:rPr lang="en-US" sz="4000" b="1" dirty="0"/>
              <a:t>collisions?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CF2A75-D03C-8C87-AC2C-8D54F2FD43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0000" r="50000"/>
          <a:stretch>
            <a:fillRect/>
          </a:stretch>
        </p:blipFill>
        <p:spPr>
          <a:xfrm>
            <a:off x="1113885" y="847916"/>
            <a:ext cx="10628908" cy="369520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879BD64-CD08-EF1E-8C80-063A0DC8A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4283" y="4472273"/>
            <a:ext cx="10781256" cy="1458892"/>
          </a:xfrm>
        </p:spPr>
        <p:txBody>
          <a:bodyPr>
            <a:normAutofit/>
          </a:bodyPr>
          <a:lstStyle/>
          <a:p>
            <a:r>
              <a:rPr lang="en-US" dirty="0"/>
              <a:t>                    Point-like interaction region would suggest little geometry  </a:t>
            </a:r>
          </a:p>
          <a:p>
            <a:r>
              <a:rPr lang="en-US" dirty="0"/>
              <a:t>          provides an energy deposit with a transverse extent and possible elliptic geometry.  </a:t>
            </a:r>
          </a:p>
          <a:p>
            <a:endParaRPr lang="en-US" dirty="0"/>
          </a:p>
        </p:txBody>
      </p:sp>
      <p:sp>
        <p:nvSpPr>
          <p:cNvPr id="11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B140-7F16-442C-A740-956D97FE1845}" type="slidenum">
              <a:rPr lang="en-US" sz="3200" b="0" smtClean="0"/>
              <a:t>59</a:t>
            </a:fld>
            <a:endParaRPr lang="en-US" sz="32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33C6AB-F710-2CF6-9A6A-9CD0F0FC37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" r="44728"/>
          <a:stretch>
            <a:fillRect/>
          </a:stretch>
        </p:blipFill>
        <p:spPr>
          <a:xfrm>
            <a:off x="1540922" y="4434048"/>
            <a:ext cx="1260579" cy="5905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0CE780-0F80-B828-E2B6-1161CCB6553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68949" b="62"/>
          <a:stretch>
            <a:fillRect/>
          </a:stretch>
        </p:blipFill>
        <p:spPr>
          <a:xfrm>
            <a:off x="1478668" y="4904095"/>
            <a:ext cx="708173" cy="5905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2B92242-1FC9-1713-1F39-3C3BBE23AA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812242" y="657328"/>
            <a:ext cx="5588558" cy="38857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9630B3A-6CF8-34A4-0171-C2A2DCEF8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466" y="5438412"/>
            <a:ext cx="708173" cy="13120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4A4F2A8-774D-B0D9-FC68-16F144402EF0}"/>
              </a:ext>
            </a:extLst>
          </p:cNvPr>
          <p:cNvSpPr txBox="1"/>
          <p:nvPr/>
        </p:nvSpPr>
        <p:spPr>
          <a:xfrm>
            <a:off x="6096000" y="5494277"/>
            <a:ext cx="1022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45996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69914-D44D-D982-DF46-92051DA81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QGP expands like a fluid!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878EF-E96B-EB24-9D39-805AF87C9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262" y="1069674"/>
            <a:ext cx="6857384" cy="533112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A fluid flows and equalizes internally — fast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particles interact so frequently that local temperature &amp; pressure are fully descriptive</a:t>
            </a:r>
          </a:p>
          <a:p>
            <a:pPr lvl="1"/>
            <a:endParaRPr lang="en-US" dirty="0"/>
          </a:p>
          <a:p>
            <a:r>
              <a:rPr lang="en-US" b="1" dirty="0"/>
              <a:t>Not all matter is a fluid — it depends on how often particles collide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few interactions → non-interacting gas</a:t>
            </a:r>
          </a:p>
          <a:p>
            <a:pPr lvl="1"/>
            <a:r>
              <a:rPr lang="en-US" dirty="0"/>
              <a:t>many interactions → liquid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The same math that describes ocean currents describes the QGP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8F778A-0556-3152-776B-BF0D6199C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45" y="1304227"/>
            <a:ext cx="4391492" cy="390123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D72EDF6-3529-20FF-99DA-71E3E55A7496}"/>
              </a:ext>
            </a:extLst>
          </p:cNvPr>
          <p:cNvCxnSpPr>
            <a:cxnSpLocks/>
          </p:cNvCxnSpPr>
          <p:nvPr/>
        </p:nvCxnSpPr>
        <p:spPr>
          <a:xfrm flipV="1">
            <a:off x="1967948" y="4124739"/>
            <a:ext cx="964095" cy="1580322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CA64BAF-44F6-23D8-C12B-D4D00A162C0D}"/>
              </a:ext>
            </a:extLst>
          </p:cNvPr>
          <p:cNvSpPr txBox="1"/>
          <p:nvPr/>
        </p:nvSpPr>
        <p:spPr>
          <a:xfrm>
            <a:off x="55851" y="5569802"/>
            <a:ext cx="47305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A fluid cell has,</a:t>
            </a:r>
          </a:p>
          <a:p>
            <a:pPr algn="ctr"/>
            <a:r>
              <a:rPr lang="en-US" dirty="0"/>
              <a:t>a pressure, temperature and velocity.</a:t>
            </a:r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8C5EE172-E2EF-0B48-005A-548EEB72C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75" y="6385347"/>
            <a:ext cx="2743200" cy="365125"/>
          </a:xfrm>
        </p:spPr>
        <p:txBody>
          <a:bodyPr/>
          <a:lstStyle/>
          <a:p>
            <a:fld id="{214C8660-5A35-4BF3-AD8E-BB382E892F8C}" type="slidenum">
              <a:rPr lang="en-US" sz="3200" b="0" smtClean="0"/>
              <a:t>6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25923295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61F1C-C150-3FFB-7B27-FF8F837DF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2973277E-9909-A7EC-59BF-8CFA36710BAD}"/>
              </a:ext>
            </a:extLst>
          </p:cNvPr>
          <p:cNvSpPr txBox="1">
            <a:spLocks/>
          </p:cNvSpPr>
          <p:nvPr/>
        </p:nvSpPr>
        <p:spPr>
          <a:xfrm>
            <a:off x="333897" y="124969"/>
            <a:ext cx="9343686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3+1D Hydrodynamic model comparison in </a:t>
            </a:r>
            <a:r>
              <a:rPr lang="el-GR" sz="4000" b="1" u="sng" dirty="0"/>
              <a:t>γ</a:t>
            </a:r>
            <a:r>
              <a:rPr lang="en-US" sz="4000" b="1" u="sng" dirty="0"/>
              <a:t>A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AB80D5-ED3F-6ABA-0505-65AFDAE48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012" y="1063964"/>
            <a:ext cx="5889542" cy="396152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4F086EE-B5FB-F469-3E26-C42B420F7DEA}"/>
              </a:ext>
            </a:extLst>
          </p:cNvPr>
          <p:cNvSpPr/>
          <p:nvPr/>
        </p:nvSpPr>
        <p:spPr>
          <a:xfrm rot="16200000">
            <a:off x="3046229" y="1969270"/>
            <a:ext cx="1475333" cy="144412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4C9AFA-5915-99C3-7955-35344B0AF5FB}"/>
              </a:ext>
            </a:extLst>
          </p:cNvPr>
          <p:cNvSpPr/>
          <p:nvPr/>
        </p:nvSpPr>
        <p:spPr>
          <a:xfrm>
            <a:off x="3555110" y="2052140"/>
            <a:ext cx="407722" cy="40772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4E17220-761A-5A09-6C99-7AB77F27C8D2}"/>
              </a:ext>
            </a:extLst>
          </p:cNvPr>
          <p:cNvSpPr/>
          <p:nvPr/>
        </p:nvSpPr>
        <p:spPr>
          <a:xfrm>
            <a:off x="3446641" y="2845141"/>
            <a:ext cx="461952" cy="46195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867E85-E018-3B77-50F3-744DD62EB6AA}"/>
              </a:ext>
            </a:extLst>
          </p:cNvPr>
          <p:cNvSpPr txBox="1"/>
          <p:nvPr/>
        </p:nvSpPr>
        <p:spPr>
          <a:xfrm>
            <a:off x="3626632" y="2076558"/>
            <a:ext cx="46195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i="1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3B0F91-D90E-4CA7-421D-9E76DF8E054B}"/>
              </a:ext>
            </a:extLst>
          </p:cNvPr>
          <p:cNvSpPr txBox="1"/>
          <p:nvPr/>
        </p:nvSpPr>
        <p:spPr>
          <a:xfrm>
            <a:off x="3562098" y="2883299"/>
            <a:ext cx="29679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i="1" dirty="0">
                <a:solidFill>
                  <a:schemeClr val="bg1"/>
                </a:solidFill>
              </a:rPr>
              <a:t>q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B526BE8-0DC9-FB18-B21B-B7A442E27B28}"/>
              </a:ext>
            </a:extLst>
          </p:cNvPr>
          <p:cNvCxnSpPr>
            <a:cxnSpLocks/>
          </p:cNvCxnSpPr>
          <p:nvPr/>
        </p:nvCxnSpPr>
        <p:spPr>
          <a:xfrm>
            <a:off x="3594921" y="2968089"/>
            <a:ext cx="1981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91D8F7F-CCDF-6138-4B9F-0658D2C03F91}"/>
              </a:ext>
            </a:extLst>
          </p:cNvPr>
          <p:cNvCxnSpPr/>
          <p:nvPr/>
        </p:nvCxnSpPr>
        <p:spPr>
          <a:xfrm>
            <a:off x="1654106" y="1004388"/>
            <a:ext cx="0" cy="2504661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CBCBE8E-AA89-0D32-5B85-04FA3F3DF240}"/>
              </a:ext>
            </a:extLst>
          </p:cNvPr>
          <p:cNvCxnSpPr>
            <a:cxnSpLocks/>
          </p:cNvCxnSpPr>
          <p:nvPr/>
        </p:nvCxnSpPr>
        <p:spPr>
          <a:xfrm flipH="1">
            <a:off x="1614227" y="3497612"/>
            <a:ext cx="3244605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AA94FC10-EF0B-B6C7-3354-A1163EDA2C37}"/>
              </a:ext>
            </a:extLst>
          </p:cNvPr>
          <p:cNvSpPr/>
          <p:nvPr/>
        </p:nvSpPr>
        <p:spPr>
          <a:xfrm rot="16200000">
            <a:off x="1962303" y="878561"/>
            <a:ext cx="1251412" cy="120145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25605EC-598B-E10B-6C3C-16166AE05616}"/>
              </a:ext>
            </a:extLst>
          </p:cNvPr>
          <p:cNvSpPr/>
          <p:nvPr/>
        </p:nvSpPr>
        <p:spPr>
          <a:xfrm>
            <a:off x="2412835" y="927632"/>
            <a:ext cx="407722" cy="40772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0E2E211-6820-40FA-2963-B9CA529B1D2F}"/>
              </a:ext>
            </a:extLst>
          </p:cNvPr>
          <p:cNvSpPr/>
          <p:nvPr/>
        </p:nvSpPr>
        <p:spPr>
          <a:xfrm>
            <a:off x="2392092" y="1423278"/>
            <a:ext cx="461952" cy="46195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8E95A8-D248-D006-4F81-8A01D4FADE28}"/>
              </a:ext>
            </a:extLst>
          </p:cNvPr>
          <p:cNvSpPr txBox="1"/>
          <p:nvPr/>
        </p:nvSpPr>
        <p:spPr>
          <a:xfrm>
            <a:off x="2484357" y="952050"/>
            <a:ext cx="46195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i="1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26A2C6-6530-53E1-0CD9-0EB380CCDA26}"/>
              </a:ext>
            </a:extLst>
          </p:cNvPr>
          <p:cNvSpPr txBox="1"/>
          <p:nvPr/>
        </p:nvSpPr>
        <p:spPr>
          <a:xfrm>
            <a:off x="2507549" y="1461436"/>
            <a:ext cx="29679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i="1" dirty="0">
                <a:solidFill>
                  <a:schemeClr val="bg1"/>
                </a:solidFill>
              </a:rPr>
              <a:t>q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8EA9770-D937-1037-0C4E-DA093C38B8A2}"/>
              </a:ext>
            </a:extLst>
          </p:cNvPr>
          <p:cNvCxnSpPr>
            <a:cxnSpLocks/>
          </p:cNvCxnSpPr>
          <p:nvPr/>
        </p:nvCxnSpPr>
        <p:spPr>
          <a:xfrm>
            <a:off x="6713260" y="2027039"/>
            <a:ext cx="283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AE9BF36-8B4E-38E1-044B-85D47304A0AB}"/>
              </a:ext>
            </a:extLst>
          </p:cNvPr>
          <p:cNvSpPr txBox="1"/>
          <p:nvPr/>
        </p:nvSpPr>
        <p:spPr>
          <a:xfrm>
            <a:off x="983565" y="1047252"/>
            <a:ext cx="7200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i="1" dirty="0"/>
              <a:t>Q</a:t>
            </a:r>
            <a:r>
              <a:rPr lang="en-US" sz="3400" b="1" i="1" baseline="30000" dirty="0"/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FB4E35-4B62-BAEF-E81F-D59928585A3C}"/>
              </a:ext>
            </a:extLst>
          </p:cNvPr>
          <p:cNvSpPr txBox="1"/>
          <p:nvPr/>
        </p:nvSpPr>
        <p:spPr>
          <a:xfrm>
            <a:off x="2510275" y="3429000"/>
            <a:ext cx="2232714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100" b="1" i="1"/>
              <a:t>ε</a:t>
            </a:r>
            <a:r>
              <a:rPr lang="en-US" sz="3100" b="1" i="1" baseline="-25000" dirty="0"/>
              <a:t>2   </a:t>
            </a:r>
            <a:r>
              <a:rPr lang="en-US" sz="3100" dirty="0"/>
              <a:t>ellipticity</a:t>
            </a:r>
            <a:endParaRPr lang="en-US" sz="3100" baseline="-250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2603FA7-FE9F-1D82-2535-3F5185651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820" y="4383923"/>
            <a:ext cx="5266363" cy="82046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Changes in probe virtuality affect the shape of initial energy density</a:t>
            </a:r>
          </a:p>
          <a:p>
            <a:pPr marL="0" indent="0">
              <a:buNone/>
            </a:pPr>
            <a:r>
              <a:rPr lang="en-US" dirty="0"/>
              <a:t>No direct access to Q</a:t>
            </a:r>
            <a:r>
              <a:rPr lang="en-US" baseline="30000" dirty="0"/>
              <a:t>2</a:t>
            </a:r>
            <a:r>
              <a:rPr lang="en-US" dirty="0"/>
              <a:t>  in UPC </a:t>
            </a:r>
            <a:r>
              <a:rPr lang="el-GR" sz="2800" dirty="0"/>
              <a:t>γ</a:t>
            </a:r>
            <a:r>
              <a:rPr lang="en-US" sz="2800" dirty="0"/>
              <a:t>A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CF4FE66-1E38-D91F-65AF-930C42C802B9}"/>
              </a:ext>
            </a:extLst>
          </p:cNvPr>
          <p:cNvSpPr txBox="1">
            <a:spLocks/>
          </p:cNvSpPr>
          <p:nvPr/>
        </p:nvSpPr>
        <p:spPr>
          <a:xfrm>
            <a:off x="5996889" y="5318234"/>
            <a:ext cx="5678276" cy="12705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Example: 100 GeV e on 2.5 TeV Pb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Q</a:t>
            </a:r>
            <a:r>
              <a:rPr lang="en-US" baseline="30000" dirty="0"/>
              <a:t>2</a:t>
            </a:r>
            <a:r>
              <a:rPr lang="en-US" dirty="0"/>
              <a:t> = 0.25 – 0.04 GeV</a:t>
            </a:r>
            <a:r>
              <a:rPr lang="en-US" baseline="30000" dirty="0"/>
              <a:t>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Deflection angle  0.0014 – 0.00056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AF3F57-5060-E2DF-DA54-5099D53B1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620" y="5643367"/>
            <a:ext cx="4077053" cy="769687"/>
          </a:xfrm>
          <a:prstGeom prst="rect">
            <a:avLst/>
          </a:prstGeom>
        </p:spPr>
      </p:pic>
      <p:sp>
        <p:nvSpPr>
          <p:cNvPr id="3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EAEF-48EB-425E-8FFA-83F1759A48BD}" type="slidenum">
              <a:rPr lang="en-US" sz="3200" b="0" smtClean="0"/>
              <a:t>60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9063451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7B0E-D797-0919-45C0-1B3503D70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" y="2821109"/>
            <a:ext cx="10515600" cy="2020521"/>
          </a:xfrm>
        </p:spPr>
        <p:txBody>
          <a:bodyPr>
            <a:normAutofit fontScale="90000"/>
          </a:bodyPr>
          <a:lstStyle/>
          <a:p>
            <a:r>
              <a:rPr lang="en-US" sz="7200" dirty="0"/>
              <a:t>The sPHENIX Experiment</a:t>
            </a:r>
            <a:br>
              <a:rPr lang="en-US" dirty="0"/>
            </a:br>
            <a:r>
              <a:rPr lang="en-US" dirty="0"/>
              <a:t>Studying the QGP with high-energy quarks &amp; gluons </a:t>
            </a:r>
          </a:p>
        </p:txBody>
      </p:sp>
      <p:sp>
        <p:nvSpPr>
          <p:cNvPr id="4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66529-8937-4FFB-BBAB-3210F4345EE1}" type="slidenum">
              <a:rPr lang="en-US" sz="3200" b="0" smtClean="0"/>
              <a:t>61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73273587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ACA1D-AC78-CFA8-EA11-94E045093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 of high-energy quarks and gluons</a:t>
            </a:r>
          </a:p>
        </p:txBody>
      </p:sp>
      <p:sp>
        <p:nvSpPr>
          <p:cNvPr id="13" name="Rare hard energetic scattering leading to high energy particles">
            <a:extLst>
              <a:ext uri="{FF2B5EF4-FFF2-40B4-BE49-F238E27FC236}">
                <a16:creationId xmlns:a16="http://schemas.microsoft.com/office/drawing/2014/main" id="{876DB855-2D66-1D2D-FF14-5ED4B685B47D}"/>
              </a:ext>
            </a:extLst>
          </p:cNvPr>
          <p:cNvSpPr txBox="1"/>
          <p:nvPr/>
        </p:nvSpPr>
        <p:spPr>
          <a:xfrm>
            <a:off x="6417110" y="2037622"/>
            <a:ext cx="5155521" cy="2926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30000"/>
              </a:lnSpc>
              <a:spcBef>
                <a:spcPts val="4900"/>
              </a:spcBef>
              <a:defRPr sz="5500"/>
            </a:lvl1pPr>
          </a:lstStyle>
          <a:p>
            <a:r>
              <a:rPr sz="2800" dirty="0"/>
              <a:t>Rare hard energetic scattering leading to high energy particles</a:t>
            </a:r>
            <a:endParaRPr lang="en-US" sz="2800" dirty="0"/>
          </a:p>
          <a:p>
            <a:r>
              <a:rPr lang="en-US" sz="2800" dirty="0"/>
              <a:t>Energy loss occurs while traversing through the medium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D3565F6-C141-142F-0FAF-D6AA32D608F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68" y="1231042"/>
            <a:ext cx="5562890" cy="5400378"/>
          </a:xfrm>
          <a:prstGeom prst="rect">
            <a:avLst/>
          </a:prstGeom>
        </p:spPr>
      </p:pic>
      <p:sp>
        <p:nvSpPr>
          <p:cNvPr id="20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2358-CB39-4F09-BB2C-5483F1050292}" type="slidenum">
              <a:rPr lang="en-US" sz="3200" b="0" smtClean="0"/>
              <a:t>62</a:t>
            </a:fld>
            <a:endParaRPr lang="en-US" sz="32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64B7E0-71D9-BB4C-CE1D-4A5003F57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966" y="3931230"/>
            <a:ext cx="5800218" cy="103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8077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8BA89-2EDE-1A82-8092-6690C98D7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361A7-9EFD-1236-A07F-C492DF68C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High-energy quarks/gluons and the QGP</a:t>
            </a:r>
          </a:p>
        </p:txBody>
      </p:sp>
      <p:sp>
        <p:nvSpPr>
          <p:cNvPr id="13" name="Rare hard energetic scattering leading to high energy particles">
            <a:extLst>
              <a:ext uri="{FF2B5EF4-FFF2-40B4-BE49-F238E27FC236}">
                <a16:creationId xmlns:a16="http://schemas.microsoft.com/office/drawing/2014/main" id="{4439E80A-27AD-5EF4-22EB-6D001F775154}"/>
              </a:ext>
            </a:extLst>
          </p:cNvPr>
          <p:cNvSpPr txBox="1"/>
          <p:nvPr/>
        </p:nvSpPr>
        <p:spPr>
          <a:xfrm>
            <a:off x="6417110" y="2037622"/>
            <a:ext cx="5155521" cy="2926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30000"/>
              </a:lnSpc>
              <a:spcBef>
                <a:spcPts val="4900"/>
              </a:spcBef>
              <a:defRPr sz="5500"/>
            </a:lvl1pPr>
          </a:lstStyle>
          <a:p>
            <a:r>
              <a:rPr sz="2800" dirty="0"/>
              <a:t>Rare hard energetic scattering leading to high energy particles</a:t>
            </a:r>
            <a:endParaRPr lang="en-US" sz="2800" dirty="0"/>
          </a:p>
          <a:p>
            <a:r>
              <a:rPr lang="en-US" sz="2800" dirty="0"/>
              <a:t>Energy loss occurs while traversing through the medium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C3E8D77-C1DC-A890-AC10-1D39EA445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68" y="1231042"/>
            <a:ext cx="5562890" cy="5400378"/>
          </a:xfrm>
          <a:prstGeom prst="rect">
            <a:avLst/>
          </a:prstGeom>
        </p:spPr>
      </p:pic>
      <p:sp>
        <p:nvSpPr>
          <p:cNvPr id="18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F6DF-0E26-405A-9518-FBFE222FB5BE}" type="slidenum">
              <a:rPr lang="en-US" sz="3200" b="0" smtClean="0"/>
              <a:t>63</a:t>
            </a:fld>
            <a:endParaRPr lang="en-US" sz="3200" b="0" dirty="0"/>
          </a:p>
        </p:txBody>
      </p:sp>
      <p:sp>
        <p:nvSpPr>
          <p:cNvPr id="4" name="Trapezoid 3">
            <a:extLst>
              <a:ext uri="{FF2B5EF4-FFF2-40B4-BE49-F238E27FC236}">
                <a16:creationId xmlns:a16="http://schemas.microsoft.com/office/drawing/2014/main" id="{33EF3D8C-DCE5-BCA8-9453-A51C6F254F79}"/>
              </a:ext>
            </a:extLst>
          </p:cNvPr>
          <p:cNvSpPr/>
          <p:nvPr/>
        </p:nvSpPr>
        <p:spPr>
          <a:xfrm rot="10800000">
            <a:off x="2909963" y="1503815"/>
            <a:ext cx="1132694" cy="1067613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90C1D9-CFF4-7141-19BE-363CD741EF8F}"/>
              </a:ext>
            </a:extLst>
          </p:cNvPr>
          <p:cNvSpPr txBox="1"/>
          <p:nvPr/>
        </p:nvSpPr>
        <p:spPr>
          <a:xfrm>
            <a:off x="4128627" y="1760623"/>
            <a:ext cx="11238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FFC000"/>
                </a:solidFill>
              </a:rPr>
              <a:t>Jet</a:t>
            </a:r>
          </a:p>
        </p:txBody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AA833DCC-BF51-F23B-7962-F943652DCC6F}"/>
              </a:ext>
            </a:extLst>
          </p:cNvPr>
          <p:cNvSpPr/>
          <p:nvPr/>
        </p:nvSpPr>
        <p:spPr>
          <a:xfrm>
            <a:off x="2850426" y="5532641"/>
            <a:ext cx="1132694" cy="1067613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6994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33991-0CB5-1BF9-6CD0-AA720CC72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3262" y="5911202"/>
            <a:ext cx="1182029" cy="681037"/>
          </a:xfrm>
        </p:spPr>
        <p:txBody>
          <a:bodyPr/>
          <a:lstStyle/>
          <a:p>
            <a:fld id="{A396F22C-D155-42BA-B409-7AAC9C9098F3}" type="slidenum">
              <a:rPr lang="en-US" sz="3200" b="0" smtClean="0"/>
              <a:t>64</a:t>
            </a:fld>
            <a:endParaRPr lang="en-US" sz="3200" b="0" dirty="0"/>
          </a:p>
        </p:txBody>
      </p:sp>
      <p:pic>
        <p:nvPicPr>
          <p:cNvPr id="2" name="Picture 1" descr="A blue machine with colorful parts">
            <a:extLst>
              <a:ext uri="{FF2B5EF4-FFF2-40B4-BE49-F238E27FC236}">
                <a16:creationId xmlns:a16="http://schemas.microsoft.com/office/drawing/2014/main" id="{F5744E13-D6D1-7AB9-9A4B-DA2760AA7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00" y="0"/>
            <a:ext cx="10287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1F9F60E-62E4-77B8-3670-AE6279949783}"/>
              </a:ext>
            </a:extLst>
          </p:cNvPr>
          <p:cNvSpPr/>
          <p:nvPr/>
        </p:nvSpPr>
        <p:spPr>
          <a:xfrm>
            <a:off x="1063025" y="592339"/>
            <a:ext cx="914034" cy="341416"/>
          </a:xfrm>
          <a:prstGeom prst="roundRect">
            <a:avLst/>
          </a:prstGeom>
          <a:solidFill>
            <a:srgbClr val="7B791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sEPD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92EE108-0A58-94DC-D062-D3EDE9198CD8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7938052" y="3265714"/>
            <a:ext cx="2024095" cy="551649"/>
          </a:xfrm>
          <a:prstGeom prst="straightConnector1">
            <a:avLst/>
          </a:prstGeom>
          <a:ln w="38100">
            <a:solidFill>
              <a:srgbClr val="610D0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4E703F-6631-00AC-4987-15B4E839D403}"/>
              </a:ext>
            </a:extLst>
          </p:cNvPr>
          <p:cNvSpPr/>
          <p:nvPr/>
        </p:nvSpPr>
        <p:spPr>
          <a:xfrm>
            <a:off x="9962147" y="3102428"/>
            <a:ext cx="1282340" cy="326572"/>
          </a:xfrm>
          <a:prstGeom prst="roundRect">
            <a:avLst/>
          </a:prstGeom>
          <a:solidFill>
            <a:srgbClr val="610D0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MinBIAS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008256-0E52-DA5D-11FB-495119362E2E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1977059" y="763047"/>
            <a:ext cx="2168923" cy="1494457"/>
          </a:xfrm>
          <a:prstGeom prst="line">
            <a:avLst/>
          </a:prstGeom>
          <a:ln w="38100">
            <a:solidFill>
              <a:srgbClr val="7B7918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043C23A-7EE9-2AE1-7C7D-432FCE57A432}"/>
              </a:ext>
            </a:extLst>
          </p:cNvPr>
          <p:cNvSpPr/>
          <p:nvPr/>
        </p:nvSpPr>
        <p:spPr>
          <a:xfrm>
            <a:off x="1078858" y="1920395"/>
            <a:ext cx="736271" cy="326572"/>
          </a:xfrm>
          <a:prstGeom prst="roundRect">
            <a:avLst/>
          </a:prstGeom>
          <a:solidFill>
            <a:srgbClr val="B0618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TPC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8620F4-F933-A685-33E4-92F3921659B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045675" y="1429453"/>
            <a:ext cx="2833172" cy="1439892"/>
          </a:xfrm>
          <a:prstGeom prst="straightConnector1">
            <a:avLst/>
          </a:prstGeom>
          <a:ln w="38100">
            <a:solidFill>
              <a:srgbClr val="097409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2445E47-23FA-FE4F-8822-201F57F0B4EF}"/>
              </a:ext>
            </a:extLst>
          </p:cNvPr>
          <p:cNvSpPr/>
          <p:nvPr/>
        </p:nvSpPr>
        <p:spPr>
          <a:xfrm>
            <a:off x="1033374" y="1266167"/>
            <a:ext cx="1012301" cy="326572"/>
          </a:xfrm>
          <a:prstGeom prst="roundRect">
            <a:avLst/>
          </a:prstGeom>
          <a:solidFill>
            <a:srgbClr val="09740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MVTX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FEF994-524A-3B0A-FE78-37C432A23F47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1815129" y="2083681"/>
            <a:ext cx="3137676" cy="1189076"/>
          </a:xfrm>
          <a:prstGeom prst="line">
            <a:avLst/>
          </a:prstGeom>
          <a:ln w="38100">
            <a:solidFill>
              <a:srgbClr val="B0618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422C745-ED1A-D0F0-BD38-E236FBA7DCAD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7991841" y="2432025"/>
            <a:ext cx="2231017" cy="665920"/>
          </a:xfrm>
          <a:prstGeom prst="straightConnector1">
            <a:avLst/>
          </a:prstGeom>
          <a:ln w="38100">
            <a:solidFill>
              <a:srgbClr val="337481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F9BEBAA-3284-612D-C981-36E4785DF251}"/>
              </a:ext>
            </a:extLst>
          </p:cNvPr>
          <p:cNvSpPr/>
          <p:nvPr/>
        </p:nvSpPr>
        <p:spPr>
          <a:xfrm>
            <a:off x="10222858" y="2268739"/>
            <a:ext cx="1031175" cy="326572"/>
          </a:xfrm>
          <a:prstGeom prst="roundRect">
            <a:avLst/>
          </a:prstGeom>
          <a:solidFill>
            <a:srgbClr val="33748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iHCAL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578BD11-EA5D-377F-F1E4-90629A9FBD4D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2045675" y="191547"/>
            <a:ext cx="1582595" cy="1198621"/>
          </a:xfrm>
          <a:prstGeom prst="straightConnector1">
            <a:avLst/>
          </a:prstGeom>
          <a:ln w="38100">
            <a:solidFill>
              <a:srgbClr val="6C2E1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A8D0540-5F7B-9628-6C5F-61CECB00D185}"/>
              </a:ext>
            </a:extLst>
          </p:cNvPr>
          <p:cNvSpPr/>
          <p:nvPr/>
        </p:nvSpPr>
        <p:spPr>
          <a:xfrm>
            <a:off x="706766" y="28261"/>
            <a:ext cx="1338909" cy="326572"/>
          </a:xfrm>
          <a:prstGeom prst="roundRect">
            <a:avLst/>
          </a:prstGeom>
          <a:solidFill>
            <a:srgbClr val="6C2E1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MAGNET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A2D892A-883C-11A2-7941-33A5491B8535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7608600" y="933755"/>
            <a:ext cx="2537725" cy="725355"/>
          </a:xfrm>
          <a:prstGeom prst="straightConnector1">
            <a:avLst/>
          </a:prstGeom>
          <a:ln w="38100">
            <a:solidFill>
              <a:srgbClr val="202325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7B131B7-117E-D147-9957-D35AC286D6DD}"/>
              </a:ext>
            </a:extLst>
          </p:cNvPr>
          <p:cNvSpPr/>
          <p:nvPr/>
        </p:nvSpPr>
        <p:spPr>
          <a:xfrm>
            <a:off x="10146325" y="770469"/>
            <a:ext cx="1099791" cy="326572"/>
          </a:xfrm>
          <a:prstGeom prst="roundRect">
            <a:avLst/>
          </a:prstGeom>
          <a:solidFill>
            <a:srgbClr val="20232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oHCAL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EF184DE-7835-FDA2-F507-0C4DA660E048}"/>
              </a:ext>
            </a:extLst>
          </p:cNvPr>
          <p:cNvSpPr/>
          <p:nvPr/>
        </p:nvSpPr>
        <p:spPr>
          <a:xfrm>
            <a:off x="10050380" y="4657659"/>
            <a:ext cx="902814" cy="326572"/>
          </a:xfrm>
          <a:prstGeom prst="roundRect">
            <a:avLst/>
          </a:prstGeom>
          <a:solidFill>
            <a:srgbClr val="BEB92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INTT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53D046-3D17-DCD5-FAF2-C23E9E69556E}"/>
              </a:ext>
            </a:extLst>
          </p:cNvPr>
          <p:cNvCxnSpPr>
            <a:cxnSpLocks/>
            <a:stCxn id="19" idx="1"/>
          </p:cNvCxnSpPr>
          <p:nvPr/>
        </p:nvCxnSpPr>
        <p:spPr>
          <a:xfrm flipH="1" flipV="1">
            <a:off x="7084164" y="3891321"/>
            <a:ext cx="2966216" cy="929624"/>
          </a:xfrm>
          <a:prstGeom prst="line">
            <a:avLst/>
          </a:prstGeom>
          <a:ln w="38100">
            <a:solidFill>
              <a:srgbClr val="BEB924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19FCCBD-BEAB-490B-EB84-49A990FF93FE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7090141" y="1697734"/>
            <a:ext cx="3054205" cy="1111099"/>
          </a:xfrm>
          <a:prstGeom prst="straightConnector1">
            <a:avLst/>
          </a:prstGeom>
          <a:ln w="38100">
            <a:solidFill>
              <a:srgbClr val="3472B7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687F452-B29C-57C3-1255-D8833A71B87D}"/>
              </a:ext>
            </a:extLst>
          </p:cNvPr>
          <p:cNvSpPr/>
          <p:nvPr/>
        </p:nvSpPr>
        <p:spPr>
          <a:xfrm>
            <a:off x="10144346" y="1534448"/>
            <a:ext cx="1099791" cy="326572"/>
          </a:xfrm>
          <a:prstGeom prst="roundRect">
            <a:avLst/>
          </a:prstGeom>
          <a:solidFill>
            <a:srgbClr val="3472B7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EMCAL</a:t>
            </a:r>
          </a:p>
        </p:txBody>
      </p:sp>
      <p:pic>
        <p:nvPicPr>
          <p:cNvPr id="23" name="Picture 2" descr="sphenix-logo-white">
            <a:extLst>
              <a:ext uri="{FF2B5EF4-FFF2-40B4-BE49-F238E27FC236}">
                <a16:creationId xmlns:a16="http://schemas.microsoft.com/office/drawing/2014/main" id="{B517674D-B037-F88E-9ADE-84890CB44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52" y="5493497"/>
            <a:ext cx="1353000" cy="708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8E96AEE-A6BC-9F21-06C6-37BE79859F29}"/>
              </a:ext>
            </a:extLst>
          </p:cNvPr>
          <p:cNvCxnSpPr>
            <a:cxnSpLocks/>
            <a:stCxn id="25" idx="1"/>
          </p:cNvCxnSpPr>
          <p:nvPr/>
        </p:nvCxnSpPr>
        <p:spPr>
          <a:xfrm flipH="1" flipV="1">
            <a:off x="7178818" y="4285565"/>
            <a:ext cx="3028236" cy="1487355"/>
          </a:xfrm>
          <a:prstGeom prst="straightConnector1">
            <a:avLst/>
          </a:prstGeom>
          <a:ln w="38100">
            <a:solidFill>
              <a:srgbClr val="610D0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BC80FDE-9228-8A21-B76A-27A8333E9458}"/>
              </a:ext>
            </a:extLst>
          </p:cNvPr>
          <p:cNvSpPr/>
          <p:nvPr/>
        </p:nvSpPr>
        <p:spPr>
          <a:xfrm>
            <a:off x="10207054" y="5609634"/>
            <a:ext cx="1031175" cy="326572"/>
          </a:xfrm>
          <a:prstGeom prst="roundRect">
            <a:avLst/>
          </a:prstGeom>
          <a:solidFill>
            <a:srgbClr val="610D0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TPOT</a:t>
            </a:r>
          </a:p>
        </p:txBody>
      </p:sp>
    </p:spTree>
    <p:extLst>
      <p:ext uri="{BB962C8B-B14F-4D97-AF65-F5344CB8AC3E}">
        <p14:creationId xmlns:p14="http://schemas.microsoft.com/office/powerpoint/2010/main" val="17713155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684CB-881C-6C25-1078-325548264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sPHENIX</a:t>
            </a:r>
            <a:r>
              <a:rPr lang="en-US" dirty="0"/>
              <a:t> jet event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48D61-4FE5-B24D-9BBE-39E49E0DD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39" y="991804"/>
            <a:ext cx="5552661" cy="6347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Event recorded last year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63A184-80F7-5143-DFA9-5BAE8C75834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18950"/>
          <a:stretch/>
        </p:blipFill>
        <p:spPr>
          <a:xfrm>
            <a:off x="1034374" y="1633587"/>
            <a:ext cx="3812073" cy="4303264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9E92EAE1-DEED-B73B-0B3C-B85F49C4AB3C}"/>
              </a:ext>
            </a:extLst>
          </p:cNvPr>
          <p:cNvSpPr/>
          <p:nvPr/>
        </p:nvSpPr>
        <p:spPr>
          <a:xfrm>
            <a:off x="2701946" y="4978825"/>
            <a:ext cx="984201" cy="961518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73F172-4AAF-95E4-1BFE-3F5163E577E6}"/>
              </a:ext>
            </a:extLst>
          </p:cNvPr>
          <p:cNvSpPr txBox="1"/>
          <p:nvPr/>
        </p:nvSpPr>
        <p:spPr>
          <a:xfrm>
            <a:off x="3704357" y="5490104"/>
            <a:ext cx="11238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FFC000"/>
                </a:solidFill>
              </a:rPr>
              <a:t>Jet</a:t>
            </a:r>
            <a:r>
              <a:rPr lang="en-US" sz="3000" b="1" baseline="-25000" dirty="0">
                <a:solidFill>
                  <a:srgbClr val="FFC000"/>
                </a:solidFill>
              </a:rPr>
              <a:t>2</a:t>
            </a:r>
            <a:endParaRPr lang="en-US" sz="3000" b="1" dirty="0">
              <a:solidFill>
                <a:srgbClr val="FFC000"/>
              </a:solidFill>
            </a:endParaRPr>
          </a:p>
        </p:txBody>
      </p:sp>
      <p:sp>
        <p:nvSpPr>
          <p:cNvPr id="11" name="Trapezoid 10">
            <a:extLst>
              <a:ext uri="{FF2B5EF4-FFF2-40B4-BE49-F238E27FC236}">
                <a16:creationId xmlns:a16="http://schemas.microsoft.com/office/drawing/2014/main" id="{94F7DCDD-C7EB-21B7-A092-DA9FC21C6B99}"/>
              </a:ext>
            </a:extLst>
          </p:cNvPr>
          <p:cNvSpPr/>
          <p:nvPr/>
        </p:nvSpPr>
        <p:spPr>
          <a:xfrm rot="10800000">
            <a:off x="2917781" y="1630095"/>
            <a:ext cx="984201" cy="961518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A1E8CA-4D0A-4AE5-ACB9-9C0A17FD3D22}"/>
              </a:ext>
            </a:extLst>
          </p:cNvPr>
          <p:cNvSpPr txBox="1"/>
          <p:nvPr/>
        </p:nvSpPr>
        <p:spPr>
          <a:xfrm>
            <a:off x="8081914" y="3277387"/>
            <a:ext cx="13278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FFC000"/>
                </a:solidFill>
              </a:rPr>
              <a:t>Jet</a:t>
            </a:r>
            <a:r>
              <a:rPr lang="en-US" sz="3000" b="1" baseline="-25000" dirty="0">
                <a:solidFill>
                  <a:srgbClr val="FFC000"/>
                </a:solidFill>
              </a:rPr>
              <a:t>2 </a:t>
            </a:r>
            <a:r>
              <a:rPr lang="en-US" sz="3000" b="1" i="1" dirty="0" err="1">
                <a:solidFill>
                  <a:srgbClr val="FFC000"/>
                </a:solidFill>
              </a:rPr>
              <a:t>p</a:t>
            </a:r>
            <a:r>
              <a:rPr lang="en-US" sz="3000" b="1" baseline="-25000" dirty="0" err="1">
                <a:solidFill>
                  <a:srgbClr val="FFC000"/>
                </a:solidFill>
              </a:rPr>
              <a:t>T</a:t>
            </a:r>
            <a:endParaRPr lang="en-US" sz="3000" b="1" baseline="-25000" dirty="0">
              <a:solidFill>
                <a:srgbClr val="FFC000"/>
              </a:solidFill>
            </a:endParaRPr>
          </a:p>
          <a:p>
            <a:r>
              <a:rPr lang="en-US" sz="3000" b="1" dirty="0">
                <a:solidFill>
                  <a:srgbClr val="FFC000"/>
                </a:solidFill>
              </a:rPr>
              <a:t>Jet</a:t>
            </a:r>
            <a:r>
              <a:rPr lang="en-US" sz="3000" b="1" baseline="-25000" dirty="0">
                <a:solidFill>
                  <a:srgbClr val="FFC000"/>
                </a:solidFill>
              </a:rPr>
              <a:t>1 </a:t>
            </a:r>
            <a:r>
              <a:rPr lang="en-US" sz="3000" b="1" i="1" dirty="0" err="1">
                <a:solidFill>
                  <a:srgbClr val="FFC000"/>
                </a:solidFill>
              </a:rPr>
              <a:t>p</a:t>
            </a:r>
            <a:r>
              <a:rPr lang="en-US" sz="3000" b="1" baseline="-25000" dirty="0" err="1">
                <a:solidFill>
                  <a:srgbClr val="FFC000"/>
                </a:solidFill>
              </a:rPr>
              <a:t>T</a:t>
            </a:r>
            <a:endParaRPr lang="en-US" sz="3000" b="1" baseline="-25000" dirty="0">
              <a:solidFill>
                <a:srgbClr val="FFC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0E6174-96F4-E27F-BFCD-EDF1D45F159B}"/>
              </a:ext>
            </a:extLst>
          </p:cNvPr>
          <p:cNvSpPr txBox="1"/>
          <p:nvPr/>
        </p:nvSpPr>
        <p:spPr>
          <a:xfrm>
            <a:off x="3901982" y="1702912"/>
            <a:ext cx="119023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FFC000"/>
                </a:solidFill>
              </a:rPr>
              <a:t>Jet</a:t>
            </a:r>
            <a:r>
              <a:rPr lang="en-US" sz="3000" b="1" baseline="-25000" dirty="0">
                <a:solidFill>
                  <a:srgbClr val="FFC000"/>
                </a:solidFill>
              </a:rPr>
              <a:t>1</a:t>
            </a:r>
            <a:endParaRPr lang="en-US" sz="3000" b="1" dirty="0">
              <a:solidFill>
                <a:srgbClr val="FFC000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A2F5AA6-0E4B-2F79-9D37-25E9AFEACD74}"/>
              </a:ext>
            </a:extLst>
          </p:cNvPr>
          <p:cNvCxnSpPr/>
          <p:nvPr/>
        </p:nvCxnSpPr>
        <p:spPr>
          <a:xfrm>
            <a:off x="7698153" y="3847741"/>
            <a:ext cx="171157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9AF5BAF3-41C5-30E9-A766-BCAFF6A4C1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042" b="-4011"/>
          <a:stretch>
            <a:fillRect/>
          </a:stretch>
        </p:blipFill>
        <p:spPr>
          <a:xfrm>
            <a:off x="6479760" y="3568284"/>
            <a:ext cx="1255507" cy="63480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97AB53C-9FF2-2B5E-E84A-426BF81A82C6}"/>
              </a:ext>
            </a:extLst>
          </p:cNvPr>
          <p:cNvSpPr txBox="1">
            <a:spLocks/>
          </p:cNvSpPr>
          <p:nvPr/>
        </p:nvSpPr>
        <p:spPr>
          <a:xfrm>
            <a:off x="5092214" y="4661425"/>
            <a:ext cx="6705600" cy="634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Higher energy jet in the denominator,   </a:t>
            </a:r>
            <a:r>
              <a:rPr lang="en-US" i="1" dirty="0"/>
              <a:t>x</a:t>
            </a:r>
            <a:r>
              <a:rPr lang="en-US" baseline="-25000" dirty="0"/>
              <a:t>J</a:t>
            </a:r>
            <a:r>
              <a:rPr lang="en-US" dirty="0"/>
              <a:t> &lt; 1</a:t>
            </a:r>
          </a:p>
        </p:txBody>
      </p:sp>
    </p:spTree>
    <p:extLst>
      <p:ext uri="{BB962C8B-B14F-4D97-AF65-F5344CB8AC3E}">
        <p14:creationId xmlns:p14="http://schemas.microsoft.com/office/powerpoint/2010/main" val="24701924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B6103-D91F-3F0A-2D01-6F5717F8E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25571-07C8-FEC3-7791-AFA976684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sPHENIX</a:t>
            </a:r>
            <a:r>
              <a:rPr lang="en-US" dirty="0"/>
              <a:t> </a:t>
            </a:r>
            <a:r>
              <a:rPr lang="en-US" dirty="0" err="1"/>
              <a:t>p+p</a:t>
            </a:r>
            <a:r>
              <a:rPr lang="en-US" dirty="0"/>
              <a:t> jet </a:t>
            </a:r>
            <a:r>
              <a:rPr lang="en-US" i="1" dirty="0"/>
              <a:t>x</a:t>
            </a:r>
            <a:r>
              <a:rPr lang="en-US" baseline="-25000" dirty="0"/>
              <a:t>J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0E31F8-1479-279D-A1C3-56C6A05E0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66</a:t>
            </a:fld>
            <a:endParaRPr lang="en-US" sz="3200" b="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A304BD1-ED8F-9440-33E8-9D5EB5396689}"/>
              </a:ext>
            </a:extLst>
          </p:cNvPr>
          <p:cNvSpPr txBox="1">
            <a:spLocks/>
          </p:cNvSpPr>
          <p:nvPr/>
        </p:nvSpPr>
        <p:spPr>
          <a:xfrm>
            <a:off x="206397" y="2197720"/>
            <a:ext cx="5584284" cy="1424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No QGP effects in </a:t>
            </a:r>
            <a:r>
              <a:rPr lang="en-US" b="0" i="1" dirty="0"/>
              <a:t>pp </a:t>
            </a:r>
          </a:p>
          <a:p>
            <a:pPr algn="just"/>
            <a:r>
              <a:rPr lang="en-US" b="0" i="1" dirty="0"/>
              <a:t>x</a:t>
            </a:r>
            <a:r>
              <a:rPr lang="en-US" b="0" i="1" baseline="-25000" dirty="0"/>
              <a:t>j</a:t>
            </a:r>
            <a:r>
              <a:rPr lang="en-US" b="0" i="1" dirty="0"/>
              <a:t> </a:t>
            </a:r>
            <a:r>
              <a:rPr lang="en-US" b="0" dirty="0"/>
              <a:t>close to 1  </a:t>
            </a:r>
          </a:p>
          <a:p>
            <a:pPr marL="0" indent="0">
              <a:buNone/>
            </a:pPr>
            <a:endParaRPr lang="en-US" b="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65082DE-92BE-ED2C-FB15-4DD51BD93D55}"/>
              </a:ext>
            </a:extLst>
          </p:cNvPr>
          <p:cNvSpPr/>
          <p:nvPr/>
        </p:nvSpPr>
        <p:spPr>
          <a:xfrm>
            <a:off x="6096000" y="1570892"/>
            <a:ext cx="5961779" cy="4081763"/>
          </a:xfrm>
          <a:prstGeom prst="roundRect">
            <a:avLst>
              <a:gd name="adj" fmla="val 5577"/>
            </a:avLst>
          </a:prstGeom>
          <a:solidFill>
            <a:schemeClr val="tx1"/>
          </a:solidFill>
          <a:ln w="762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AE2E44-2169-795C-A508-C9B245EA9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92" y="1220705"/>
            <a:ext cx="3491608" cy="6103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0BC71FB-AC2F-6C00-CA23-CD352B473BBF}"/>
              </a:ext>
            </a:extLst>
          </p:cNvPr>
          <p:cNvSpPr txBox="1"/>
          <p:nvPr/>
        </p:nvSpPr>
        <p:spPr>
          <a:xfrm>
            <a:off x="3776745" y="1128973"/>
            <a:ext cx="26181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dirty="0"/>
              <a:t>Where  </a:t>
            </a:r>
            <a:r>
              <a:rPr lang="en-US" sz="2800" b="0" i="1" dirty="0"/>
              <a:t>p</a:t>
            </a:r>
            <a:r>
              <a:rPr lang="en-US" sz="2800" b="0" baseline="-25000" dirty="0"/>
              <a:t>T1  </a:t>
            </a:r>
            <a:r>
              <a:rPr lang="en-US" sz="2800" b="0" dirty="0"/>
              <a:t>is the leading jet</a:t>
            </a:r>
            <a:endParaRPr lang="en-US" sz="2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FAE33B-D4A2-412A-8324-C07E0FFEBAB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6" r="22712"/>
          <a:stretch>
            <a:fillRect/>
          </a:stretch>
        </p:blipFill>
        <p:spPr>
          <a:xfrm>
            <a:off x="1093961" y="3521138"/>
            <a:ext cx="1897216" cy="32723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2744122-60FC-2FAE-771A-D893F2047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585" y="1660942"/>
            <a:ext cx="5871855" cy="391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2407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A73C1-3722-F313-467B-395C63697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4C490E7-3914-5D3E-9D24-B2AB85BE5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7" y="3228460"/>
            <a:ext cx="3672345" cy="3565063"/>
          </a:xfrm>
          <a:prstGeom prst="rect">
            <a:avLst/>
          </a:prstGeom>
        </p:spPr>
      </p:pic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E1978C0A-B5B8-FB78-0B5D-6BA44DFDFC79}"/>
              </a:ext>
            </a:extLst>
          </p:cNvPr>
          <p:cNvSpPr/>
          <p:nvPr/>
        </p:nvSpPr>
        <p:spPr>
          <a:xfrm rot="10800000">
            <a:off x="6792132" y="5470018"/>
            <a:ext cx="2981585" cy="52942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37EBFD-3391-5B1A-56A7-EA21222767D4}"/>
              </a:ext>
            </a:extLst>
          </p:cNvPr>
          <p:cNvSpPr txBox="1"/>
          <p:nvPr/>
        </p:nvSpPr>
        <p:spPr>
          <a:xfrm>
            <a:off x="6916190" y="5609541"/>
            <a:ext cx="2981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sPH-CONF-JET-2025-05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9B2AE-BCA6-2519-EB94-E8CC24917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sPHENIX</a:t>
            </a:r>
            <a:r>
              <a:rPr lang="en-US" dirty="0"/>
              <a:t> </a:t>
            </a:r>
            <a:r>
              <a:rPr lang="en-US" dirty="0" err="1"/>
              <a:t>Au+Au</a:t>
            </a:r>
            <a:r>
              <a:rPr lang="en-US" dirty="0"/>
              <a:t> jet </a:t>
            </a:r>
            <a:r>
              <a:rPr lang="en-US" i="1" dirty="0"/>
              <a:t>x</a:t>
            </a:r>
            <a:r>
              <a:rPr lang="en-US" baseline="-25000" dirty="0"/>
              <a:t>J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61888-5721-CEFD-B702-414F1018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67</a:t>
            </a:fld>
            <a:endParaRPr lang="en-US" sz="3200" b="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7481C22-AB96-D629-CEAD-BDEF03A5B5E0}"/>
              </a:ext>
            </a:extLst>
          </p:cNvPr>
          <p:cNvSpPr/>
          <p:nvPr/>
        </p:nvSpPr>
        <p:spPr>
          <a:xfrm>
            <a:off x="2876062" y="6140728"/>
            <a:ext cx="8034215" cy="519579"/>
          </a:xfrm>
          <a:prstGeom prst="roundRect">
            <a:avLst>
              <a:gd name="adj" fmla="val 37993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DDC2E623-3379-B418-7B82-6458DD84E34D}"/>
              </a:ext>
            </a:extLst>
          </p:cNvPr>
          <p:cNvSpPr txBox="1">
            <a:spLocks/>
          </p:cNvSpPr>
          <p:nvPr/>
        </p:nvSpPr>
        <p:spPr>
          <a:xfrm>
            <a:off x="2876062" y="6180291"/>
            <a:ext cx="7971692" cy="52141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High-energy quarks/gluons lose energy in the QGP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0740AB8-E119-059A-281A-A7DA0A02EECF}"/>
              </a:ext>
            </a:extLst>
          </p:cNvPr>
          <p:cNvSpPr/>
          <p:nvPr/>
        </p:nvSpPr>
        <p:spPr>
          <a:xfrm>
            <a:off x="6096000" y="1570892"/>
            <a:ext cx="5961779" cy="4081763"/>
          </a:xfrm>
          <a:prstGeom prst="roundRect">
            <a:avLst>
              <a:gd name="adj" fmla="val 5577"/>
            </a:avLst>
          </a:prstGeom>
          <a:solidFill>
            <a:schemeClr val="tx1"/>
          </a:solidFill>
          <a:ln w="762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760705-AB15-C31B-25E3-A9B945258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92" y="1220705"/>
            <a:ext cx="3491608" cy="6103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4948624-EA38-6A9C-0D20-D210D62A4447}"/>
              </a:ext>
            </a:extLst>
          </p:cNvPr>
          <p:cNvSpPr txBox="1"/>
          <p:nvPr/>
        </p:nvSpPr>
        <p:spPr>
          <a:xfrm>
            <a:off x="3776745" y="1128973"/>
            <a:ext cx="26181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dirty="0"/>
              <a:t>Where  </a:t>
            </a:r>
            <a:r>
              <a:rPr lang="en-US" sz="2800" b="0" i="1" dirty="0"/>
              <a:t>p</a:t>
            </a:r>
            <a:r>
              <a:rPr lang="en-US" sz="2800" b="0" baseline="-25000" dirty="0"/>
              <a:t>T1  </a:t>
            </a:r>
            <a:r>
              <a:rPr lang="en-US" sz="2800" b="0" dirty="0"/>
              <a:t>is the leading jet</a:t>
            </a:r>
            <a:endParaRPr lang="en-US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EA7D993-3E3E-93F6-D158-77A120E6BC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868" y="1670288"/>
            <a:ext cx="5789220" cy="38904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21C2F7D-5F81-899C-8D72-D632FE962C17}"/>
              </a:ext>
            </a:extLst>
          </p:cNvPr>
          <p:cNvSpPr txBox="1">
            <a:spLocks/>
          </p:cNvSpPr>
          <p:nvPr/>
        </p:nvSpPr>
        <p:spPr>
          <a:xfrm>
            <a:off x="206397" y="2197720"/>
            <a:ext cx="5584284" cy="1424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0" i="1" dirty="0"/>
              <a:t>x</a:t>
            </a:r>
            <a:r>
              <a:rPr lang="en-US" b="0" i="1" baseline="-25000" dirty="0"/>
              <a:t>j</a:t>
            </a:r>
            <a:r>
              <a:rPr lang="en-US" b="0" i="1" dirty="0"/>
              <a:t>  </a:t>
            </a:r>
            <a:r>
              <a:rPr lang="en-US" b="0" dirty="0"/>
              <a:t>around 0.5  </a:t>
            </a:r>
          </a:p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8881315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0F274-2C52-D27C-E123-8EF9158E8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7" y="62453"/>
            <a:ext cx="11221915" cy="692324"/>
          </a:xfrm>
        </p:spPr>
        <p:txBody>
          <a:bodyPr>
            <a:normAutofit fontScale="90000"/>
          </a:bodyPr>
          <a:lstStyle/>
          <a:p>
            <a:r>
              <a:rPr lang="en-US" dirty="0"/>
              <a:t>Au+Au dijet </a:t>
            </a:r>
            <a:r>
              <a:rPr lang="en-US" i="1" dirty="0"/>
              <a:t>x</a:t>
            </a:r>
            <a:r>
              <a:rPr lang="en-US" baseline="-25000" dirty="0"/>
              <a:t>J </a:t>
            </a:r>
            <a:r>
              <a:rPr lang="en-US" dirty="0"/>
              <a:t> centrality dependence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B94E0A-3EAB-F9CB-E29C-CFBC17258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68</a:t>
            </a:fld>
            <a:endParaRPr lang="en-US" sz="3200" b="0" dirty="0"/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F403AA2D-70F0-1178-25CB-1824FEBB1F52}"/>
              </a:ext>
            </a:extLst>
          </p:cNvPr>
          <p:cNvSpPr/>
          <p:nvPr/>
        </p:nvSpPr>
        <p:spPr>
          <a:xfrm rot="10800000">
            <a:off x="7961571" y="4664261"/>
            <a:ext cx="4180665" cy="52942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BD5FC1-2173-6439-3A65-2A5C3997FBC9}"/>
              </a:ext>
            </a:extLst>
          </p:cNvPr>
          <p:cNvSpPr txBox="1"/>
          <p:nvPr/>
        </p:nvSpPr>
        <p:spPr>
          <a:xfrm>
            <a:off x="8085627" y="4803784"/>
            <a:ext cx="2981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sPH-CONF-JET-2025-05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82FF16C-737A-B910-D9DB-4C6CDE7BCD45}"/>
              </a:ext>
            </a:extLst>
          </p:cNvPr>
          <p:cNvSpPr/>
          <p:nvPr/>
        </p:nvSpPr>
        <p:spPr>
          <a:xfrm>
            <a:off x="55980" y="1402792"/>
            <a:ext cx="12179563" cy="3414408"/>
          </a:xfrm>
          <a:prstGeom prst="roundRect">
            <a:avLst>
              <a:gd name="adj" fmla="val 5577"/>
            </a:avLst>
          </a:prstGeom>
          <a:solidFill>
            <a:schemeClr val="tx1"/>
          </a:solidFill>
          <a:ln w="762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B663B3-B5FB-500F-A09B-C58908478B3C}"/>
              </a:ext>
            </a:extLst>
          </p:cNvPr>
          <p:cNvSpPr txBox="1"/>
          <p:nvPr/>
        </p:nvSpPr>
        <p:spPr>
          <a:xfrm>
            <a:off x="10758967" y="4831812"/>
            <a:ext cx="13832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 Talk Link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2CA4BB3-1A6D-0285-FD2E-6405AEEEC1B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620" y="1523618"/>
            <a:ext cx="3504539" cy="32684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A04F107-226A-24E1-F838-5CBC057540F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077" r="2099"/>
          <a:stretch>
            <a:fillRect/>
          </a:stretch>
        </p:blipFill>
        <p:spPr>
          <a:xfrm>
            <a:off x="3511659" y="1515329"/>
            <a:ext cx="2886306" cy="326848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E161569-DDE6-CAF5-530E-AE71FD04FAD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031" r="1357"/>
          <a:stretch>
            <a:fillRect/>
          </a:stretch>
        </p:blipFill>
        <p:spPr>
          <a:xfrm>
            <a:off x="6394570" y="1537946"/>
            <a:ext cx="2864110" cy="324130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2696914-77A4-8DE4-D484-E393AFD60BF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796" r="1721"/>
          <a:stretch>
            <a:fillRect/>
          </a:stretch>
        </p:blipFill>
        <p:spPr>
          <a:xfrm>
            <a:off x="9227719" y="1492046"/>
            <a:ext cx="2906783" cy="3291765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3341C523-A691-60BB-1B60-FD6BF04791EC}"/>
              </a:ext>
            </a:extLst>
          </p:cNvPr>
          <p:cNvSpPr/>
          <p:nvPr/>
        </p:nvSpPr>
        <p:spPr>
          <a:xfrm>
            <a:off x="9384802" y="5687215"/>
            <a:ext cx="537472" cy="53747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5902E6F-F05A-F458-D7B6-64AC1F215FD4}"/>
              </a:ext>
            </a:extLst>
          </p:cNvPr>
          <p:cNvSpPr/>
          <p:nvPr/>
        </p:nvSpPr>
        <p:spPr>
          <a:xfrm>
            <a:off x="9507406" y="5687215"/>
            <a:ext cx="537472" cy="53747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5A70C87-265F-A159-6A03-E8117E64371B}"/>
              </a:ext>
            </a:extLst>
          </p:cNvPr>
          <p:cNvSpPr/>
          <p:nvPr/>
        </p:nvSpPr>
        <p:spPr>
          <a:xfrm>
            <a:off x="735022" y="5651654"/>
            <a:ext cx="537472" cy="53747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BF07503-0C6C-EA02-836C-E86B693F555D}"/>
              </a:ext>
            </a:extLst>
          </p:cNvPr>
          <p:cNvSpPr/>
          <p:nvPr/>
        </p:nvSpPr>
        <p:spPr>
          <a:xfrm>
            <a:off x="1107878" y="5651654"/>
            <a:ext cx="537472" cy="53747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F41F5B94-1054-ED0B-B7DF-8A3243BB9B55}"/>
              </a:ext>
            </a:extLst>
          </p:cNvPr>
          <p:cNvSpPr/>
          <p:nvPr/>
        </p:nvSpPr>
        <p:spPr>
          <a:xfrm rot="16200000">
            <a:off x="5302902" y="3136691"/>
            <a:ext cx="164897" cy="561386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4D8950-C8FF-3DC2-65DF-CA14CA679445}"/>
              </a:ext>
            </a:extLst>
          </p:cNvPr>
          <p:cNvSpPr txBox="1"/>
          <p:nvPr/>
        </p:nvSpPr>
        <p:spPr>
          <a:xfrm>
            <a:off x="4510442" y="5431826"/>
            <a:ext cx="15151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Centrality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C259BDA-57F6-73B6-27C0-1FA970BD1A25}"/>
              </a:ext>
            </a:extLst>
          </p:cNvPr>
          <p:cNvSpPr/>
          <p:nvPr/>
        </p:nvSpPr>
        <p:spPr>
          <a:xfrm>
            <a:off x="5243804" y="1835069"/>
            <a:ext cx="671804" cy="18034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2351CD2-1FA2-8233-8518-3573BEC4EBEF}"/>
              </a:ext>
            </a:extLst>
          </p:cNvPr>
          <p:cNvSpPr/>
          <p:nvPr/>
        </p:nvSpPr>
        <p:spPr>
          <a:xfrm>
            <a:off x="8083410" y="1825749"/>
            <a:ext cx="671804" cy="18034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906649F-AB2A-99AB-4A4E-04993108406D}"/>
              </a:ext>
            </a:extLst>
          </p:cNvPr>
          <p:cNvSpPr/>
          <p:nvPr/>
        </p:nvSpPr>
        <p:spPr>
          <a:xfrm>
            <a:off x="10904358" y="1822637"/>
            <a:ext cx="671804" cy="18034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D7EEDA8-813D-ECB4-1674-78B77DCCF5CA}"/>
              </a:ext>
            </a:extLst>
          </p:cNvPr>
          <p:cNvSpPr/>
          <p:nvPr/>
        </p:nvSpPr>
        <p:spPr>
          <a:xfrm>
            <a:off x="2345331" y="1826677"/>
            <a:ext cx="671804" cy="18034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58982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88AD8DE-8EBC-4B71-B764-110512B40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654" y="935407"/>
            <a:ext cx="8229669" cy="512933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  <a:p>
            <a:pPr marL="0" indent="0">
              <a:buNone/>
            </a:pPr>
            <a:r>
              <a:rPr lang="en-US" dirty="0"/>
              <a:t>Photonuclear collision measurements show evidence of hydrodynamic flow of the QGP </a:t>
            </a:r>
          </a:p>
          <a:p>
            <a:pPr marL="0" indent="0">
              <a:buNone/>
            </a:pPr>
            <a:r>
              <a:rPr lang="en-US" dirty="0"/>
              <a:t>Many measurements in small systems show this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Future/current theoretical and experimental questions</a:t>
            </a:r>
          </a:p>
          <a:p>
            <a:pPr marL="0" indent="0">
              <a:buNone/>
            </a:pPr>
            <a:r>
              <a:rPr lang="en-US" dirty="0"/>
              <a:t>Why is hydrodynamics accurate in this extreme scenario?</a:t>
            </a:r>
          </a:p>
          <a:p>
            <a:pPr marL="0" indent="0">
              <a:buNone/>
            </a:pPr>
            <a:r>
              <a:rPr lang="en-US" dirty="0"/>
              <a:t>Can we  measure a breakdown?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First measurements of jet energy loss from </a:t>
            </a:r>
            <a:r>
              <a:rPr lang="en-US" dirty="0" err="1"/>
              <a:t>sPHENIX</a:t>
            </a:r>
            <a:r>
              <a:rPr lang="en-US" dirty="0"/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A58C558-893C-44A1-954E-97B5C8A4F084}"/>
              </a:ext>
            </a:extLst>
          </p:cNvPr>
          <p:cNvSpPr txBox="1">
            <a:spLocks/>
          </p:cNvSpPr>
          <p:nvPr/>
        </p:nvSpPr>
        <p:spPr>
          <a:xfrm>
            <a:off x="565038" y="86246"/>
            <a:ext cx="11040807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u="sng" dirty="0"/>
              <a:t>Conclusion</a:t>
            </a:r>
          </a:p>
        </p:txBody>
      </p:sp>
      <p:sp>
        <p:nvSpPr>
          <p:cNvPr id="1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EDC0-FB67-4FE4-AAD0-914811F4715A}" type="slidenum">
              <a:rPr lang="en-US" sz="3200" b="0" smtClean="0"/>
              <a:t>69</a:t>
            </a:fld>
            <a:endParaRPr lang="en-US" sz="32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9CAABE-921B-A03D-AA12-F9D0216173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288" b="6668"/>
          <a:stretch>
            <a:fillRect/>
          </a:stretch>
        </p:blipFill>
        <p:spPr>
          <a:xfrm>
            <a:off x="10216255" y="1671385"/>
            <a:ext cx="849379" cy="490695"/>
          </a:xfrm>
          <a:prstGeom prst="rect">
            <a:avLst/>
          </a:prstGeom>
        </p:spPr>
      </p:pic>
      <p:sp>
        <p:nvSpPr>
          <p:cNvPr id="17" name="WavyLine 116">
            <a:extLst>
              <a:ext uri="{FF2B5EF4-FFF2-40B4-BE49-F238E27FC236}">
                <a16:creationId xmlns:a16="http://schemas.microsoft.com/office/drawing/2014/main" id="{A921BB24-38AC-7177-68A8-20572958A3E0}"/>
              </a:ext>
            </a:extLst>
          </p:cNvPr>
          <p:cNvSpPr/>
          <p:nvPr/>
        </p:nvSpPr>
        <p:spPr>
          <a:xfrm rot="5400000">
            <a:off x="9163980" y="1296976"/>
            <a:ext cx="260410" cy="1341522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17">
            <a:extLst>
              <a:ext uri="{FF2B5EF4-FFF2-40B4-BE49-F238E27FC236}">
                <a16:creationId xmlns:a16="http://schemas.microsoft.com/office/drawing/2014/main" id="{6BB64A8E-648A-EEA6-D72E-C52B1DC3065A}"/>
              </a:ext>
            </a:extLst>
          </p:cNvPr>
          <p:cNvSpPr txBox="1">
            <a:spLocks/>
          </p:cNvSpPr>
          <p:nvPr/>
        </p:nvSpPr>
        <p:spPr>
          <a:xfrm>
            <a:off x="8893707" y="1095202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8210D40-D023-D689-0E21-FA7A293DF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323" y="4561044"/>
            <a:ext cx="2399943" cy="232983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2A2CF46-2415-C252-941C-9AF82E266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5323" y="2562682"/>
            <a:ext cx="2329765" cy="206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57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F1C3CF-8CC1-C1CB-39AD-70B783834E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897"/>
          <a:stretch>
            <a:fillRect/>
          </a:stretch>
        </p:blipFill>
        <p:spPr>
          <a:xfrm>
            <a:off x="2821810" y="3180862"/>
            <a:ext cx="6548380" cy="35406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055113-8E4D-C2B2-7ADD-738C8587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small systems flow?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55B5E-BC33-D357-A6DA-F2CAF5E02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687" y="1069675"/>
            <a:ext cx="11579087" cy="22582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/>
              <a:t>Large systems (Pb+Pb) clearly form QGP and flow collectively</a:t>
            </a:r>
            <a:r>
              <a:rPr lang="en-US" sz="3200" dirty="0"/>
              <a:t> </a:t>
            </a:r>
          </a:p>
          <a:p>
            <a:pPr marL="0" indent="0" algn="ctr">
              <a:buNone/>
            </a:pPr>
            <a:endParaRPr lang="en-US" sz="3200" b="1" dirty="0"/>
          </a:p>
          <a:p>
            <a:pPr marL="0" indent="0" algn="ctr">
              <a:buNone/>
            </a:pPr>
            <a:r>
              <a:rPr lang="en-US" sz="3200" b="1" dirty="0"/>
              <a:t>Small systems are a stress test of everything we think we know</a:t>
            </a:r>
          </a:p>
          <a:p>
            <a:pPr marL="0" indent="0" algn="ctr">
              <a:buNone/>
            </a:pPr>
            <a:r>
              <a:rPr lang="en-US" sz="3200" dirty="0"/>
              <a:t> If hydro works here, why?   If it doesn't, where does it break?</a:t>
            </a:r>
          </a:p>
          <a:p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38B28AF2-2CE9-3CAD-9C62-5342A3803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75" y="6385347"/>
            <a:ext cx="2743200" cy="365125"/>
          </a:xfrm>
        </p:spPr>
        <p:txBody>
          <a:bodyPr/>
          <a:lstStyle/>
          <a:p>
            <a:fld id="{214C8660-5A35-4BF3-AD8E-BB382E892F8C}" type="slidenum">
              <a:rPr lang="en-US" sz="3200" b="0" smtClean="0"/>
              <a:t>7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72870856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3DD2C-387E-4A62-983F-7B7A059F9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98224"/>
            <a:ext cx="10515600" cy="1325563"/>
          </a:xfrm>
        </p:spPr>
        <p:txBody>
          <a:bodyPr/>
          <a:lstStyle/>
          <a:p>
            <a:pPr algn="ctr"/>
            <a:r>
              <a:rPr lang="en-US" b="1" u="sng" dirty="0"/>
              <a:t>Thank you</a:t>
            </a:r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0D47-E942-4176-8073-37CB1DF1CBDA}" type="slidenum">
              <a:rPr lang="en-US" sz="3200" b="0" smtClean="0"/>
              <a:t>70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5702083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11978-ED49-BAC8-881C-400DA3182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8BADB-63E7-2BA0-EDA8-27321D52E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DFFA-A870-4C38-9697-3241BA02FCC1}" type="slidenum">
              <a:rPr lang="en-US" sz="3200" b="0" smtClean="0"/>
              <a:t>71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28183551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00C16-71DA-543C-721A-D6BD308FE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02F3C-5604-7D88-C34D-3831641F3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Au+Au dijet </a:t>
            </a:r>
            <a:r>
              <a:rPr lang="en-US" i="1" dirty="0"/>
              <a:t>x</a:t>
            </a:r>
            <a:r>
              <a:rPr lang="en-US" baseline="-25000" dirty="0"/>
              <a:t>J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7AFEA-D6A0-F330-B10A-B5FD5966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72</a:t>
            </a:fld>
            <a:endParaRPr lang="en-US" sz="3200" b="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7325CAA-18A1-7C79-8CBA-90CC786D5457}"/>
              </a:ext>
            </a:extLst>
          </p:cNvPr>
          <p:cNvSpPr txBox="1">
            <a:spLocks/>
          </p:cNvSpPr>
          <p:nvPr/>
        </p:nvSpPr>
        <p:spPr>
          <a:xfrm>
            <a:off x="450771" y="1090701"/>
            <a:ext cx="6044526" cy="32644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Consistent with all hybrid model predictions with various forms of medium response </a:t>
            </a:r>
            <a:endParaRPr lang="en-US" i="1" dirty="0"/>
          </a:p>
          <a:p>
            <a:endParaRPr lang="en-US" i="1" dirty="0"/>
          </a:p>
          <a:p>
            <a:r>
              <a:rPr lang="en-US" b="0" dirty="0"/>
              <a:t>All of these calculations, with various physical effects turned on and off, agree within the uncertainties (red shaded bands) of the data</a:t>
            </a:r>
          </a:p>
          <a:p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8A0D669-BF8F-5211-0664-E8B8D4274565}"/>
              </a:ext>
            </a:extLst>
          </p:cNvPr>
          <p:cNvSpPr/>
          <p:nvPr/>
        </p:nvSpPr>
        <p:spPr>
          <a:xfrm>
            <a:off x="1692741" y="6143027"/>
            <a:ext cx="8719127" cy="519579"/>
          </a:xfrm>
          <a:prstGeom prst="roundRect">
            <a:avLst>
              <a:gd name="adj" fmla="val 37993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15150AE3-7CD8-AC94-59DF-EC85CBCC8475}"/>
              </a:ext>
            </a:extLst>
          </p:cNvPr>
          <p:cNvSpPr txBox="1">
            <a:spLocks/>
          </p:cNvSpPr>
          <p:nvPr/>
        </p:nvSpPr>
        <p:spPr>
          <a:xfrm>
            <a:off x="307570" y="6180291"/>
            <a:ext cx="11477104" cy="521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Motivates additional measurements</a:t>
            </a:r>
          </a:p>
        </p:txBody>
      </p:sp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A9C33054-748C-9075-83B4-20A5FEB71FEC}"/>
              </a:ext>
            </a:extLst>
          </p:cNvPr>
          <p:cNvSpPr/>
          <p:nvPr/>
        </p:nvSpPr>
        <p:spPr>
          <a:xfrm rot="10800000">
            <a:off x="6792134" y="5470018"/>
            <a:ext cx="4180665" cy="52942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065579-8AC1-B6F1-C382-53C8BF3D427B}"/>
              </a:ext>
            </a:extLst>
          </p:cNvPr>
          <p:cNvSpPr txBox="1"/>
          <p:nvPr/>
        </p:nvSpPr>
        <p:spPr>
          <a:xfrm>
            <a:off x="6916190" y="5609541"/>
            <a:ext cx="2981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sPH-CONF-JET-2025-05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BE13CD7-4AA9-FA40-CA12-3291BE56BD87}"/>
              </a:ext>
            </a:extLst>
          </p:cNvPr>
          <p:cNvSpPr/>
          <p:nvPr/>
        </p:nvSpPr>
        <p:spPr>
          <a:xfrm>
            <a:off x="6825672" y="748152"/>
            <a:ext cx="5232107" cy="4904504"/>
          </a:xfrm>
          <a:prstGeom prst="roundRect">
            <a:avLst>
              <a:gd name="adj" fmla="val 5577"/>
            </a:avLst>
          </a:prstGeom>
          <a:solidFill>
            <a:schemeClr val="tx1"/>
          </a:solidFill>
          <a:ln w="762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BA4833-9CA2-6F8A-028C-1F09A547E9AD}"/>
              </a:ext>
            </a:extLst>
          </p:cNvPr>
          <p:cNvSpPr txBox="1"/>
          <p:nvPr/>
        </p:nvSpPr>
        <p:spPr>
          <a:xfrm>
            <a:off x="9589530" y="5637569"/>
            <a:ext cx="13832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 Talk Link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9780BF1-FA93-5B4A-A316-F7B4AAF54A3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57" t="2439"/>
          <a:stretch>
            <a:fillRect/>
          </a:stretch>
        </p:blipFill>
        <p:spPr>
          <a:xfrm>
            <a:off x="6839633" y="899628"/>
            <a:ext cx="5151692" cy="468210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4370CD1-CFCC-4CE5-ABB4-ECD8ED88793D}"/>
              </a:ext>
            </a:extLst>
          </p:cNvPr>
          <p:cNvSpPr txBox="1">
            <a:spLocks/>
          </p:cNvSpPr>
          <p:nvPr/>
        </p:nvSpPr>
        <p:spPr>
          <a:xfrm>
            <a:off x="573444" y="4484075"/>
            <a:ext cx="4915558" cy="12832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None/>
            </a:pPr>
            <a:r>
              <a:rPr lang="en-US" dirty="0"/>
              <a:t>We need more precise data </a:t>
            </a:r>
          </a:p>
          <a:p>
            <a:pPr marL="457200" lvl="1" indent="0" algn="ctr">
              <a:buNone/>
            </a:pPr>
            <a:r>
              <a:rPr lang="en-US" dirty="0"/>
              <a:t>or</a:t>
            </a:r>
          </a:p>
          <a:p>
            <a:pPr marL="457200" lvl="1" indent="0" algn="ctr">
              <a:buNone/>
            </a:pPr>
            <a:r>
              <a:rPr lang="en-US" b="0" dirty="0"/>
              <a:t>Need  a different observable where the physical phenomena make more of an impact.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44148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230AF6-F764-3A2B-8713-E675AE4E7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8794" y="0"/>
            <a:ext cx="2313309" cy="163360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245C184-B10F-82C2-5FFB-C1FB1547C4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087" t="55565"/>
          <a:stretch/>
        </p:blipFill>
        <p:spPr>
          <a:xfrm>
            <a:off x="7646040" y="5755942"/>
            <a:ext cx="1901600" cy="94846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3B110-82FA-FEAE-CE8A-54BC399A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73</a:t>
            </a:fld>
            <a:endParaRPr lang="en-US" sz="3200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642322-4136-4D82-93D3-AEAB85DA2B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6151"/>
          <a:stretch/>
        </p:blipFill>
        <p:spPr>
          <a:xfrm>
            <a:off x="1012180" y="5279676"/>
            <a:ext cx="1519354" cy="997442"/>
          </a:xfrm>
          <a:prstGeom prst="rect">
            <a:avLst/>
          </a:prstGeom>
        </p:spPr>
      </p:pic>
      <p:pic>
        <p:nvPicPr>
          <p:cNvPr id="12" name="Content Placeholder 4" descr="A picture containing background pattern  Description automatically generated">
            <a:extLst>
              <a:ext uri="{FF2B5EF4-FFF2-40B4-BE49-F238E27FC236}">
                <a16:creationId xmlns:a16="http://schemas.microsoft.com/office/drawing/2014/main" id="{B4F9679E-D2BD-4E9E-B531-3DC861B6C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424" y="1146441"/>
            <a:ext cx="1643736" cy="111779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C898A9-7A45-4801-97B6-2DEFA9B3B7E7}"/>
              </a:ext>
            </a:extLst>
          </p:cNvPr>
          <p:cNvSpPr txBox="1">
            <a:spLocks/>
          </p:cNvSpPr>
          <p:nvPr/>
        </p:nvSpPr>
        <p:spPr>
          <a:xfrm>
            <a:off x="1398087" y="1570348"/>
            <a:ext cx="1388682" cy="507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Pb+Pb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3EF1C6E-AD27-4ACB-B324-03AE5C586B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7566" y="3457703"/>
            <a:ext cx="969769" cy="945888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8AC92000-3421-412B-B020-084EE552C0A4}"/>
              </a:ext>
            </a:extLst>
          </p:cNvPr>
          <p:cNvSpPr/>
          <p:nvPr/>
        </p:nvSpPr>
        <p:spPr>
          <a:xfrm>
            <a:off x="2580176" y="3830978"/>
            <a:ext cx="145410" cy="1379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792828-C68E-4C73-8884-93BFDBD1478E}"/>
              </a:ext>
            </a:extLst>
          </p:cNvPr>
          <p:cNvSpPr txBox="1">
            <a:spLocks/>
          </p:cNvSpPr>
          <p:nvPr/>
        </p:nvSpPr>
        <p:spPr>
          <a:xfrm>
            <a:off x="1589891" y="3479691"/>
            <a:ext cx="1388682" cy="507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p+Pb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FC5DD52-CCE7-474E-894A-669CE20FCCB4}"/>
              </a:ext>
            </a:extLst>
          </p:cNvPr>
          <p:cNvSpPr/>
          <p:nvPr/>
        </p:nvSpPr>
        <p:spPr>
          <a:xfrm rot="5400000">
            <a:off x="-1261855" y="3379080"/>
            <a:ext cx="3876117" cy="1016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96C01EE-EF82-4FCF-AFC3-6F2D0EEA0D8A}"/>
              </a:ext>
            </a:extLst>
          </p:cNvPr>
          <p:cNvSpPr>
            <a:spLocks noGrp="1"/>
          </p:cNvSpPr>
          <p:nvPr/>
        </p:nvSpPr>
        <p:spPr>
          <a:xfrm>
            <a:off x="-294986" y="623408"/>
            <a:ext cx="2066843" cy="10984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System size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CF46C4C-20CA-C7DA-6CC8-95B63F93C9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119"/>
          <a:stretch/>
        </p:blipFill>
        <p:spPr>
          <a:xfrm>
            <a:off x="2551015" y="4748463"/>
            <a:ext cx="1439728" cy="1420040"/>
          </a:xfrm>
          <a:prstGeom prst="rect">
            <a:avLst/>
          </a:prstGeom>
        </p:spPr>
      </p:pic>
      <p:pic>
        <p:nvPicPr>
          <p:cNvPr id="20" name="Picture 19" descr="Diagram  Description automatically generated">
            <a:extLst>
              <a:ext uri="{FF2B5EF4-FFF2-40B4-BE49-F238E27FC236}">
                <a16:creationId xmlns:a16="http://schemas.microsoft.com/office/drawing/2014/main" id="{FD50534D-B812-83F2-94A2-9D63584844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781"/>
          <a:stretch/>
        </p:blipFill>
        <p:spPr>
          <a:xfrm>
            <a:off x="4136574" y="370405"/>
            <a:ext cx="2363231" cy="1997999"/>
          </a:xfrm>
          <a:prstGeom prst="rect">
            <a:avLst/>
          </a:prstGeom>
        </p:spPr>
      </p:pic>
      <p:pic>
        <p:nvPicPr>
          <p:cNvPr id="21" name="Picture 20" descr="Diagram  Description automatically generated">
            <a:extLst>
              <a:ext uri="{FF2B5EF4-FFF2-40B4-BE49-F238E27FC236}">
                <a16:creationId xmlns:a16="http://schemas.microsoft.com/office/drawing/2014/main" id="{65BEA4B8-17DC-D995-9CE5-23809BB510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0" r="35372"/>
          <a:stretch/>
        </p:blipFill>
        <p:spPr>
          <a:xfrm>
            <a:off x="4129241" y="2511606"/>
            <a:ext cx="2363231" cy="2078254"/>
          </a:xfrm>
          <a:prstGeom prst="rect">
            <a:avLst/>
          </a:prstGeom>
        </p:spPr>
      </p:pic>
      <p:pic>
        <p:nvPicPr>
          <p:cNvPr id="22" name="Picture 21" descr="Diagram  Description automatically generated">
            <a:extLst>
              <a:ext uri="{FF2B5EF4-FFF2-40B4-BE49-F238E27FC236}">
                <a16:creationId xmlns:a16="http://schemas.microsoft.com/office/drawing/2014/main" id="{A2890AE3-FEF9-F690-012C-73DFF4D03B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36"/>
          <a:stretch/>
        </p:blipFill>
        <p:spPr>
          <a:xfrm>
            <a:off x="3902267" y="4706404"/>
            <a:ext cx="2525154" cy="1997999"/>
          </a:xfrm>
          <a:prstGeom prst="rect">
            <a:avLst/>
          </a:prstGeom>
        </p:spPr>
      </p:pic>
      <p:pic>
        <p:nvPicPr>
          <p:cNvPr id="27" name="Picture 26" descr="Diagram  Description automatically generated">
            <a:extLst>
              <a:ext uri="{FF2B5EF4-FFF2-40B4-BE49-F238E27FC236}">
                <a16:creationId xmlns:a16="http://schemas.microsoft.com/office/drawing/2014/main" id="{6DD34C47-BED3-D15D-C1A0-60CC1823A2F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0" r="35372"/>
          <a:stretch/>
        </p:blipFill>
        <p:spPr>
          <a:xfrm>
            <a:off x="7790356" y="1914371"/>
            <a:ext cx="4076590" cy="3585002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4374278-874F-420D-61F2-C14EC8F638E8}"/>
              </a:ext>
            </a:extLst>
          </p:cNvPr>
          <p:cNvCxnSpPr>
            <a:cxnSpLocks/>
          </p:cNvCxnSpPr>
          <p:nvPr/>
        </p:nvCxnSpPr>
        <p:spPr>
          <a:xfrm flipV="1">
            <a:off x="6499805" y="1949021"/>
            <a:ext cx="1362935" cy="6319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1A2214C-7E6D-7394-226E-9F79B93C001A}"/>
              </a:ext>
            </a:extLst>
          </p:cNvPr>
          <p:cNvCxnSpPr>
            <a:cxnSpLocks/>
          </p:cNvCxnSpPr>
          <p:nvPr/>
        </p:nvCxnSpPr>
        <p:spPr>
          <a:xfrm flipH="1" flipV="1">
            <a:off x="6485622" y="4589860"/>
            <a:ext cx="1312532" cy="9579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EC309132-E761-8DB5-8AC7-575B8BFF7902}"/>
              </a:ext>
            </a:extLst>
          </p:cNvPr>
          <p:cNvSpPr>
            <a:spLocks noGrp="1"/>
          </p:cNvSpPr>
          <p:nvPr/>
        </p:nvSpPr>
        <p:spPr>
          <a:xfrm>
            <a:off x="10698576" y="512615"/>
            <a:ext cx="1971065" cy="7423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Δ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φ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=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π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4D9D679A-37ED-7EE1-8889-2FC2B0BECC45}"/>
              </a:ext>
            </a:extLst>
          </p:cNvPr>
          <p:cNvSpPr/>
          <p:nvPr/>
        </p:nvSpPr>
        <p:spPr>
          <a:xfrm rot="4898968">
            <a:off x="10007662" y="184106"/>
            <a:ext cx="1173228" cy="1227064"/>
          </a:xfrm>
          <a:prstGeom prst="arc">
            <a:avLst>
              <a:gd name="adj1" fmla="val 11290321"/>
              <a:gd name="adj2" fmla="val 0"/>
            </a:avLst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8599420C-14B8-4A5A-FB05-4EE91C2D5111}"/>
              </a:ext>
            </a:extLst>
          </p:cNvPr>
          <p:cNvSpPr/>
          <p:nvPr/>
        </p:nvSpPr>
        <p:spPr>
          <a:xfrm rot="5743572">
            <a:off x="9143724" y="5661099"/>
            <a:ext cx="615409" cy="1186546"/>
          </a:xfrm>
          <a:prstGeom prst="arc">
            <a:avLst>
              <a:gd name="adj1" fmla="val 11290321"/>
              <a:gd name="adj2" fmla="val 0"/>
            </a:avLst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18FB5175-F802-8DA5-0744-F958A1BFC17D}"/>
              </a:ext>
            </a:extLst>
          </p:cNvPr>
          <p:cNvSpPr>
            <a:spLocks noGrp="1"/>
          </p:cNvSpPr>
          <p:nvPr/>
        </p:nvSpPr>
        <p:spPr>
          <a:xfrm>
            <a:off x="9854832" y="5780141"/>
            <a:ext cx="1459375" cy="9484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Δ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φ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&lt; 2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Δ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η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&lt; 2 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D047E479-246E-1A9B-C715-EBDE97441B85}"/>
              </a:ext>
            </a:extLst>
          </p:cNvPr>
          <p:cNvSpPr txBox="1">
            <a:spLocks/>
          </p:cNvSpPr>
          <p:nvPr/>
        </p:nvSpPr>
        <p:spPr>
          <a:xfrm>
            <a:off x="6705930" y="128140"/>
            <a:ext cx="2918333" cy="13857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Momentum conservation     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Jets &amp; particle decays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Termed “nonflow”                                                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collective phenomenon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541316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151FAE-035A-7631-6837-D40C233FB7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49596" y="841552"/>
            <a:ext cx="1287179" cy="1482425"/>
          </a:xfrm>
          <a:prstGeom prst="rect">
            <a:avLst/>
          </a:prstGeom>
        </p:spPr>
      </p:pic>
      <p:pic>
        <p:nvPicPr>
          <p:cNvPr id="66" name="Picture 65" descr="Chart, surface chart  Description automatically generated">
            <a:extLst>
              <a:ext uri="{FF2B5EF4-FFF2-40B4-BE49-F238E27FC236}">
                <a16:creationId xmlns:a16="http://schemas.microsoft.com/office/drawing/2014/main" id="{CA545A54-5B38-4DEA-9D9A-1C54CB04D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36" y="1675050"/>
            <a:ext cx="4341556" cy="34217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478D39-A09E-4594-B7D4-5F79D57B2DFB}"/>
              </a:ext>
            </a:extLst>
          </p:cNvPr>
          <p:cNvSpPr txBox="1"/>
          <p:nvPr/>
        </p:nvSpPr>
        <p:spPr>
          <a:xfrm>
            <a:off x="311117" y="6346655"/>
            <a:ext cx="202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4"/>
              </a:rPr>
              <a:t>arXiv:2101.10771</a:t>
            </a:r>
            <a:endParaRPr lang="en-US" sz="14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8A18F08-0BD4-452A-933A-45F33B4CD82B}"/>
              </a:ext>
            </a:extLst>
          </p:cNvPr>
          <p:cNvSpPr txBox="1">
            <a:spLocks/>
          </p:cNvSpPr>
          <p:nvPr/>
        </p:nvSpPr>
        <p:spPr>
          <a:xfrm>
            <a:off x="4727707" y="1562176"/>
            <a:ext cx="3827107" cy="185996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5000" b="1" u="sng" dirty="0"/>
              <a:t>Momentum conservation      </a:t>
            </a:r>
            <a:br>
              <a:rPr lang="en-US" sz="5000" dirty="0"/>
            </a:br>
            <a:r>
              <a:rPr lang="en-US" sz="5000" dirty="0"/>
              <a:t>Jets &amp; particle decays</a:t>
            </a:r>
            <a:br>
              <a:rPr lang="en-US" sz="5000" dirty="0"/>
            </a:br>
            <a:r>
              <a:rPr lang="en-US" sz="5000" dirty="0"/>
              <a:t>Termed “nonflow”                                                 </a:t>
            </a:r>
            <a:br>
              <a:rPr lang="en-US" sz="5000" dirty="0"/>
            </a:br>
            <a:r>
              <a:rPr lang="en-US" sz="5000" b="1" dirty="0"/>
              <a:t>Not collective phenomenon</a:t>
            </a:r>
            <a:br>
              <a:rPr lang="en-US" sz="5000" dirty="0"/>
            </a:b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16CEBB9-34BA-4F2B-823B-78B6878EF57D}"/>
              </a:ext>
            </a:extLst>
          </p:cNvPr>
          <p:cNvCxnSpPr>
            <a:cxnSpLocks/>
          </p:cNvCxnSpPr>
          <p:nvPr/>
        </p:nvCxnSpPr>
        <p:spPr>
          <a:xfrm flipH="1">
            <a:off x="2570923" y="1873731"/>
            <a:ext cx="2156782" cy="104439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DAA9986-9D9A-40C9-8474-56BD3814A375}"/>
              </a:ext>
            </a:extLst>
          </p:cNvPr>
          <p:cNvCxnSpPr>
            <a:cxnSpLocks/>
          </p:cNvCxnSpPr>
          <p:nvPr/>
        </p:nvCxnSpPr>
        <p:spPr>
          <a:xfrm flipH="1">
            <a:off x="2965837" y="1868557"/>
            <a:ext cx="1761868" cy="1478942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E6D1F292-2318-40F2-9244-FED8A32A61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624955" y="2754925"/>
            <a:ext cx="2438400" cy="446722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7BA9CD9-58C4-47C1-8F40-0FC80D58BE89}"/>
              </a:ext>
            </a:extLst>
          </p:cNvPr>
          <p:cNvSpPr/>
          <p:nvPr/>
        </p:nvSpPr>
        <p:spPr>
          <a:xfrm>
            <a:off x="8190055" y="4215657"/>
            <a:ext cx="1335819" cy="633278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12724A-5B20-40FA-B8FE-82DFF6E1EDF4}"/>
              </a:ext>
            </a:extLst>
          </p:cNvPr>
          <p:cNvSpPr/>
          <p:nvPr/>
        </p:nvSpPr>
        <p:spPr>
          <a:xfrm rot="16200000">
            <a:off x="6779455" y="5361174"/>
            <a:ext cx="1090128" cy="10859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FE04B5-B370-4485-B44F-EF137ED4FFA2}"/>
              </a:ext>
            </a:extLst>
          </p:cNvPr>
          <p:cNvSpPr/>
          <p:nvPr/>
        </p:nvSpPr>
        <p:spPr>
          <a:xfrm rot="16200000">
            <a:off x="7346995" y="5331443"/>
            <a:ext cx="314186" cy="21063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BE45344-EC5D-4296-892D-10D07D432A58}"/>
              </a:ext>
            </a:extLst>
          </p:cNvPr>
          <p:cNvCxnSpPr/>
          <p:nvPr/>
        </p:nvCxnSpPr>
        <p:spPr>
          <a:xfrm flipV="1">
            <a:off x="8563555" y="3530379"/>
            <a:ext cx="1391478" cy="1340025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9278BC7-B654-4170-9196-D26D8473D090}"/>
              </a:ext>
            </a:extLst>
          </p:cNvPr>
          <p:cNvCxnSpPr>
            <a:cxnSpLocks/>
          </p:cNvCxnSpPr>
          <p:nvPr/>
        </p:nvCxnSpPr>
        <p:spPr>
          <a:xfrm flipV="1">
            <a:off x="8563555" y="3682780"/>
            <a:ext cx="1543878" cy="1187624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E4A1375-BFE4-449A-B460-94A1DD8AA667}"/>
              </a:ext>
            </a:extLst>
          </p:cNvPr>
          <p:cNvCxnSpPr>
            <a:cxnSpLocks/>
          </p:cNvCxnSpPr>
          <p:nvPr/>
        </p:nvCxnSpPr>
        <p:spPr>
          <a:xfrm flipV="1">
            <a:off x="8563555" y="3769338"/>
            <a:ext cx="1622066" cy="1101066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3DA58F0-80E9-4DBE-9610-27E373EF9559}"/>
              </a:ext>
            </a:extLst>
          </p:cNvPr>
          <p:cNvCxnSpPr>
            <a:cxnSpLocks/>
          </p:cNvCxnSpPr>
          <p:nvPr/>
        </p:nvCxnSpPr>
        <p:spPr>
          <a:xfrm flipH="1">
            <a:off x="8251360" y="4870404"/>
            <a:ext cx="312195" cy="13373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8D378FD-6D27-4772-A9DA-BE3E5B47FC6A}"/>
              </a:ext>
            </a:extLst>
          </p:cNvPr>
          <p:cNvCxnSpPr>
            <a:cxnSpLocks/>
          </p:cNvCxnSpPr>
          <p:nvPr/>
        </p:nvCxnSpPr>
        <p:spPr>
          <a:xfrm flipH="1">
            <a:off x="8481949" y="4891873"/>
            <a:ext cx="81607" cy="129203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DA8D70D-484A-442D-A658-882AAFE05B05}"/>
              </a:ext>
            </a:extLst>
          </p:cNvPr>
          <p:cNvCxnSpPr/>
          <p:nvPr/>
        </p:nvCxnSpPr>
        <p:spPr>
          <a:xfrm>
            <a:off x="8563555" y="4891873"/>
            <a:ext cx="755374" cy="515014"/>
          </a:xfrm>
          <a:prstGeom prst="line">
            <a:avLst/>
          </a:prstGeom>
          <a:ln w="381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7746645-0BEC-46FB-9186-76198F5F6479}"/>
              </a:ext>
            </a:extLst>
          </p:cNvPr>
          <p:cNvCxnSpPr>
            <a:cxnSpLocks/>
          </p:cNvCxnSpPr>
          <p:nvPr/>
        </p:nvCxnSpPr>
        <p:spPr>
          <a:xfrm flipH="1">
            <a:off x="9120218" y="5406887"/>
            <a:ext cx="221100" cy="81462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FF39C60-FAC2-4D29-8156-D8B38C02365D}"/>
              </a:ext>
            </a:extLst>
          </p:cNvPr>
          <p:cNvCxnSpPr>
            <a:cxnSpLocks/>
          </p:cNvCxnSpPr>
          <p:nvPr/>
        </p:nvCxnSpPr>
        <p:spPr>
          <a:xfrm flipV="1">
            <a:off x="9318929" y="3769336"/>
            <a:ext cx="1197639" cy="163755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692268C8-A6EA-4B8F-8364-182BBEA90BDF}"/>
              </a:ext>
            </a:extLst>
          </p:cNvPr>
          <p:cNvSpPr/>
          <p:nvPr/>
        </p:nvSpPr>
        <p:spPr>
          <a:xfrm>
            <a:off x="8210155" y="1406306"/>
            <a:ext cx="1668648" cy="166864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E1127312-1E9F-47B4-A2B2-30CF6440D9CB}"/>
              </a:ext>
            </a:extLst>
          </p:cNvPr>
          <p:cNvCxnSpPr>
            <a:cxnSpLocks/>
          </p:cNvCxnSpPr>
          <p:nvPr/>
        </p:nvCxnSpPr>
        <p:spPr>
          <a:xfrm flipV="1">
            <a:off x="9002205" y="1245094"/>
            <a:ext cx="372383" cy="1026560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4DCF920-6DF1-40C7-9377-AF63F3BA8E53}"/>
              </a:ext>
            </a:extLst>
          </p:cNvPr>
          <p:cNvCxnSpPr>
            <a:cxnSpLocks/>
          </p:cNvCxnSpPr>
          <p:nvPr/>
        </p:nvCxnSpPr>
        <p:spPr>
          <a:xfrm flipH="1">
            <a:off x="8481949" y="2271653"/>
            <a:ext cx="520256" cy="71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4199DC4-BDE0-4A02-BA88-2902A93A95E1}"/>
              </a:ext>
            </a:extLst>
          </p:cNvPr>
          <p:cNvCxnSpPr>
            <a:cxnSpLocks/>
          </p:cNvCxnSpPr>
          <p:nvPr/>
        </p:nvCxnSpPr>
        <p:spPr>
          <a:xfrm flipH="1">
            <a:off x="8627680" y="2293122"/>
            <a:ext cx="374527" cy="8820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BB9FA57-B000-4C3A-A9E1-9FE10C2189BD}"/>
              </a:ext>
            </a:extLst>
          </p:cNvPr>
          <p:cNvCxnSpPr>
            <a:cxnSpLocks/>
          </p:cNvCxnSpPr>
          <p:nvPr/>
        </p:nvCxnSpPr>
        <p:spPr>
          <a:xfrm flipV="1">
            <a:off x="9044479" y="1329031"/>
            <a:ext cx="576599" cy="911599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itle 1">
            <a:extLst>
              <a:ext uri="{FF2B5EF4-FFF2-40B4-BE49-F238E27FC236}">
                <a16:creationId xmlns:a16="http://schemas.microsoft.com/office/drawing/2014/main" id="{82519B89-418C-4672-B97B-29AF91A7AB46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Two-particle correlations and non-flow</a:t>
            </a:r>
          </a:p>
        </p:txBody>
      </p:sp>
      <p:sp>
        <p:nvSpPr>
          <p:cNvPr id="7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3CA3-141B-4053-A61B-E2227809D188}" type="slidenum">
              <a:rPr lang="en-US" sz="3200" b="0" smtClean="0"/>
              <a:t>74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20069770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histogram  Description automatically generated">
            <a:extLst>
              <a:ext uri="{FF2B5EF4-FFF2-40B4-BE49-F238E27FC236}">
                <a16:creationId xmlns:a16="http://schemas.microsoft.com/office/drawing/2014/main" id="{7DC30ABD-12F2-48D9-AA76-4538521833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" b="65856"/>
          <a:stretch/>
        </p:blipFill>
        <p:spPr>
          <a:xfrm>
            <a:off x="6467623" y="3315190"/>
            <a:ext cx="5436254" cy="25316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564D40-2188-44C8-827F-B5D2873BE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320" y="5827011"/>
            <a:ext cx="5369784" cy="565144"/>
          </a:xfrm>
          <a:prstGeom prst="rect">
            <a:avLst/>
          </a:prstGeom>
        </p:spPr>
      </p:pic>
      <p:pic>
        <p:nvPicPr>
          <p:cNvPr id="6" name="Picture 5" descr="Chart, surface chart  Description automatically generated">
            <a:extLst>
              <a:ext uri="{FF2B5EF4-FFF2-40B4-BE49-F238E27FC236}">
                <a16:creationId xmlns:a16="http://schemas.microsoft.com/office/drawing/2014/main" id="{542FE740-A61D-4784-8D77-23582DE6B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36" y="1675050"/>
            <a:ext cx="4341556" cy="34217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478D39-A09E-4594-B7D4-5F79D57B2DFB}"/>
              </a:ext>
            </a:extLst>
          </p:cNvPr>
          <p:cNvSpPr txBox="1"/>
          <p:nvPr/>
        </p:nvSpPr>
        <p:spPr>
          <a:xfrm>
            <a:off x="9874640" y="6375402"/>
            <a:ext cx="202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5"/>
              </a:rPr>
              <a:t>arXiv:2101.10771</a:t>
            </a: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32D36A-03F1-4F9A-B273-92A60B29332F}"/>
              </a:ext>
            </a:extLst>
          </p:cNvPr>
          <p:cNvSpPr/>
          <p:nvPr/>
        </p:nvSpPr>
        <p:spPr>
          <a:xfrm>
            <a:off x="135174" y="6221514"/>
            <a:ext cx="85501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130E78-9899-4D93-9422-DC49129FC002}"/>
              </a:ext>
            </a:extLst>
          </p:cNvPr>
          <p:cNvSpPr txBox="1">
            <a:spLocks/>
          </p:cNvSpPr>
          <p:nvPr/>
        </p:nvSpPr>
        <p:spPr>
          <a:xfrm>
            <a:off x="950628" y="5213120"/>
            <a:ext cx="2510239" cy="7234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No clear           nearside ridge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F66A8E9-5A02-4D55-BAF3-98BA18191EC3}"/>
              </a:ext>
            </a:extLst>
          </p:cNvPr>
          <p:cNvSpPr txBox="1">
            <a:spLocks/>
          </p:cNvSpPr>
          <p:nvPr/>
        </p:nvSpPr>
        <p:spPr>
          <a:xfrm>
            <a:off x="1922889" y="6102499"/>
            <a:ext cx="4400076" cy="633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Need to remove nonflow 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0D4ACE4-2E42-4BE7-913F-172F3ECA3180}"/>
              </a:ext>
            </a:extLst>
          </p:cNvPr>
          <p:cNvCxnSpPr>
            <a:cxnSpLocks/>
          </p:cNvCxnSpPr>
          <p:nvPr/>
        </p:nvCxnSpPr>
        <p:spPr>
          <a:xfrm>
            <a:off x="8097699" y="1838583"/>
            <a:ext cx="2501390" cy="2226916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600DB057-BC60-42D9-91B3-22B6D5DADDDC}"/>
              </a:ext>
            </a:extLst>
          </p:cNvPr>
          <p:cNvSpPr/>
          <p:nvPr/>
        </p:nvSpPr>
        <p:spPr>
          <a:xfrm rot="1964836">
            <a:off x="682244" y="3771011"/>
            <a:ext cx="3047009" cy="639106"/>
          </a:xfrm>
          <a:prstGeom prst="parallelogram">
            <a:avLst>
              <a:gd name="adj" fmla="val 5229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EE300D3-7498-4F71-92C1-B1104EA3802B}"/>
              </a:ext>
            </a:extLst>
          </p:cNvPr>
          <p:cNvSpPr txBox="1">
            <a:spLocks/>
          </p:cNvSpPr>
          <p:nvPr/>
        </p:nvSpPr>
        <p:spPr>
          <a:xfrm>
            <a:off x="4727707" y="1562176"/>
            <a:ext cx="3827107" cy="185996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5000" b="1" u="sng" dirty="0"/>
              <a:t>Momentum conservation      </a:t>
            </a:r>
            <a:br>
              <a:rPr lang="en-US" sz="5000" dirty="0"/>
            </a:br>
            <a:r>
              <a:rPr lang="en-US" sz="5000" dirty="0"/>
              <a:t>Jets &amp; particle decays</a:t>
            </a:r>
            <a:br>
              <a:rPr lang="en-US" sz="5000" dirty="0"/>
            </a:br>
            <a:r>
              <a:rPr lang="en-US" sz="5000" dirty="0"/>
              <a:t>Termed “nonflow”                                                 </a:t>
            </a:r>
            <a:br>
              <a:rPr lang="en-US" sz="5000" dirty="0"/>
            </a:br>
            <a:r>
              <a:rPr lang="en-US" sz="5000" b="1" dirty="0"/>
              <a:t>Not collective phenomenon</a:t>
            </a:r>
            <a:br>
              <a:rPr lang="en-US" sz="5000" dirty="0"/>
            </a:b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01AB65E0-9D4F-4533-96C0-6C4FEDBCE878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Two-particle correlations and non-flow</a:t>
            </a:r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FD03136B-ED06-4742-8908-91069912C2DA}"/>
              </a:ext>
            </a:extLst>
          </p:cNvPr>
          <p:cNvSpPr/>
          <p:nvPr/>
        </p:nvSpPr>
        <p:spPr>
          <a:xfrm rot="1964836">
            <a:off x="1880440" y="3028462"/>
            <a:ext cx="3047009" cy="338133"/>
          </a:xfrm>
          <a:prstGeom prst="parallelogram">
            <a:avLst>
              <a:gd name="adj" fmla="val 5229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7949-E695-406B-85DC-8C65B1A54444}" type="slidenum">
              <a:rPr lang="en-US" sz="3200" b="0" smtClean="0"/>
              <a:t>75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25035483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EBC47D-4F90-42C4-8279-798B3BA88A11}"/>
              </a:ext>
            </a:extLst>
          </p:cNvPr>
          <p:cNvSpPr txBox="1"/>
          <p:nvPr/>
        </p:nvSpPr>
        <p:spPr>
          <a:xfrm>
            <a:off x="5785619" y="1284498"/>
            <a:ext cx="43645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 trend in </a:t>
            </a:r>
            <a:r>
              <a:rPr lang="en-US" sz="2400" b="1" i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400" b="1" baseline="-25000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i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="1" baseline="-25000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as other hadronic systems.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Similar low-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behavior as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pp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p+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Pb but systematically lower. 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EECE59-E0FD-45BA-8D39-FB357F675A57}"/>
              </a:ext>
            </a:extLst>
          </p:cNvPr>
          <p:cNvSpPr txBox="1"/>
          <p:nvPr/>
        </p:nvSpPr>
        <p:spPr>
          <a:xfrm>
            <a:off x="1196909" y="6374351"/>
            <a:ext cx="202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2"/>
              </a:rPr>
              <a:t>arXiv:2101.10771</a:t>
            </a:r>
            <a:endParaRPr lang="en-US" sz="1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50860DD-28F6-469D-970B-E6705578FEC3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i="1" u="sng" dirty="0"/>
              <a:t>v</a:t>
            </a:r>
            <a:r>
              <a:rPr lang="en-US" sz="4000" b="1" u="sng" baseline="-25000" dirty="0"/>
              <a:t>n</a:t>
            </a:r>
            <a:r>
              <a:rPr lang="en-US" sz="4000" b="1" u="sng" dirty="0"/>
              <a:t> in photonuclear collisions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7324A1-1F33-F5CA-BD9B-89412300E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39" y="1430215"/>
            <a:ext cx="4858458" cy="46705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191DE8-C2F5-F5E6-B6AE-6487204D95AA}"/>
              </a:ext>
            </a:extLst>
          </p:cNvPr>
          <p:cNvSpPr txBox="1"/>
          <p:nvPr/>
        </p:nvSpPr>
        <p:spPr>
          <a:xfrm>
            <a:off x="5698154" y="4685306"/>
            <a:ext cx="43645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High-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is falling to large negative values (see backup) which is from the over-subtraction of nonflow.       This effect is present in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but is larger and sets in at lower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 (</a:t>
            </a:r>
            <a:r>
              <a:rPr lang="en-US" sz="1400" dirty="0"/>
              <a:t>ATLAS-CONF-2020-018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BC6FF-1F74-4708-992A-D542308BBAC0}" type="slidenum">
              <a:rPr lang="en-US" sz="3200" b="0" smtClean="0"/>
              <a:t>76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202075032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scatter chart  Description automatically generated">
            <a:extLst>
              <a:ext uri="{FF2B5EF4-FFF2-40B4-BE49-F238E27FC236}">
                <a16:creationId xmlns:a16="http://schemas.microsoft.com/office/drawing/2014/main" id="{5CCE3964-E94D-452A-B256-9094CC383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906" y="775955"/>
            <a:ext cx="4365332" cy="409216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168052F-ABE5-46EC-88B3-093BFE702631}"/>
              </a:ext>
            </a:extLst>
          </p:cNvPr>
          <p:cNvSpPr/>
          <p:nvPr/>
        </p:nvSpPr>
        <p:spPr>
          <a:xfrm>
            <a:off x="1119912" y="3303866"/>
            <a:ext cx="2543695" cy="254369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28B52A-E09A-48B1-9658-CA2201119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712" y="1564132"/>
            <a:ext cx="5796434" cy="12640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Color Glass Condensate model calculation containing </a:t>
            </a:r>
            <a:r>
              <a:rPr lang="en-US" b="1" dirty="0"/>
              <a:t>initial-state correlations</a:t>
            </a:r>
            <a:r>
              <a:rPr lang="en-US" dirty="0"/>
              <a:t> which gives rise to nonzero </a:t>
            </a:r>
            <a:r>
              <a:rPr lang="en-US" i="1" dirty="0"/>
              <a:t>v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C65A0A7-8D02-4F63-8706-F81D5A813BB0}"/>
              </a:ext>
            </a:extLst>
          </p:cNvPr>
          <p:cNvSpPr txBox="1">
            <a:spLocks/>
          </p:cNvSpPr>
          <p:nvPr/>
        </p:nvSpPr>
        <p:spPr>
          <a:xfrm>
            <a:off x="6512788" y="4810686"/>
            <a:ext cx="5679211" cy="1812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Larger number of domains struck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lower </a:t>
            </a:r>
            <a:r>
              <a:rPr lang="en-US" i="1" dirty="0"/>
              <a:t>v</a:t>
            </a:r>
            <a:r>
              <a:rPr lang="en-US" baseline="-25000" dirty="0"/>
              <a:t>2</a:t>
            </a:r>
            <a:r>
              <a:rPr lang="en-US" dirty="0"/>
              <a:t> </a:t>
            </a:r>
          </a:p>
          <a:p>
            <a:r>
              <a:rPr lang="en-US" dirty="0"/>
              <a:t>Quasi-real photon is predicted to have large B</a:t>
            </a:r>
            <a:r>
              <a:rPr lang="en-US" baseline="-25000" dirty="0"/>
              <a:t>P</a:t>
            </a:r>
            <a:r>
              <a:rPr lang="en-US" dirty="0"/>
              <a:t> 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25FDCC7-D6A5-48C4-B51F-36FE38286745}"/>
              </a:ext>
            </a:extLst>
          </p:cNvPr>
          <p:cNvSpPr/>
          <p:nvPr/>
        </p:nvSpPr>
        <p:spPr>
          <a:xfrm>
            <a:off x="1752169" y="3949630"/>
            <a:ext cx="390698" cy="3906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DFE0F16D-E44E-4520-A8BB-8AD9E6C73237}"/>
              </a:ext>
            </a:extLst>
          </p:cNvPr>
          <p:cNvSpPr/>
          <p:nvPr/>
        </p:nvSpPr>
        <p:spPr>
          <a:xfrm rot="20779865">
            <a:off x="1941371" y="4192114"/>
            <a:ext cx="166254" cy="2559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18D10C58-1511-4855-AC54-4DBB56286055}"/>
              </a:ext>
            </a:extLst>
          </p:cNvPr>
          <p:cNvSpPr/>
          <p:nvPr/>
        </p:nvSpPr>
        <p:spPr>
          <a:xfrm rot="9829682">
            <a:off x="1807057" y="3861530"/>
            <a:ext cx="166254" cy="2559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72F986E-7AF2-443A-9C5A-D3D053676C5C}"/>
              </a:ext>
            </a:extLst>
          </p:cNvPr>
          <p:cNvSpPr/>
          <p:nvPr/>
        </p:nvSpPr>
        <p:spPr>
          <a:xfrm rot="16200000">
            <a:off x="2145640" y="3786145"/>
            <a:ext cx="390698" cy="39069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44C4F3D9-0ADC-472D-9072-F7E17B912F5E}"/>
              </a:ext>
            </a:extLst>
          </p:cNvPr>
          <p:cNvSpPr/>
          <p:nvPr/>
        </p:nvSpPr>
        <p:spPr>
          <a:xfrm rot="16200000">
            <a:off x="2436585" y="3855634"/>
            <a:ext cx="166254" cy="255903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30F6A67C-8573-4CF5-8CCA-5186E42735A8}"/>
              </a:ext>
            </a:extLst>
          </p:cNvPr>
          <p:cNvSpPr/>
          <p:nvPr/>
        </p:nvSpPr>
        <p:spPr>
          <a:xfrm rot="5400000">
            <a:off x="2088750" y="3857918"/>
            <a:ext cx="166254" cy="255903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71F9747-325D-4DAA-B85A-A2608099839C}"/>
              </a:ext>
            </a:extLst>
          </p:cNvPr>
          <p:cNvSpPr/>
          <p:nvPr/>
        </p:nvSpPr>
        <p:spPr>
          <a:xfrm rot="16200000">
            <a:off x="2264788" y="4196237"/>
            <a:ext cx="390698" cy="3906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4FF0FFB-A55E-4780-9319-31C1AC04CD47}"/>
              </a:ext>
            </a:extLst>
          </p:cNvPr>
          <p:cNvSpPr/>
          <p:nvPr/>
        </p:nvSpPr>
        <p:spPr>
          <a:xfrm rot="14262187">
            <a:off x="2566819" y="4155242"/>
            <a:ext cx="166254" cy="25590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BF1743CB-7252-4FA6-A04A-73BB3F944998}"/>
              </a:ext>
            </a:extLst>
          </p:cNvPr>
          <p:cNvSpPr/>
          <p:nvPr/>
        </p:nvSpPr>
        <p:spPr>
          <a:xfrm rot="3332043">
            <a:off x="2234172" y="4398734"/>
            <a:ext cx="166254" cy="25590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BD049C4-A5AC-483F-ACB2-E460FEDD7C76}"/>
              </a:ext>
            </a:extLst>
          </p:cNvPr>
          <p:cNvSpPr/>
          <p:nvPr/>
        </p:nvSpPr>
        <p:spPr>
          <a:xfrm>
            <a:off x="1698018" y="3677092"/>
            <a:ext cx="1071939" cy="1078503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DDCCC82-36FF-4A8B-80A7-D5546D20AB3E}"/>
              </a:ext>
            </a:extLst>
          </p:cNvPr>
          <p:cNvSpPr/>
          <p:nvPr/>
        </p:nvSpPr>
        <p:spPr>
          <a:xfrm rot="16200000">
            <a:off x="2425501" y="5055220"/>
            <a:ext cx="390698" cy="3906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1EC6603D-61DC-44DC-BD5D-28B53864FF37}"/>
              </a:ext>
            </a:extLst>
          </p:cNvPr>
          <p:cNvSpPr/>
          <p:nvPr/>
        </p:nvSpPr>
        <p:spPr>
          <a:xfrm rot="3332043">
            <a:off x="2394885" y="5241091"/>
            <a:ext cx="166254" cy="25590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5BAED03F-6B92-40F5-876B-8D225FC89065}"/>
              </a:ext>
            </a:extLst>
          </p:cNvPr>
          <p:cNvSpPr/>
          <p:nvPr/>
        </p:nvSpPr>
        <p:spPr>
          <a:xfrm rot="14262187">
            <a:off x="2695143" y="5033206"/>
            <a:ext cx="166254" cy="25590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2008AA7-BED7-4FC2-AD56-9FC5D82A97FF}"/>
              </a:ext>
            </a:extLst>
          </p:cNvPr>
          <p:cNvSpPr/>
          <p:nvPr/>
        </p:nvSpPr>
        <p:spPr>
          <a:xfrm>
            <a:off x="1746627" y="5024743"/>
            <a:ext cx="390698" cy="3906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81B35CA7-D152-4BA7-B996-59DB2CA28F2C}"/>
              </a:ext>
            </a:extLst>
          </p:cNvPr>
          <p:cNvSpPr/>
          <p:nvPr/>
        </p:nvSpPr>
        <p:spPr>
          <a:xfrm>
            <a:off x="1854693" y="5291457"/>
            <a:ext cx="166254" cy="2559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1D8013B5-B755-4DB2-BE3E-4BCC0251A78B}"/>
              </a:ext>
            </a:extLst>
          </p:cNvPr>
          <p:cNvSpPr/>
          <p:nvPr/>
        </p:nvSpPr>
        <p:spPr>
          <a:xfrm rot="10800000">
            <a:off x="1857466" y="4911845"/>
            <a:ext cx="166254" cy="2559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21285F9-A50E-4DC3-AF57-729D4ECB1396}"/>
              </a:ext>
            </a:extLst>
          </p:cNvPr>
          <p:cNvCxnSpPr>
            <a:cxnSpLocks/>
          </p:cNvCxnSpPr>
          <p:nvPr/>
        </p:nvCxnSpPr>
        <p:spPr>
          <a:xfrm flipH="1" flipV="1">
            <a:off x="2816200" y="5445918"/>
            <a:ext cx="349140" cy="4210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6C3BD72-EA96-46CB-8547-B7C98B571D18}"/>
              </a:ext>
            </a:extLst>
          </p:cNvPr>
          <p:cNvSpPr txBox="1"/>
          <p:nvPr/>
        </p:nvSpPr>
        <p:spPr>
          <a:xfrm>
            <a:off x="1774709" y="5866955"/>
            <a:ext cx="3598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Correlated color domain </a:t>
            </a:r>
            <a:r>
              <a:rPr lang="en-US" sz="2400" dirty="0"/>
              <a:t>size is ~ 1/</a:t>
            </a:r>
            <a:r>
              <a:rPr lang="en-US" sz="2400" b="1" i="1" dirty="0"/>
              <a:t>Q</a:t>
            </a:r>
            <a:r>
              <a:rPr lang="en-US" sz="2400" b="1" i="1" baseline="-25000" dirty="0"/>
              <a:t>s</a:t>
            </a:r>
            <a:endParaRPr lang="en-US" sz="2400" b="1" i="1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32D4906-6E6A-4CD4-8590-04FABF79FEC3}"/>
              </a:ext>
            </a:extLst>
          </p:cNvPr>
          <p:cNvCxnSpPr>
            <a:cxnSpLocks/>
          </p:cNvCxnSpPr>
          <p:nvPr/>
        </p:nvCxnSpPr>
        <p:spPr>
          <a:xfrm>
            <a:off x="2818969" y="3677092"/>
            <a:ext cx="0" cy="107850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90A549C-1FEA-4534-8027-B4FA83D7DA97}"/>
              </a:ext>
            </a:extLst>
          </p:cNvPr>
          <p:cNvSpPr txBox="1"/>
          <p:nvPr/>
        </p:nvSpPr>
        <p:spPr>
          <a:xfrm>
            <a:off x="3496012" y="3821528"/>
            <a:ext cx="2763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/>
              <a:t>B</a:t>
            </a:r>
            <a:r>
              <a:rPr lang="en-US" sz="2400" b="1" i="1" baseline="-25000" dirty="0"/>
              <a:t>P</a:t>
            </a:r>
            <a:r>
              <a:rPr lang="en-US" sz="2400" b="1" i="1" dirty="0"/>
              <a:t> </a:t>
            </a:r>
            <a:r>
              <a:rPr lang="en-US" sz="2400" dirty="0"/>
              <a:t>(projectile size)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C1E38F-BC16-4BF7-83E7-F09EF69EA75D}"/>
              </a:ext>
            </a:extLst>
          </p:cNvPr>
          <p:cNvSpPr txBox="1"/>
          <p:nvPr/>
        </p:nvSpPr>
        <p:spPr>
          <a:xfrm>
            <a:off x="2754299" y="3064390"/>
            <a:ext cx="2543695" cy="212044"/>
          </a:xfrm>
          <a:prstGeom prst="rect">
            <a:avLst/>
          </a:prstGeom>
          <a:noFill/>
        </p:spPr>
        <p:txBody>
          <a:bodyPr wrap="square" rtlCol="0">
            <a:normAutofit fontScale="32500" lnSpcReduction="20000"/>
          </a:bodyPr>
          <a:lstStyle/>
          <a:p>
            <a:pPr algn="ctr"/>
            <a:r>
              <a:rPr lang="en-US" sz="2400" b="1" dirty="0"/>
              <a:t>A </a:t>
            </a:r>
            <a:r>
              <a:rPr lang="en-US" sz="2400" dirty="0"/>
              <a:t>(nuclear target)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6C2778-68D1-491D-8F6F-FEDDEBEBBAFB}"/>
              </a:ext>
            </a:extLst>
          </p:cNvPr>
          <p:cNvSpPr txBox="1"/>
          <p:nvPr/>
        </p:nvSpPr>
        <p:spPr>
          <a:xfrm>
            <a:off x="9584287" y="6558190"/>
            <a:ext cx="202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3"/>
              </a:rPr>
              <a:t>arXiv:2101.10771</a:t>
            </a:r>
            <a:endParaRPr lang="en-US" sz="1400" dirty="0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47A779F2-0DAC-43E2-8226-F16F12D0CAE0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CGC model comparison</a:t>
            </a:r>
          </a:p>
        </p:txBody>
      </p:sp>
      <p:sp>
        <p:nvSpPr>
          <p:cNvPr id="3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B4EF-D753-4703-9C87-C3FA4FC8F6F8}" type="slidenum">
              <a:rPr lang="en-US" sz="3200" b="0" smtClean="0"/>
              <a:t>77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401558938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93DFD-FA11-8D75-9B7D-BA8D2D1C5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E87610-7F81-21DE-CDAC-A4C8C5B2D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3247" y="2251682"/>
            <a:ext cx="3090199" cy="13323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Viscous Hydrodynamics</a:t>
            </a:r>
          </a:p>
          <a:p>
            <a:pPr marL="0" indent="0">
              <a:buNone/>
            </a:pPr>
            <a:r>
              <a:rPr lang="en-US" sz="2200" dirty="0"/>
              <a:t>(3+1)D MUSIC+UrQMD 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17CC67D2-9053-78C3-2DF3-D240BE062B60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917293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(3+1)D hydrodynamic model comparison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2FC3530E-303D-712A-73BC-E9BFE20DE4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6545" b="14060"/>
          <a:stretch>
            <a:fillRect/>
          </a:stretch>
        </p:blipFill>
        <p:spPr>
          <a:xfrm>
            <a:off x="-243796" y="2120561"/>
            <a:ext cx="6339796" cy="132452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FCB2A-D73C-DD77-457A-2BE7A8F102BC}"/>
              </a:ext>
            </a:extLst>
          </p:cNvPr>
          <p:cNvCxnSpPr>
            <a:cxnSpLocks/>
          </p:cNvCxnSpPr>
          <p:nvPr/>
        </p:nvCxnSpPr>
        <p:spPr>
          <a:xfrm flipV="1">
            <a:off x="1303782" y="2285528"/>
            <a:ext cx="1140539" cy="114347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0A5955-80C6-A17E-E746-73509D27A0D5}"/>
              </a:ext>
            </a:extLst>
          </p:cNvPr>
          <p:cNvCxnSpPr>
            <a:cxnSpLocks/>
          </p:cNvCxnSpPr>
          <p:nvPr/>
        </p:nvCxnSpPr>
        <p:spPr>
          <a:xfrm flipH="1" flipV="1">
            <a:off x="1256619" y="2201191"/>
            <a:ext cx="1065372" cy="11591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D6ECBF1A-5758-F46B-26C2-71761E4398F6}"/>
              </a:ext>
            </a:extLst>
          </p:cNvPr>
          <p:cNvSpPr/>
          <p:nvPr/>
        </p:nvSpPr>
        <p:spPr>
          <a:xfrm rot="16200000">
            <a:off x="1101681" y="4387851"/>
            <a:ext cx="2285683" cy="2285683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2919C62-D950-3801-1C3A-0A267B26B8D7}"/>
              </a:ext>
            </a:extLst>
          </p:cNvPr>
          <p:cNvSpPr/>
          <p:nvPr/>
        </p:nvSpPr>
        <p:spPr>
          <a:xfrm>
            <a:off x="1880516" y="4488443"/>
            <a:ext cx="740939" cy="740939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C0822F2-13F8-1DCC-330F-18E33A7D848C}"/>
              </a:ext>
            </a:extLst>
          </p:cNvPr>
          <p:cNvSpPr/>
          <p:nvPr/>
        </p:nvSpPr>
        <p:spPr>
          <a:xfrm>
            <a:off x="1874052" y="5758443"/>
            <a:ext cx="740939" cy="740939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921757-E9A3-A4FD-1583-8904E009E10C}"/>
              </a:ext>
            </a:extLst>
          </p:cNvPr>
          <p:cNvSpPr txBox="1"/>
          <p:nvPr/>
        </p:nvSpPr>
        <p:spPr>
          <a:xfrm>
            <a:off x="2109999" y="4586730"/>
            <a:ext cx="4239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46C2A2-78E2-701B-7CBB-7B93D87C4EED}"/>
              </a:ext>
            </a:extLst>
          </p:cNvPr>
          <p:cNvSpPr txBox="1"/>
          <p:nvPr/>
        </p:nvSpPr>
        <p:spPr>
          <a:xfrm>
            <a:off x="2038992" y="5893961"/>
            <a:ext cx="4239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</a:rPr>
              <a:t>q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317EA6-C0E9-DBE6-C6CC-301100DE3F83}"/>
              </a:ext>
            </a:extLst>
          </p:cNvPr>
          <p:cNvCxnSpPr>
            <a:cxnSpLocks/>
          </p:cNvCxnSpPr>
          <p:nvPr/>
        </p:nvCxnSpPr>
        <p:spPr>
          <a:xfrm>
            <a:off x="2085882" y="6015089"/>
            <a:ext cx="283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9C9AC74-DDB5-11AC-7401-097B66820C7B}"/>
              </a:ext>
            </a:extLst>
          </p:cNvPr>
          <p:cNvSpPr txBox="1"/>
          <p:nvPr/>
        </p:nvSpPr>
        <p:spPr>
          <a:xfrm>
            <a:off x="306899" y="3553982"/>
            <a:ext cx="4030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Rho Wave function: </a:t>
            </a:r>
          </a:p>
          <a:p>
            <a:pPr algn="ctr"/>
            <a:r>
              <a:rPr lang="en-US" sz="2400" dirty="0"/>
              <a:t>Gaussian hot spots  </a:t>
            </a:r>
            <a:endParaRPr lang="en-US" sz="2400" i="1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E4D99F9-9761-8582-1CAC-D3F370E75CB1}"/>
              </a:ext>
            </a:extLst>
          </p:cNvPr>
          <p:cNvCxnSpPr>
            <a:cxnSpLocks/>
          </p:cNvCxnSpPr>
          <p:nvPr/>
        </p:nvCxnSpPr>
        <p:spPr>
          <a:xfrm>
            <a:off x="2768898" y="4936586"/>
            <a:ext cx="0" cy="12356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DB31E53-7E57-9CFE-5325-B49D9E30BE01}"/>
              </a:ext>
            </a:extLst>
          </p:cNvPr>
          <p:cNvSpPr txBox="1"/>
          <p:nvPr/>
        </p:nvSpPr>
        <p:spPr>
          <a:xfrm>
            <a:off x="2642495" y="5229382"/>
            <a:ext cx="2018369" cy="73152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2400" dirty="0"/>
              <a:t>&lt;size&gt; is ~ 1/</a:t>
            </a:r>
            <a:r>
              <a:rPr lang="en-US" sz="2400" b="1" i="1" dirty="0"/>
              <a:t>Q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95CAB1E-B84A-0FC4-51AD-06BCEC8C5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296" y="5568491"/>
            <a:ext cx="4007524" cy="533301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FEA5D12-3796-B32E-94E0-B6074FEF67DA}"/>
              </a:ext>
            </a:extLst>
          </p:cNvPr>
          <p:cNvSpPr txBox="1"/>
          <p:nvPr/>
        </p:nvSpPr>
        <p:spPr>
          <a:xfrm>
            <a:off x="4827205" y="4124375"/>
            <a:ext cx="3868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Rho PDF: </a:t>
            </a:r>
          </a:p>
          <a:p>
            <a:pPr algn="ctr"/>
            <a:r>
              <a:rPr lang="en-US" sz="2400" dirty="0"/>
              <a:t>Defines the longitudinal extent of energy deposition </a:t>
            </a:r>
            <a:endParaRPr lang="en-US" sz="2400" i="1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75AD45E0-56BA-0421-AE51-BA9EEB08E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27" y="802847"/>
            <a:ext cx="10140289" cy="805536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23DB4F1-C1CA-D391-439A-9CF1A4F7559C}"/>
              </a:ext>
            </a:extLst>
          </p:cNvPr>
          <p:cNvCxnSpPr>
            <a:cxnSpLocks/>
          </p:cNvCxnSpPr>
          <p:nvPr/>
        </p:nvCxnSpPr>
        <p:spPr>
          <a:xfrm>
            <a:off x="113971" y="1708982"/>
            <a:ext cx="0" cy="4790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197DF217-0AB7-B54A-CA35-B110F3EBE956}"/>
              </a:ext>
            </a:extLst>
          </p:cNvPr>
          <p:cNvSpPr txBox="1"/>
          <p:nvPr/>
        </p:nvSpPr>
        <p:spPr>
          <a:xfrm>
            <a:off x="-161397" y="1543796"/>
            <a:ext cx="3134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Initial state</a:t>
            </a:r>
            <a:endParaRPr lang="en-US" sz="4000" i="1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1142FA6-5BCF-F888-E65D-0B408B662D87}"/>
              </a:ext>
            </a:extLst>
          </p:cNvPr>
          <p:cNvCxnSpPr>
            <a:cxnSpLocks/>
          </p:cNvCxnSpPr>
          <p:nvPr/>
        </p:nvCxnSpPr>
        <p:spPr>
          <a:xfrm>
            <a:off x="8930126" y="1790960"/>
            <a:ext cx="0" cy="48507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929E1351-56B6-F89B-F5AE-D7A28971ED3D}"/>
              </a:ext>
            </a:extLst>
          </p:cNvPr>
          <p:cNvSpPr txBox="1"/>
          <p:nvPr/>
        </p:nvSpPr>
        <p:spPr>
          <a:xfrm>
            <a:off x="8554668" y="1625774"/>
            <a:ext cx="3134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Final state</a:t>
            </a:r>
            <a:endParaRPr lang="en-US" sz="4000" i="1" dirty="0"/>
          </a:p>
        </p:txBody>
      </p:sp>
      <p:sp>
        <p:nvSpPr>
          <p:cNvPr id="47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FAFF-ACFE-46B6-B0AA-8CC2AD12392B}" type="slidenum">
              <a:rPr lang="en-US" sz="3200" b="0" smtClean="0"/>
              <a:t>78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01094982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BE967-FFE1-0E83-01C2-C9343D7E7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Recent measurements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76D8F-AD3E-6538-4069-43A34EAE6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F22C-D155-42BA-B409-7AAC9C9098F3}" type="slidenum">
              <a:rPr lang="en-US" sz="3200" b="0" smtClean="0"/>
              <a:t>79</a:t>
            </a:fld>
            <a:endParaRPr lang="en-US" sz="3200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1D4D03-40B0-55F4-4C22-178C5709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740" y="2131249"/>
            <a:ext cx="2132890" cy="21457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2D3B28-AED4-5F92-063F-D231F377E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017" y="1252306"/>
            <a:ext cx="1932531" cy="33247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98B529-B13D-9705-012C-3544288E3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5959" y="1348216"/>
            <a:ext cx="2078019" cy="30575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D4EFD8-AC6B-9BCE-FEB3-2D95C0DD17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575" y="2131249"/>
            <a:ext cx="2374216" cy="1485408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27486DC-D4E7-8375-EE8E-BBA1D2E16AA9}"/>
              </a:ext>
            </a:extLst>
          </p:cNvPr>
          <p:cNvSpPr txBox="1">
            <a:spLocks/>
          </p:cNvSpPr>
          <p:nvPr/>
        </p:nvSpPr>
        <p:spPr>
          <a:xfrm>
            <a:off x="1249132" y="2052305"/>
            <a:ext cx="915771" cy="507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D783B88-4CCF-2715-C989-7AD5DBFB9B93}"/>
              </a:ext>
            </a:extLst>
          </p:cNvPr>
          <p:cNvSpPr>
            <a:spLocks noGrp="1"/>
          </p:cNvSpPr>
          <p:nvPr/>
        </p:nvSpPr>
        <p:spPr>
          <a:xfrm>
            <a:off x="7554647" y="1529157"/>
            <a:ext cx="915771" cy="507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9F5104-FC26-42B1-7C78-05EE5D2E7987}"/>
              </a:ext>
            </a:extLst>
          </p:cNvPr>
          <p:cNvSpPr/>
          <p:nvPr/>
        </p:nvSpPr>
        <p:spPr>
          <a:xfrm>
            <a:off x="6572314" y="1255593"/>
            <a:ext cx="2458343" cy="5359618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C3FDB96-BDFC-EA85-F1B6-1671B56671D9}"/>
              </a:ext>
            </a:extLst>
          </p:cNvPr>
          <p:cNvSpPr>
            <a:spLocks noGrp="1"/>
          </p:cNvSpPr>
          <p:nvPr/>
        </p:nvSpPr>
        <p:spPr>
          <a:xfrm>
            <a:off x="4675599" y="1122941"/>
            <a:ext cx="2349774" cy="6405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Today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311A7B4-8E35-563B-9752-9B0037EFA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7748" y="4577089"/>
            <a:ext cx="1361132" cy="710416"/>
          </a:xfrm>
          <a:prstGeom prst="rect">
            <a:avLst/>
          </a:prstGeom>
        </p:spPr>
      </p:pic>
      <p:pic>
        <p:nvPicPr>
          <p:cNvPr id="15" name="Content Placeholder 13" descr="Diagram  Description automatically generated">
            <a:extLst>
              <a:ext uri="{FF2B5EF4-FFF2-40B4-BE49-F238E27FC236}">
                <a16:creationId xmlns:a16="http://schemas.microsoft.com/office/drawing/2014/main" id="{4026B56C-1ED2-F2F6-F186-73BF9AF5B2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49" y="4405742"/>
            <a:ext cx="1025304" cy="1027964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DDABC58-67B2-9025-5076-C42AE0F1E2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373" y="4527245"/>
            <a:ext cx="1088642" cy="10507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A23C002-CE92-1DBD-A9DA-053A13229E06}"/>
              </a:ext>
            </a:extLst>
          </p:cNvPr>
          <p:cNvSpPr txBox="1"/>
          <p:nvPr/>
        </p:nvSpPr>
        <p:spPr>
          <a:xfrm>
            <a:off x="6714010" y="6086773"/>
            <a:ext cx="2026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/>
              </a:rPr>
              <a:t>arXiv:2101.10771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76A277-027D-E51B-CDBD-9F1421BC0A9C}"/>
              </a:ext>
            </a:extLst>
          </p:cNvPr>
          <p:cNvSpPr txBox="1"/>
          <p:nvPr/>
        </p:nvSpPr>
        <p:spPr>
          <a:xfrm>
            <a:off x="9790325" y="4489304"/>
            <a:ext cx="2189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0"/>
              </a:rPr>
              <a:t>ICHEP22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talk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F4D64F-8670-23C2-1974-A8F22E90382D}"/>
              </a:ext>
            </a:extLst>
          </p:cNvPr>
          <p:cNvSpPr txBox="1"/>
          <p:nvPr/>
        </p:nvSpPr>
        <p:spPr>
          <a:xfrm>
            <a:off x="372957" y="5577955"/>
            <a:ext cx="2189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collectivity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7FC159-CFFB-BEFD-AF2E-DAA6B441AFDD}"/>
              </a:ext>
            </a:extLst>
          </p:cNvPr>
          <p:cNvSpPr txBox="1"/>
          <p:nvPr/>
        </p:nvSpPr>
        <p:spPr>
          <a:xfrm>
            <a:off x="265323" y="5854954"/>
            <a:ext cx="1899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+mn-ea"/>
                <a:cs typeface="+mn-cs"/>
                <a:hlinkClick r:id="rId11"/>
              </a:rPr>
              <a:t>arXiv:2204.13486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38490A-E13C-569F-BE83-CFB979443904}"/>
              </a:ext>
            </a:extLst>
          </p:cNvPr>
          <p:cNvSpPr txBox="1"/>
          <p:nvPr/>
        </p:nvSpPr>
        <p:spPr>
          <a:xfrm>
            <a:off x="4232541" y="4767452"/>
            <a:ext cx="2189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Preliminary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8DF79CC-C691-2C78-8BA6-F51C8C904B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38615" y="5602408"/>
            <a:ext cx="1107197" cy="112266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80C0180-905A-E0A8-0360-CC2101E6AC4C}"/>
              </a:ext>
            </a:extLst>
          </p:cNvPr>
          <p:cNvSpPr txBox="1"/>
          <p:nvPr/>
        </p:nvSpPr>
        <p:spPr>
          <a:xfrm>
            <a:off x="4466685" y="5916423"/>
            <a:ext cx="2032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+mn-ea"/>
                <a:cs typeface="+mn-cs"/>
                <a:hlinkClick r:id="rId14"/>
              </a:rPr>
              <a:t>arXiv:2106.12377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763926-EAC5-3719-CDD3-176880E826DB}"/>
              </a:ext>
            </a:extLst>
          </p:cNvPr>
          <p:cNvSpPr txBox="1"/>
          <p:nvPr/>
        </p:nvSpPr>
        <p:spPr>
          <a:xfrm>
            <a:off x="6772766" y="5919208"/>
            <a:ext cx="2189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+A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collectivity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6FE6196-BC2B-E63F-6B4C-BA85DB694BF5}"/>
              </a:ext>
            </a:extLst>
          </p:cNvPr>
          <p:cNvSpPr txBox="1"/>
          <p:nvPr/>
        </p:nvSpPr>
        <p:spPr>
          <a:xfrm>
            <a:off x="9920840" y="4867934"/>
            <a:ext cx="2189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QM22 talk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38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037B88D-6F04-BBD8-51D0-CFA683616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3498278"/>
            <a:ext cx="5642597" cy="32238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E46C27-56A8-BEEF-1489-2EB79BD2E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Probing the QGP with high energy quarks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D7C60-80B8-273F-F504-2B8443C02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9676"/>
            <a:ext cx="10515600" cy="724766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High-energy quarks lose energy traversing the QGP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9AE07B-FB5C-483D-17D3-50514F1410AE}"/>
              </a:ext>
            </a:extLst>
          </p:cNvPr>
          <p:cNvSpPr txBox="1"/>
          <p:nvPr/>
        </p:nvSpPr>
        <p:spPr>
          <a:xfrm>
            <a:off x="719496" y="2059566"/>
            <a:ext cx="415301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/>
              <a:t>Fluid picture</a:t>
            </a:r>
          </a:p>
          <a:p>
            <a:pPr algn="ctr"/>
            <a:r>
              <a:rPr lang="en-US" sz="2400" dirty="0"/>
              <a:t>Like a bullet through water, they smoothly lose energy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7D681-F922-5473-9DE7-59D3886FA81E}"/>
              </a:ext>
            </a:extLst>
          </p:cNvPr>
          <p:cNvSpPr txBox="1"/>
          <p:nvPr/>
        </p:nvSpPr>
        <p:spPr>
          <a:xfrm>
            <a:off x="5779845" y="2113283"/>
            <a:ext cx="595875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/>
              <a:t>Particle  picture</a:t>
            </a:r>
          </a:p>
          <a:p>
            <a:pPr algn="ctr"/>
            <a:r>
              <a:rPr lang="en-US" sz="2400" dirty="0"/>
              <a:t>Loses energy in discrete collisions with the quarks/gluons of the QGP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968B06A-47BA-D355-94B0-9DDD05C66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6" y="3568449"/>
            <a:ext cx="5629299" cy="3058997"/>
          </a:xfrm>
          <a:prstGeom prst="rect">
            <a:avLst/>
          </a:prstGeom>
        </p:spPr>
      </p:pic>
      <p:sp>
        <p:nvSpPr>
          <p:cNvPr id="16" name="Slide Number Placeholder">
            <a:extLst>
              <a:ext uri="{FF2B5EF4-FFF2-40B4-BE49-F238E27FC236}">
                <a16:creationId xmlns:a16="http://schemas.microsoft.com/office/drawing/2014/main" id="{471B83DD-EC22-D573-9CDE-24591B2B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75" y="6385347"/>
            <a:ext cx="2743200" cy="365125"/>
          </a:xfrm>
        </p:spPr>
        <p:txBody>
          <a:bodyPr/>
          <a:lstStyle/>
          <a:p>
            <a:fld id="{214C8660-5A35-4BF3-AD8E-BB382E892F8C}" type="slidenum">
              <a:rPr lang="en-US" sz="3200" b="0" smtClean="0"/>
              <a:t>8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256824391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hart, scatter chart  Description automatically generated">
            <a:extLst>
              <a:ext uri="{FF2B5EF4-FFF2-40B4-BE49-F238E27FC236}">
                <a16:creationId xmlns:a16="http://schemas.microsoft.com/office/drawing/2014/main" id="{2511D739-4521-466E-AB29-AC4BFE5CD2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113" y="809690"/>
            <a:ext cx="9642687" cy="5812353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0347AB4-41F9-4AF1-A73A-2C1605850B6F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Sum of gaps</a:t>
            </a:r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BF1E-FBFC-4ACB-888C-D5A14DE7D098}" type="slidenum">
              <a:rPr lang="en-US" sz="3200" b="0" smtClean="0"/>
              <a:t>80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85487731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42BFEA2-0764-4C80-AD53-96B0C7DA893E}"/>
              </a:ext>
            </a:extLst>
          </p:cNvPr>
          <p:cNvSpPr/>
          <p:nvPr/>
        </p:nvSpPr>
        <p:spPr>
          <a:xfrm>
            <a:off x="0" y="1606703"/>
            <a:ext cx="12192001" cy="36258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picture containing antenna, object  Description automatically generated">
            <a:extLst>
              <a:ext uri="{FF2B5EF4-FFF2-40B4-BE49-F238E27FC236}">
                <a16:creationId xmlns:a16="http://schemas.microsoft.com/office/drawing/2014/main" id="{6D166170-42B0-4CA1-82FB-25637B33F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052" y="1578619"/>
            <a:ext cx="3491143" cy="3521970"/>
          </a:xfrm>
          <a:prstGeom prst="rect">
            <a:avLst/>
          </a:prstGeom>
        </p:spPr>
      </p:pic>
      <p:pic>
        <p:nvPicPr>
          <p:cNvPr id="5" name="Picture 4" descr="A close up of text on a black background  Description automatically generated">
            <a:extLst>
              <a:ext uri="{FF2B5EF4-FFF2-40B4-BE49-F238E27FC236}">
                <a16:creationId xmlns:a16="http://schemas.microsoft.com/office/drawing/2014/main" id="{2BD5EE56-932C-4839-9887-736B78CFB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45" y="1781616"/>
            <a:ext cx="3491144" cy="329476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40C6C7C-DA9B-4E2B-BD66-4D0BC87B8574}"/>
              </a:ext>
            </a:extLst>
          </p:cNvPr>
          <p:cNvSpPr txBox="1">
            <a:spLocks/>
          </p:cNvSpPr>
          <p:nvPr/>
        </p:nvSpPr>
        <p:spPr>
          <a:xfrm>
            <a:off x="921078" y="5457011"/>
            <a:ext cx="8782148" cy="13255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Select events based on primarily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Single-sided nuclear breakup “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0nXn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(zero-degree calorimeter ZDC)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Rapidity gaps 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Minimum bias selection includes both but is dominated by resolved events.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5B65BA7-EEC2-4A00-9C5A-EF208557DA3E}"/>
              </a:ext>
            </a:extLst>
          </p:cNvPr>
          <p:cNvSpPr txBox="1">
            <a:spLocks/>
          </p:cNvSpPr>
          <p:nvPr/>
        </p:nvSpPr>
        <p:spPr>
          <a:xfrm>
            <a:off x="885761" y="931792"/>
            <a:ext cx="4128507" cy="723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collisions        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Photon couples directly to nuclear parton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21744D-8C6F-4CE8-96D8-0965D0267541}"/>
              </a:ext>
            </a:extLst>
          </p:cNvPr>
          <p:cNvSpPr txBox="1">
            <a:spLocks/>
          </p:cNvSpPr>
          <p:nvPr/>
        </p:nvSpPr>
        <p:spPr>
          <a:xfrm>
            <a:off x="5279898" y="962281"/>
            <a:ext cx="4211774" cy="62387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Resolved </a:t>
            </a:r>
            <a:r>
              <a:rPr lang="el-GR" sz="3100"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A collisions             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photon virtually resolved into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hadronic state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BDC234-A4B2-4CB7-A448-D2DB76D2C4CF}"/>
              </a:ext>
            </a:extLst>
          </p:cNvPr>
          <p:cNvSpPr txBox="1"/>
          <p:nvPr/>
        </p:nvSpPr>
        <p:spPr>
          <a:xfrm>
            <a:off x="5123619" y="3274135"/>
            <a:ext cx="1814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vector meson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03B6AF-27A3-4E66-A5E9-255D63846A85}"/>
              </a:ext>
            </a:extLst>
          </p:cNvPr>
          <p:cNvSpPr txBox="1"/>
          <p:nvPr/>
        </p:nvSpPr>
        <p:spPr>
          <a:xfrm>
            <a:off x="2436008" y="4274043"/>
            <a:ext cx="889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C71422-9B21-4103-8118-5081193F0006}"/>
              </a:ext>
            </a:extLst>
          </p:cNvPr>
          <p:cNvSpPr txBox="1"/>
          <p:nvPr/>
        </p:nvSpPr>
        <p:spPr>
          <a:xfrm>
            <a:off x="2311316" y="2145980"/>
            <a:ext cx="889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DA0DD6-7E2B-46F1-9EB2-651EB3482495}"/>
              </a:ext>
            </a:extLst>
          </p:cNvPr>
          <p:cNvSpPr txBox="1"/>
          <p:nvPr/>
        </p:nvSpPr>
        <p:spPr>
          <a:xfrm>
            <a:off x="6520322" y="2182003"/>
            <a:ext cx="889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FA422A-0A29-4186-AE67-498DE75C8DE0}"/>
              </a:ext>
            </a:extLst>
          </p:cNvPr>
          <p:cNvSpPr txBox="1"/>
          <p:nvPr/>
        </p:nvSpPr>
        <p:spPr>
          <a:xfrm>
            <a:off x="6696263" y="4416257"/>
            <a:ext cx="889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Pb</a:t>
            </a:r>
          </a:p>
        </p:txBody>
      </p:sp>
      <p:pic>
        <p:nvPicPr>
          <p:cNvPr id="14" name="Picture 13" descr="A close up of a logo  Description automatically generated">
            <a:extLst>
              <a:ext uri="{FF2B5EF4-FFF2-40B4-BE49-F238E27FC236}">
                <a16:creationId xmlns:a16="http://schemas.microsoft.com/office/drawing/2014/main" id="{5B56EF89-4F27-48C3-A92A-38FA01A1DD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336" y="1970587"/>
            <a:ext cx="1012189" cy="2588213"/>
          </a:xfrm>
          <a:prstGeom prst="rect">
            <a:avLst/>
          </a:prstGeom>
        </p:spPr>
      </p:pic>
      <p:pic>
        <p:nvPicPr>
          <p:cNvPr id="16" name="Picture 15" descr="A close up of a logo  Description automatically generated">
            <a:extLst>
              <a:ext uri="{FF2B5EF4-FFF2-40B4-BE49-F238E27FC236}">
                <a16:creationId xmlns:a16="http://schemas.microsoft.com/office/drawing/2014/main" id="{5404F381-A7BF-4278-905A-F5369E83C1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479" y="1875632"/>
            <a:ext cx="991932" cy="30489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8FBDA34-EC94-485C-A7A3-81C94FC5D4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792" y="1759472"/>
            <a:ext cx="894177" cy="3462687"/>
          </a:xfrm>
          <a:prstGeom prst="rect">
            <a:avLst/>
          </a:prstGeom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A73D0E3E-8F31-4E38-A735-BF26A4983FEE}"/>
              </a:ext>
            </a:extLst>
          </p:cNvPr>
          <p:cNvSpPr/>
          <p:nvPr/>
        </p:nvSpPr>
        <p:spPr>
          <a:xfrm>
            <a:off x="10621710" y="5516587"/>
            <a:ext cx="238710" cy="16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D80DE10-75F0-4FF5-BAD1-F265C59FAAC9}"/>
              </a:ext>
            </a:extLst>
          </p:cNvPr>
          <p:cNvSpPr/>
          <p:nvPr/>
        </p:nvSpPr>
        <p:spPr>
          <a:xfrm>
            <a:off x="11248299" y="5309449"/>
            <a:ext cx="745630" cy="7345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12CC115-F1EC-437E-AA95-7220FAF20364}"/>
              </a:ext>
            </a:extLst>
          </p:cNvPr>
          <p:cNvSpPr/>
          <p:nvPr/>
        </p:nvSpPr>
        <p:spPr>
          <a:xfrm>
            <a:off x="10189231" y="5367913"/>
            <a:ext cx="418853" cy="4364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7EFFE7-0ADD-419D-B8E4-A04BE5C6B444}"/>
              </a:ext>
            </a:extLst>
          </p:cNvPr>
          <p:cNvSpPr txBox="1"/>
          <p:nvPr/>
        </p:nvSpPr>
        <p:spPr>
          <a:xfrm>
            <a:off x="11302539" y="5374928"/>
            <a:ext cx="889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Pb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2A50B8-24AF-4238-959B-EE9220850E1D}"/>
              </a:ext>
            </a:extLst>
          </p:cNvPr>
          <p:cNvSpPr txBox="1"/>
          <p:nvPr/>
        </p:nvSpPr>
        <p:spPr>
          <a:xfrm>
            <a:off x="10154061" y="5235958"/>
            <a:ext cx="806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i="1" dirty="0">
                <a:solidFill>
                  <a:schemeClr val="bg1"/>
                </a:solidFill>
              </a:rPr>
              <a:t>ρ</a:t>
            </a:r>
            <a:r>
              <a:rPr lang="en-US" sz="2800" b="1" i="1" baseline="-25000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C5513F32-2BF7-417D-A0B2-85B0BEABC465}"/>
              </a:ext>
            </a:extLst>
          </p:cNvPr>
          <p:cNvSpPr/>
          <p:nvPr/>
        </p:nvSpPr>
        <p:spPr>
          <a:xfrm rot="10800000">
            <a:off x="10980973" y="5613705"/>
            <a:ext cx="289949" cy="160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5A6265B-1B00-493D-A138-A5920BA71605}"/>
              </a:ext>
            </a:extLst>
          </p:cNvPr>
          <p:cNvSpPr txBox="1"/>
          <p:nvPr/>
        </p:nvSpPr>
        <p:spPr>
          <a:xfrm>
            <a:off x="4296652" y="4212219"/>
            <a:ext cx="738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Xn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F6EC457-7EC4-4C60-907F-1C5F447F9E55}"/>
              </a:ext>
            </a:extLst>
          </p:cNvPr>
          <p:cNvSpPr txBox="1"/>
          <p:nvPr/>
        </p:nvSpPr>
        <p:spPr>
          <a:xfrm>
            <a:off x="9975760" y="1853592"/>
            <a:ext cx="790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0n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3126DC-3AB0-432D-965E-3B05DBAB9D3F}"/>
              </a:ext>
            </a:extLst>
          </p:cNvPr>
          <p:cNvSpPr txBox="1"/>
          <p:nvPr/>
        </p:nvSpPr>
        <p:spPr>
          <a:xfrm>
            <a:off x="10081342" y="4185424"/>
            <a:ext cx="790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Xn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6899B19-7C00-41D1-9AC5-B976CAB268AC}"/>
              </a:ext>
            </a:extLst>
          </p:cNvPr>
          <p:cNvCxnSpPr>
            <a:cxnSpLocks/>
          </p:cNvCxnSpPr>
          <p:nvPr/>
        </p:nvCxnSpPr>
        <p:spPr>
          <a:xfrm flipV="1">
            <a:off x="6838556" y="3192087"/>
            <a:ext cx="252562" cy="29872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CA8CF45C-4B9F-4C99-8B5A-82CDED6A4C03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788670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Photonuclear collisions</a:t>
            </a:r>
          </a:p>
        </p:txBody>
      </p:sp>
      <p:sp>
        <p:nvSpPr>
          <p:cNvPr id="3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48329-6739-4C00-A480-613E5C476768}" type="slidenum">
              <a:rPr lang="en-US" sz="3200" b="0" smtClean="0"/>
              <a:t>81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21135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2" grpId="0"/>
      <p:bldP spid="13" grpId="0"/>
      <p:bldP spid="20" grpId="0" animBg="1"/>
      <p:bldP spid="21" grpId="0" animBg="1"/>
      <p:bldP spid="22" grpId="0" animBg="1"/>
      <p:bldP spid="23" grpId="0"/>
      <p:bldP spid="24" grpId="0"/>
      <p:bldP spid="25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6D7EACB-BDDF-4F55-878A-875E88352028}"/>
              </a:ext>
            </a:extLst>
          </p:cNvPr>
          <p:cNvSpPr/>
          <p:nvPr/>
        </p:nvSpPr>
        <p:spPr>
          <a:xfrm>
            <a:off x="0" y="958200"/>
            <a:ext cx="12192001" cy="51033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7" name="Picture 26" descr="Chart  Description automatically generated">
            <a:extLst>
              <a:ext uri="{FF2B5EF4-FFF2-40B4-BE49-F238E27FC236}">
                <a16:creationId xmlns:a16="http://schemas.microsoft.com/office/drawing/2014/main" id="{4D94A8A0-E198-4C65-AC78-D9715B83B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455" y="1021049"/>
            <a:ext cx="5291849" cy="5040539"/>
          </a:xfrm>
          <a:prstGeom prst="rect">
            <a:avLst/>
          </a:prstGeom>
        </p:spPr>
      </p:pic>
      <p:pic>
        <p:nvPicPr>
          <p:cNvPr id="23" name="Picture 22" descr="Chart, scatter chart  Description automatically generated">
            <a:extLst>
              <a:ext uri="{FF2B5EF4-FFF2-40B4-BE49-F238E27FC236}">
                <a16:creationId xmlns:a16="http://schemas.microsoft.com/office/drawing/2014/main" id="{5BE3F18E-9FA0-44E9-B11A-1D768C44A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83" y="988221"/>
            <a:ext cx="4981801" cy="4722054"/>
          </a:xfrm>
          <a:prstGeom prst="rect">
            <a:avLst/>
          </a:prstGeom>
        </p:spPr>
      </p:pic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AFA9068A-CDFF-468C-8F07-642DCE927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644" y="6079272"/>
            <a:ext cx="9144000" cy="778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Photonuclear events have large rapidity gaps in the photon-going direction and a steeply falling multiplicity distribution.  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1B29FB13-2D4F-4293-814B-5E5572461EED}"/>
              </a:ext>
            </a:extLst>
          </p:cNvPr>
          <p:cNvSpPr txBox="1">
            <a:spLocks/>
          </p:cNvSpPr>
          <p:nvPr/>
        </p:nvSpPr>
        <p:spPr>
          <a:xfrm>
            <a:off x="1298084" y="1816768"/>
            <a:ext cx="1227040" cy="604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Pb+Pb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1B3EE4-CBED-48F9-94D0-FF4B4AC9E8FC}"/>
              </a:ext>
            </a:extLst>
          </p:cNvPr>
          <p:cNvCxnSpPr>
            <a:cxnSpLocks/>
          </p:cNvCxnSpPr>
          <p:nvPr/>
        </p:nvCxnSpPr>
        <p:spPr>
          <a:xfrm flipV="1">
            <a:off x="1911604" y="1649624"/>
            <a:ext cx="0" cy="334107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1CDA9E-2CEC-47D9-8A57-6AC1A8245D0C}"/>
              </a:ext>
            </a:extLst>
          </p:cNvPr>
          <p:cNvCxnSpPr>
            <a:cxnSpLocks/>
          </p:cNvCxnSpPr>
          <p:nvPr/>
        </p:nvCxnSpPr>
        <p:spPr>
          <a:xfrm flipV="1">
            <a:off x="2947354" y="2421105"/>
            <a:ext cx="0" cy="2545743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4BAE6E36-9E32-4CEF-BB27-0DAA5E082AB7}"/>
              </a:ext>
            </a:extLst>
          </p:cNvPr>
          <p:cNvSpPr txBox="1">
            <a:spLocks/>
          </p:cNvSpPr>
          <p:nvPr/>
        </p:nvSpPr>
        <p:spPr>
          <a:xfrm>
            <a:off x="2914147" y="2991823"/>
            <a:ext cx="2288011" cy="42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Photonuclear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0836757-E603-4CA1-B57C-FC76B9B66555}"/>
              </a:ext>
            </a:extLst>
          </p:cNvPr>
          <p:cNvSpPr/>
          <p:nvPr/>
        </p:nvSpPr>
        <p:spPr>
          <a:xfrm>
            <a:off x="2947354" y="3420395"/>
            <a:ext cx="339969" cy="21128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9D41FD3-C9A9-4872-AB6A-FC7E881555F4}"/>
              </a:ext>
            </a:extLst>
          </p:cNvPr>
          <p:cNvSpPr/>
          <p:nvPr/>
        </p:nvSpPr>
        <p:spPr>
          <a:xfrm rot="10800000">
            <a:off x="1467317" y="2248374"/>
            <a:ext cx="439128" cy="228195"/>
          </a:xfrm>
          <a:prstGeom prst="rightArrow">
            <a:avLst>
              <a:gd name="adj1" fmla="val 71297"/>
              <a:gd name="adj2" fmla="val 9275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7B2DC0-E5DD-4503-8302-57925E5A2B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265" y="3985664"/>
            <a:ext cx="639067" cy="5669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7E7325-C248-47E6-8F8D-3FE6E99791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210" y="2519173"/>
            <a:ext cx="872836" cy="547731"/>
          </a:xfrm>
          <a:prstGeom prst="rect">
            <a:avLst/>
          </a:prstGeom>
        </p:spPr>
      </p:pic>
      <p:pic>
        <p:nvPicPr>
          <p:cNvPr id="15" name="Picture 14" descr="A close up of a logo  Description automatically generated">
            <a:extLst>
              <a:ext uri="{FF2B5EF4-FFF2-40B4-BE49-F238E27FC236}">
                <a16:creationId xmlns:a16="http://schemas.microsoft.com/office/drawing/2014/main" id="{CFE5F911-7505-4AE4-B6F9-7351411975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962" y="5560664"/>
            <a:ext cx="1961390" cy="352415"/>
          </a:xfrm>
          <a:prstGeom prst="rect">
            <a:avLst/>
          </a:prstGeom>
        </p:spPr>
      </p:pic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4422B3FD-6A18-40C2-8FCA-35D50381AE9B}"/>
              </a:ext>
            </a:extLst>
          </p:cNvPr>
          <p:cNvSpPr txBox="1">
            <a:spLocks/>
          </p:cNvSpPr>
          <p:nvPr/>
        </p:nvSpPr>
        <p:spPr>
          <a:xfrm>
            <a:off x="1372892" y="5208615"/>
            <a:ext cx="2488088" cy="8951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 of rapidity gaps between particles greater than 0.5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FA408ED-2A09-4C9C-AD55-F518228E4397}"/>
              </a:ext>
            </a:extLst>
          </p:cNvPr>
          <p:cNvCxnSpPr>
            <a:cxnSpLocks/>
          </p:cNvCxnSpPr>
          <p:nvPr/>
        </p:nvCxnSpPr>
        <p:spPr>
          <a:xfrm flipV="1">
            <a:off x="3431349" y="5560664"/>
            <a:ext cx="604623" cy="48262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00B187EF-35CA-4BCB-ACBC-46FF563186F1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788670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Rapidity gaps Σ</a:t>
            </a:r>
            <a:r>
              <a:rPr lang="en-US" sz="4000" b="1" u="sng" baseline="-25000" dirty="0"/>
              <a:t>γ</a:t>
            </a:r>
            <a:r>
              <a:rPr lang="en-US" sz="4000" b="1" u="sng" dirty="0"/>
              <a:t>Δ</a:t>
            </a:r>
            <a:r>
              <a:rPr lang="en-US" sz="4000" b="1" i="1" u="sng" dirty="0"/>
              <a:t>η</a:t>
            </a:r>
            <a:r>
              <a:rPr lang="en-US" sz="4000" b="1" u="sng" dirty="0"/>
              <a:t> and </a:t>
            </a:r>
            <a:r>
              <a:rPr lang="en-US" sz="4000" b="1" i="1" u="sng" dirty="0"/>
              <a:t>N</a:t>
            </a:r>
            <a:r>
              <a:rPr lang="en-US" sz="4000" b="1" u="sng" baseline="-25000" dirty="0"/>
              <a:t>ch</a:t>
            </a:r>
            <a:r>
              <a:rPr lang="en-US" sz="4000" b="1" u="sng" dirty="0"/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AEAB61-A232-4A01-8DDA-1D3253E4C69E}"/>
              </a:ext>
            </a:extLst>
          </p:cNvPr>
          <p:cNvSpPr txBox="1"/>
          <p:nvPr/>
        </p:nvSpPr>
        <p:spPr>
          <a:xfrm>
            <a:off x="9755711" y="6468636"/>
            <a:ext cx="202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7"/>
              </a:rPr>
              <a:t>arXiv:2101.10771</a:t>
            </a:r>
            <a:endParaRPr lang="en-US" sz="1400" dirty="0"/>
          </a:p>
        </p:txBody>
      </p:sp>
      <p:sp>
        <p:nvSpPr>
          <p:cNvPr id="2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DC6D-124B-46C3-ADCC-65DDBD47C9C1}" type="slidenum">
              <a:rPr lang="en-US" sz="3200" b="0" smtClean="0"/>
              <a:t>82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818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  <p:bldP spid="10" grpId="0"/>
      <p:bldP spid="11" grpId="0" animBg="1"/>
      <p:bldP spid="12" grpId="0" animBg="1"/>
      <p:bldP spid="16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3585A-8F50-A773-0E7F-90FEB3F5C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F72BB1-B09A-C3D7-4C76-A1DE3269F787}"/>
              </a:ext>
            </a:extLst>
          </p:cNvPr>
          <p:cNvSpPr/>
          <p:nvPr/>
        </p:nvSpPr>
        <p:spPr>
          <a:xfrm>
            <a:off x="-1" y="1258753"/>
            <a:ext cx="12192001" cy="41163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Chart, bar chart, histogram  Description automatically generated">
            <a:extLst>
              <a:ext uri="{FF2B5EF4-FFF2-40B4-BE49-F238E27FC236}">
                <a16:creationId xmlns:a16="http://schemas.microsoft.com/office/drawing/2014/main" id="{8DA943A3-D619-AF2F-20B8-D3D2E0BB3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863" y="1249192"/>
            <a:ext cx="5223935" cy="399942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824305F-A34C-5515-C0A3-CC9CB31DC2C0}"/>
              </a:ext>
            </a:extLst>
          </p:cNvPr>
          <p:cNvSpPr txBox="1">
            <a:spLocks/>
          </p:cNvSpPr>
          <p:nvPr/>
        </p:nvSpPr>
        <p:spPr>
          <a:xfrm>
            <a:off x="1383809" y="5471812"/>
            <a:ext cx="8835983" cy="12568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d</a:t>
            </a:r>
            <a:r>
              <a:rPr lang="en-US" sz="2400" i="1" dirty="0"/>
              <a:t>N</a:t>
            </a:r>
            <a:r>
              <a:rPr lang="en-US" sz="2400" baseline="-25000" dirty="0"/>
              <a:t>ch</a:t>
            </a:r>
            <a:r>
              <a:rPr lang="en-US" sz="2400" dirty="0"/>
              <a:t>/d</a:t>
            </a:r>
            <a:r>
              <a:rPr lang="el-GR" sz="2400" i="1" dirty="0"/>
              <a:t>η</a:t>
            </a:r>
            <a:r>
              <a:rPr lang="en-US" sz="2400" dirty="0"/>
              <a:t> of photonuclear events -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very similar shape </a:t>
            </a:r>
            <a:r>
              <a:rPr lang="en-US" sz="2400" dirty="0"/>
              <a:t>with </a:t>
            </a:r>
            <a:r>
              <a:rPr lang="en-US" sz="2400" i="1" dirty="0"/>
              <a:t>N</a:t>
            </a:r>
            <a:r>
              <a:rPr lang="en-US" sz="2400" baseline="-25000" dirty="0"/>
              <a:t>ch</a:t>
            </a:r>
            <a:r>
              <a:rPr lang="en-US" sz="2400" dirty="0"/>
              <a:t> ≥ 10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dirty="0"/>
              <a:t>MC comparison shows 200 GeV to 1 TeV CM energy (</a:t>
            </a:r>
            <a:r>
              <a:rPr lang="en-US" i="1" dirty="0"/>
              <a:t>W</a:t>
            </a:r>
            <a:r>
              <a:rPr lang="el-GR" baseline="-25000" dirty="0"/>
              <a:t>γ</a:t>
            </a:r>
            <a:r>
              <a:rPr lang="en-US" baseline="-25000" dirty="0"/>
              <a:t>N</a:t>
            </a:r>
            <a:r>
              <a:rPr lang="en-US" dirty="0"/>
              <a:t>)</a:t>
            </a:r>
          </a:p>
          <a:p>
            <a:pPr marL="0" indent="0" algn="ctr">
              <a:buNone/>
            </a:pPr>
            <a:r>
              <a:rPr lang="en-US" i="1" dirty="0"/>
              <a:t>W</a:t>
            </a:r>
            <a:r>
              <a:rPr lang="el-GR" baseline="-25000" dirty="0"/>
              <a:t>γ</a:t>
            </a:r>
            <a:r>
              <a:rPr lang="en-US" baseline="-25000" dirty="0"/>
              <a:t>N</a:t>
            </a: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baseline="-25000" dirty="0"/>
              <a:t>ch</a:t>
            </a:r>
            <a:r>
              <a:rPr lang="en-US" dirty="0"/>
              <a:t>) trend comports with </a:t>
            </a:r>
            <a:r>
              <a:rPr lang="en-US" i="1" dirty="0"/>
              <a:t>N</a:t>
            </a:r>
            <a:r>
              <a:rPr lang="en-US" baseline="-25000" dirty="0"/>
              <a:t>ch</a:t>
            </a:r>
            <a:r>
              <a:rPr lang="en-US" dirty="0"/>
              <a:t> trend in data </a:t>
            </a:r>
            <a:r>
              <a:rPr lang="en-US" sz="2800" dirty="0"/>
              <a:t>d</a:t>
            </a:r>
            <a:r>
              <a:rPr lang="en-US" sz="2800" i="1" dirty="0"/>
              <a:t>N</a:t>
            </a:r>
            <a:r>
              <a:rPr lang="en-US" sz="2800" baseline="-25000" dirty="0"/>
              <a:t>ch</a:t>
            </a:r>
            <a:r>
              <a:rPr lang="en-US" sz="2800" dirty="0"/>
              <a:t>/d</a:t>
            </a:r>
            <a:r>
              <a:rPr lang="el-GR" sz="2800" i="1" dirty="0"/>
              <a:t>η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8E1A05-9351-05AB-D837-EE08263F3C90}"/>
              </a:ext>
            </a:extLst>
          </p:cNvPr>
          <p:cNvSpPr txBox="1"/>
          <p:nvPr/>
        </p:nvSpPr>
        <p:spPr>
          <a:xfrm>
            <a:off x="9127558" y="6590774"/>
            <a:ext cx="202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3"/>
              </a:rPr>
              <a:t>arXiv:2101.10771</a:t>
            </a:r>
            <a:endParaRPr lang="en-US" sz="14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C789542-25A4-8123-CD0C-524404D61350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788670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d</a:t>
            </a:r>
            <a:r>
              <a:rPr lang="en-US" sz="4000" b="1" i="1" u="sng" dirty="0"/>
              <a:t>N</a:t>
            </a:r>
            <a:r>
              <a:rPr lang="en-US" sz="4000" b="1" u="sng" baseline="-25000" dirty="0"/>
              <a:t>ch</a:t>
            </a:r>
            <a:r>
              <a:rPr lang="en-US" sz="4000" b="1" u="sng" dirty="0"/>
              <a:t>/d</a:t>
            </a:r>
            <a:r>
              <a:rPr lang="el-GR" sz="4000" b="1" i="1" u="sng" dirty="0"/>
              <a:t>η</a:t>
            </a:r>
            <a:r>
              <a:rPr lang="el-GR" sz="4000" b="1" u="sng" dirty="0"/>
              <a:t> </a:t>
            </a:r>
            <a:r>
              <a:rPr lang="en-US" sz="4000" b="1" u="sng" dirty="0"/>
              <a:t>in </a:t>
            </a:r>
            <a:r>
              <a:rPr lang="el-GR" sz="4000" b="1" u="sng" dirty="0"/>
              <a:t>γ</a:t>
            </a:r>
            <a:r>
              <a:rPr lang="en-US" sz="4000" b="1" u="sng" dirty="0"/>
              <a:t>A collisions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F02D71-AB20-46C6-0148-75DF07B70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716" y="1232715"/>
            <a:ext cx="4065233" cy="3773470"/>
          </a:xfrm>
          <a:prstGeom prst="rect">
            <a:avLst/>
          </a:prstGeom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B0D2D95A-B1E4-863C-C9A4-DCAFAAECC45D}"/>
              </a:ext>
            </a:extLst>
          </p:cNvPr>
          <p:cNvSpPr/>
          <p:nvPr/>
        </p:nvSpPr>
        <p:spPr>
          <a:xfrm>
            <a:off x="2125568" y="5020032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DECB9D38-057C-109F-6F0F-17F563D84B17}"/>
              </a:ext>
            </a:extLst>
          </p:cNvPr>
          <p:cNvSpPr/>
          <p:nvPr/>
        </p:nvSpPr>
        <p:spPr>
          <a:xfrm rot="20252556">
            <a:off x="2211464" y="5205684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B2EBEEE9-76CA-44AB-5F39-AFE46CBFB318}"/>
              </a:ext>
            </a:extLst>
          </p:cNvPr>
          <p:cNvSpPr/>
          <p:nvPr/>
        </p:nvSpPr>
        <p:spPr>
          <a:xfrm rot="1128187">
            <a:off x="2230858" y="4792824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CD6D582-02F8-50A6-8581-6C3AF4D1F1A6}"/>
              </a:ext>
            </a:extLst>
          </p:cNvPr>
          <p:cNvSpPr/>
          <p:nvPr/>
        </p:nvSpPr>
        <p:spPr>
          <a:xfrm>
            <a:off x="2453216" y="4863757"/>
            <a:ext cx="444965" cy="4607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E32C24-7E48-0F4D-4E0D-660380D115C2}"/>
              </a:ext>
            </a:extLst>
          </p:cNvPr>
          <p:cNvSpPr txBox="1"/>
          <p:nvPr/>
        </p:nvSpPr>
        <p:spPr>
          <a:xfrm>
            <a:off x="2401362" y="4805209"/>
            <a:ext cx="889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Pb</a:t>
            </a:r>
          </a:p>
        </p:txBody>
      </p:sp>
      <p:pic>
        <p:nvPicPr>
          <p:cNvPr id="12" name="Picture 11" descr="A picture containing object  Description automatically generated">
            <a:extLst>
              <a:ext uri="{FF2B5EF4-FFF2-40B4-BE49-F238E27FC236}">
                <a16:creationId xmlns:a16="http://schemas.microsoft.com/office/drawing/2014/main" id="{C33D391E-295F-CC62-EF3B-32E564299A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562" y="4960856"/>
            <a:ext cx="902198" cy="215374"/>
          </a:xfrm>
          <a:prstGeom prst="rect">
            <a:avLst/>
          </a:prstGeom>
        </p:spPr>
      </p:pic>
      <p:sp>
        <p:nvSpPr>
          <p:cNvPr id="1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0C48-92F2-4E5F-A510-1CAC729BA9C0}" type="slidenum">
              <a:rPr lang="en-US" sz="3200" b="0" smtClean="0"/>
              <a:t>83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219758075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5F817-7BE0-2B93-0AD7-0E2C891D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B0176-07F2-88B3-F77D-57DC72AEF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190"/>
            <a:ext cx="10144027" cy="696463"/>
          </a:xfrm>
        </p:spPr>
        <p:txBody>
          <a:bodyPr/>
          <a:lstStyle/>
          <a:p>
            <a:r>
              <a:rPr lang="en-US" dirty="0"/>
              <a:t>Why is </a:t>
            </a:r>
            <a:r>
              <a:rPr kumimoji="0" lang="en-US" sz="4400" b="0" i="1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γ</a:t>
            </a:r>
            <a:r>
              <a:rPr lang="en-US" dirty="0"/>
              <a:t>Pb </a:t>
            </a:r>
            <a:r>
              <a:rPr lang="en-US" i="1" dirty="0"/>
              <a:t>v</a:t>
            </a:r>
            <a:r>
              <a:rPr lang="en-US" baseline="-25000" dirty="0"/>
              <a:t>2</a:t>
            </a:r>
            <a:r>
              <a:rPr lang="en-US" dirty="0"/>
              <a:t> smaller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9D7D2-96DB-FFC1-22D8-61D928526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874" y="870247"/>
            <a:ext cx="4953007" cy="4945669"/>
          </a:xfrm>
        </p:spPr>
        <p:txBody>
          <a:bodyPr>
            <a:normAutofit fontScale="92500"/>
          </a:bodyPr>
          <a:lstStyle/>
          <a:p>
            <a:r>
              <a:rPr lang="en-US" dirty="0"/>
              <a:t>Correlations in small systems are performed with a rapidity gap between the particles</a:t>
            </a:r>
          </a:p>
          <a:p>
            <a:r>
              <a:rPr lang="en-US" dirty="0"/>
              <a:t>The event plane can fluctuate between these rapidities, which decreases the observed </a:t>
            </a:r>
            <a:r>
              <a:rPr lang="en-US" i="1" dirty="0"/>
              <a:t>v</a:t>
            </a:r>
            <a:r>
              <a:rPr lang="en-US" baseline="-25000" dirty="0"/>
              <a:t>2</a:t>
            </a:r>
          </a:p>
          <a:p>
            <a:r>
              <a:rPr lang="en-US" dirty="0"/>
              <a:t>This effect is larger at forward rapidities.</a:t>
            </a:r>
          </a:p>
          <a:p>
            <a:r>
              <a:rPr lang="en-US" dirty="0"/>
              <a:t>Because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Pb is so boosted the "forward rapidities” are probes relative to other systems with the ATLAS detector. </a:t>
            </a:r>
            <a:endParaRPr lang="en-US" dirty="0"/>
          </a:p>
        </p:txBody>
      </p:sp>
      <p:pic>
        <p:nvPicPr>
          <p:cNvPr id="5" name="Picture 4" descr="Chart  Description automatically generated with medium confidence">
            <a:extLst>
              <a:ext uri="{FF2B5EF4-FFF2-40B4-BE49-F238E27FC236}">
                <a16:creationId xmlns:a16="http://schemas.microsoft.com/office/drawing/2014/main" id="{5AB3EB9A-681E-75FB-0187-46AD977CE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350" y="1176645"/>
            <a:ext cx="5159667" cy="4639271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0E542DBD-36A4-AE89-0E68-73CCD3C5D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8078" y="6413467"/>
            <a:ext cx="2743200" cy="365125"/>
          </a:xfrm>
        </p:spPr>
        <p:txBody>
          <a:bodyPr/>
          <a:lstStyle/>
          <a:p>
            <a:fld id="{E833D43B-F0EF-44D1-997C-98422D7FAAF5}" type="slidenum">
              <a:rPr lang="en-US" sz="3200" b="0" smtClean="0"/>
              <a:t>84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177119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histogram  Description automatically generated">
            <a:extLst>
              <a:ext uri="{FF2B5EF4-FFF2-40B4-BE49-F238E27FC236}">
                <a16:creationId xmlns:a16="http://schemas.microsoft.com/office/drawing/2014/main" id="{5596D125-7767-4BA1-B7F3-6693F6BC7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20" y="937708"/>
            <a:ext cx="4466008" cy="44295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F933E0E-F78F-453C-AB16-60B83BB0C0AB}"/>
              </a:ext>
            </a:extLst>
          </p:cNvPr>
          <p:cNvSpPr txBox="1">
            <a:spLocks/>
          </p:cNvSpPr>
          <p:nvPr/>
        </p:nvSpPr>
        <p:spPr>
          <a:xfrm>
            <a:off x="1953723" y="5915369"/>
            <a:ext cx="8039100" cy="86144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Qualitative agreement with MCs, PYTHIA being the most compatible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dirty="0"/>
              <a:t>Indicates high purity</a:t>
            </a:r>
            <a:r>
              <a:rPr lang="el-GR" sz="4000" dirty="0"/>
              <a:t> </a:t>
            </a:r>
            <a:r>
              <a:rPr lang="el-GR" sz="4000" b="1" dirty="0"/>
              <a:t>γ</a:t>
            </a:r>
            <a:r>
              <a:rPr lang="en-US" sz="4000" b="1" dirty="0"/>
              <a:t>+A sample for </a:t>
            </a:r>
            <a:r>
              <a:rPr lang="el-GR" sz="4000" b="1" dirty="0"/>
              <a:t>Σ</a:t>
            </a:r>
            <a:r>
              <a:rPr lang="el-GR" sz="4000" b="1" baseline="-25000" dirty="0"/>
              <a:t>γ</a:t>
            </a:r>
            <a:r>
              <a:rPr lang="el-GR" sz="4000" b="1" dirty="0"/>
              <a:t>Δ</a:t>
            </a:r>
            <a:r>
              <a:rPr lang="el-GR" sz="4000" b="1" i="1" dirty="0"/>
              <a:t>η</a:t>
            </a:r>
            <a:r>
              <a:rPr lang="en-US" sz="4000" b="1" i="1" dirty="0"/>
              <a:t> &gt; 2.5</a:t>
            </a:r>
            <a:endParaRPr lang="en-US" sz="4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274065-44F1-4A5D-AEEE-3DD3887CEA17}"/>
              </a:ext>
            </a:extLst>
          </p:cNvPr>
          <p:cNvSpPr txBox="1"/>
          <p:nvPr/>
        </p:nvSpPr>
        <p:spPr>
          <a:xfrm>
            <a:off x="9246827" y="6590774"/>
            <a:ext cx="202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3"/>
              </a:rPr>
              <a:t>arXiv:2101.10771</a:t>
            </a:r>
            <a:endParaRPr lang="en-US" sz="140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26C0B278-6F2E-4017-A3E2-A1DAC5A091F8}"/>
              </a:ext>
            </a:extLst>
          </p:cNvPr>
          <p:cNvSpPr txBox="1">
            <a:spLocks/>
          </p:cNvSpPr>
          <p:nvPr/>
        </p:nvSpPr>
        <p:spPr>
          <a:xfrm>
            <a:off x="5675912" y="1397557"/>
            <a:ext cx="4892393" cy="443680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DPMJET-III </a:t>
            </a:r>
            <a:r>
              <a:rPr lang="el-GR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Photon flux generated by STARLIGHT</a:t>
            </a:r>
          </a:p>
          <a:p>
            <a:pPr lvl="1"/>
            <a:r>
              <a:rPr lang="en-US" dirty="0"/>
              <a:t>DPMJET simulates </a:t>
            </a:r>
            <a:r>
              <a:rPr lang="el-GR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collision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DPMJET-III </a:t>
            </a:r>
            <a:r>
              <a:rPr lang="el-GR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Utilizes a Pb+Pb photon flux from STARLIGHT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Serves as a comparison to PYTHIA8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PYTHIA8 </a:t>
            </a:r>
            <a:r>
              <a:rPr lang="el-GR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Reweighted to STARLIGHT flux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HIJING Pb+Pb background MC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MC normalized to data in control regions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5957A1-F407-4056-AAD0-9B6E4F09FBE9}"/>
              </a:ext>
            </a:extLst>
          </p:cNvPr>
          <p:cNvSpPr txBox="1">
            <a:spLocks/>
          </p:cNvSpPr>
          <p:nvPr/>
        </p:nvSpPr>
        <p:spPr>
          <a:xfrm>
            <a:off x="572991" y="0"/>
            <a:ext cx="788670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Rapidity gap comparison to MC</a:t>
            </a:r>
          </a:p>
        </p:txBody>
      </p:sp>
      <p:sp>
        <p:nvSpPr>
          <p:cNvPr id="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D8CE-7B89-448E-AD89-FE4F4442EE97}" type="slidenum">
              <a:rPr lang="en-US" sz="3200" b="0" smtClean="0"/>
              <a:t>85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21960049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9330462A-E929-4B58-B1E6-476C44570D48}"/>
              </a:ext>
            </a:extLst>
          </p:cNvPr>
          <p:cNvSpPr/>
          <p:nvPr/>
        </p:nvSpPr>
        <p:spPr>
          <a:xfrm>
            <a:off x="1690735" y="3981796"/>
            <a:ext cx="133004" cy="8728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2139515-D58C-4749-BA99-9C14F793864F}"/>
              </a:ext>
            </a:extLst>
          </p:cNvPr>
          <p:cNvSpPr/>
          <p:nvPr/>
        </p:nvSpPr>
        <p:spPr>
          <a:xfrm>
            <a:off x="2100830" y="5115098"/>
            <a:ext cx="232756" cy="8728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6C21A57-0988-49D8-AEAA-44D7534F12A3}"/>
              </a:ext>
            </a:extLst>
          </p:cNvPr>
          <p:cNvSpPr/>
          <p:nvPr/>
        </p:nvSpPr>
        <p:spPr>
          <a:xfrm>
            <a:off x="6245867" y="4242261"/>
            <a:ext cx="133004" cy="8728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9BF50-2895-4BBB-A4B1-4B58D6FDD6EA}"/>
              </a:ext>
            </a:extLst>
          </p:cNvPr>
          <p:cNvSpPr/>
          <p:nvPr/>
        </p:nvSpPr>
        <p:spPr>
          <a:xfrm>
            <a:off x="6306585" y="4962217"/>
            <a:ext cx="232756" cy="8728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133709A-7F41-4587-A200-8FB6432E5A19}"/>
              </a:ext>
            </a:extLst>
          </p:cNvPr>
          <p:cNvCxnSpPr>
            <a:stCxn id="6" idx="2"/>
          </p:cNvCxnSpPr>
          <p:nvPr/>
        </p:nvCxnSpPr>
        <p:spPr>
          <a:xfrm flipH="1" flipV="1">
            <a:off x="551892" y="5551516"/>
            <a:ext cx="1548938" cy="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DBA5E00-34C0-4CE3-AF17-D10D7ACF1124}"/>
              </a:ext>
            </a:extLst>
          </p:cNvPr>
          <p:cNvCxnSpPr>
            <a:cxnSpLocks/>
          </p:cNvCxnSpPr>
          <p:nvPr/>
        </p:nvCxnSpPr>
        <p:spPr>
          <a:xfrm flipH="1" flipV="1">
            <a:off x="784648" y="4613564"/>
            <a:ext cx="1316182" cy="697306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2E9065C-2389-438A-BFFD-712513E5DDDE}"/>
              </a:ext>
            </a:extLst>
          </p:cNvPr>
          <p:cNvCxnSpPr>
            <a:cxnSpLocks/>
          </p:cNvCxnSpPr>
          <p:nvPr/>
        </p:nvCxnSpPr>
        <p:spPr>
          <a:xfrm flipH="1">
            <a:off x="647416" y="5744627"/>
            <a:ext cx="1453414" cy="7341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155A254-DD6E-481B-B94B-E228642FD793}"/>
              </a:ext>
            </a:extLst>
          </p:cNvPr>
          <p:cNvCxnSpPr/>
          <p:nvPr/>
        </p:nvCxnSpPr>
        <p:spPr>
          <a:xfrm flipH="1" flipV="1">
            <a:off x="4752223" y="5009090"/>
            <a:ext cx="1548938" cy="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F0635A0-A50F-4A7E-98CF-071F9A158B4B}"/>
              </a:ext>
            </a:extLst>
          </p:cNvPr>
          <p:cNvCxnSpPr>
            <a:cxnSpLocks/>
          </p:cNvCxnSpPr>
          <p:nvPr/>
        </p:nvCxnSpPr>
        <p:spPr>
          <a:xfrm flipH="1" flipV="1">
            <a:off x="4984979" y="4297389"/>
            <a:ext cx="1316182" cy="697306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DDBF8EC-5CED-4A10-811F-8C15DFCCAA2A}"/>
              </a:ext>
            </a:extLst>
          </p:cNvPr>
          <p:cNvCxnSpPr>
            <a:cxnSpLocks/>
          </p:cNvCxnSpPr>
          <p:nvPr/>
        </p:nvCxnSpPr>
        <p:spPr>
          <a:xfrm flipH="1">
            <a:off x="5584528" y="4968357"/>
            <a:ext cx="706216" cy="1179914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EB93AE7-FFFC-4107-849D-74420A5A8821}"/>
              </a:ext>
            </a:extLst>
          </p:cNvPr>
          <p:cNvCxnSpPr>
            <a:cxnSpLocks/>
          </p:cNvCxnSpPr>
          <p:nvPr/>
        </p:nvCxnSpPr>
        <p:spPr>
          <a:xfrm flipV="1">
            <a:off x="6406326" y="4981281"/>
            <a:ext cx="1277886" cy="2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06BF3DE-25D4-478C-BD00-2622E931CE4E}"/>
              </a:ext>
            </a:extLst>
          </p:cNvPr>
          <p:cNvCxnSpPr>
            <a:cxnSpLocks/>
          </p:cNvCxnSpPr>
          <p:nvPr/>
        </p:nvCxnSpPr>
        <p:spPr>
          <a:xfrm flipV="1">
            <a:off x="6414658" y="3882045"/>
            <a:ext cx="280339" cy="1089704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5227737-1439-4E9D-B023-519B3AA90A76}"/>
              </a:ext>
            </a:extLst>
          </p:cNvPr>
          <p:cNvCxnSpPr>
            <a:cxnSpLocks/>
          </p:cNvCxnSpPr>
          <p:nvPr/>
        </p:nvCxnSpPr>
        <p:spPr>
          <a:xfrm>
            <a:off x="6403798" y="4981281"/>
            <a:ext cx="947904" cy="1006654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40566F6-8FAB-4BF5-A468-E2AA0FECBE74}"/>
              </a:ext>
            </a:extLst>
          </p:cNvPr>
          <p:cNvSpPr txBox="1"/>
          <p:nvPr/>
        </p:nvSpPr>
        <p:spPr>
          <a:xfrm>
            <a:off x="993756" y="6181045"/>
            <a:ext cx="2251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Signal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FC1A1B-74DF-4A78-A71A-B311E0320FB5}"/>
              </a:ext>
            </a:extLst>
          </p:cNvPr>
          <p:cNvSpPr txBox="1"/>
          <p:nvPr/>
        </p:nvSpPr>
        <p:spPr>
          <a:xfrm>
            <a:off x="5014685" y="6195270"/>
            <a:ext cx="287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pic>
        <p:nvPicPr>
          <p:cNvPr id="20" name="Picture 19" descr="A picture containing object  Description automatically generated">
            <a:extLst>
              <a:ext uri="{FF2B5EF4-FFF2-40B4-BE49-F238E27FC236}">
                <a16:creationId xmlns:a16="http://schemas.microsoft.com/office/drawing/2014/main" id="{5B1BA4F1-AC2F-4E01-9839-DB01DBBA1FA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0617">
            <a:off x="1664051" y="4922088"/>
            <a:ext cx="601887" cy="143683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6691A879-8DD5-4037-AEAB-B8F43F1DCD0A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788670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Collecting photonuclear events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CAEB560-572E-4EB5-B8ED-60A4F34F8F68}"/>
              </a:ext>
            </a:extLst>
          </p:cNvPr>
          <p:cNvCxnSpPr>
            <a:cxnSpLocks/>
          </p:cNvCxnSpPr>
          <p:nvPr/>
        </p:nvCxnSpPr>
        <p:spPr>
          <a:xfrm flipH="1">
            <a:off x="4452193" y="2164408"/>
            <a:ext cx="215983" cy="52097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8556CA83-A9AF-4DB4-BB53-EEB3C517FD04}"/>
              </a:ext>
            </a:extLst>
          </p:cNvPr>
          <p:cNvSpPr/>
          <p:nvPr/>
        </p:nvSpPr>
        <p:spPr>
          <a:xfrm>
            <a:off x="520128" y="2532942"/>
            <a:ext cx="1122218" cy="4222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0A09E56-7946-433C-9BA2-426E4E36B5CC}"/>
              </a:ext>
            </a:extLst>
          </p:cNvPr>
          <p:cNvSpPr/>
          <p:nvPr/>
        </p:nvSpPr>
        <p:spPr>
          <a:xfrm>
            <a:off x="6532425" y="2532942"/>
            <a:ext cx="1122218" cy="4222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27ACE5C-655E-4411-A85B-7D6E4DD70B88}"/>
              </a:ext>
            </a:extLst>
          </p:cNvPr>
          <p:cNvSpPr/>
          <p:nvPr/>
        </p:nvSpPr>
        <p:spPr>
          <a:xfrm>
            <a:off x="2249174" y="2042490"/>
            <a:ext cx="241069" cy="1745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4C1B6D2-21B5-4B2E-9601-F48CE088001C}"/>
              </a:ext>
            </a:extLst>
          </p:cNvPr>
          <p:cNvSpPr/>
          <p:nvPr/>
        </p:nvSpPr>
        <p:spPr>
          <a:xfrm>
            <a:off x="2177130" y="2535707"/>
            <a:ext cx="241069" cy="1745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057513F-99D6-402C-92B5-8222314ABC89}"/>
              </a:ext>
            </a:extLst>
          </p:cNvPr>
          <p:cNvSpPr/>
          <p:nvPr/>
        </p:nvSpPr>
        <p:spPr>
          <a:xfrm>
            <a:off x="2060745" y="2793404"/>
            <a:ext cx="241069" cy="1745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B9B5DEF-B142-4A55-95AA-78A25DA68B9A}"/>
              </a:ext>
            </a:extLst>
          </p:cNvPr>
          <p:cNvSpPr/>
          <p:nvPr/>
        </p:nvSpPr>
        <p:spPr>
          <a:xfrm>
            <a:off x="2991778" y="3034475"/>
            <a:ext cx="229986" cy="17179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FD2DC6B-9BF0-4EDA-920F-AC8BCB10647B}"/>
              </a:ext>
            </a:extLst>
          </p:cNvPr>
          <p:cNvSpPr/>
          <p:nvPr/>
        </p:nvSpPr>
        <p:spPr>
          <a:xfrm>
            <a:off x="2612165" y="3095433"/>
            <a:ext cx="119148" cy="1108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BC3C65D-4190-415B-9DDE-10A2D2BFB3C5}"/>
              </a:ext>
            </a:extLst>
          </p:cNvPr>
          <p:cNvSpPr/>
          <p:nvPr/>
        </p:nvSpPr>
        <p:spPr>
          <a:xfrm>
            <a:off x="3537648" y="3089888"/>
            <a:ext cx="119148" cy="1108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C690ABC-EA10-4851-B147-883D52361552}"/>
              </a:ext>
            </a:extLst>
          </p:cNvPr>
          <p:cNvSpPr/>
          <p:nvPr/>
        </p:nvSpPr>
        <p:spPr>
          <a:xfrm>
            <a:off x="2764565" y="2325118"/>
            <a:ext cx="119148" cy="1108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6E6F7C1-BE3E-4B5D-B336-F09CDE993D3C}"/>
              </a:ext>
            </a:extLst>
          </p:cNvPr>
          <p:cNvSpPr/>
          <p:nvPr/>
        </p:nvSpPr>
        <p:spPr>
          <a:xfrm>
            <a:off x="3105387" y="2308487"/>
            <a:ext cx="119148" cy="1108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5604842-13A7-418E-8317-BDDE2FE47D72}"/>
              </a:ext>
            </a:extLst>
          </p:cNvPr>
          <p:cNvSpPr/>
          <p:nvPr/>
        </p:nvSpPr>
        <p:spPr>
          <a:xfrm>
            <a:off x="3404650" y="2167177"/>
            <a:ext cx="119148" cy="1108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1A512F8F-B8FD-401F-8B45-F485CA8E9C40}"/>
              </a:ext>
            </a:extLst>
          </p:cNvPr>
          <p:cNvSpPr/>
          <p:nvPr/>
        </p:nvSpPr>
        <p:spPr>
          <a:xfrm rot="16200000" flipH="1" flipV="1">
            <a:off x="3103192" y="1799454"/>
            <a:ext cx="935415" cy="1770620"/>
          </a:xfrm>
          <a:prstGeom prst="arc">
            <a:avLst>
              <a:gd name="adj1" fmla="val 16120192"/>
              <a:gd name="adj2" fmla="val 20906726"/>
            </a:avLst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D6E06CD-A265-40D8-898B-9D28FF19E6C5}"/>
              </a:ext>
            </a:extLst>
          </p:cNvPr>
          <p:cNvCxnSpPr>
            <a:cxnSpLocks/>
            <a:stCxn id="33" idx="2"/>
            <a:endCxn id="34" idx="0"/>
          </p:cNvCxnSpPr>
          <p:nvPr/>
        </p:nvCxnSpPr>
        <p:spPr>
          <a:xfrm>
            <a:off x="3464224" y="2278017"/>
            <a:ext cx="991132" cy="38621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9153A7A-0A77-48AF-9042-FD96E8BC0610}"/>
              </a:ext>
            </a:extLst>
          </p:cNvPr>
          <p:cNvSpPr txBox="1"/>
          <p:nvPr/>
        </p:nvSpPr>
        <p:spPr>
          <a:xfrm>
            <a:off x="6650189" y="2512693"/>
            <a:ext cx="936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ZDC 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7C52202-DACC-427A-B34D-C2B98F0FFC25}"/>
              </a:ext>
            </a:extLst>
          </p:cNvPr>
          <p:cNvSpPr txBox="1"/>
          <p:nvPr/>
        </p:nvSpPr>
        <p:spPr>
          <a:xfrm>
            <a:off x="626823" y="2515461"/>
            <a:ext cx="936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ZDC 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05A0DA5-D574-4CB5-872D-78FD24E1D667}"/>
              </a:ext>
            </a:extLst>
          </p:cNvPr>
          <p:cNvSpPr txBox="1"/>
          <p:nvPr/>
        </p:nvSpPr>
        <p:spPr>
          <a:xfrm>
            <a:off x="4461645" y="2109817"/>
            <a:ext cx="2294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Rapidity gap 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FA69766-64DF-482B-946F-61F686297E60}"/>
              </a:ext>
            </a:extLst>
          </p:cNvPr>
          <p:cNvSpPr/>
          <p:nvPr/>
        </p:nvSpPr>
        <p:spPr>
          <a:xfrm>
            <a:off x="4593371" y="2139267"/>
            <a:ext cx="119148" cy="1108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EEFE6D-8713-4A76-9542-0B3C9B43EAE2}"/>
              </a:ext>
            </a:extLst>
          </p:cNvPr>
          <p:cNvSpPr txBox="1"/>
          <p:nvPr/>
        </p:nvSpPr>
        <p:spPr>
          <a:xfrm>
            <a:off x="742511" y="1927142"/>
            <a:ext cx="912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49C53FE-A286-4ADD-8DFE-A26533FCE04A}"/>
              </a:ext>
            </a:extLst>
          </p:cNvPr>
          <p:cNvSpPr txBox="1"/>
          <p:nvPr/>
        </p:nvSpPr>
        <p:spPr>
          <a:xfrm>
            <a:off x="6763756" y="1926115"/>
            <a:ext cx="912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52B0DD-F32C-4019-A604-F79F6582F5C9}"/>
              </a:ext>
            </a:extLst>
          </p:cNvPr>
          <p:cNvSpPr txBox="1"/>
          <p:nvPr/>
        </p:nvSpPr>
        <p:spPr>
          <a:xfrm>
            <a:off x="4824076" y="3173723"/>
            <a:ext cx="2373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FCAL</a:t>
            </a:r>
            <a:r>
              <a:rPr lang="el-GR" sz="3600" b="1" baseline="-25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1B880FB-A62D-48C3-B620-7BC94CA05729}"/>
              </a:ext>
            </a:extLst>
          </p:cNvPr>
          <p:cNvSpPr/>
          <p:nvPr/>
        </p:nvSpPr>
        <p:spPr>
          <a:xfrm>
            <a:off x="1835149" y="2073623"/>
            <a:ext cx="1045926" cy="1207479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9B8A8E3-C6F4-483D-89D3-8E1B34C66492}"/>
              </a:ext>
            </a:extLst>
          </p:cNvPr>
          <p:cNvSpPr txBox="1"/>
          <p:nvPr/>
        </p:nvSpPr>
        <p:spPr>
          <a:xfrm>
            <a:off x="1563390" y="3186187"/>
            <a:ext cx="2373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FCAL</a:t>
            </a:r>
            <a:r>
              <a:rPr lang="en-US" sz="3600" b="1" baseline="-25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0F26D34-6E45-449E-89E5-88DCD25788C4}"/>
              </a:ext>
            </a:extLst>
          </p:cNvPr>
          <p:cNvCxnSpPr>
            <a:cxnSpLocks/>
            <a:stCxn id="32" idx="2"/>
            <a:endCxn id="34" idx="0"/>
          </p:cNvCxnSpPr>
          <p:nvPr/>
        </p:nvCxnSpPr>
        <p:spPr>
          <a:xfrm>
            <a:off x="3164961" y="2419327"/>
            <a:ext cx="1290395" cy="24490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6613CF4-BFA1-4DFA-B06F-E7A8C2AEBBB6}"/>
              </a:ext>
            </a:extLst>
          </p:cNvPr>
          <p:cNvSpPr/>
          <p:nvPr/>
        </p:nvSpPr>
        <p:spPr>
          <a:xfrm>
            <a:off x="5179633" y="2068076"/>
            <a:ext cx="1045926" cy="1207479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Content Placeholder 7">
            <a:extLst>
              <a:ext uri="{FF2B5EF4-FFF2-40B4-BE49-F238E27FC236}">
                <a16:creationId xmlns:a16="http://schemas.microsoft.com/office/drawing/2014/main" id="{A88CAD62-BB81-4BAD-95BF-102A322AF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6332" y="2109817"/>
            <a:ext cx="4093241" cy="48615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Select photonuclear events based on</a:t>
            </a:r>
          </a:p>
          <a:p>
            <a:r>
              <a:rPr lang="en-US" dirty="0"/>
              <a:t>Single-sided nuclear breakup</a:t>
            </a:r>
          </a:p>
          <a:p>
            <a:r>
              <a:rPr lang="en-US" dirty="0"/>
              <a:t>Upper and lower bound on event activity 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Personally tuned for high-multiplicity </a:t>
            </a:r>
            <a:r>
              <a:rPr lang="el-GR" dirty="0">
                <a:sym typeface="Wingdings" panose="05000000000000000000" pitchFamily="2" charset="2"/>
              </a:rPr>
              <a:t>γ</a:t>
            </a:r>
            <a:r>
              <a:rPr lang="en-US" dirty="0">
                <a:sym typeface="Wingdings" panose="05000000000000000000" pitchFamily="2" charset="2"/>
              </a:rPr>
              <a:t>A</a:t>
            </a:r>
            <a:endParaRPr lang="en-US" dirty="0"/>
          </a:p>
          <a:p>
            <a:r>
              <a:rPr lang="en-US" dirty="0"/>
              <a:t>Presence of rapidity gaps</a:t>
            </a:r>
            <a:r>
              <a:rPr lang="en-US" dirty="0">
                <a:sym typeface="Wingdings" panose="05000000000000000000" pitchFamily="2" charset="2"/>
              </a:rPr>
              <a:t> (FCAL</a:t>
            </a:r>
            <a:r>
              <a:rPr lang="el-GR" baseline="-25000" dirty="0">
                <a:sym typeface="Wingdings" panose="05000000000000000000" pitchFamily="2" charset="2"/>
              </a:rPr>
              <a:t>γ</a:t>
            </a:r>
            <a:r>
              <a:rPr lang="en-US" baseline="-25000" dirty="0">
                <a:sym typeface="Wingdings" panose="05000000000000000000" pitchFamily="2" charset="2"/>
              </a:rPr>
              <a:t> </a:t>
            </a:r>
            <a:r>
              <a:rPr lang="en-US" dirty="0">
                <a:sym typeface="Wingdings" panose="05000000000000000000" pitchFamily="2" charset="2"/>
              </a:rPr>
              <a:t>&lt; 5 GeV)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A91E83-B797-49FE-2564-2F2DB7A362E8}"/>
              </a:ext>
            </a:extLst>
          </p:cNvPr>
          <p:cNvSpPr txBox="1"/>
          <p:nvPr/>
        </p:nvSpPr>
        <p:spPr>
          <a:xfrm>
            <a:off x="381320" y="827220"/>
            <a:ext cx="118620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Trigger name: HLT_</a:t>
            </a:r>
            <a:r>
              <a:rPr kumimoji="0" lang="en-US" altLang="en-US" sz="24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trk25_FgapC5_L1_TE3_ZDC_A_VZDC_C_VTE200   ???</a:t>
            </a:r>
            <a:r>
              <a:rPr kumimoji="0" lang="en-US" altLang="en-US" sz="24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B63C9E-7EEB-6F4B-38BF-C63188BD64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753"/>
          <a:stretch/>
        </p:blipFill>
        <p:spPr>
          <a:xfrm rot="16200000">
            <a:off x="7245547" y="-1354092"/>
            <a:ext cx="646330" cy="580107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B7435D4-4921-AF44-4D60-F70C394B10EB}"/>
              </a:ext>
            </a:extLst>
          </p:cNvPr>
          <p:cNvSpPr txBox="1"/>
          <p:nvPr/>
        </p:nvSpPr>
        <p:spPr>
          <a:xfrm>
            <a:off x="7165433" y="1537996"/>
            <a:ext cx="11222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Level 1</a:t>
            </a:r>
          </a:p>
        </p:txBody>
      </p:sp>
      <p:sp>
        <p:nvSpPr>
          <p:cNvPr id="51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EBD-BA9C-4906-9801-08804D8509F2}" type="slidenum">
              <a:rPr lang="en-US" sz="3200" b="0" smtClean="0"/>
              <a:t>86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39816028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574AE-813E-5A3C-5DB2-067730DAC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190"/>
            <a:ext cx="10144027" cy="696463"/>
          </a:xfrm>
        </p:spPr>
        <p:txBody>
          <a:bodyPr/>
          <a:lstStyle/>
          <a:p>
            <a:r>
              <a:rPr lang="en-US" dirty="0"/>
              <a:t>Why is </a:t>
            </a:r>
            <a:r>
              <a:rPr kumimoji="0" lang="en-US" sz="4400" b="0" i="1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γ</a:t>
            </a:r>
            <a:r>
              <a:rPr lang="en-US" dirty="0"/>
              <a:t>Pb </a:t>
            </a:r>
            <a:r>
              <a:rPr lang="en-US" i="1" dirty="0"/>
              <a:t>v</a:t>
            </a:r>
            <a:r>
              <a:rPr lang="en-US" baseline="-25000" dirty="0"/>
              <a:t>2</a:t>
            </a:r>
            <a:r>
              <a:rPr lang="en-US" dirty="0"/>
              <a:t> smaller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33A7B-2A48-DCDB-0577-7C7DED70F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874" y="870247"/>
            <a:ext cx="4953007" cy="4945669"/>
          </a:xfrm>
        </p:spPr>
        <p:txBody>
          <a:bodyPr>
            <a:normAutofit fontScale="92500"/>
          </a:bodyPr>
          <a:lstStyle/>
          <a:p>
            <a:r>
              <a:rPr lang="en-US" dirty="0"/>
              <a:t>Correlations in small systems are performed with a rapidity gap between the particles</a:t>
            </a:r>
          </a:p>
          <a:p>
            <a:r>
              <a:rPr lang="en-US" dirty="0"/>
              <a:t>The event plane can fluctuate between these rapidities, which decreases the observed </a:t>
            </a:r>
            <a:r>
              <a:rPr lang="en-US" i="1" dirty="0"/>
              <a:t>v</a:t>
            </a:r>
            <a:r>
              <a:rPr lang="en-US" baseline="-25000" dirty="0"/>
              <a:t>2</a:t>
            </a:r>
          </a:p>
          <a:p>
            <a:r>
              <a:rPr lang="en-US" dirty="0"/>
              <a:t>This effect is larger at forward rapidities.</a:t>
            </a:r>
          </a:p>
          <a:p>
            <a:r>
              <a:rPr lang="en-US" dirty="0"/>
              <a:t>Because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Pb is so boosted the "forward rapidities” are probes relative to other systems with the ATLAS detector. 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A47D257-FAF4-22CB-D20D-C5126F521961}"/>
              </a:ext>
            </a:extLst>
          </p:cNvPr>
          <p:cNvSpPr txBox="1">
            <a:spLocks/>
          </p:cNvSpPr>
          <p:nvPr/>
        </p:nvSpPr>
        <p:spPr>
          <a:xfrm>
            <a:off x="7643532" y="786653"/>
            <a:ext cx="3830172" cy="260239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hlinkClick r:id="rId2"/>
              </a:rPr>
              <a:t>EPJ Web of Conferences 276, 01002 (2023) SQM22</a:t>
            </a:r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1707DD-C41B-53E1-25BD-1839F343A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353" y="1240364"/>
            <a:ext cx="5915321" cy="4382997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08DEBCD9-214C-1CBA-2450-047CFD4D7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8078" y="6413467"/>
            <a:ext cx="2743200" cy="365125"/>
          </a:xfrm>
        </p:spPr>
        <p:txBody>
          <a:bodyPr/>
          <a:lstStyle/>
          <a:p>
            <a:fld id="{06E129B2-81C2-40C2-B72F-DF2CBEED3D70}" type="slidenum">
              <a:rPr lang="en-US" sz="3200" b="0" smtClean="0"/>
              <a:t>87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428826427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BF1FB8-3D76-4799-B97A-74F8D6EE9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4861" y="4159527"/>
            <a:ext cx="9972381" cy="2698473"/>
          </a:xfrm>
        </p:spPr>
        <p:txBody>
          <a:bodyPr>
            <a:normAutofit/>
          </a:bodyPr>
          <a:lstStyle/>
          <a:p>
            <a:r>
              <a:rPr lang="en-US" dirty="0"/>
              <a:t>DPMJET-III predicts the photon energy changes by about 1-2 standard deviations over the multiplicity range of the measurement and a doubling of the mean </a:t>
            </a:r>
            <a:r>
              <a:rPr lang="en-US" i="1" dirty="0"/>
              <a:t>W</a:t>
            </a:r>
            <a:r>
              <a:rPr lang="el-GR" baseline="-25000" dirty="0"/>
              <a:t>γ</a:t>
            </a:r>
            <a:r>
              <a:rPr lang="en-US" baseline="-25000" dirty="0"/>
              <a:t>N</a:t>
            </a:r>
            <a:r>
              <a:rPr lang="en-US" dirty="0"/>
              <a:t> for 10 to 60 </a:t>
            </a:r>
            <a:r>
              <a:rPr lang="en-US" i="1" dirty="0"/>
              <a:t>N</a:t>
            </a:r>
            <a:r>
              <a:rPr lang="en-US" baseline="-25000" dirty="0"/>
              <a:t>ch</a:t>
            </a:r>
            <a:r>
              <a:rPr lang="en-US" baseline="30000" dirty="0"/>
              <a:t>rec</a:t>
            </a:r>
            <a:r>
              <a:rPr lang="en-US" dirty="0"/>
              <a:t>. </a:t>
            </a:r>
          </a:p>
          <a:p>
            <a:r>
              <a:rPr lang="en-US" dirty="0"/>
              <a:t>Large difference between measured </a:t>
            </a:r>
            <a:r>
              <a:rPr lang="en-US" i="1" dirty="0"/>
              <a:t>v</a:t>
            </a:r>
            <a:r>
              <a:rPr lang="en-US" i="1" baseline="-25000" dirty="0"/>
              <a:t>n,n</a:t>
            </a:r>
            <a:r>
              <a:rPr lang="en-US" i="1" dirty="0"/>
              <a:t> </a:t>
            </a:r>
            <a:r>
              <a:rPr lang="en-US" dirty="0"/>
              <a:t>before and after template nonflow subtraction for data and DPMJET-III.  </a:t>
            </a:r>
          </a:p>
          <a:p>
            <a:r>
              <a:rPr lang="en-US" dirty="0"/>
              <a:t>Small negative </a:t>
            </a:r>
            <a:r>
              <a:rPr lang="en-US" i="1" dirty="0"/>
              <a:t>v</a:t>
            </a:r>
            <a:r>
              <a:rPr lang="en-US" baseline="-25000" dirty="0"/>
              <a:t>2,2</a:t>
            </a:r>
            <a:r>
              <a:rPr lang="en-US" dirty="0"/>
              <a:t> after template fit  </a:t>
            </a:r>
          </a:p>
        </p:txBody>
      </p:sp>
      <p:pic>
        <p:nvPicPr>
          <p:cNvPr id="5" name="Picture 4" descr="Chart, scatter chart  Description automatically generated">
            <a:extLst>
              <a:ext uri="{FF2B5EF4-FFF2-40B4-BE49-F238E27FC236}">
                <a16:creationId xmlns:a16="http://schemas.microsoft.com/office/drawing/2014/main" id="{68BF5147-A337-4276-A6B0-41B91EEB7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883" y="878343"/>
            <a:ext cx="3208048" cy="3103130"/>
          </a:xfrm>
          <a:prstGeom prst="rect">
            <a:avLst/>
          </a:prstGeom>
        </p:spPr>
      </p:pic>
      <p:pic>
        <p:nvPicPr>
          <p:cNvPr id="6" name="Picture 5" descr="Chart, box and whisker chart  Description automatically generated">
            <a:extLst>
              <a:ext uri="{FF2B5EF4-FFF2-40B4-BE49-F238E27FC236}">
                <a16:creationId xmlns:a16="http://schemas.microsoft.com/office/drawing/2014/main" id="{8F2FF5E6-CB43-4DA0-AFDE-50D8E5673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354" y="878343"/>
            <a:ext cx="3260283" cy="3129545"/>
          </a:xfrm>
          <a:prstGeom prst="rect">
            <a:avLst/>
          </a:prstGeom>
        </p:spPr>
      </p:pic>
      <p:pic>
        <p:nvPicPr>
          <p:cNvPr id="7" name="Picture 6" descr="Chart, bar chart  Description automatically generated">
            <a:extLst>
              <a:ext uri="{FF2B5EF4-FFF2-40B4-BE49-F238E27FC236}">
                <a16:creationId xmlns:a16="http://schemas.microsoft.com/office/drawing/2014/main" id="{35F3D83E-4990-4E5A-9B33-E6FEE95589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62" y="884470"/>
            <a:ext cx="4084322" cy="31295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CE6BF8-B49F-4016-A201-601DC560BEA0}"/>
              </a:ext>
            </a:extLst>
          </p:cNvPr>
          <p:cNvSpPr txBox="1"/>
          <p:nvPr/>
        </p:nvSpPr>
        <p:spPr>
          <a:xfrm>
            <a:off x="7946595" y="6582996"/>
            <a:ext cx="2132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CERN-EP-2020-246</a:t>
            </a:r>
            <a:endParaRPr lang="en-US" sz="16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2CB63B6-EE8E-4E98-A5DA-BC08F1B70CA5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Comparison to DPMJET-III</a:t>
            </a:r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D1C8-AFF0-401D-B7A4-971C8EBE62DE}" type="slidenum">
              <a:rPr lang="en-US" sz="3200" b="0" smtClean="0"/>
              <a:t>88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83999826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3DE41A79-8513-4B00-BA95-2C763DED4D3A}"/>
              </a:ext>
            </a:extLst>
          </p:cNvPr>
          <p:cNvSpPr txBox="1">
            <a:spLocks/>
          </p:cNvSpPr>
          <p:nvPr/>
        </p:nvSpPr>
        <p:spPr>
          <a:xfrm>
            <a:off x="1547975" y="1825625"/>
            <a:ext cx="45733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More jet-like away side in DPMJET-III than in data.  This produces the larger unsubtracted </a:t>
            </a:r>
            <a:r>
              <a:rPr lang="en-US" i="1" dirty="0"/>
              <a:t>v</a:t>
            </a:r>
            <a:r>
              <a:rPr lang="en-US" baseline="-25000" dirty="0"/>
              <a:t>2,2</a:t>
            </a:r>
            <a:r>
              <a:rPr lang="en-US" dirty="0"/>
              <a:t> seen on the previous slide.  Small remaining modulation after nonflow subtraction seen in the lower panel.  DPMJET-III is of limited use in modeling the soft correlations in photonuclear events.  </a:t>
            </a:r>
          </a:p>
        </p:txBody>
      </p:sp>
      <p:pic>
        <p:nvPicPr>
          <p:cNvPr id="5" name="Picture 4" descr="Chart  Description automatically generated">
            <a:extLst>
              <a:ext uri="{FF2B5EF4-FFF2-40B4-BE49-F238E27FC236}">
                <a16:creationId xmlns:a16="http://schemas.microsoft.com/office/drawing/2014/main" id="{944AC3F8-B0D7-4A4D-8B7E-EFB26D997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760" y="1355217"/>
            <a:ext cx="4252248" cy="48217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B462744-9D05-46E4-9624-C5DFFDDEEAA9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DPMJET-III 2PC example</a:t>
            </a:r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7F40-2663-42BC-9DC1-0E84C63EEFFE}" type="slidenum">
              <a:rPr lang="en-US" sz="3200" b="0" smtClean="0"/>
              <a:t>89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4249925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B83DF-BE8C-ACA3-797A-C9F7C0371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9A5BE-0485-1E70-B639-7A9D6023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roadmap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26B51-BD43-90D1-0837-4738574F3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4161" y="1017596"/>
            <a:ext cx="9227839" cy="56332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Particle physics background</a:t>
            </a:r>
          </a:p>
          <a:p>
            <a:pPr lvl="1"/>
            <a:r>
              <a:rPr lang="en-US" dirty="0"/>
              <a:t>Quarks and gluons are strongly coupled making theory challenging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Relativistic heavy ion  collisions and the QGP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Photonuclear and other ultraperipheral collisions</a:t>
            </a:r>
          </a:p>
          <a:p>
            <a:pPr lvl="1"/>
            <a:r>
              <a:rPr lang="en-US" dirty="0"/>
              <a:t>ATLAS measurement of photonuclear</a:t>
            </a:r>
          </a:p>
          <a:p>
            <a:pPr marL="457200" lvl="1" indent="0">
              <a:buNone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Probing the QGP with high energy quarks</a:t>
            </a:r>
          </a:p>
          <a:p>
            <a:endParaRPr lang="en-US" dirty="0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D51B9DF-E856-C284-FB98-8686EC57A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4D11-8130-4DE9-AE41-1F39228EAB26}" type="slidenum">
              <a:rPr lang="en-US" sz="3200" b="0" smtClean="0"/>
              <a:t>9</a:t>
            </a:fld>
            <a:endParaRPr lang="en-US" sz="3200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D10F05-704A-F131-83FD-6278C6A77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alphaModFix/>
          </a:blip>
          <a:srcRect l="565" r="566"/>
          <a:stretch>
            <a:fillRect/>
          </a:stretch>
        </p:blipFill>
        <p:spPr>
          <a:xfrm>
            <a:off x="664293" y="2355471"/>
            <a:ext cx="1442025" cy="10226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FBB141-364E-43FF-79AB-2A45526E9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22" y="885227"/>
            <a:ext cx="1329301" cy="12279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0442E2-7459-FF31-5946-13C3FB6DBB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288" b="6668"/>
          <a:stretch>
            <a:fillRect/>
          </a:stretch>
        </p:blipFill>
        <p:spPr>
          <a:xfrm>
            <a:off x="1971023" y="4224409"/>
            <a:ext cx="849379" cy="490695"/>
          </a:xfrm>
          <a:prstGeom prst="rect">
            <a:avLst/>
          </a:prstGeom>
        </p:spPr>
      </p:pic>
      <p:sp>
        <p:nvSpPr>
          <p:cNvPr id="12" name="WavyLine 116">
            <a:extLst>
              <a:ext uri="{FF2B5EF4-FFF2-40B4-BE49-F238E27FC236}">
                <a16:creationId xmlns:a16="http://schemas.microsoft.com/office/drawing/2014/main" id="{DCA1BB01-3A66-2A16-8413-03A72665A770}"/>
              </a:ext>
            </a:extLst>
          </p:cNvPr>
          <p:cNvSpPr/>
          <p:nvPr/>
        </p:nvSpPr>
        <p:spPr>
          <a:xfrm rot="5400000">
            <a:off x="918748" y="3850000"/>
            <a:ext cx="260410" cy="1341522"/>
          </a:xfrm>
          <a:custGeom>
            <a:avLst/>
            <a:gdLst/>
            <a:ahLst/>
            <a:cxnLst/>
            <a:rect l="0" t="0" r="0" b="0"/>
            <a:pathLst>
              <a:path w="260000" h="2500000" fill="none">
                <a:moveTo>
                  <a:pt x="130000" y="0"/>
                </a:moveTo>
                <a:lnTo>
                  <a:pt x="179749" y="31250"/>
                </a:lnTo>
                <a:lnTo>
                  <a:pt x="221924" y="62500"/>
                </a:lnTo>
                <a:lnTo>
                  <a:pt x="250104" y="93750"/>
                </a:lnTo>
                <a:lnTo>
                  <a:pt x="260000" y="125000"/>
                </a:lnTo>
                <a:lnTo>
                  <a:pt x="250104" y="156250"/>
                </a:lnTo>
                <a:lnTo>
                  <a:pt x="221924" y="187500"/>
                </a:lnTo>
                <a:lnTo>
                  <a:pt x="179749" y="218750"/>
                </a:lnTo>
                <a:lnTo>
                  <a:pt x="130000" y="250000"/>
                </a:lnTo>
                <a:lnTo>
                  <a:pt x="80251" y="281250"/>
                </a:lnTo>
                <a:lnTo>
                  <a:pt x="38076" y="312500"/>
                </a:lnTo>
                <a:lnTo>
                  <a:pt x="9896" y="343750"/>
                </a:lnTo>
                <a:lnTo>
                  <a:pt x="0" y="375000"/>
                </a:lnTo>
                <a:lnTo>
                  <a:pt x="9896" y="406250"/>
                </a:lnTo>
                <a:lnTo>
                  <a:pt x="38076" y="437500"/>
                </a:lnTo>
                <a:lnTo>
                  <a:pt x="80251" y="468750"/>
                </a:lnTo>
                <a:lnTo>
                  <a:pt x="130000" y="500000"/>
                </a:lnTo>
                <a:lnTo>
                  <a:pt x="179749" y="531250"/>
                </a:lnTo>
                <a:lnTo>
                  <a:pt x="221924" y="562500"/>
                </a:lnTo>
                <a:lnTo>
                  <a:pt x="250104" y="593750"/>
                </a:lnTo>
                <a:lnTo>
                  <a:pt x="260000" y="625000"/>
                </a:lnTo>
                <a:lnTo>
                  <a:pt x="250104" y="656250"/>
                </a:lnTo>
                <a:lnTo>
                  <a:pt x="221924" y="687500"/>
                </a:lnTo>
                <a:lnTo>
                  <a:pt x="179749" y="718750"/>
                </a:lnTo>
                <a:lnTo>
                  <a:pt x="130000" y="750000"/>
                </a:lnTo>
                <a:lnTo>
                  <a:pt x="80251" y="781250"/>
                </a:lnTo>
                <a:lnTo>
                  <a:pt x="38076" y="812500"/>
                </a:lnTo>
                <a:lnTo>
                  <a:pt x="9896" y="843750"/>
                </a:lnTo>
                <a:lnTo>
                  <a:pt x="0" y="875000"/>
                </a:lnTo>
                <a:lnTo>
                  <a:pt x="9896" y="906250"/>
                </a:lnTo>
                <a:lnTo>
                  <a:pt x="38076" y="937500"/>
                </a:lnTo>
                <a:lnTo>
                  <a:pt x="80251" y="968750"/>
                </a:lnTo>
                <a:lnTo>
                  <a:pt x="130000" y="1000000"/>
                </a:lnTo>
                <a:lnTo>
                  <a:pt x="179749" y="1031250"/>
                </a:lnTo>
                <a:lnTo>
                  <a:pt x="221924" y="1062500"/>
                </a:lnTo>
                <a:lnTo>
                  <a:pt x="250104" y="1093750"/>
                </a:lnTo>
                <a:lnTo>
                  <a:pt x="260000" y="1125000"/>
                </a:lnTo>
                <a:lnTo>
                  <a:pt x="250104" y="1156250"/>
                </a:lnTo>
                <a:lnTo>
                  <a:pt x="221924" y="1187500"/>
                </a:lnTo>
                <a:lnTo>
                  <a:pt x="179749" y="1218750"/>
                </a:lnTo>
                <a:lnTo>
                  <a:pt x="130000" y="1250000"/>
                </a:lnTo>
                <a:lnTo>
                  <a:pt x="80251" y="1281250"/>
                </a:lnTo>
                <a:lnTo>
                  <a:pt x="38076" y="1312500"/>
                </a:lnTo>
                <a:lnTo>
                  <a:pt x="9896" y="1343750"/>
                </a:lnTo>
                <a:lnTo>
                  <a:pt x="0" y="1375000"/>
                </a:lnTo>
                <a:lnTo>
                  <a:pt x="9896" y="1406250"/>
                </a:lnTo>
                <a:lnTo>
                  <a:pt x="38076" y="1437500"/>
                </a:lnTo>
                <a:lnTo>
                  <a:pt x="80251" y="1468750"/>
                </a:lnTo>
                <a:lnTo>
                  <a:pt x="130000" y="1500000"/>
                </a:lnTo>
                <a:lnTo>
                  <a:pt x="179749" y="1531250"/>
                </a:lnTo>
                <a:lnTo>
                  <a:pt x="221924" y="1562500"/>
                </a:lnTo>
                <a:lnTo>
                  <a:pt x="250104" y="1593750"/>
                </a:lnTo>
                <a:lnTo>
                  <a:pt x="260000" y="1625000"/>
                </a:lnTo>
                <a:lnTo>
                  <a:pt x="250104" y="1656250"/>
                </a:lnTo>
                <a:lnTo>
                  <a:pt x="221924" y="1687500"/>
                </a:lnTo>
                <a:lnTo>
                  <a:pt x="179749" y="1718750"/>
                </a:lnTo>
                <a:lnTo>
                  <a:pt x="130000" y="1750000"/>
                </a:lnTo>
                <a:lnTo>
                  <a:pt x="80251" y="1781250"/>
                </a:lnTo>
                <a:lnTo>
                  <a:pt x="38076" y="1812500"/>
                </a:lnTo>
                <a:lnTo>
                  <a:pt x="9896" y="1843750"/>
                </a:lnTo>
                <a:lnTo>
                  <a:pt x="0" y="1875000"/>
                </a:lnTo>
                <a:lnTo>
                  <a:pt x="9896" y="1906250"/>
                </a:lnTo>
                <a:lnTo>
                  <a:pt x="38076" y="1937500"/>
                </a:lnTo>
                <a:lnTo>
                  <a:pt x="80251" y="1968750"/>
                </a:lnTo>
                <a:lnTo>
                  <a:pt x="130000" y="2000000"/>
                </a:lnTo>
                <a:lnTo>
                  <a:pt x="179749" y="2031250"/>
                </a:lnTo>
                <a:lnTo>
                  <a:pt x="221924" y="2062500"/>
                </a:lnTo>
                <a:lnTo>
                  <a:pt x="250104" y="2093750"/>
                </a:lnTo>
                <a:lnTo>
                  <a:pt x="260000" y="2125000"/>
                </a:lnTo>
                <a:lnTo>
                  <a:pt x="250104" y="2156250"/>
                </a:lnTo>
                <a:lnTo>
                  <a:pt x="221924" y="2187500"/>
                </a:lnTo>
                <a:lnTo>
                  <a:pt x="179749" y="2218750"/>
                </a:lnTo>
                <a:lnTo>
                  <a:pt x="130000" y="2250000"/>
                </a:lnTo>
                <a:lnTo>
                  <a:pt x="80251" y="2281250"/>
                </a:lnTo>
                <a:lnTo>
                  <a:pt x="38076" y="2312500"/>
                </a:lnTo>
                <a:lnTo>
                  <a:pt x="9896" y="2343750"/>
                </a:lnTo>
                <a:lnTo>
                  <a:pt x="0" y="2375000"/>
                </a:lnTo>
                <a:lnTo>
                  <a:pt x="9896" y="2406250"/>
                </a:lnTo>
                <a:lnTo>
                  <a:pt x="38076" y="2437500"/>
                </a:lnTo>
                <a:lnTo>
                  <a:pt x="80251" y="2468750"/>
                </a:lnTo>
                <a:lnTo>
                  <a:pt x="130000" y="2500000"/>
                </a:lnTo>
              </a:path>
            </a:pathLst>
          </a:custGeom>
          <a:noFill/>
          <a:ln w="76200">
            <a:solidFill>
              <a:srgbClr val="FFD7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17">
            <a:extLst>
              <a:ext uri="{FF2B5EF4-FFF2-40B4-BE49-F238E27FC236}">
                <a16:creationId xmlns:a16="http://schemas.microsoft.com/office/drawing/2014/main" id="{8094370B-50E7-0381-6F54-9D6C4B0D7AD4}"/>
              </a:ext>
            </a:extLst>
          </p:cNvPr>
          <p:cNvSpPr txBox="1">
            <a:spLocks/>
          </p:cNvSpPr>
          <p:nvPr/>
        </p:nvSpPr>
        <p:spPr>
          <a:xfrm>
            <a:off x="648475" y="3648226"/>
            <a:ext cx="600000" cy="5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D700"/>
                </a:solidFill>
              </a:rPr>
              <a:t>γ</a:t>
            </a:r>
          </a:p>
        </p:txBody>
      </p:sp>
      <p:sp>
        <p:nvSpPr>
          <p:cNvPr id="16" name="Triangle 107">
            <a:extLst>
              <a:ext uri="{FF2B5EF4-FFF2-40B4-BE49-F238E27FC236}">
                <a16:creationId xmlns:a16="http://schemas.microsoft.com/office/drawing/2014/main" id="{D92C56C2-A06F-E3EB-4AC4-84E5ADDAB955}"/>
              </a:ext>
            </a:extLst>
          </p:cNvPr>
          <p:cNvSpPr/>
          <p:nvPr/>
        </p:nvSpPr>
        <p:spPr>
          <a:xfrm rot="5400000">
            <a:off x="1727384" y="4288876"/>
            <a:ext cx="354419" cy="36976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26AD584-3982-BAA4-9BB4-D5B38EE207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66" y="4994488"/>
            <a:ext cx="1767078" cy="171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1520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9C847E8-A4ED-42A8-AE79-3E9655863C44}"/>
              </a:ext>
            </a:extLst>
          </p:cNvPr>
          <p:cNvSpPr txBox="1">
            <a:spLocks/>
          </p:cNvSpPr>
          <p:nvPr/>
        </p:nvSpPr>
        <p:spPr>
          <a:xfrm>
            <a:off x="5536329" y="1379095"/>
            <a:ext cx="4990808" cy="52390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two-component fit was performed (signal MC) + (background MC) to data distributions to determine the purity.</a:t>
            </a:r>
          </a:p>
          <a:p>
            <a:r>
              <a:rPr lang="en-US" dirty="0"/>
              <a:t>The </a:t>
            </a:r>
            <a:r>
              <a:rPr lang="en-US" i="1" dirty="0"/>
              <a:t>N</a:t>
            </a:r>
            <a:r>
              <a:rPr lang="en-US" baseline="-25000" dirty="0"/>
              <a:t>ch</a:t>
            </a:r>
            <a:r>
              <a:rPr lang="en-US" dirty="0"/>
              <a:t> and </a:t>
            </a:r>
            <a:r>
              <a:rPr lang="el-GR" dirty="0"/>
              <a:t>Σ</a:t>
            </a:r>
            <a:r>
              <a:rPr lang="el-GR" baseline="-25000" dirty="0"/>
              <a:t>γ</a:t>
            </a:r>
            <a:r>
              <a:rPr lang="el-GR" dirty="0"/>
              <a:t>Δ</a:t>
            </a:r>
            <a:r>
              <a:rPr lang="el-GR" i="1" dirty="0"/>
              <a:t>η</a:t>
            </a:r>
            <a:r>
              <a:rPr lang="en-US" dirty="0"/>
              <a:t>  distributions were used. </a:t>
            </a:r>
          </a:p>
          <a:p>
            <a:r>
              <a:rPr lang="en-US" dirty="0"/>
              <a:t>A conservative approach was taken and the worst purities were used to assess possible effects.</a:t>
            </a:r>
          </a:p>
          <a:p>
            <a:r>
              <a:rPr lang="en-US" dirty="0"/>
              <a:t>A </a:t>
            </a:r>
            <a:r>
              <a:rPr lang="en-US" i="1" dirty="0"/>
              <a:t>pp</a:t>
            </a:r>
            <a:r>
              <a:rPr lang="en-US" dirty="0"/>
              <a:t> </a:t>
            </a:r>
            <a:r>
              <a:rPr lang="el-GR" dirty="0"/>
              <a:t>Δφ</a:t>
            </a:r>
            <a:r>
              <a:rPr lang="en-US" dirty="0"/>
              <a:t> correlation with the same selections was subtracted (according to the bins purity) from the photonuclear data as a systematic variation and the sensitivity is included in the final result.  </a:t>
            </a:r>
          </a:p>
        </p:txBody>
      </p:sp>
      <p:pic>
        <p:nvPicPr>
          <p:cNvPr id="5" name="Picture 4" descr="Chart, box and whisker chart  Description automatically generated">
            <a:extLst>
              <a:ext uri="{FF2B5EF4-FFF2-40B4-BE49-F238E27FC236}">
                <a16:creationId xmlns:a16="http://schemas.microsoft.com/office/drawing/2014/main" id="{B400641E-F0AE-4E95-9D97-C3B989E88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969" y="2057177"/>
            <a:ext cx="3839779" cy="373299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58F73BE-7B90-42D4-8753-F25B35168CBE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u="sng" dirty="0"/>
              <a:t>Purity of the photonuclear selection</a:t>
            </a:r>
            <a:endParaRPr lang="en-US" sz="4000" b="1" u="sng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12873-6BEC-4C9B-B800-74CC6FB80690}" type="slidenum">
              <a:rPr lang="en-US" sz="3200" b="0" smtClean="0"/>
              <a:t>90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34946179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calendar  Description automatically generated">
            <a:extLst>
              <a:ext uri="{FF2B5EF4-FFF2-40B4-BE49-F238E27FC236}">
                <a16:creationId xmlns:a16="http://schemas.microsoft.com/office/drawing/2014/main" id="{2EC5F7E6-330F-43B0-911B-F86EE39F0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221" y="1331784"/>
            <a:ext cx="3957388" cy="3795361"/>
          </a:xfrm>
          <a:prstGeom prst="rect">
            <a:avLst/>
          </a:prstGeom>
        </p:spPr>
      </p:pic>
      <p:pic>
        <p:nvPicPr>
          <p:cNvPr id="7" name="Picture 6" descr="Chart, box and whisker chart  Description automatically generated">
            <a:extLst>
              <a:ext uri="{FF2B5EF4-FFF2-40B4-BE49-F238E27FC236}">
                <a16:creationId xmlns:a16="http://schemas.microsoft.com/office/drawing/2014/main" id="{38D03224-0110-4E1E-84C8-80D33C899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93" y="1344946"/>
            <a:ext cx="3991758" cy="376099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12B9A30-8A29-41EC-9C67-CD2D44B3694E}"/>
              </a:ext>
            </a:extLst>
          </p:cNvPr>
          <p:cNvSpPr txBox="1">
            <a:spLocks/>
          </p:cNvSpPr>
          <p:nvPr/>
        </p:nvSpPr>
        <p:spPr>
          <a:xfrm>
            <a:off x="1390457" y="5783184"/>
            <a:ext cx="9018822" cy="100884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/>
              <a:t>v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baseline="-25000" dirty="0"/>
              <a:t>ch</a:t>
            </a:r>
            <a:r>
              <a:rPr lang="en-US" dirty="0"/>
              <a:t>) shows insensitivity to associated particle </a:t>
            </a:r>
            <a:r>
              <a:rPr lang="en-US" i="1" dirty="0"/>
              <a:t>p</a:t>
            </a:r>
            <a:r>
              <a:rPr lang="en-US" baseline="-25000" dirty="0"/>
              <a:t>T</a:t>
            </a:r>
            <a:r>
              <a:rPr lang="en-US" dirty="0"/>
              <a:t> range.  This is consistent with a hydrodynamic  paradigm where particle anisotropies are generated from a single-particle flow vector for all </a:t>
            </a:r>
            <a:r>
              <a:rPr lang="en-US" i="1" dirty="0"/>
              <a:t>p</a:t>
            </a:r>
            <a:r>
              <a:rPr lang="en-US" baseline="-25000" dirty="0"/>
              <a:t>T</a:t>
            </a:r>
            <a:r>
              <a:rPr lang="en-US" dirty="0"/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6F4108-0E9B-41FD-B2BC-02DC1C1B3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365" y="5085157"/>
            <a:ext cx="7507786" cy="58717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5D043FE-331F-41A1-822C-9BE04FC189AF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Factorization </a:t>
            </a:r>
            <a:r>
              <a:rPr lang="en-US" sz="4000" b="1" i="1" u="sng" dirty="0"/>
              <a:t>v</a:t>
            </a:r>
            <a:r>
              <a:rPr lang="en-US" sz="4000" b="1" u="sng" baseline="-25000" dirty="0"/>
              <a:t>2</a:t>
            </a:r>
            <a:r>
              <a:rPr lang="en-US" sz="4000" b="1" u="sng" dirty="0"/>
              <a:t>(</a:t>
            </a:r>
            <a:r>
              <a:rPr lang="en-US" sz="4000" b="1" i="1" u="sng" dirty="0"/>
              <a:t>N</a:t>
            </a:r>
            <a:r>
              <a:rPr lang="en-US" sz="4000" b="1" u="sng" baseline="-25000" dirty="0"/>
              <a:t>ch</a:t>
            </a:r>
            <a:r>
              <a:rPr lang="en-US" sz="4000" b="1" u="sng" dirty="0"/>
              <a:t>) </a:t>
            </a:r>
          </a:p>
        </p:txBody>
      </p:sp>
      <p:sp>
        <p:nvSpPr>
          <p:cNvPr id="11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C6A6B-CDD6-45E4-A0CC-D311FABBDE83}" type="slidenum">
              <a:rPr lang="en-US" sz="3200" b="0" smtClean="0"/>
              <a:t>91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66175215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AE004FA-B767-8644-44DF-251DD09A5CB6}"/>
              </a:ext>
            </a:extLst>
          </p:cNvPr>
          <p:cNvSpPr txBox="1">
            <a:spLocks/>
          </p:cNvSpPr>
          <p:nvPr/>
        </p:nvSpPr>
        <p:spPr>
          <a:xfrm>
            <a:off x="161319" y="827196"/>
            <a:ext cx="6036094" cy="51210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</a:t>
            </a:r>
            <a:r>
              <a:rPr kumimoji="0" lang="en-US" sz="280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is the fractional change in </a:t>
            </a: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</a:t>
            </a:r>
            <a:r>
              <a:rPr kumimoji="0" lang="en-US" sz="280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n,n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per a unit rapidity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</a:rPr>
              <a:t>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 characterizes longitudinal decorrelation effects well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</a:rPr>
              <a:t>This class of measurements probes the shape of the initial state energy density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First decorrelation measurement in small systems 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7157328-A880-0AC6-1BDE-099A1B5700B3}"/>
              </a:ext>
            </a:extLst>
          </p:cNvPr>
          <p:cNvSpPr txBox="1">
            <a:spLocks/>
          </p:cNvSpPr>
          <p:nvPr/>
        </p:nvSpPr>
        <p:spPr>
          <a:xfrm>
            <a:off x="493909" y="90190"/>
            <a:ext cx="10859891" cy="696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/>
              <a:t>Measurements of longitudinal decorrelation </a:t>
            </a:r>
            <a:endParaRPr lang="en-US" b="1" i="1" u="sng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8BD165-F3A2-1059-4085-C1CA6F8C3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002" y="1711711"/>
            <a:ext cx="4951111" cy="41164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3BFB68-B416-2CDE-EE3B-5529B0B0179C}"/>
              </a:ext>
            </a:extLst>
          </p:cNvPr>
          <p:cNvSpPr txBox="1"/>
          <p:nvPr/>
        </p:nvSpPr>
        <p:spPr>
          <a:xfrm>
            <a:off x="10273344" y="1051132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arXiv:2308.16745</a:t>
            </a: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55ED9E9-5CE3-31F4-1D78-CE5E4CDE0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8078" y="6413467"/>
            <a:ext cx="2743200" cy="365125"/>
          </a:xfrm>
        </p:spPr>
        <p:txBody>
          <a:bodyPr/>
          <a:lstStyle/>
          <a:p>
            <a:fld id="{71C2EF7D-8455-4922-B4D1-9FC4AFE5F114}" type="slidenum">
              <a:rPr lang="en-US" sz="3200" b="0" smtClean="0"/>
              <a:t>92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92831508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5D965-E5CA-D9E5-F23A-9BABE2B92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ABD1E376-8FB7-ACE4-4748-1C6304E5F543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Strangeness enhancement in </a:t>
            </a:r>
            <a:r>
              <a:rPr lang="el-GR" sz="4000" b="1" u="sng" dirty="0"/>
              <a:t>γ</a:t>
            </a:r>
            <a:r>
              <a:rPr lang="en-US" sz="4000" b="1" u="sng" dirty="0"/>
              <a:t>A 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5102464-4E7E-B3E9-3A8F-F3CA584068F4}"/>
              </a:ext>
            </a:extLst>
          </p:cNvPr>
          <p:cNvSpPr txBox="1">
            <a:spLocks/>
          </p:cNvSpPr>
          <p:nvPr/>
        </p:nvSpPr>
        <p:spPr>
          <a:xfrm>
            <a:off x="107577" y="888746"/>
            <a:ext cx="6219264" cy="21637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Strangeness enhancement, baryon anomaly, baryon stopping…</a:t>
            </a:r>
          </a:p>
          <a:p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 incoming quantum numbers in </a:t>
            </a:r>
            <a:r>
              <a:rPr lang="en-US" i="1" dirty="0">
                <a:solidFill>
                  <a:prstClr val="white"/>
                </a:solidFill>
              </a:rPr>
              <a:t>γ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  <a:p>
            <a:r>
              <a:rPr lang="en-US" dirty="0"/>
              <a:t>Plots of displaced vertex identified particle candidates in </a:t>
            </a:r>
            <a:r>
              <a:rPr lang="en-US" i="1" dirty="0">
                <a:solidFill>
                  <a:prstClr val="white"/>
                </a:solidFill>
              </a:rPr>
              <a:t>γ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  <a:p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6ADEACD-FEF2-C009-120C-824A18B14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753" y="1727947"/>
            <a:ext cx="870231" cy="81068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B7FE42-0D21-6251-52B1-D4559A5A1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2227" y="4348238"/>
            <a:ext cx="983490" cy="102422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281F06A-DDF6-0DB1-F2E7-5AE7AAC039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091" y="4177469"/>
            <a:ext cx="1270190" cy="96378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FE21D07-61A5-F36F-97D3-D7F17C4F6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243" y="2987869"/>
            <a:ext cx="4060084" cy="327836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C15D139-C3A5-CD1D-AFD0-F6E3C1505D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5596" y="809262"/>
            <a:ext cx="3593189" cy="304189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998ED7D-64F4-D295-A847-EEE3181A33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5596" y="3877911"/>
            <a:ext cx="3706461" cy="2980089"/>
          </a:xfrm>
          <a:prstGeom prst="rect">
            <a:avLst/>
          </a:prstGeom>
        </p:spPr>
      </p:pic>
      <p:sp>
        <p:nvSpPr>
          <p:cNvPr id="3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E78F-31A4-4CEB-A694-C48E05670192}" type="slidenum">
              <a:rPr lang="en-US" sz="3200" b="0" smtClean="0"/>
              <a:t>93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31615974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C2C7-50F7-B6E5-84EB-B2C6CCBD4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910A0D3C-F20E-54A5-42F8-F0111C7C07A1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Identified particle &lt;pT&gt; in </a:t>
            </a:r>
            <a:r>
              <a:rPr lang="el-GR" sz="4000" b="1" i="1" u="sng" dirty="0"/>
              <a:t>γ</a:t>
            </a:r>
            <a:r>
              <a:rPr lang="en-US" sz="4000" b="1" i="1" u="sng" dirty="0"/>
              <a:t>A</a:t>
            </a:r>
            <a:r>
              <a:rPr lang="en-US" sz="4000" b="1" u="sng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235A87-1967-0882-DCF9-B6140E974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35" y="1356794"/>
            <a:ext cx="6643678" cy="4144412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8193566D-C2CF-765F-AC4C-2F4D22956C79}"/>
              </a:ext>
            </a:extLst>
          </p:cNvPr>
          <p:cNvSpPr txBox="1"/>
          <p:nvPr/>
        </p:nvSpPr>
        <p:spPr>
          <a:xfrm>
            <a:off x="616448" y="6301218"/>
            <a:ext cx="10326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Behavior in data is consistent with qualitative picture of radial flow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B82E5F0-392F-941F-986B-1E4909992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4216" y="809691"/>
            <a:ext cx="4892586" cy="52349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&lt;pT&gt; with </a:t>
            </a:r>
            <a:r>
              <a:rPr lang="en-US" baseline="-25000" dirty="0"/>
              <a:t>Nch</a:t>
            </a:r>
          </a:p>
          <a:p>
            <a:pPr lvl="1"/>
            <a:r>
              <a:rPr lang="en-US" dirty="0"/>
              <a:t>Higher energy density achieved in higher multiplicity collisions leads to stronger radial expansion.</a:t>
            </a:r>
          </a:p>
          <a:p>
            <a:pPr lvl="1"/>
            <a:r>
              <a:rPr lang="en-US" dirty="0"/>
              <a:t>Thought of as a signature of QGP formation</a:t>
            </a:r>
          </a:p>
          <a:p>
            <a:endParaRPr lang="en-US" dirty="0"/>
          </a:p>
          <a:p>
            <a:r>
              <a:rPr lang="en-US" dirty="0"/>
              <a:t>Larger &lt;pT&gt; in the Pb-going direction</a:t>
            </a:r>
          </a:p>
          <a:p>
            <a:r>
              <a:rPr lang="en-US" dirty="0"/>
              <a:t>Qualitative agreement with the Hydro model excluding K</a:t>
            </a:r>
            <a:r>
              <a:rPr lang="en-US" baseline="-25000" dirty="0"/>
              <a:t>S</a:t>
            </a:r>
            <a:r>
              <a:rPr lang="en-US" baseline="30000" dirty="0"/>
              <a:t>0</a:t>
            </a:r>
          </a:p>
          <a:p>
            <a:pPr lvl="1"/>
            <a:r>
              <a:rPr lang="en-US" baseline="30000" dirty="0"/>
              <a:t>Common in these new data-model comparisons</a:t>
            </a:r>
            <a:endParaRPr lang="en-US" dirty="0"/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052888E7-F788-2D7B-F51A-49EDD2CB95E8}"/>
              </a:ext>
            </a:extLst>
          </p:cNvPr>
          <p:cNvSpPr/>
          <p:nvPr/>
        </p:nvSpPr>
        <p:spPr>
          <a:xfrm>
            <a:off x="1835483" y="5776773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4F5DF3C3-31BA-E9E9-F5E8-C70966A54009}"/>
              </a:ext>
            </a:extLst>
          </p:cNvPr>
          <p:cNvSpPr/>
          <p:nvPr/>
        </p:nvSpPr>
        <p:spPr>
          <a:xfrm rot="20252556">
            <a:off x="1921379" y="5962425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5E6F460-95B9-0451-7573-8F180E5CBDA4}"/>
              </a:ext>
            </a:extLst>
          </p:cNvPr>
          <p:cNvSpPr/>
          <p:nvPr/>
        </p:nvSpPr>
        <p:spPr>
          <a:xfrm rot="1128187">
            <a:off x="1940773" y="5549565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7CBCA23-8CC6-35C8-E9F3-BBDD53D3E026}"/>
              </a:ext>
            </a:extLst>
          </p:cNvPr>
          <p:cNvSpPr/>
          <p:nvPr/>
        </p:nvSpPr>
        <p:spPr>
          <a:xfrm>
            <a:off x="2163131" y="5620498"/>
            <a:ext cx="444965" cy="4607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34A519-1E14-11A3-F26F-CBF097281A41}"/>
              </a:ext>
            </a:extLst>
          </p:cNvPr>
          <p:cNvSpPr txBox="1"/>
          <p:nvPr/>
        </p:nvSpPr>
        <p:spPr>
          <a:xfrm>
            <a:off x="2111277" y="5561950"/>
            <a:ext cx="889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Pb</a:t>
            </a:r>
          </a:p>
        </p:txBody>
      </p:sp>
      <p:pic>
        <p:nvPicPr>
          <p:cNvPr id="10" name="Picture 9" descr="A picture containing object  Description automatically generated">
            <a:extLst>
              <a:ext uri="{FF2B5EF4-FFF2-40B4-BE49-F238E27FC236}">
                <a16:creationId xmlns:a16="http://schemas.microsoft.com/office/drawing/2014/main" id="{B3B6052C-358C-11C7-168F-6488D5902A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22" y="5784007"/>
            <a:ext cx="902198" cy="2153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C6146D6-D1DC-D290-836B-20701EFDEFBA}"/>
              </a:ext>
            </a:extLst>
          </p:cNvPr>
          <p:cNvSpPr txBox="1"/>
          <p:nvPr/>
        </p:nvSpPr>
        <p:spPr>
          <a:xfrm>
            <a:off x="6605079" y="5720985"/>
            <a:ext cx="24263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FFFFFF"/>
                </a:solidFill>
                <a:effectLst/>
                <a:latin typeface="Lucida Grande"/>
                <a:hlinkClick r:id="rId4"/>
              </a:rPr>
              <a:t>arXiv:2503.08181</a:t>
            </a:r>
            <a:endParaRPr lang="en-US" dirty="0"/>
          </a:p>
        </p:txBody>
      </p:sp>
      <p:sp>
        <p:nvSpPr>
          <p:cNvPr id="3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46935-9DAD-4C44-97F0-6E42042E92DE}" type="slidenum">
              <a:rPr lang="en-US" sz="3200" b="0" smtClean="0"/>
              <a:t>94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39749484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A7883-EB44-882C-E36E-E68771539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9D91DA-E2F7-9E8D-8B9D-974850F0D024}"/>
              </a:ext>
            </a:extLst>
          </p:cNvPr>
          <p:cNvSpPr/>
          <p:nvPr/>
        </p:nvSpPr>
        <p:spPr>
          <a:xfrm>
            <a:off x="1" y="952500"/>
            <a:ext cx="12202580" cy="37952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B050BB0C-4974-2668-6D20-A9B268C4E6A8}"/>
              </a:ext>
            </a:extLst>
          </p:cNvPr>
          <p:cNvSpPr txBox="1">
            <a:spLocks/>
          </p:cNvSpPr>
          <p:nvPr/>
        </p:nvSpPr>
        <p:spPr>
          <a:xfrm>
            <a:off x="565039" y="35899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Baryon anomaly in </a:t>
            </a:r>
            <a:r>
              <a:rPr lang="el-GR" sz="4000" b="1" i="1" u="sng" dirty="0"/>
              <a:t>γ</a:t>
            </a:r>
            <a:r>
              <a:rPr lang="en-US" sz="4000" b="1" i="1" u="sng" dirty="0"/>
              <a:t>A</a:t>
            </a:r>
            <a:r>
              <a:rPr lang="en-US" sz="4000" b="1" u="sng" dirty="0"/>
              <a:t>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86EA089-406A-9F5F-4A70-9BAB3433A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466" y="4907603"/>
            <a:ext cx="11617067" cy="123139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Larger hydrodynamic push to baryons as the QGP velocity field cools into hadrons</a:t>
            </a:r>
          </a:p>
          <a:p>
            <a:r>
              <a:rPr lang="en-US" dirty="0"/>
              <a:t>Observe large baryon enhancement at mid-pT in </a:t>
            </a:r>
            <a:r>
              <a:rPr lang="el-GR" sz="2800" i="1" dirty="0"/>
              <a:t>γ</a:t>
            </a:r>
            <a:r>
              <a:rPr lang="en-US" sz="2800" i="1" dirty="0"/>
              <a:t>A, </a:t>
            </a:r>
            <a:r>
              <a:rPr lang="en-US" sz="2800" dirty="0"/>
              <a:t>similar to pPb</a:t>
            </a:r>
          </a:p>
          <a:p>
            <a:r>
              <a:rPr lang="en-US" dirty="0"/>
              <a:t>Possibly see larger baryon enhancement in the Pb going direction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176283-DDF1-4DCD-E00A-7EE48791B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1651837"/>
            <a:ext cx="4527808" cy="30662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2ED4CA-510B-4CEF-DE8B-E99B9B5A08E1}"/>
              </a:ext>
            </a:extLst>
          </p:cNvPr>
          <p:cNvSpPr txBox="1"/>
          <p:nvPr/>
        </p:nvSpPr>
        <p:spPr>
          <a:xfrm>
            <a:off x="8752831" y="1007965"/>
            <a:ext cx="3109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Noto Sans" panose="020B0502040204020203" pitchFamily="34" charset="0"/>
                <a:hlinkClick r:id="rId3"/>
              </a:rPr>
              <a:t>Phys. Rev. Lett. </a:t>
            </a:r>
            <a:r>
              <a:rPr lang="en-US" b="1" i="0" dirty="0">
                <a:solidFill>
                  <a:srgbClr val="000000"/>
                </a:solidFill>
                <a:effectLst/>
                <a:latin typeface="Noto Sans" panose="020B0502040204020203" pitchFamily="34" charset="0"/>
                <a:hlinkClick r:id="rId3"/>
              </a:rPr>
              <a:t>111</a:t>
            </a:r>
            <a:r>
              <a:rPr lang="en-US" b="0" i="0" dirty="0">
                <a:solidFill>
                  <a:srgbClr val="000000"/>
                </a:solidFill>
                <a:effectLst/>
                <a:latin typeface="Noto Sans" panose="020B0502040204020203" pitchFamily="34" charset="0"/>
                <a:hlinkClick r:id="rId3"/>
              </a:rPr>
              <a:t>, 222301</a:t>
            </a:r>
            <a:endParaRPr lang="en-US" dirty="0"/>
          </a:p>
        </p:txBody>
      </p:sp>
      <p:sp>
        <p:nvSpPr>
          <p:cNvPr id="3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45BD-9B84-4B73-A6F6-FB3241D656B8}" type="slidenum">
              <a:rPr lang="en-US" sz="3200" b="0" smtClean="0"/>
              <a:t>95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30129004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79B5CB2B-BC9D-4D02-971A-EA2094CC7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86" y="1838697"/>
            <a:ext cx="3124015" cy="187165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678FB2D-9A98-4170-8915-865FD4AA9E97}"/>
              </a:ext>
            </a:extLst>
          </p:cNvPr>
          <p:cNvSpPr txBox="1">
            <a:spLocks/>
          </p:cNvSpPr>
          <p:nvPr/>
        </p:nvSpPr>
        <p:spPr>
          <a:xfrm>
            <a:off x="565039" y="86246"/>
            <a:ext cx="7886700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Single-photon interactions V+A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DBFF38-B919-45E0-B633-B2D782642C73}"/>
              </a:ext>
            </a:extLst>
          </p:cNvPr>
          <p:cNvSpPr txBox="1"/>
          <p:nvPr/>
        </p:nvSpPr>
        <p:spPr>
          <a:xfrm>
            <a:off x="2105097" y="4216388"/>
            <a:ext cx="5756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Elastic scattering: V + A → A + V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BB55567-138D-4D90-A7CA-303D88338D2C}"/>
              </a:ext>
            </a:extLst>
          </p:cNvPr>
          <p:cNvSpPr/>
          <p:nvPr/>
        </p:nvSpPr>
        <p:spPr>
          <a:xfrm>
            <a:off x="6591630" y="2623919"/>
            <a:ext cx="553996" cy="5232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4B9769A-88AF-4B8A-AABB-63E95E865667}"/>
              </a:ext>
            </a:extLst>
          </p:cNvPr>
          <p:cNvSpPr txBox="1"/>
          <p:nvPr/>
        </p:nvSpPr>
        <p:spPr>
          <a:xfrm>
            <a:off x="6622461" y="2622848"/>
            <a:ext cx="806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i="1" dirty="0"/>
              <a:t>ρ</a:t>
            </a:r>
            <a:r>
              <a:rPr lang="en-US" sz="2800" b="1" baseline="30000" dirty="0"/>
              <a:t>0</a:t>
            </a:r>
          </a:p>
        </p:txBody>
      </p:sp>
      <p:sp>
        <p:nvSpPr>
          <p:cNvPr id="44" name="Arrow: Left 43">
            <a:extLst>
              <a:ext uri="{FF2B5EF4-FFF2-40B4-BE49-F238E27FC236}">
                <a16:creationId xmlns:a16="http://schemas.microsoft.com/office/drawing/2014/main" id="{8C063257-CD15-4D13-B2D8-F15BE56337C5}"/>
              </a:ext>
            </a:extLst>
          </p:cNvPr>
          <p:cNvSpPr/>
          <p:nvPr/>
        </p:nvSpPr>
        <p:spPr>
          <a:xfrm rot="10800000">
            <a:off x="7113464" y="2871795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3E9C0A6-4CFB-421C-B210-8BDBDD51FE95}"/>
              </a:ext>
            </a:extLst>
          </p:cNvPr>
          <p:cNvSpPr/>
          <p:nvPr/>
        </p:nvSpPr>
        <p:spPr>
          <a:xfrm>
            <a:off x="7427845" y="1742648"/>
            <a:ext cx="553996" cy="5232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A799483-D33B-4541-9280-C5A8524C0275}"/>
              </a:ext>
            </a:extLst>
          </p:cNvPr>
          <p:cNvSpPr txBox="1"/>
          <p:nvPr/>
        </p:nvSpPr>
        <p:spPr>
          <a:xfrm>
            <a:off x="7458676" y="1741577"/>
            <a:ext cx="806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i="1" dirty="0"/>
              <a:t>ρ</a:t>
            </a:r>
            <a:r>
              <a:rPr lang="en-US" sz="2800" b="1" baseline="30000" dirty="0"/>
              <a:t>0</a:t>
            </a:r>
          </a:p>
        </p:txBody>
      </p:sp>
      <p:sp>
        <p:nvSpPr>
          <p:cNvPr id="47" name="Arrow: Left 46">
            <a:extLst>
              <a:ext uri="{FF2B5EF4-FFF2-40B4-BE49-F238E27FC236}">
                <a16:creationId xmlns:a16="http://schemas.microsoft.com/office/drawing/2014/main" id="{F26E5AEE-5BEE-4EE8-AABB-CDC3B8D7A83E}"/>
              </a:ext>
            </a:extLst>
          </p:cNvPr>
          <p:cNvSpPr/>
          <p:nvPr/>
        </p:nvSpPr>
        <p:spPr>
          <a:xfrm rot="6793347">
            <a:off x="7737283" y="1535186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7760828-3F8E-416F-9990-38405AE6E76E}"/>
              </a:ext>
            </a:extLst>
          </p:cNvPr>
          <p:cNvSpPr/>
          <p:nvPr/>
        </p:nvSpPr>
        <p:spPr>
          <a:xfrm>
            <a:off x="7786977" y="877282"/>
            <a:ext cx="553996" cy="5232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4767BC2-1092-43F7-B79B-DC7CE383AC19}"/>
              </a:ext>
            </a:extLst>
          </p:cNvPr>
          <p:cNvSpPr txBox="1"/>
          <p:nvPr/>
        </p:nvSpPr>
        <p:spPr>
          <a:xfrm>
            <a:off x="7817808" y="876211"/>
            <a:ext cx="806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i="1" dirty="0"/>
              <a:t>ρ</a:t>
            </a:r>
            <a:r>
              <a:rPr lang="en-US" sz="2800" b="1" baseline="30000" dirty="0"/>
              <a:t>0</a:t>
            </a:r>
          </a:p>
        </p:txBody>
      </p:sp>
      <p:sp>
        <p:nvSpPr>
          <p:cNvPr id="50" name="Arrow: Left 49">
            <a:extLst>
              <a:ext uri="{FF2B5EF4-FFF2-40B4-BE49-F238E27FC236}">
                <a16:creationId xmlns:a16="http://schemas.microsoft.com/office/drawing/2014/main" id="{86CA233C-8BD5-47A3-9EAD-9E6B0F544C73}"/>
              </a:ext>
            </a:extLst>
          </p:cNvPr>
          <p:cNvSpPr/>
          <p:nvPr/>
        </p:nvSpPr>
        <p:spPr>
          <a:xfrm rot="6793347">
            <a:off x="8096415" y="669820"/>
            <a:ext cx="327647" cy="15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22425E-B4B8-D1FC-9C38-B402017B6F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89" r="3400" b="6088"/>
          <a:stretch>
            <a:fillRect/>
          </a:stretch>
        </p:blipFill>
        <p:spPr>
          <a:xfrm>
            <a:off x="7479923" y="2228935"/>
            <a:ext cx="643502" cy="1980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B0FE44-316D-36A2-AE2B-26290B1F42E3}"/>
              </a:ext>
            </a:extLst>
          </p:cNvPr>
          <p:cNvSpPr txBox="1"/>
          <p:nvPr/>
        </p:nvSpPr>
        <p:spPr>
          <a:xfrm>
            <a:off x="1681686" y="5499708"/>
            <a:ext cx="88286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Example measurement of  vector meson production</a:t>
            </a:r>
          </a:p>
        </p:txBody>
      </p:sp>
      <p:sp>
        <p:nvSpPr>
          <p:cNvPr id="51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609F-0D16-43BD-A69D-612392BBA1C4}" type="slidenum">
              <a:rPr lang="en-US" sz="3200" b="0" smtClean="0"/>
              <a:t>96</a:t>
            </a:fld>
            <a:endParaRPr lang="en-US" sz="32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30BDDC-E6FB-EFA2-3A54-B627042E0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510" y="283939"/>
            <a:ext cx="1899688" cy="52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8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45" grpId="0" animBg="1"/>
      <p:bldP spid="46" grpId="0"/>
      <p:bldP spid="48" grpId="0" animBg="1"/>
      <p:bldP spid="49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0749F-26CA-EF3F-FA8A-C616515CE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F55E6DC-5966-3198-6927-390BDC8D2DAC}"/>
              </a:ext>
            </a:extLst>
          </p:cNvPr>
          <p:cNvSpPr/>
          <p:nvPr/>
        </p:nvSpPr>
        <p:spPr>
          <a:xfrm>
            <a:off x="1" y="952500"/>
            <a:ext cx="12202580" cy="37952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468292E0-E2A5-EBEB-554C-C93C01D32D69}"/>
              </a:ext>
            </a:extLst>
          </p:cNvPr>
          <p:cNvSpPr txBox="1">
            <a:spLocks/>
          </p:cNvSpPr>
          <p:nvPr/>
        </p:nvSpPr>
        <p:spPr>
          <a:xfrm>
            <a:off x="565039" y="35899"/>
            <a:ext cx="8133688" cy="723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/>
              <a:t>Baryon anomaly in </a:t>
            </a:r>
            <a:r>
              <a:rPr lang="el-GR" sz="4000" b="1" i="1" u="sng" dirty="0"/>
              <a:t>γ</a:t>
            </a:r>
            <a:r>
              <a:rPr lang="en-US" sz="4000" b="1" i="1" u="sng" dirty="0"/>
              <a:t>A</a:t>
            </a:r>
            <a:r>
              <a:rPr lang="en-US" sz="4000" b="1" u="sng" dirty="0"/>
              <a:t> 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70E4441-7604-3E48-51F6-57754E0A87C9}"/>
              </a:ext>
            </a:extLst>
          </p:cNvPr>
          <p:cNvSpPr txBox="1"/>
          <p:nvPr/>
        </p:nvSpPr>
        <p:spPr>
          <a:xfrm>
            <a:off x="96304" y="6298881"/>
            <a:ext cx="10787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 b="1" dirty="0"/>
              <a:t>Observe large baryon enhancement at mid-pT in </a:t>
            </a:r>
            <a:r>
              <a:rPr lang="el-GR" sz="2800" b="1" i="1" dirty="0"/>
              <a:t>γ</a:t>
            </a:r>
            <a:r>
              <a:rPr lang="en-US" sz="2800" b="1" i="1" dirty="0"/>
              <a:t>A, </a:t>
            </a:r>
            <a:r>
              <a:rPr lang="en-US" sz="2800" b="1" dirty="0"/>
              <a:t>similar to pPb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C83FE91-BCB9-62B3-39E1-816F7CDBE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466" y="4907603"/>
            <a:ext cx="11617067" cy="123139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Larger hydrodynamic push to baryons as the QGP velocity field cools into hadrons</a:t>
            </a:r>
          </a:p>
          <a:p>
            <a:r>
              <a:rPr lang="en-US" dirty="0"/>
              <a:t>Observe large baryon enhancement at mid-pT in </a:t>
            </a:r>
            <a:r>
              <a:rPr lang="el-GR" sz="2800" i="1" dirty="0"/>
              <a:t>γ</a:t>
            </a:r>
            <a:r>
              <a:rPr lang="en-US" sz="2800" i="1" dirty="0"/>
              <a:t>A, </a:t>
            </a:r>
            <a:r>
              <a:rPr lang="en-US" sz="2800" dirty="0"/>
              <a:t>similar to pPb</a:t>
            </a:r>
          </a:p>
          <a:p>
            <a:r>
              <a:rPr lang="en-US" dirty="0"/>
              <a:t>Possibly see larger baryon enhancement in the Pb going direction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9965D5-6A41-39D9-784D-5F8B4C8A8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671" y="1648655"/>
            <a:ext cx="7863995" cy="3066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C3071B-CB0E-1C8C-F0BD-0C2A5D158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1651837"/>
            <a:ext cx="4527808" cy="30662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9BD34B-923C-B3D7-56C8-E881109EC2E8}"/>
              </a:ext>
            </a:extLst>
          </p:cNvPr>
          <p:cNvSpPr txBox="1"/>
          <p:nvPr/>
        </p:nvSpPr>
        <p:spPr>
          <a:xfrm>
            <a:off x="8752831" y="1007965"/>
            <a:ext cx="3109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Noto Sans" panose="020B0502040204020203" pitchFamily="34" charset="0"/>
                <a:hlinkClick r:id="rId4"/>
              </a:rPr>
              <a:t>Phys. Rev. Lett. </a:t>
            </a:r>
            <a:r>
              <a:rPr lang="en-US" b="1" i="0" dirty="0">
                <a:solidFill>
                  <a:srgbClr val="000000"/>
                </a:solidFill>
                <a:effectLst/>
                <a:latin typeface="Noto Sans" panose="020B0502040204020203" pitchFamily="34" charset="0"/>
                <a:hlinkClick r:id="rId4"/>
              </a:rPr>
              <a:t>111</a:t>
            </a:r>
            <a:r>
              <a:rPr lang="en-US" b="0" i="0" dirty="0">
                <a:solidFill>
                  <a:srgbClr val="000000"/>
                </a:solidFill>
                <a:effectLst/>
                <a:latin typeface="Noto Sans" panose="020B0502040204020203" pitchFamily="34" charset="0"/>
                <a:hlinkClick r:id="rId4"/>
              </a:rPr>
              <a:t>, 222301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4F06CB-9D2A-C7AA-E089-402B59A132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3137" y="1000198"/>
            <a:ext cx="1198137" cy="6725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B2CA22-E021-B088-FC40-C4C6CC718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881" y="1000199"/>
            <a:ext cx="1420869" cy="6660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43DEEA-3602-7AA8-FFEF-1182043DF467}"/>
              </a:ext>
            </a:extLst>
          </p:cNvPr>
          <p:cNvSpPr txBox="1"/>
          <p:nvPr/>
        </p:nvSpPr>
        <p:spPr>
          <a:xfrm>
            <a:off x="5795454" y="567960"/>
            <a:ext cx="24263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FFFFFF"/>
                </a:solidFill>
                <a:effectLst/>
                <a:latin typeface="Lucida Grande"/>
                <a:hlinkClick r:id="rId7"/>
              </a:rPr>
              <a:t>arXiv:2503.08181</a:t>
            </a:r>
            <a:endParaRPr lang="en-US" dirty="0"/>
          </a:p>
        </p:txBody>
      </p:sp>
      <p:sp>
        <p:nvSpPr>
          <p:cNvPr id="33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CEF1-54A9-4417-A421-9C67D894E9E7}" type="slidenum">
              <a:rPr lang="en-US" sz="3200" b="0" smtClean="0"/>
              <a:t>97</a:t>
            </a:fld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411416356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E33EF-EC30-FD66-FC2E-4BBFDD390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24AD7-F102-69C6-0D36-DEBE4691E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3262" y="5911202"/>
            <a:ext cx="1182029" cy="681037"/>
          </a:xfrm>
        </p:spPr>
        <p:txBody>
          <a:bodyPr/>
          <a:lstStyle/>
          <a:p>
            <a:fld id="{A396F22C-D155-42BA-B409-7AAC9C9098F3}" type="slidenum">
              <a:rPr lang="en-US" sz="3200" b="0" smtClean="0"/>
              <a:t>98</a:t>
            </a:fld>
            <a:endParaRPr lang="en-US" sz="3200" b="0" dirty="0"/>
          </a:p>
        </p:txBody>
      </p:sp>
      <p:pic>
        <p:nvPicPr>
          <p:cNvPr id="2" name="Picture 1" descr="A blue machine with colorful parts">
            <a:extLst>
              <a:ext uri="{FF2B5EF4-FFF2-40B4-BE49-F238E27FC236}">
                <a16:creationId xmlns:a16="http://schemas.microsoft.com/office/drawing/2014/main" id="{4561001E-7CBE-7934-0C97-52AB2F555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00" y="0"/>
            <a:ext cx="10287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C5BA355-5618-C1D9-4E9D-14867FA49772}"/>
              </a:ext>
            </a:extLst>
          </p:cNvPr>
          <p:cNvSpPr/>
          <p:nvPr/>
        </p:nvSpPr>
        <p:spPr>
          <a:xfrm>
            <a:off x="1063025" y="592339"/>
            <a:ext cx="914034" cy="341416"/>
          </a:xfrm>
          <a:prstGeom prst="roundRect">
            <a:avLst/>
          </a:prstGeom>
          <a:solidFill>
            <a:srgbClr val="7B791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sEPD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561D639-5467-F8AB-C9AB-004701DF5EC5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7938052" y="3265714"/>
            <a:ext cx="2024095" cy="551649"/>
          </a:xfrm>
          <a:prstGeom prst="straightConnector1">
            <a:avLst/>
          </a:prstGeom>
          <a:ln w="38100">
            <a:solidFill>
              <a:srgbClr val="610D0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FF6459B-8E80-5052-0716-0FCAF0DB9441}"/>
              </a:ext>
            </a:extLst>
          </p:cNvPr>
          <p:cNvSpPr/>
          <p:nvPr/>
        </p:nvSpPr>
        <p:spPr>
          <a:xfrm>
            <a:off x="9962147" y="3102428"/>
            <a:ext cx="1282340" cy="326572"/>
          </a:xfrm>
          <a:prstGeom prst="roundRect">
            <a:avLst/>
          </a:prstGeom>
          <a:solidFill>
            <a:srgbClr val="610D0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MinBIAS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AF0DBC-6A62-F99D-0963-0AD199F89314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1977059" y="763047"/>
            <a:ext cx="2168923" cy="1494457"/>
          </a:xfrm>
          <a:prstGeom prst="line">
            <a:avLst/>
          </a:prstGeom>
          <a:ln w="38100">
            <a:solidFill>
              <a:srgbClr val="7B7918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2A287A-26B3-3355-12C9-0B458496DF1F}"/>
              </a:ext>
            </a:extLst>
          </p:cNvPr>
          <p:cNvSpPr/>
          <p:nvPr/>
        </p:nvSpPr>
        <p:spPr>
          <a:xfrm>
            <a:off x="1078858" y="1920395"/>
            <a:ext cx="736271" cy="326572"/>
          </a:xfrm>
          <a:prstGeom prst="roundRect">
            <a:avLst/>
          </a:prstGeom>
          <a:solidFill>
            <a:srgbClr val="B0618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TPC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7E557E1-2D9A-2698-F878-FED710166AF1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045675" y="1429453"/>
            <a:ext cx="2833172" cy="1439892"/>
          </a:xfrm>
          <a:prstGeom prst="straightConnector1">
            <a:avLst/>
          </a:prstGeom>
          <a:ln w="38100">
            <a:solidFill>
              <a:srgbClr val="097409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BBDFF93-A868-298D-519E-5AEECFF5F8FD}"/>
              </a:ext>
            </a:extLst>
          </p:cNvPr>
          <p:cNvSpPr/>
          <p:nvPr/>
        </p:nvSpPr>
        <p:spPr>
          <a:xfrm>
            <a:off x="1033374" y="1266167"/>
            <a:ext cx="1012301" cy="326572"/>
          </a:xfrm>
          <a:prstGeom prst="roundRect">
            <a:avLst/>
          </a:prstGeom>
          <a:solidFill>
            <a:srgbClr val="09740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MVTX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794E3A-52F9-FDE6-2193-1226EDB2685A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1815129" y="2083681"/>
            <a:ext cx="3137676" cy="1189076"/>
          </a:xfrm>
          <a:prstGeom prst="line">
            <a:avLst/>
          </a:prstGeom>
          <a:ln w="38100">
            <a:solidFill>
              <a:srgbClr val="B0618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193360F-5FC0-527C-58B4-95E92DF6F04D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7991841" y="2432025"/>
            <a:ext cx="2231017" cy="665920"/>
          </a:xfrm>
          <a:prstGeom prst="straightConnector1">
            <a:avLst/>
          </a:prstGeom>
          <a:ln w="38100">
            <a:solidFill>
              <a:srgbClr val="337481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99208A0-E400-1491-E08F-F22D26142072}"/>
              </a:ext>
            </a:extLst>
          </p:cNvPr>
          <p:cNvSpPr/>
          <p:nvPr/>
        </p:nvSpPr>
        <p:spPr>
          <a:xfrm>
            <a:off x="10222858" y="2268739"/>
            <a:ext cx="1031175" cy="326572"/>
          </a:xfrm>
          <a:prstGeom prst="roundRect">
            <a:avLst/>
          </a:prstGeom>
          <a:solidFill>
            <a:srgbClr val="33748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iHCAL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93A0D1D-A2D4-FC07-4429-3D270DA2E66A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2045675" y="191547"/>
            <a:ext cx="1582595" cy="1198621"/>
          </a:xfrm>
          <a:prstGeom prst="straightConnector1">
            <a:avLst/>
          </a:prstGeom>
          <a:ln w="38100">
            <a:solidFill>
              <a:srgbClr val="6C2E1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3CCEE4B-5D65-94C4-0E77-BCCED19A4AAD}"/>
              </a:ext>
            </a:extLst>
          </p:cNvPr>
          <p:cNvSpPr/>
          <p:nvPr/>
        </p:nvSpPr>
        <p:spPr>
          <a:xfrm>
            <a:off x="706766" y="28261"/>
            <a:ext cx="1338909" cy="326572"/>
          </a:xfrm>
          <a:prstGeom prst="roundRect">
            <a:avLst/>
          </a:prstGeom>
          <a:solidFill>
            <a:srgbClr val="6C2E1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MAGNET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51DFF77-AB4B-BE3C-86A1-FFF5BCEC70A0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7608600" y="933755"/>
            <a:ext cx="2537725" cy="725355"/>
          </a:xfrm>
          <a:prstGeom prst="straightConnector1">
            <a:avLst/>
          </a:prstGeom>
          <a:ln w="38100">
            <a:solidFill>
              <a:srgbClr val="202325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FD762FC-8E0D-DDDD-EEA0-9A3C446EE62F}"/>
              </a:ext>
            </a:extLst>
          </p:cNvPr>
          <p:cNvSpPr/>
          <p:nvPr/>
        </p:nvSpPr>
        <p:spPr>
          <a:xfrm>
            <a:off x="10146325" y="770469"/>
            <a:ext cx="1099791" cy="326572"/>
          </a:xfrm>
          <a:prstGeom prst="roundRect">
            <a:avLst/>
          </a:prstGeom>
          <a:solidFill>
            <a:srgbClr val="20232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oHCAL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AFD6757-ADEC-9106-2CEB-95D04DF354FF}"/>
              </a:ext>
            </a:extLst>
          </p:cNvPr>
          <p:cNvSpPr/>
          <p:nvPr/>
        </p:nvSpPr>
        <p:spPr>
          <a:xfrm>
            <a:off x="10050380" y="4657659"/>
            <a:ext cx="902814" cy="326572"/>
          </a:xfrm>
          <a:prstGeom prst="roundRect">
            <a:avLst/>
          </a:prstGeom>
          <a:solidFill>
            <a:srgbClr val="BEB92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INTT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E76634-8652-7016-4550-4B26530E7192}"/>
              </a:ext>
            </a:extLst>
          </p:cNvPr>
          <p:cNvCxnSpPr>
            <a:cxnSpLocks/>
            <a:stCxn id="19" idx="1"/>
          </p:cNvCxnSpPr>
          <p:nvPr/>
        </p:nvCxnSpPr>
        <p:spPr>
          <a:xfrm flipH="1" flipV="1">
            <a:off x="7084164" y="3891321"/>
            <a:ext cx="2966216" cy="929624"/>
          </a:xfrm>
          <a:prstGeom prst="line">
            <a:avLst/>
          </a:prstGeom>
          <a:ln w="38100">
            <a:solidFill>
              <a:srgbClr val="BEB924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C91B2A0-3773-79A8-259E-D8AD070E39C1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7090141" y="1697734"/>
            <a:ext cx="3054205" cy="1111099"/>
          </a:xfrm>
          <a:prstGeom prst="straightConnector1">
            <a:avLst/>
          </a:prstGeom>
          <a:ln w="38100">
            <a:solidFill>
              <a:srgbClr val="3472B7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7893A2C-ED49-28BC-129C-0775564B31E5}"/>
              </a:ext>
            </a:extLst>
          </p:cNvPr>
          <p:cNvSpPr/>
          <p:nvPr/>
        </p:nvSpPr>
        <p:spPr>
          <a:xfrm>
            <a:off x="10144346" y="1534448"/>
            <a:ext cx="1099791" cy="326572"/>
          </a:xfrm>
          <a:prstGeom prst="roundRect">
            <a:avLst/>
          </a:prstGeom>
          <a:solidFill>
            <a:srgbClr val="3472B7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EMCAL</a:t>
            </a:r>
          </a:p>
        </p:txBody>
      </p:sp>
      <p:pic>
        <p:nvPicPr>
          <p:cNvPr id="23" name="Picture 2" descr="sphenix-logo-white">
            <a:extLst>
              <a:ext uri="{FF2B5EF4-FFF2-40B4-BE49-F238E27FC236}">
                <a16:creationId xmlns:a16="http://schemas.microsoft.com/office/drawing/2014/main" id="{B91AF7CF-3272-FCFF-1CA5-C3D510CB5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52" y="5493497"/>
            <a:ext cx="1353000" cy="708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0E57FC0-3A3D-6700-0FA0-8B6B3FF10C72}"/>
              </a:ext>
            </a:extLst>
          </p:cNvPr>
          <p:cNvCxnSpPr>
            <a:cxnSpLocks/>
            <a:stCxn id="25" idx="1"/>
          </p:cNvCxnSpPr>
          <p:nvPr/>
        </p:nvCxnSpPr>
        <p:spPr>
          <a:xfrm flipH="1" flipV="1">
            <a:off x="7178818" y="4285565"/>
            <a:ext cx="3028236" cy="1487355"/>
          </a:xfrm>
          <a:prstGeom prst="straightConnector1">
            <a:avLst/>
          </a:prstGeom>
          <a:ln w="38100">
            <a:solidFill>
              <a:srgbClr val="610D0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0724196-3DB0-3C89-EC1C-6437CA16E9EC}"/>
              </a:ext>
            </a:extLst>
          </p:cNvPr>
          <p:cNvSpPr/>
          <p:nvPr/>
        </p:nvSpPr>
        <p:spPr>
          <a:xfrm>
            <a:off x="10207054" y="5609634"/>
            <a:ext cx="1031175" cy="326572"/>
          </a:xfrm>
          <a:prstGeom prst="roundRect">
            <a:avLst/>
          </a:prstGeom>
          <a:solidFill>
            <a:srgbClr val="610D0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TPOT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5096610-EC97-593F-5941-D7E3F24B7DC5}"/>
                  </a:ext>
                </a:extLst>
              </p:cNvPr>
              <p:cNvSpPr txBox="1"/>
              <p:nvPr/>
            </p:nvSpPr>
            <p:spPr>
              <a:xfrm>
                <a:off x="2340400" y="5671771"/>
                <a:ext cx="6509168" cy="95410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bg1"/>
                    </a:solidFill>
                  </a:rPr>
                  <a:t>Large, 2</a:t>
                </a:r>
                <a:r>
                  <a:rPr lang="el-GR" sz="2800" dirty="0">
                    <a:solidFill>
                      <a:schemeClr val="bg1"/>
                    </a:solidFill>
                  </a:rPr>
                  <a:t>π</a:t>
                </a:r>
                <a:r>
                  <a:rPr lang="en-US" sz="28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&lt;1.1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</a:rPr>
                  <a:t>  acceptance</a:t>
                </a:r>
              </a:p>
              <a:p>
                <a:r>
                  <a:rPr lang="en-US" sz="2800" dirty="0">
                    <a:solidFill>
                      <a:schemeClr val="bg1"/>
                    </a:solidFill>
                  </a:rPr>
                  <a:t> High DAQ rate (Triggered + Streaming)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5096610-EC97-593F-5941-D7E3F24B7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0400" y="5671771"/>
                <a:ext cx="6509168" cy="954107"/>
              </a:xfrm>
              <a:prstGeom prst="rect">
                <a:avLst/>
              </a:prstGeom>
              <a:blipFill>
                <a:blip r:embed="rId4"/>
                <a:stretch>
                  <a:fillRect l="-1966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768392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3CC63-A3D0-C1F2-C26B-D90653512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2AB33-D971-7869-4925-AC4A86C1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3262" y="5911202"/>
            <a:ext cx="1182029" cy="681037"/>
          </a:xfrm>
        </p:spPr>
        <p:txBody>
          <a:bodyPr/>
          <a:lstStyle/>
          <a:p>
            <a:fld id="{A396F22C-D155-42BA-B409-7AAC9C9098F3}" type="slidenum">
              <a:rPr lang="en-US" sz="3200" b="0" smtClean="0"/>
              <a:t>99</a:t>
            </a:fld>
            <a:endParaRPr lang="en-US" sz="3200" b="0" dirty="0"/>
          </a:p>
        </p:txBody>
      </p:sp>
      <p:pic>
        <p:nvPicPr>
          <p:cNvPr id="2" name="Picture 1" descr="A blue machine with colorful parts">
            <a:extLst>
              <a:ext uri="{FF2B5EF4-FFF2-40B4-BE49-F238E27FC236}">
                <a16:creationId xmlns:a16="http://schemas.microsoft.com/office/drawing/2014/main" id="{31DFA4C8-3998-450B-41E7-00CED0A5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00" y="0"/>
            <a:ext cx="10287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1E5BDD-6738-EBDA-7AB1-EE2389CF4319}"/>
              </a:ext>
            </a:extLst>
          </p:cNvPr>
          <p:cNvSpPr/>
          <p:nvPr/>
        </p:nvSpPr>
        <p:spPr>
          <a:xfrm>
            <a:off x="1078858" y="1920395"/>
            <a:ext cx="736271" cy="326572"/>
          </a:xfrm>
          <a:prstGeom prst="roundRect">
            <a:avLst/>
          </a:prstGeom>
          <a:solidFill>
            <a:srgbClr val="B0618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TPC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13F6B42-2CF2-0153-5323-A66FCB28FBD0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029325" y="1429453"/>
            <a:ext cx="2849522" cy="1439892"/>
          </a:xfrm>
          <a:prstGeom prst="straightConnector1">
            <a:avLst/>
          </a:prstGeom>
          <a:ln w="38100">
            <a:solidFill>
              <a:srgbClr val="097409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1434813-1B61-EFC3-A800-C3C14C98CEBB}"/>
              </a:ext>
            </a:extLst>
          </p:cNvPr>
          <p:cNvSpPr/>
          <p:nvPr/>
        </p:nvSpPr>
        <p:spPr>
          <a:xfrm>
            <a:off x="1033374" y="1266167"/>
            <a:ext cx="995951" cy="326572"/>
          </a:xfrm>
          <a:prstGeom prst="roundRect">
            <a:avLst/>
          </a:prstGeom>
          <a:solidFill>
            <a:srgbClr val="09740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MVTX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E01D81-FFE4-9CF0-F3A0-7DF97A295781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1815129" y="2083681"/>
            <a:ext cx="3137676" cy="1189076"/>
          </a:xfrm>
          <a:prstGeom prst="line">
            <a:avLst/>
          </a:prstGeom>
          <a:ln w="38100">
            <a:solidFill>
              <a:srgbClr val="B0618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E00D217-BE02-1146-0F2F-2D0080F06872}"/>
              </a:ext>
            </a:extLst>
          </p:cNvPr>
          <p:cNvSpPr/>
          <p:nvPr/>
        </p:nvSpPr>
        <p:spPr>
          <a:xfrm>
            <a:off x="10216922" y="4657659"/>
            <a:ext cx="900257" cy="326572"/>
          </a:xfrm>
          <a:prstGeom prst="roundRect">
            <a:avLst/>
          </a:prstGeom>
          <a:solidFill>
            <a:srgbClr val="BEB92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INTT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4B5621C-E72F-2A0C-22F6-69161D94C044}"/>
              </a:ext>
            </a:extLst>
          </p:cNvPr>
          <p:cNvCxnSpPr>
            <a:cxnSpLocks/>
            <a:stCxn id="19" idx="1"/>
          </p:cNvCxnSpPr>
          <p:nvPr/>
        </p:nvCxnSpPr>
        <p:spPr>
          <a:xfrm flipH="1" flipV="1">
            <a:off x="7084164" y="3891321"/>
            <a:ext cx="3132758" cy="929624"/>
          </a:xfrm>
          <a:prstGeom prst="line">
            <a:avLst/>
          </a:prstGeom>
          <a:ln w="38100">
            <a:solidFill>
              <a:srgbClr val="BEB924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sphenix-logo-white">
            <a:extLst>
              <a:ext uri="{FF2B5EF4-FFF2-40B4-BE49-F238E27FC236}">
                <a16:creationId xmlns:a16="http://schemas.microsoft.com/office/drawing/2014/main" id="{7A19F468-30DF-55CD-8B01-B80C2F9D4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52" y="5493497"/>
            <a:ext cx="1353000" cy="708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B5011BF-E7F8-4274-66BA-F2F5251D2A6C}"/>
              </a:ext>
            </a:extLst>
          </p:cNvPr>
          <p:cNvCxnSpPr>
            <a:cxnSpLocks/>
            <a:stCxn id="25" idx="1"/>
          </p:cNvCxnSpPr>
          <p:nvPr/>
        </p:nvCxnSpPr>
        <p:spPr>
          <a:xfrm flipH="1" flipV="1">
            <a:off x="7178818" y="4285565"/>
            <a:ext cx="3028236" cy="1487355"/>
          </a:xfrm>
          <a:prstGeom prst="straightConnector1">
            <a:avLst/>
          </a:prstGeom>
          <a:ln w="38100">
            <a:solidFill>
              <a:srgbClr val="610D0B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5AD35EA-70DE-543E-40DE-4AEDA5C527D9}"/>
              </a:ext>
            </a:extLst>
          </p:cNvPr>
          <p:cNvSpPr/>
          <p:nvPr/>
        </p:nvSpPr>
        <p:spPr>
          <a:xfrm>
            <a:off x="10207054" y="5609634"/>
            <a:ext cx="1031175" cy="326572"/>
          </a:xfrm>
          <a:prstGeom prst="roundRect">
            <a:avLst/>
          </a:prstGeom>
          <a:solidFill>
            <a:srgbClr val="610D0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TPOT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39194A-849B-BA3B-6FCF-C6964919E0EB}"/>
              </a:ext>
            </a:extLst>
          </p:cNvPr>
          <p:cNvSpPr txBox="1"/>
          <p:nvPr/>
        </p:nvSpPr>
        <p:spPr>
          <a:xfrm>
            <a:off x="951122" y="3610008"/>
            <a:ext cx="5144877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Multi-subsystem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bg1"/>
                </a:solidFill>
              </a:rPr>
              <a:t>tracking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bg1"/>
                </a:solidFill>
              </a:rPr>
              <a:t>for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B050"/>
                </a:solidFill>
              </a:rPr>
              <a:t>precision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b="1" dirty="0">
                <a:solidFill>
                  <a:srgbClr val="00B050"/>
                </a:solidFill>
              </a:rPr>
              <a:t>vertexing</a:t>
            </a:r>
            <a:r>
              <a:rPr lang="en-US" sz="2400" dirty="0"/>
              <a:t>, </a:t>
            </a:r>
            <a:r>
              <a:rPr lang="en-US" sz="2400" b="1" dirty="0">
                <a:solidFill>
                  <a:srgbClr val="FFC000"/>
                </a:solidFill>
              </a:rPr>
              <a:t>timing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bg1"/>
                </a:solidFill>
              </a:rPr>
              <a:t>and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7030A0"/>
                </a:solidFill>
              </a:rPr>
              <a:t>momentum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b="1" dirty="0">
                <a:solidFill>
                  <a:srgbClr val="7030A0"/>
                </a:solidFill>
              </a:rPr>
              <a:t>resolution</a:t>
            </a:r>
          </a:p>
        </p:txBody>
      </p:sp>
    </p:spTree>
    <p:extLst>
      <p:ext uri="{BB962C8B-B14F-4D97-AF65-F5344CB8AC3E}">
        <p14:creationId xmlns:p14="http://schemas.microsoft.com/office/powerpoint/2010/main" val="102324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35361</TotalTime>
  <Words>3891</Words>
  <Application>Microsoft Office PowerPoint</Application>
  <PresentationFormat>Widescreen</PresentationFormat>
  <Paragraphs>920</Paragraphs>
  <Slides>102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102</vt:i4>
      </vt:variant>
    </vt:vector>
  </HeadingPairs>
  <TitlesOfParts>
    <vt:vector size="114" baseType="lpstr">
      <vt:lpstr>Aptos</vt:lpstr>
      <vt:lpstr>Arial</vt:lpstr>
      <vt:lpstr>Arial Unicode MS</vt:lpstr>
      <vt:lpstr>Calibri</vt:lpstr>
      <vt:lpstr>Calibri Light</vt:lpstr>
      <vt:lpstr>Cambria Math</vt:lpstr>
      <vt:lpstr>Helvetica</vt:lpstr>
      <vt:lpstr>Lucida Grande</vt:lpstr>
      <vt:lpstr>Noto Sans</vt:lpstr>
      <vt:lpstr>Wingdings</vt:lpstr>
      <vt:lpstr>Office Theme</vt:lpstr>
      <vt:lpstr>1_Office Theme</vt:lpstr>
      <vt:lpstr>Creating the smallest fluid in the universe with a single photon</vt:lpstr>
      <vt:lpstr>PowerPoint Presentation</vt:lpstr>
      <vt:lpstr>PowerPoint Presentation</vt:lpstr>
      <vt:lpstr>PowerPoint Presentation</vt:lpstr>
      <vt:lpstr>PowerPoint Presentation</vt:lpstr>
      <vt:lpstr>The QGP expands like a fluid!</vt:lpstr>
      <vt:lpstr>Do small systems flow?</vt:lpstr>
      <vt:lpstr>Probing the QGP with high energy quarks</vt:lpstr>
      <vt:lpstr>Today’s roadmap </vt:lpstr>
      <vt:lpstr>Standard model</vt:lpstr>
      <vt:lpstr>Four fundamental forces </vt:lpstr>
      <vt:lpstr>Quantum field theory and Feynman diagrams</vt:lpstr>
      <vt:lpstr>Feynman Diagrams</vt:lpstr>
      <vt:lpstr>Vertex Factors &amp; Probability</vt:lpstr>
      <vt:lpstr>Higher-Order Interactions (adding amplitudes)</vt:lpstr>
      <vt:lpstr>Important phenomena are challenging theoretically</vt:lpstr>
      <vt:lpstr>Heavy ion collisions  The creation of the flowing quark gluon plasma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Initial state </vt:lpstr>
      <vt:lpstr>Initial state of heavy ion collisions</vt:lpstr>
      <vt:lpstr>PowerPoint Presentation</vt:lpstr>
      <vt:lpstr>PowerPoint Presentation</vt:lpstr>
      <vt:lpstr>PowerPoint Presentation</vt:lpstr>
      <vt:lpstr>PowerPoint Presentation</vt:lpstr>
      <vt:lpstr>Hydro can model lots of things! </vt:lpstr>
      <vt:lpstr>Measured QGP viscosity</vt:lpstr>
      <vt:lpstr>Why a low viscosity </vt:lpstr>
      <vt:lpstr>How small a system can flow?</vt:lpstr>
      <vt:lpstr>System size</vt:lpstr>
      <vt:lpstr>Ultra-peripheral collisions</vt:lpstr>
      <vt:lpstr>Electromagnetic fields of Relativistic ion </vt:lpstr>
      <vt:lpstr>EM fields of moving charges</vt:lpstr>
      <vt:lpstr>EM fields in collision</vt:lpstr>
      <vt:lpstr>The structure of the photon</vt:lpstr>
      <vt:lpstr>PowerPoint Presentation</vt:lpstr>
      <vt:lpstr>PowerPoint Presentation</vt:lpstr>
      <vt:lpstr>PowerPoint Presentation</vt:lpstr>
      <vt:lpstr>PowerPoint Presentation</vt:lpstr>
      <vt:lpstr>Other photon-photon interactions</vt:lpstr>
      <vt:lpstr>Comparing photonuclear interactions</vt:lpstr>
      <vt:lpstr>Measuring photonuclear events with ATLAS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Two-particle correlation</vt:lpstr>
      <vt:lpstr>PowerPoint Presentation</vt:lpstr>
      <vt:lpstr>PowerPoint Presentation</vt:lpstr>
      <vt:lpstr>PowerPoint Presentation</vt:lpstr>
      <vt:lpstr>γ+Pb theory comparisons</vt:lpstr>
      <vt:lpstr>The Electron Ion Collider at BNL Even smaller QGP?  With even more precision?</vt:lpstr>
      <vt:lpstr>The Electron Ion Collider</vt:lpstr>
      <vt:lpstr>Comparing photonuclear interactions</vt:lpstr>
      <vt:lpstr>PowerPoint Presentation</vt:lpstr>
      <vt:lpstr>PowerPoint Presentation</vt:lpstr>
      <vt:lpstr>The sPHENIX Experiment Studying the QGP with high-energy quarks &amp; gluons </vt:lpstr>
      <vt:lpstr>Source of high-energy quarks and gluons</vt:lpstr>
      <vt:lpstr>High-energy quarks/gluons and the QGP</vt:lpstr>
      <vt:lpstr>PowerPoint Presentation</vt:lpstr>
      <vt:lpstr>sPHENIX jet event </vt:lpstr>
      <vt:lpstr>sPHENIX p+p jet xJ </vt:lpstr>
      <vt:lpstr>sPHENIX Au+Au jet xJ </vt:lpstr>
      <vt:lpstr>Au+Au dijet xJ  centrality dependence</vt:lpstr>
      <vt:lpstr>PowerPoint Presentation</vt:lpstr>
      <vt:lpstr>Thank you</vt:lpstr>
      <vt:lpstr>PowerPoint Presentation</vt:lpstr>
      <vt:lpstr>Au+Au dijet xJ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Recent measurements</vt:lpstr>
      <vt:lpstr>PowerPoint Presentation</vt:lpstr>
      <vt:lpstr>PowerPoint Presentation</vt:lpstr>
      <vt:lpstr>PowerPoint Presentation</vt:lpstr>
      <vt:lpstr>PowerPoint Presentation</vt:lpstr>
      <vt:lpstr>Why is γPb v2 smaller</vt:lpstr>
      <vt:lpstr>PowerPoint Presentation</vt:lpstr>
      <vt:lpstr>PowerPoint Presentation</vt:lpstr>
      <vt:lpstr>Why is γPb v2 smaller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Blair Seidlitz</dc:creator>
  <cp:lastModifiedBy>Blair Seidlitz</cp:lastModifiedBy>
  <cp:revision>5</cp:revision>
  <dcterms:created xsi:type="dcterms:W3CDTF">2021-12-17T21:17:14Z</dcterms:created>
  <dcterms:modified xsi:type="dcterms:W3CDTF">2026-07-30T16:57:20Z</dcterms:modified>
</cp:coreProperties>
</file>