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1A639D-4BC4-4DCA-93B5-47BBE256C6C4}" v="9" dt="2026-04-16T15:04:55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zmoun, Bob" userId="df2f8141-83e3-4d14-89d8-c4a64028f01e" providerId="ADAL" clId="{E16E0266-C878-46E8-8F0F-5AA5822E0278}"/>
    <pc:docChg chg="custSel modSld">
      <pc:chgData name="Azmoun, Bob" userId="df2f8141-83e3-4d14-89d8-c4a64028f01e" providerId="ADAL" clId="{E16E0266-C878-46E8-8F0F-5AA5822E0278}" dt="2026-04-16T15:06:11.945" v="620" actId="207"/>
      <pc:docMkLst>
        <pc:docMk/>
      </pc:docMkLst>
      <pc:sldChg chg="modSp mod">
        <pc:chgData name="Azmoun, Bob" userId="df2f8141-83e3-4d14-89d8-c4a64028f01e" providerId="ADAL" clId="{E16E0266-C878-46E8-8F0F-5AA5822E0278}" dt="2026-04-16T15:06:11.945" v="620" actId="207"/>
        <pc:sldMkLst>
          <pc:docMk/>
          <pc:sldMk cId="2934050842" sldId="257"/>
        </pc:sldMkLst>
        <pc:spChg chg="mod">
          <ac:chgData name="Azmoun, Bob" userId="df2f8141-83e3-4d14-89d8-c4a64028f01e" providerId="ADAL" clId="{E16E0266-C878-46E8-8F0F-5AA5822E0278}" dt="2026-04-16T15:06:11.945" v="620" actId="207"/>
          <ac:spMkLst>
            <pc:docMk/>
            <pc:sldMk cId="2934050842" sldId="257"/>
            <ac:spMk id="5" creationId="{B9A2F4F1-E361-5E01-1BE8-B21E1359323C}"/>
          </ac:spMkLst>
        </pc:spChg>
      </pc:sldChg>
      <pc:sldChg chg="modSp mod">
        <pc:chgData name="Azmoun, Bob" userId="df2f8141-83e3-4d14-89d8-c4a64028f01e" providerId="ADAL" clId="{E16E0266-C878-46E8-8F0F-5AA5822E0278}" dt="2026-04-16T14:57:53.225" v="406" actId="207"/>
        <pc:sldMkLst>
          <pc:docMk/>
          <pc:sldMk cId="4195748516" sldId="258"/>
        </pc:sldMkLst>
        <pc:spChg chg="mod">
          <ac:chgData name="Azmoun, Bob" userId="df2f8141-83e3-4d14-89d8-c4a64028f01e" providerId="ADAL" clId="{E16E0266-C878-46E8-8F0F-5AA5822E0278}" dt="2026-04-16T14:57:53.225" v="406" actId="207"/>
          <ac:spMkLst>
            <pc:docMk/>
            <pc:sldMk cId="4195748516" sldId="258"/>
            <ac:spMk id="5" creationId="{C04002A8-00BB-CD2F-DF72-ACC5A294EC2F}"/>
          </ac:spMkLst>
        </pc:spChg>
      </pc:sldChg>
      <pc:sldChg chg="modSp mod">
        <pc:chgData name="Azmoun, Bob" userId="df2f8141-83e3-4d14-89d8-c4a64028f01e" providerId="ADAL" clId="{E16E0266-C878-46E8-8F0F-5AA5822E0278}" dt="2026-04-16T14:59:24.254" v="453"/>
        <pc:sldMkLst>
          <pc:docMk/>
          <pc:sldMk cId="1298754607" sldId="259"/>
        </pc:sldMkLst>
        <pc:spChg chg="mod">
          <ac:chgData name="Azmoun, Bob" userId="df2f8141-83e3-4d14-89d8-c4a64028f01e" providerId="ADAL" clId="{E16E0266-C878-46E8-8F0F-5AA5822E0278}" dt="2026-04-16T14:59:24.254" v="453"/>
          <ac:spMkLst>
            <pc:docMk/>
            <pc:sldMk cId="1298754607" sldId="259"/>
            <ac:spMk id="4" creationId="{6FAFA5D7-A0BD-2299-32D8-F5AE3173D3A4}"/>
          </ac:spMkLst>
        </pc:spChg>
      </pc:sldChg>
      <pc:sldChg chg="addSp delSp modSp mod">
        <pc:chgData name="Azmoun, Bob" userId="df2f8141-83e3-4d14-89d8-c4a64028f01e" providerId="ADAL" clId="{E16E0266-C878-46E8-8F0F-5AA5822E0278}" dt="2026-04-16T15:04:30.985" v="539" actId="20577"/>
        <pc:sldMkLst>
          <pc:docMk/>
          <pc:sldMk cId="2066159390" sldId="260"/>
        </pc:sldMkLst>
        <pc:spChg chg="add">
          <ac:chgData name="Azmoun, Bob" userId="df2f8141-83e3-4d14-89d8-c4a64028f01e" providerId="ADAL" clId="{E16E0266-C878-46E8-8F0F-5AA5822E0278}" dt="2026-04-16T15:01:30.947" v="454"/>
          <ac:spMkLst>
            <pc:docMk/>
            <pc:sldMk cId="2066159390" sldId="260"/>
            <ac:spMk id="3" creationId="{747289A5-1778-5C13-D978-90371CD3EA67}"/>
          </ac:spMkLst>
        </pc:spChg>
        <pc:spChg chg="add mod">
          <ac:chgData name="Azmoun, Bob" userId="df2f8141-83e3-4d14-89d8-c4a64028f01e" providerId="ADAL" clId="{E16E0266-C878-46E8-8F0F-5AA5822E0278}" dt="2026-04-16T15:01:39.326" v="456"/>
          <ac:spMkLst>
            <pc:docMk/>
            <pc:sldMk cId="2066159390" sldId="260"/>
            <ac:spMk id="5" creationId="{9B5CDF9E-2314-3E60-B614-00EF293E6DC6}"/>
          </ac:spMkLst>
        </pc:spChg>
        <pc:spChg chg="add mod">
          <ac:chgData name="Azmoun, Bob" userId="df2f8141-83e3-4d14-89d8-c4a64028f01e" providerId="ADAL" clId="{E16E0266-C878-46E8-8F0F-5AA5822E0278}" dt="2026-04-16T15:04:30.985" v="539" actId="20577"/>
          <ac:spMkLst>
            <pc:docMk/>
            <pc:sldMk cId="2066159390" sldId="260"/>
            <ac:spMk id="8" creationId="{ECD86B05-A33D-593D-6D4E-710E3C81F36C}"/>
          </ac:spMkLst>
        </pc:spChg>
        <pc:picChg chg="del mod">
          <ac:chgData name="Azmoun, Bob" userId="df2f8141-83e3-4d14-89d8-c4a64028f01e" providerId="ADAL" clId="{E16E0266-C878-46E8-8F0F-5AA5822E0278}" dt="2026-04-16T15:02:26.427" v="473" actId="478"/>
          <ac:picMkLst>
            <pc:docMk/>
            <pc:sldMk cId="2066159390" sldId="260"/>
            <ac:picMk id="4" creationId="{D8250E81-6E8E-B006-D140-9363D08C635D}"/>
          </ac:picMkLst>
        </pc:picChg>
        <pc:picChg chg="add mod">
          <ac:chgData name="Azmoun, Bob" userId="df2f8141-83e3-4d14-89d8-c4a64028f01e" providerId="ADAL" clId="{E16E0266-C878-46E8-8F0F-5AA5822E0278}" dt="2026-04-16T15:03:54.825" v="479" actId="1076"/>
          <ac:picMkLst>
            <pc:docMk/>
            <pc:sldMk cId="2066159390" sldId="260"/>
            <ac:picMk id="7" creationId="{083A14EA-3120-3969-C052-A94D569B7A79}"/>
          </ac:picMkLst>
        </pc:picChg>
      </pc:sldChg>
      <pc:sldChg chg="addSp delSp modSp mod">
        <pc:chgData name="Azmoun, Bob" userId="df2f8141-83e3-4d14-89d8-c4a64028f01e" providerId="ADAL" clId="{E16E0266-C878-46E8-8F0F-5AA5822E0278}" dt="2026-04-16T15:05:07.450" v="586" actId="1076"/>
        <pc:sldMkLst>
          <pc:docMk/>
          <pc:sldMk cId="3168761103" sldId="261"/>
        </pc:sldMkLst>
        <pc:spChg chg="add mod">
          <ac:chgData name="Azmoun, Bob" userId="df2f8141-83e3-4d14-89d8-c4a64028f01e" providerId="ADAL" clId="{E16E0266-C878-46E8-8F0F-5AA5822E0278}" dt="2026-04-16T15:05:07.450" v="586" actId="1076"/>
          <ac:spMkLst>
            <pc:docMk/>
            <pc:sldMk cId="3168761103" sldId="261"/>
            <ac:spMk id="6" creationId="{0F3FE122-9C3A-C0B8-CDE8-82AF91B19221}"/>
          </ac:spMkLst>
        </pc:spChg>
        <pc:picChg chg="del">
          <ac:chgData name="Azmoun, Bob" userId="df2f8141-83e3-4d14-89d8-c4a64028f01e" providerId="ADAL" clId="{E16E0266-C878-46E8-8F0F-5AA5822E0278}" dt="2026-04-16T15:04:40.678" v="540" actId="478"/>
          <ac:picMkLst>
            <pc:docMk/>
            <pc:sldMk cId="3168761103" sldId="261"/>
            <ac:picMk id="4" creationId="{1122D2C6-FCAE-578B-4978-69F513D896B3}"/>
          </ac:picMkLst>
        </pc:picChg>
        <pc:picChg chg="add mod">
          <ac:chgData name="Azmoun, Bob" userId="df2f8141-83e3-4d14-89d8-c4a64028f01e" providerId="ADAL" clId="{E16E0266-C878-46E8-8F0F-5AA5822E0278}" dt="2026-04-16T15:04:51.902" v="543" actId="1076"/>
          <ac:picMkLst>
            <pc:docMk/>
            <pc:sldMk cId="3168761103" sldId="261"/>
            <ac:picMk id="5" creationId="{8BBFCDC3-CAD6-FE07-935B-9DE32B9B774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15FD4-8FB2-71DC-EF77-2BEDDDD87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160AEB-CD49-73DA-EB62-054BF8C9D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DB769-B5AF-64EF-4A2C-A13ABFA1D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C1D67-BE55-543D-47B0-4D320138D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96714-06DB-68E5-D152-7C82DBDB6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9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7344E-7650-0C16-01E9-1183BEBB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A05917-830F-740C-3639-1A3A700B8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D3133-1FEB-FD26-A719-2C28D6561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6DBBC-D765-D441-E122-7A1322DD7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AF039-477E-58D1-3554-93A41241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6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45B3BF-2F4C-11E1-FDEC-9E787821D4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13131-A510-4978-71AD-3EA6B6133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6E4FF-7E9D-3557-A9B5-F5105A1EF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2566D-0727-51DE-18FF-EE498BE9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259F6-1E60-0A92-FA93-F45B05EA9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6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263C8-9678-A50D-239B-A6740AB1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8517A-1C70-C275-6E3F-D45FE5783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59B2-7802-8326-C2C5-6504EE9B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01AE2-1BC4-967C-99F3-2D5C47D9E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B5694-C556-2324-228B-02C02BF39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3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140F8-91E8-614F-5A23-ADDCB4AF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5B648-CCA4-D531-612F-DEF6D5A0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7D549-F2AE-CC4C-5D95-5CE27286C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F44A9-CB74-FB81-87EB-B8E642E6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5B7DC-487D-A4CB-6A5B-6FCACA2BD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0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6A353-E015-FF34-B1AB-C707927AF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7047C-1531-8BE7-2780-83AD0B9CE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5031B-506C-8E6C-E739-6B69DEEFF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AB9BB-ABC3-4A4C-646C-073462044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8DF79-99D0-0042-2DD5-468F665F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AE4CB-B773-7C4E-448D-97DAD8078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54B5A-8D30-366C-C2B0-496DA2F1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4E3CC-6F45-0909-4F45-B79399E9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F9D09-C966-37EF-B5CF-D74E7C717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C01CE-85F2-D252-D3A9-98A7F21CD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48748-AE9B-B168-0B88-394AA393D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53D8E7-0F3E-4E74-8970-65B73B64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9335F0-5044-E2C7-1821-4BD871AF2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B962E-94BF-AC2D-9FD4-EB357B312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0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FAC5-724A-83C8-CEB9-6A7CDDC1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0B6AB-EF8E-57B8-E203-9F17D8685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737B09-AC42-AC74-5FE2-6DAAE4A1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9D359-0F04-AAC5-21EC-6DB549C2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67D025-063B-F104-4199-007BBE543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BBB0A2-7C54-1023-9AE7-5915A79A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4E056-3C57-8E68-373A-570E0E58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5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EDEF5-6B2B-2AAC-CEAC-EF6BF607F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1B3BD-FED4-8740-5ED9-C8F72B980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952658-CAB5-76E5-1E86-B6B085A6F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3335C-95B6-BCB8-4FDB-6562B44B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C7C67-E11E-C2C4-AFE1-9F8EC0CD2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4987C-C86C-2318-B721-88D0EDF5F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7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C800-3A2A-A33B-9E14-D2FD4FDD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C4A137-CC60-9F6B-ED3D-6DAEAEC1E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F6883-7313-65E5-C88A-73572F9BF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9E3C3-1F5F-DBD3-01D2-046C18AF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A08C3-EC13-1CF7-9FFF-4D7C703E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1EEB7-D2B8-110C-410E-EBFBF7D2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62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406457-C674-DA69-42BC-E77700E4C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52561-1C66-56B5-6367-182D95A51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13FCC-766C-824B-FEAF-DDB9EBAD2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98189D-5011-4379-8378-9820A4B6DC01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DAD52-CB19-8554-59FA-FACAE4BFF6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57222-44E6-E781-3B81-352681849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B9F5B6-596B-4DAA-A564-C917D91FF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spreadsheets/d/1iyfVJELlB20TwzMm3e8xclevTHIx1WzTA7FtvLwMA5Q/edit?gid=1985673781#gid=1985673781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69029-A11A-17D0-6B85-5C06FD5DC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078787"/>
          </a:xfrm>
        </p:spPr>
        <p:txBody>
          <a:bodyPr/>
          <a:lstStyle/>
          <a:p>
            <a:r>
              <a:rPr lang="en-US" u="sng" dirty="0"/>
              <a:t>Logistics and Run Preparation Workflow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A2F4F1-E361-5E01-1BE8-B21E1359323C}"/>
              </a:ext>
            </a:extLst>
          </p:cNvPr>
          <p:cNvSpPr txBox="1"/>
          <p:nvPr/>
        </p:nvSpPr>
        <p:spPr>
          <a:xfrm>
            <a:off x="0" y="1041023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Prep at BNL (Now – beginning of May)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Plan: what do we want to accomplish at CERN (characterize performance of a </a:t>
            </a:r>
            <a:r>
              <a:rPr lang="en-US" sz="1600" dirty="0" err="1"/>
              <a:t>pfRICH</a:t>
            </a:r>
            <a:r>
              <a:rPr lang="en-US" sz="1600" dirty="0"/>
              <a:t> mock-up to demonstrate working principle)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Understand the mechanical/space constraints of the beam test area (contacted CERN experts for details: DESY XY-stage table, dimensions of area, beam position, etc., transferring equipment)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Design model of full </a:t>
            </a:r>
            <a:r>
              <a:rPr lang="en-US" sz="1600" dirty="0" err="1"/>
              <a:t>pfRICH</a:t>
            </a:r>
            <a:r>
              <a:rPr lang="en-US" sz="1600" dirty="0"/>
              <a:t>-HRPPD mock-up assembly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Procurement of parts needed for assembly: </a:t>
            </a:r>
            <a:r>
              <a:rPr lang="en-US" sz="1600" dirty="0" err="1"/>
              <a:t>Velmex</a:t>
            </a:r>
            <a:r>
              <a:rPr lang="en-US" sz="1600" dirty="0"/>
              <a:t> stages, 8020 rails, hardware, shipping crates, 3D printed parts, </a:t>
            </a:r>
            <a:r>
              <a:rPr lang="en-US" sz="1600" dirty="0" err="1"/>
              <a:t>etc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Pre-test components: HRPPD tiles, GEM layers, Sinct Counters, MCP-PMTs, All HV &amp; LV w/ cables, Electronics (CAEN digitizers, NIM crates + modules, DREAM)  </a:t>
            </a:r>
            <a:r>
              <a:rPr lang="en-US" sz="1600" b="1" dirty="0">
                <a:solidFill>
                  <a:srgbClr val="00B050"/>
                </a:solidFill>
              </a:rPr>
              <a:t>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Assemble 8020 chassis and mount components, including cabling, gas panel/lines, and other infrastructure </a:t>
            </a:r>
            <a:r>
              <a:rPr lang="en-US" sz="1600" b="1" dirty="0">
                <a:solidFill>
                  <a:srgbClr val="00B050"/>
                </a:solidFill>
              </a:rPr>
              <a:t>ONGOING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Goal is to make assembly as “plug and play” as possible to reduce assembly time and have everything mostly ready and in working condition on installation day </a:t>
            </a:r>
            <a:r>
              <a:rPr lang="en-US" sz="1600" b="1" dirty="0">
                <a:solidFill>
                  <a:srgbClr val="00B050"/>
                </a:solidFill>
              </a:rPr>
              <a:t>PLAN 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Shipping (May 5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Main assembly will be packed in a semi-custom crate so that it can shipped in an almost ready-to-go state </a:t>
            </a:r>
            <a:r>
              <a:rPr lang="en-US" sz="1600" dirty="0">
                <a:solidFill>
                  <a:srgbClr val="00B050"/>
                </a:solidFill>
              </a:rPr>
              <a:t>Crates Ordered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Generate Equipment list: </a:t>
            </a:r>
            <a:r>
              <a:rPr lang="en-US" sz="1600" dirty="0">
                <a:hlinkClick r:id="rId2"/>
              </a:rPr>
              <a:t>Test Beam Personnel - Google Sheets</a:t>
            </a:r>
            <a:endParaRPr lang="en-US" sz="1600" dirty="0"/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Generate Shipping memo (allow time for export control review, BNL barcoded items need to be put on a property pass; SM will be prop. pass for all other equip.)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Need 230VAC to 120VAC transformer for some equipment </a:t>
            </a:r>
            <a:r>
              <a:rPr lang="en-US" sz="1600" dirty="0">
                <a:solidFill>
                  <a:srgbClr val="00B050"/>
                </a:solidFill>
              </a:rPr>
              <a:t>Components work with 220VAC/Ordered some 220/120VAC Transf.</a:t>
            </a:r>
            <a:endParaRPr lang="en-US" sz="1600" dirty="0"/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HRPPDs should be sent out early to account for issues with export control </a:t>
            </a:r>
            <a:r>
              <a:rPr lang="en-US" sz="1600" dirty="0">
                <a:solidFill>
                  <a:srgbClr val="00B050"/>
                </a:solidFill>
              </a:rPr>
              <a:t>Shipping Memo Complete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Everything else is to be shipped on May 5</a:t>
            </a:r>
            <a:r>
              <a:rPr lang="en-US" sz="1600" baseline="30000" dirty="0"/>
              <a:t>th</a:t>
            </a:r>
            <a:r>
              <a:rPr lang="en-US" sz="1600" dirty="0"/>
              <a:t>, allowing for a 2 week delivery time (even though quoted delivery time is 4 days)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Need to pre-order Ar:CO2 (70:30) premix gas for GEMs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Need to coordinate with Matt for getting the aerogel tiles to BNL </a:t>
            </a:r>
            <a:r>
              <a:rPr lang="en-US" sz="1600" dirty="0">
                <a:solidFill>
                  <a:srgbClr val="00B050"/>
                </a:solidFill>
              </a:rPr>
              <a:t>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Need to coordinate with SBU for getting the mirror panels to BNL </a:t>
            </a:r>
            <a:r>
              <a:rPr lang="en-US" sz="1600" dirty="0">
                <a:solidFill>
                  <a:srgbClr val="00B050"/>
                </a:solidFill>
              </a:rPr>
              <a:t>ONGOING</a:t>
            </a:r>
          </a:p>
        </p:txBody>
      </p:sp>
    </p:spTree>
    <p:extLst>
      <p:ext uri="{BB962C8B-B14F-4D97-AF65-F5344CB8AC3E}">
        <p14:creationId xmlns:p14="http://schemas.microsoft.com/office/powerpoint/2010/main" val="293405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D31DC-3A43-FB23-312F-8BE04EB9C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B1456E-F1A3-5E8E-5A62-3F9E1FAB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1270751" cy="1076960"/>
          </a:xfrm>
        </p:spPr>
        <p:txBody>
          <a:bodyPr>
            <a:normAutofit/>
          </a:bodyPr>
          <a:lstStyle/>
          <a:p>
            <a:r>
              <a:rPr lang="en-US" u="sng" dirty="0"/>
              <a:t>Logistics and Run Preparation Workflow </a:t>
            </a:r>
            <a:r>
              <a:rPr lang="en-US" u="sng" dirty="0" err="1"/>
              <a:t>Cont</a:t>
            </a:r>
            <a:r>
              <a:rPr lang="en-US" u="sng" dirty="0"/>
              <a:t>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4002A8-00BB-CD2F-DF72-ACC5A294EC2F}"/>
              </a:ext>
            </a:extLst>
          </p:cNvPr>
          <p:cNvSpPr txBox="1"/>
          <p:nvPr/>
        </p:nvSpPr>
        <p:spPr>
          <a:xfrm>
            <a:off x="-1" y="778787"/>
            <a:ext cx="121920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CERN User Registration (more from Brian)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Each onsite worker must pre-Register as CERN (ATLAS) User; Get CERN computer account; </a:t>
            </a:r>
            <a:r>
              <a:rPr lang="en-US" dirty="0">
                <a:solidFill>
                  <a:srgbClr val="FF0000"/>
                </a:solidFill>
              </a:rPr>
              <a:t>Do required training</a:t>
            </a:r>
            <a:r>
              <a:rPr lang="en-US" dirty="0"/>
              <a:t>; Book room at CERN hotel ; Check in at the Users Center onsite to get CERN ID</a:t>
            </a:r>
            <a:r>
              <a:rPr lang="en-US" dirty="0">
                <a:solidFill>
                  <a:srgbClr val="00B050"/>
                </a:solidFill>
              </a:rPr>
              <a:t> Progress made, </a:t>
            </a:r>
            <a:r>
              <a:rPr lang="en-US" dirty="0">
                <a:solidFill>
                  <a:srgbClr val="FF0000"/>
                </a:solidFill>
              </a:rPr>
              <a:t>more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Prep at CERN SPS (May20 – May27)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Equipment will be delivered from US to CERN/Switzerland (</a:t>
            </a:r>
            <a:r>
              <a:rPr lang="en-US" dirty="0" err="1"/>
              <a:t>Meyrin</a:t>
            </a:r>
            <a:r>
              <a:rPr lang="en-US" dirty="0"/>
              <a:t> Shipping and Receiving building)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Must ask local CERN contacts to organize a CERN internal transport from </a:t>
            </a:r>
            <a:r>
              <a:rPr lang="en-US" dirty="0" err="1"/>
              <a:t>Meyrin</a:t>
            </a:r>
            <a:r>
              <a:rPr lang="en-US" dirty="0"/>
              <a:t> to SPS North area, </a:t>
            </a:r>
            <a:r>
              <a:rPr lang="en-US" dirty="0" err="1"/>
              <a:t>Prevesin</a:t>
            </a:r>
            <a:r>
              <a:rPr lang="en-US" dirty="0"/>
              <a:t> (FR) (with a CERN common light procedure with authorities)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Alexander and Martin will be available around May 20</a:t>
            </a:r>
            <a:r>
              <a:rPr lang="en-US" baseline="30000" dirty="0"/>
              <a:t>th</a:t>
            </a:r>
            <a:r>
              <a:rPr lang="en-US" dirty="0"/>
              <a:t> to find our crates at the SPS and start unpacking them to stage the equipment (Bob available on May 26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Assemble “test stand” to test as much of the setup as possible before installation day (use LED light source) </a:t>
            </a:r>
            <a:r>
              <a:rPr lang="en-US" dirty="0">
                <a:solidFill>
                  <a:srgbClr val="00B050"/>
                </a:solidFill>
              </a:rPr>
              <a:t>ONGOING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Track down premix ArCO2 (70:30) bottles </a:t>
            </a:r>
            <a:r>
              <a:rPr lang="en-US" dirty="0">
                <a:solidFill>
                  <a:srgbClr val="00B050"/>
                </a:solidFill>
              </a:rPr>
              <a:t>Gas ordered</a:t>
            </a:r>
          </a:p>
          <a:p>
            <a:pPr marL="742950" lvl="1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230VAC to 120VAC?  </a:t>
            </a:r>
            <a:r>
              <a:rPr lang="en-US" dirty="0">
                <a:solidFill>
                  <a:srgbClr val="00B050"/>
                </a:solidFill>
              </a:rPr>
              <a:t>Components compatible with 220VAC and120-220VAC transformers ordered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Safety pre-Inspection (ask safety people in advance what we need to do to pass on installation day) </a:t>
            </a:r>
            <a:r>
              <a:rPr lang="en-US" b="1" dirty="0">
                <a:solidFill>
                  <a:srgbClr val="FF0000"/>
                </a:solidFill>
              </a:rPr>
              <a:t>To be Done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Learn how to use beamline Cherenkov counter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To be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Installation Day at SPS (May27)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Transfer assembly into test area, cable up systems, set up sub-net, do quick test; prep for data taking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Safety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Data Taking Run at SPS (May 28 – June 3</a:t>
            </a:r>
            <a:r>
              <a:rPr lang="en-US" b="1" baseline="30000" dirty="0"/>
              <a:t>rd</a:t>
            </a:r>
            <a:r>
              <a:rPr lang="en-US" b="1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24/7 shifts (?), 2 people min. per shift (?) </a:t>
            </a:r>
            <a:r>
              <a:rPr lang="en-US" dirty="0">
                <a:solidFill>
                  <a:srgbClr val="FF0000"/>
                </a:solidFill>
              </a:rPr>
              <a:t>Must finalize schedule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 lots of high-quality data with online and offline monitoring, data QA from remote shifters (remote shifters need CERN computer accounts to access data on internal CERN network)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48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F9C0C-45F1-77F8-27A6-C380701E8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198831" cy="1078787"/>
          </a:xfrm>
        </p:spPr>
        <p:txBody>
          <a:bodyPr/>
          <a:lstStyle/>
          <a:p>
            <a:r>
              <a:rPr lang="en-US" u="sng" dirty="0"/>
              <a:t>Logistics and Run Preparation Workflow </a:t>
            </a:r>
            <a:r>
              <a:rPr lang="en-US" u="sng" dirty="0" err="1"/>
              <a:t>Cont</a:t>
            </a:r>
            <a:r>
              <a:rPr lang="en-US" u="sng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FA5D7-A0BD-2299-32D8-F5AE3173D3A4}"/>
              </a:ext>
            </a:extLst>
          </p:cNvPr>
          <p:cNvSpPr txBox="1"/>
          <p:nvPr/>
        </p:nvSpPr>
        <p:spPr>
          <a:xfrm>
            <a:off x="0" y="965352"/>
            <a:ext cx="12192000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Down-Time between SPS and PS Runs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After the North area run, must organize an internal transport of equipment to PS Switzerland (</a:t>
            </a:r>
            <a:r>
              <a:rPr lang="en-US" dirty="0" err="1"/>
              <a:t>Meyrin</a:t>
            </a:r>
            <a:r>
              <a:rPr lang="en-US" dirty="0"/>
              <a:t>) for PS run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ONGOING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possible, it would be beneficial to set up a test stand well in advance of the installation day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Safety pre-Inspection (ask safety people in advance what we need to do to pass on installation day) </a:t>
            </a:r>
            <a:r>
              <a:rPr lang="en-US" b="1" dirty="0">
                <a:solidFill>
                  <a:srgbClr val="FF0000"/>
                </a:solidFill>
              </a:rPr>
              <a:t>To be Done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Learn how to use beamline Cherenkov counter </a:t>
            </a:r>
            <a:r>
              <a:rPr lang="en-US" b="1" dirty="0">
                <a:solidFill>
                  <a:srgbClr val="FF0000"/>
                </a:solidFill>
              </a:rPr>
              <a:t>To be Done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Installation day at PS (June 10)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Transfer assembly into test area, cable up systems, set up sub-net, do quick test; prep for data taking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Safety 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Data Taking Run at SPS (June 11– June 24)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24/7 shifts (?), 2 people min. per shift (?) </a:t>
            </a:r>
            <a:r>
              <a:rPr lang="en-US" dirty="0">
                <a:solidFill>
                  <a:srgbClr val="FF0000"/>
                </a:solidFill>
              </a:rPr>
              <a:t>Must finalize schedule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Take lots of high-quality data with online and offline monitoring, data QA from remote shifters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Un-installation day at PS (June25)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Pack equipment into crates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Organize shipment of equipment from Switzerland (</a:t>
            </a:r>
            <a:r>
              <a:rPr lang="en-US" dirty="0" err="1"/>
              <a:t>Meyrin</a:t>
            </a:r>
            <a:r>
              <a:rPr lang="en-US" dirty="0"/>
              <a:t>) back to US (BNL)</a:t>
            </a:r>
          </a:p>
          <a:p>
            <a:r>
              <a:rPr lang="en-US" sz="1600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75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D930-EF82-5704-5185-33DFE04A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Photo of Assembled 8020 Chassis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A14EA-3120-3969-C052-A94D569B7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890" y="1096963"/>
            <a:ext cx="7029910" cy="5271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D86B05-A33D-593D-6D4E-710E3C81F36C}"/>
              </a:ext>
            </a:extLst>
          </p:cNvPr>
          <p:cNvSpPr txBox="1"/>
          <p:nvPr/>
        </p:nvSpPr>
        <p:spPr>
          <a:xfrm>
            <a:off x="433137" y="1696453"/>
            <a:ext cx="2899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Progress on assembling 8020 </a:t>
            </a:r>
            <a:r>
              <a:rPr lang="en-US" dirty="0" err="1"/>
              <a:t>pfRICH</a:t>
            </a:r>
            <a:r>
              <a:rPr lang="en-US" dirty="0"/>
              <a:t> mock-up chassis </a:t>
            </a:r>
          </a:p>
        </p:txBody>
      </p:sp>
    </p:spTree>
    <p:extLst>
      <p:ext uri="{BB962C8B-B14F-4D97-AF65-F5344CB8AC3E}">
        <p14:creationId xmlns:p14="http://schemas.microsoft.com/office/powerpoint/2010/main" val="2066159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14C6-C6B5-BFB3-4AF0-7861FAF14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06250" cy="1325563"/>
          </a:xfrm>
        </p:spPr>
        <p:txBody>
          <a:bodyPr/>
          <a:lstStyle/>
          <a:p>
            <a:r>
              <a:rPr lang="en-US" dirty="0"/>
              <a:t>Photos of GEM Layers ready to be tested at BNL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BFCDC3-CAD6-FE07-935B-9DE32B9B7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608" y="1337595"/>
            <a:ext cx="6514798" cy="48848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3FE122-9C3A-C0B8-CDE8-82AF91B19221}"/>
              </a:ext>
            </a:extLst>
          </p:cNvPr>
          <p:cNvSpPr txBox="1"/>
          <p:nvPr/>
        </p:nvSpPr>
        <p:spPr>
          <a:xfrm>
            <a:off x="312821" y="1997242"/>
            <a:ext cx="331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 GEM layers for testing in the lab</a:t>
            </a:r>
          </a:p>
        </p:txBody>
      </p:sp>
    </p:spTree>
    <p:extLst>
      <p:ext uri="{BB962C8B-B14F-4D97-AF65-F5344CB8AC3E}">
        <p14:creationId xmlns:p14="http://schemas.microsoft.com/office/powerpoint/2010/main" val="3168761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9561e60-dc75-4c28-a1c9-2e8d8870196b}" enabled="0" method="" siteId="{89561e60-dc75-4c28-a1c9-2e8d8870196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885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Wingdings</vt:lpstr>
      <vt:lpstr>Office Theme</vt:lpstr>
      <vt:lpstr>Logistics and Run Preparation Workflow</vt:lpstr>
      <vt:lpstr>Logistics and Run Preparation Workflow Cont…</vt:lpstr>
      <vt:lpstr>Logistics and Run Preparation Workflow Cont…</vt:lpstr>
      <vt:lpstr>Photo of Assembled 8020 Chassis</vt:lpstr>
      <vt:lpstr>Photos of GEM Layers ready to be tested at BNL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Azmoun, Bob</dc:creator>
  <cp:lastModifiedBy>Azmoun, Bob</cp:lastModifiedBy>
  <cp:revision>2</cp:revision>
  <dcterms:created xsi:type="dcterms:W3CDTF">2026-03-25T20:31:59Z</dcterms:created>
  <dcterms:modified xsi:type="dcterms:W3CDTF">2026-04-16T15:06:18Z</dcterms:modified>
</cp:coreProperties>
</file>