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4"/>
  </p:notesMasterIdLst>
  <p:sldIdLst>
    <p:sldId id="256" r:id="rId5"/>
    <p:sldId id="5873" r:id="rId6"/>
    <p:sldId id="5877" r:id="rId7"/>
    <p:sldId id="5885" r:id="rId8"/>
    <p:sldId id="5886" r:id="rId9"/>
    <p:sldId id="5887" r:id="rId10"/>
    <p:sldId id="5888" r:id="rId11"/>
    <p:sldId id="5889" r:id="rId12"/>
    <p:sldId id="5890" r:id="rId13"/>
    <p:sldId id="5891" r:id="rId14"/>
    <p:sldId id="5876" r:id="rId15"/>
    <p:sldId id="5884" r:id="rId16"/>
    <p:sldId id="5878" r:id="rId17"/>
    <p:sldId id="5879" r:id="rId18"/>
    <p:sldId id="5882" r:id="rId19"/>
    <p:sldId id="5880" r:id="rId20"/>
    <p:sldId id="5883" r:id="rId21"/>
    <p:sldId id="5881" r:id="rId22"/>
    <p:sldId id="309" r:id="rId23"/>
    <p:sldId id="311" r:id="rId24"/>
    <p:sldId id="312" r:id="rId25"/>
    <p:sldId id="257" r:id="rId26"/>
    <p:sldId id="260" r:id="rId27"/>
    <p:sldId id="259" r:id="rId28"/>
    <p:sldId id="314" r:id="rId29"/>
    <p:sldId id="5875" r:id="rId30"/>
    <p:sldId id="308" r:id="rId31"/>
    <p:sldId id="310" r:id="rId32"/>
    <p:sldId id="31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57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4/30/26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46" y="6538242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38241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113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dirty="0"/>
              <a:t>TOF Peer Review, Dec.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44843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842" y="6548516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dirty="0"/>
              <a:t>TOF Peer Review, Dec.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BA84-6338-B97B-25C3-D7EC4FE23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91457-BAA2-F829-2901-EA4C5EDAB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10FF-06B9-1EE4-3FFD-6CC03E47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38054-B879-2249-8CE8-E23B5D24BCB7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A5156-3571-3144-EAB3-ED639BB7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96143-927B-48B9-F909-58DC49BA9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F2D9F-D2C1-644E-AEF0-B899264F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7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572" y="1204183"/>
            <a:ext cx="10334625" cy="1947460"/>
          </a:xfrm>
        </p:spPr>
        <p:txBody>
          <a:bodyPr/>
          <a:lstStyle/>
          <a:p>
            <a:r>
              <a:rPr lang="en-US" dirty="0"/>
              <a:t>AC-LGAD + EICROC testing @ BNL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058" y="5383395"/>
            <a:ext cx="10334625" cy="746185"/>
          </a:xfrm>
        </p:spPr>
        <p:txBody>
          <a:bodyPr>
            <a:normAutofit/>
          </a:bodyPr>
          <a:lstStyle/>
          <a:p>
            <a:r>
              <a:rPr lang="en-US" dirty="0"/>
              <a:t>AC-LGAD working group meeting</a:t>
            </a:r>
          </a:p>
          <a:p>
            <a:r>
              <a:rPr lang="en-US" dirty="0"/>
              <a:t>April 30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571" y="3151643"/>
            <a:ext cx="8012777" cy="1599261"/>
          </a:xfrm>
        </p:spPr>
        <p:txBody>
          <a:bodyPr/>
          <a:lstStyle/>
          <a:p>
            <a:r>
              <a:rPr lang="en-US" dirty="0"/>
              <a:t>Alex Jentsch (BNL) </a:t>
            </a:r>
            <a:r>
              <a:rPr lang="en-US" i="1" dirty="0"/>
              <a:t>on behalf of the BNL team</a:t>
            </a:r>
          </a:p>
          <a:p>
            <a:r>
              <a:rPr lang="en-US" dirty="0"/>
              <a:t>Alessandro Tricoli, Gabriele Giacomini, Ashik Ikbal (Kent), Souvik Paul (Stony Brook), Maya Mancini (Brandeis), Prashanth Shanmuganathan, Prithwish </a:t>
            </a:r>
            <a:r>
              <a:rPr lang="en-US" dirty="0" err="1"/>
              <a:t>Tribedy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CA3DAE-655F-5FA9-14C4-13E7D28615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5DF56A-E09E-B847-0194-9F7CDDE6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85103-6C5C-E4F1-5EAA-7C1F38E6F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846" y="1735043"/>
            <a:ext cx="11499925" cy="36718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Major trigger window issues + I2C issues ironed-out for now (thanks to Dominique </a:t>
            </a:r>
            <a:r>
              <a:rPr lang="en-US" i="1" dirty="0"/>
              <a:t>et al</a:t>
            </a:r>
            <a:r>
              <a:rPr lang="en-US" dirty="0"/>
              <a:t> for some firmware updates which fixed the I2C issues).</a:t>
            </a:r>
          </a:p>
          <a:p>
            <a:r>
              <a:rPr lang="en-US" dirty="0"/>
              <a:t>Should have initial calibrations done in a few days, and will start setting up the Sr-90 data-taking with </a:t>
            </a:r>
            <a:r>
              <a:rPr lang="en-US" i="1" dirty="0"/>
              <a:t>internal</a:t>
            </a:r>
            <a:r>
              <a:rPr lang="en-US" dirty="0"/>
              <a:t> trigger.</a:t>
            </a:r>
          </a:p>
          <a:p>
            <a:pPr lvl="1"/>
            <a:r>
              <a:rPr lang="en-US" dirty="0"/>
              <a:t>External trigger testing will follow soon after.</a:t>
            </a:r>
          </a:p>
          <a:p>
            <a:r>
              <a:rPr lang="en-US" dirty="0"/>
              <a:t>Order is ready for the analog preamp boards for large sensors (just need some boiler plate text added to drawings for export control).</a:t>
            </a:r>
          </a:p>
          <a:p>
            <a:pPr lvl="1"/>
            <a:r>
              <a:rPr lang="en-US" dirty="0"/>
              <a:t>Ordering 25, but the company is local, so we can order more if needed down the road.</a:t>
            </a:r>
          </a:p>
          <a:p>
            <a:r>
              <a:rPr lang="en-US" dirty="0"/>
              <a:t>Stave/module board design for FF detectors in-progress, first version expected in 1-2 weeks (fabrication of v0 soon after).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B8AC8F-4A41-1DE4-2C48-EAC7531DCF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B3CD8B-DADB-CE56-AD71-6DEFCAB4D1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33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4BE47-1A7C-E1E2-B599-169C14D12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2904" y="2882348"/>
            <a:ext cx="3246191" cy="1093304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01340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4AB03-CA2C-5C01-DC15-AFC975B1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BE318-3CAF-75F9-B026-55D59DDA1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7EAD95-2821-D0BA-6B17-AEDD5896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8A0B8-4211-6DAE-1B54-69D2EFF0A3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EF8B00-00EA-E740-9794-163F9CBCC0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Graphical user interface&#10;&#10;AI-generated content may be incorrect.">
            <a:extLst>
              <a:ext uri="{FF2B5EF4-FFF2-40B4-BE49-F238E27FC236}">
                <a16:creationId xmlns:a16="http://schemas.microsoft.com/office/drawing/2014/main" id="{98EC7E82-D039-3473-D879-967BCA83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693" y="825178"/>
            <a:ext cx="8380307" cy="523769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EECEDFE-D169-1AD9-35A3-998A013A1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32" y="932984"/>
            <a:ext cx="3354047" cy="49311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Using the ZU706</a:t>
            </a:r>
          </a:p>
          <a:p>
            <a:pPr lvl="1"/>
            <a:r>
              <a:rPr lang="en-US" dirty="0"/>
              <a:t>Delays set incorrectly in script to interact with firmware.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Blue:</a:t>
            </a:r>
            <a:r>
              <a:rPr lang="en-US" dirty="0"/>
              <a:t> J67 output from FPGA board (start and stop ACQ?)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Green:</a:t>
            </a:r>
            <a:r>
              <a:rPr lang="en-US" dirty="0"/>
              <a:t> analog output from preamp.</a:t>
            </a:r>
          </a:p>
          <a:p>
            <a:pPr lvl="1"/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Yellow:</a:t>
            </a:r>
            <a:r>
              <a:rPr lang="en-US" dirty="0"/>
              <a:t> command pulse output from </a:t>
            </a:r>
            <a:r>
              <a:rPr lang="en-US" dirty="0" err="1"/>
              <a:t>testboard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Magenta:</a:t>
            </a:r>
            <a:r>
              <a:rPr lang="en-US" dirty="0"/>
              <a:t> TRG_OUT from test board.</a:t>
            </a:r>
          </a:p>
          <a:p>
            <a:r>
              <a:rPr lang="en-US" dirty="0"/>
              <a:t>When scope looks like this, events do not look like they should (the blue output pulse exceeds the 200ns window expected for a shaped event?)</a:t>
            </a:r>
          </a:p>
          <a:p>
            <a:pPr lvl="1"/>
            <a:r>
              <a:rPr lang="en-US" dirty="0"/>
              <a:t>What actually happens? Does it overwrite ADC/TDC values?</a:t>
            </a:r>
          </a:p>
        </p:txBody>
      </p:sp>
    </p:spTree>
    <p:extLst>
      <p:ext uri="{BB962C8B-B14F-4D97-AF65-F5344CB8AC3E}">
        <p14:creationId xmlns:p14="http://schemas.microsoft.com/office/powerpoint/2010/main" val="4019047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AB07E1-1CA9-76D4-0DEF-A26C2E146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6EB1A9-EA1D-BED3-0A64-CABE5DC3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98B3F-DC3D-86C7-821F-2EDB7AD11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32" y="932984"/>
            <a:ext cx="3354047" cy="493110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Using the ZU706</a:t>
            </a:r>
          </a:p>
          <a:p>
            <a:pPr lvl="1"/>
            <a:r>
              <a:rPr lang="en-US" dirty="0"/>
              <a:t>Delays set incorrectly in script to interact with firmware.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Blue:</a:t>
            </a:r>
            <a:r>
              <a:rPr lang="en-US" dirty="0"/>
              <a:t> J67 output from FPGA board (start and stop ACQ?)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Green:</a:t>
            </a:r>
            <a:r>
              <a:rPr lang="en-US" dirty="0"/>
              <a:t> analog output from preamp.</a:t>
            </a:r>
          </a:p>
          <a:p>
            <a:pPr lvl="1"/>
            <a:r>
              <a:rPr lang="en-US" dirty="0">
                <a:solidFill>
                  <a:srgbClr val="FFFF00"/>
                </a:solidFill>
                <a:highlight>
                  <a:srgbClr val="000000"/>
                </a:highlight>
              </a:rPr>
              <a:t>Yellow:</a:t>
            </a:r>
            <a:r>
              <a:rPr lang="en-US" dirty="0"/>
              <a:t> command pulse output from </a:t>
            </a:r>
            <a:r>
              <a:rPr lang="en-US" dirty="0" err="1"/>
              <a:t>testboard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Magenta:</a:t>
            </a:r>
            <a:r>
              <a:rPr lang="en-US" dirty="0"/>
              <a:t> TRG_OUT from test board.</a:t>
            </a:r>
          </a:p>
          <a:p>
            <a:r>
              <a:rPr lang="en-US" dirty="0"/>
              <a:t>“guessed” that the blue trigger window established by the FPGA needed to be the same width as a shaped “event” (200ns; 8 time samples).</a:t>
            </a:r>
          </a:p>
          <a:p>
            <a:pPr lvl="1"/>
            <a:r>
              <a:rPr lang="en-US" dirty="0"/>
              <a:t>Adjusted delays until this was true, then tried taking data.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E57272-00F4-298B-57D2-07E7161F64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F353CB-C84C-CEFB-2373-E233F6F326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&#10;&#10;AI-generated content may be incorrect.">
            <a:extLst>
              <a:ext uri="{FF2B5EF4-FFF2-40B4-BE49-F238E27FC236}">
                <a16:creationId xmlns:a16="http://schemas.microsoft.com/office/drawing/2014/main" id="{BAD51CAD-678C-6EF1-AC7A-B0E2B1EC1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879" y="825178"/>
            <a:ext cx="8362121" cy="52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42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71B64-BE2E-00DE-653D-F679F1D33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F56E7B-10C6-1923-19C6-83C3CC8B1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546DB0-1F38-9ECD-EF6E-AAEC23837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BB68D-6C4F-A805-BE93-4274F5D43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7"/>
            <a:ext cx="3354047" cy="21429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ADC vs. injected charge.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329E5-E20B-342A-7825-32000DDD0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E0DFF0-E5C0-88A3-D9A5-2EAB1D8197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Line chart&#10;&#10;AI-generated content may be incorrect.">
            <a:extLst>
              <a:ext uri="{FF2B5EF4-FFF2-40B4-BE49-F238E27FC236}">
                <a16:creationId xmlns:a16="http://schemas.microsoft.com/office/drawing/2014/main" id="{AE7C786B-C4B2-FC60-D7EF-96F583E06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19" y="898455"/>
            <a:ext cx="7360714" cy="412080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496461A-9D0A-E384-1AE8-F8826BE8C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490550"/>
              </p:ext>
            </p:extLst>
          </p:nvPr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B8DAD07-CE4C-9D77-DA7F-BC2B0AD6A68F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</p:spTree>
    <p:extLst>
      <p:ext uri="{BB962C8B-B14F-4D97-AF65-F5344CB8AC3E}">
        <p14:creationId xmlns:p14="http://schemas.microsoft.com/office/powerpoint/2010/main" val="779923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8C0F9-5F34-88C0-38E0-C384843EC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76FEA4-356A-DAC9-0715-DF1EF0363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5C633-5416-AA25-11AD-A45395AFF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BEE3F-4E80-0545-8684-29677F238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4"/>
            <a:ext cx="3354047" cy="4538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ADC vs. injected charge.</a:t>
            </a:r>
          </a:p>
          <a:p>
            <a:r>
              <a:rPr lang="en-US" dirty="0"/>
              <a:t>For each charge, average ADC values in each time-bin, and then extract the maximum from the averaged waveforms.</a:t>
            </a:r>
          </a:p>
          <a:p>
            <a:pPr lvl="1"/>
            <a:r>
              <a:rPr lang="en-US" dirty="0"/>
              <a:t>The maximum is plotted for each charge, per pixel.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B6F137-6E69-B251-21CD-BE8DD2CF88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33638E-ECB4-0874-0C54-4FF0347542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Line chart&#10;&#10;AI-generated content may be incorrect.">
            <a:extLst>
              <a:ext uri="{FF2B5EF4-FFF2-40B4-BE49-F238E27FC236}">
                <a16:creationId xmlns:a16="http://schemas.microsoft.com/office/drawing/2014/main" id="{6F61B6EB-07AE-4BB6-7D0F-D2DA79CF4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019" y="898455"/>
            <a:ext cx="7360714" cy="412080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13FEAC0-ED58-1F9D-50D6-F42CB5383A05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033586C-DE19-C3F7-2F48-9A6FEE67DF40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3F2D22-83E1-FF17-2E49-5237A31CD67C}"/>
              </a:ext>
            </a:extLst>
          </p:cNvPr>
          <p:cNvSpPr/>
          <p:nvPr/>
        </p:nvSpPr>
        <p:spPr>
          <a:xfrm>
            <a:off x="1818861" y="5614904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2A34BF-BD90-12BD-7BAB-93FFC0E9EEF3}"/>
              </a:ext>
            </a:extLst>
          </p:cNvPr>
          <p:cNvSpPr/>
          <p:nvPr/>
        </p:nvSpPr>
        <p:spPr>
          <a:xfrm>
            <a:off x="3077382" y="5614903"/>
            <a:ext cx="386986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D323F6F-EC12-F647-E43F-364DC039D12E}"/>
              </a:ext>
            </a:extLst>
          </p:cNvPr>
          <p:cNvSpPr/>
          <p:nvPr/>
        </p:nvSpPr>
        <p:spPr>
          <a:xfrm>
            <a:off x="4295507" y="5614903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CA95EE-C5D0-8EF0-8F27-133149D3BE99}"/>
              </a:ext>
            </a:extLst>
          </p:cNvPr>
          <p:cNvSpPr/>
          <p:nvPr/>
        </p:nvSpPr>
        <p:spPr>
          <a:xfrm>
            <a:off x="5526158" y="5614902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A483A4-AAC1-7BF1-DE06-A539BD4EBCF5}"/>
              </a:ext>
            </a:extLst>
          </p:cNvPr>
          <p:cNvSpPr/>
          <p:nvPr/>
        </p:nvSpPr>
        <p:spPr>
          <a:xfrm>
            <a:off x="6784679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368210-39BD-51C4-E9F6-842182F23CE2}"/>
              </a:ext>
            </a:extLst>
          </p:cNvPr>
          <p:cNvSpPr/>
          <p:nvPr/>
        </p:nvSpPr>
        <p:spPr>
          <a:xfrm>
            <a:off x="7988869" y="560626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8F986B-1E5C-6F45-9623-FEF8E51EEC01}"/>
              </a:ext>
            </a:extLst>
          </p:cNvPr>
          <p:cNvSpPr/>
          <p:nvPr/>
        </p:nvSpPr>
        <p:spPr>
          <a:xfrm>
            <a:off x="9233455" y="5617516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35E224-1DD8-057A-D6D9-62317A6350C5}"/>
              </a:ext>
            </a:extLst>
          </p:cNvPr>
          <p:cNvSpPr/>
          <p:nvPr/>
        </p:nvSpPr>
        <p:spPr>
          <a:xfrm>
            <a:off x="10478041" y="562353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22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1111E-4603-BFF9-D22F-DFC7E2B6F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283382-B41E-AF75-5BED-9CEDAF10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72AD8D-8BB8-D200-E621-73F7E83B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E9BBE-046B-18B0-E7B2-62B396EE9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990151" cy="2361579"/>
          </a:xfrm>
        </p:spPr>
        <p:txBody>
          <a:bodyPr>
            <a:normAutofit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S-curves.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E97B8-8C19-A755-6EA8-C09ADBC6BA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E6374D-9E22-0576-E648-D8DDC7C2C4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, diagram, engineering drawing&#10;&#10;AI-generated content may be incorrect.">
            <a:extLst>
              <a:ext uri="{FF2B5EF4-FFF2-40B4-BE49-F238E27FC236}">
                <a16:creationId xmlns:a16="http://schemas.microsoft.com/office/drawing/2014/main" id="{6A57BBB7-38E1-0687-620E-62FE8A814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939" y="898455"/>
            <a:ext cx="7479956" cy="420556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206B8D8-2D80-18EA-B9E6-3F725B14F7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682450"/>
              </p:ext>
            </p:extLst>
          </p:nvPr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2EA41D1-E1DF-9C22-A5B2-560C2D75B51E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</p:spTree>
    <p:extLst>
      <p:ext uri="{BB962C8B-B14F-4D97-AF65-F5344CB8AC3E}">
        <p14:creationId xmlns:p14="http://schemas.microsoft.com/office/powerpoint/2010/main" val="2906110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EFE6B-5175-9A8E-8E87-819633280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6CC776-B369-180C-0B6F-353576492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E6796C-1EED-BEA5-0F7F-A60FDFC16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Issue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6F301-6A59-8C86-DEB0-5DF2DC843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5"/>
            <a:ext cx="4000091" cy="4597884"/>
          </a:xfrm>
        </p:spPr>
        <p:txBody>
          <a:bodyPr>
            <a:normAutofit/>
          </a:bodyPr>
          <a:lstStyle/>
          <a:p>
            <a:r>
              <a:rPr lang="en-US" dirty="0"/>
              <a:t>After this tinkering, finally got some results with charged injection that were not complete nonsense.</a:t>
            </a:r>
          </a:p>
          <a:p>
            <a:pPr lvl="1"/>
            <a:r>
              <a:rPr lang="en-US" dirty="0"/>
              <a:t>S-curves.</a:t>
            </a:r>
          </a:p>
          <a:p>
            <a:r>
              <a:rPr lang="en-US" dirty="0"/>
              <a:t>Look for “good” events with one </a:t>
            </a:r>
            <a:r>
              <a:rPr lang="en-US" dirty="0" err="1"/>
              <a:t>hitbit</a:t>
            </a:r>
            <a:r>
              <a:rPr lang="en-US" dirty="0"/>
              <a:t> == 1 (only crossed threshold once).</a:t>
            </a:r>
          </a:p>
          <a:p>
            <a:pPr lvl="1"/>
            <a:r>
              <a:rPr lang="en-US" dirty="0"/>
              <a:t>Should also have one TDC value, after </a:t>
            </a:r>
            <a:r>
              <a:rPr lang="en-US" dirty="0" err="1"/>
              <a:t>hitbit</a:t>
            </a:r>
            <a:r>
              <a:rPr lang="en-US" dirty="0"/>
              <a:t> ==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53178-1184-3D54-52A0-C0999EAE4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4F76B-B0C1-4194-385C-AF562A2224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, diagram, engineering drawing&#10;&#10;AI-generated content may be incorrect.">
            <a:extLst>
              <a:ext uri="{FF2B5EF4-FFF2-40B4-BE49-F238E27FC236}">
                <a16:creationId xmlns:a16="http://schemas.microsoft.com/office/drawing/2014/main" id="{9BF41BD8-52EA-D279-9A58-B5B5FB1FB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939" y="898455"/>
            <a:ext cx="7479956" cy="4205567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4A0CAB2-8E3F-671E-B989-F697709A41B4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31CC874-E97D-8340-E7A7-E09696960C09}"/>
              </a:ext>
            </a:extLst>
          </p:cNvPr>
          <p:cNvSpPr txBox="1"/>
          <p:nvPr/>
        </p:nvSpPr>
        <p:spPr>
          <a:xfrm>
            <a:off x="10088218" y="5337905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596BF4-A9F2-4EE9-FF36-6B85A527C9EF}"/>
              </a:ext>
            </a:extLst>
          </p:cNvPr>
          <p:cNvSpPr/>
          <p:nvPr/>
        </p:nvSpPr>
        <p:spPr>
          <a:xfrm>
            <a:off x="6362845" y="5614903"/>
            <a:ext cx="1220711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40CAA7-8CF9-7A87-5DD1-570C33C2CFF8}"/>
              </a:ext>
            </a:extLst>
          </p:cNvPr>
          <p:cNvSpPr/>
          <p:nvPr/>
        </p:nvSpPr>
        <p:spPr>
          <a:xfrm>
            <a:off x="3889803" y="5614902"/>
            <a:ext cx="1220711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49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1BF0-18FC-F6CB-6E9F-291C51CC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7A2F32-30DA-7401-AF89-607120F8E3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03DDFA-70B2-4796-3DCD-E4A29052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Issues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D0F0D5-042F-F957-EA1B-619133B4C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1520687"/>
            <a:ext cx="11499925" cy="3866322"/>
          </a:xfrm>
        </p:spPr>
        <p:txBody>
          <a:bodyPr>
            <a:normAutofit/>
          </a:bodyPr>
          <a:lstStyle/>
          <a:p>
            <a:r>
              <a:rPr lang="en-US" dirty="0"/>
              <a:t>When we try to extract s-curves from lower injected charged (needed to calibrate the thresholds) – data look incoherent.</a:t>
            </a:r>
          </a:p>
          <a:p>
            <a:pPr lvl="1"/>
            <a:r>
              <a:rPr lang="en-US" dirty="0"/>
              <a:t>Meaning, our events do not have the behavior they should.</a:t>
            </a:r>
          </a:p>
          <a:p>
            <a:pPr lvl="1"/>
            <a:r>
              <a:rPr lang="en-US" dirty="0"/>
              <a:t>Still do not know if the trigger delays we are using are even correct </a:t>
            </a:r>
            <a:r>
              <a:rPr lang="en-US" dirty="0">
                <a:sym typeface="Wingdings" pitchFamily="2" charset="2"/>
              </a:rPr>
              <a:t> ”seems” correct doesn’t mean much – we need documentation on the meaning of the various variables so we can be sure.</a:t>
            </a:r>
          </a:p>
          <a:p>
            <a:r>
              <a:rPr lang="en-US" dirty="0">
                <a:sym typeface="Wingdings" pitchFamily="2" charset="2"/>
              </a:rPr>
              <a:t>Cannot replicate reasonable behavior with the newer Xilinx (ZCU106).</a:t>
            </a:r>
          </a:p>
          <a:p>
            <a:r>
              <a:rPr lang="en-US" dirty="0">
                <a:sym typeface="Wingdings" pitchFamily="2" charset="2"/>
              </a:rPr>
              <a:t>We have contacted </a:t>
            </a:r>
            <a:r>
              <a:rPr lang="en-US" dirty="0" err="1">
                <a:sym typeface="Wingdings" pitchFamily="2" charset="2"/>
              </a:rPr>
              <a:t>IJCLab</a:t>
            </a:r>
            <a:r>
              <a:rPr lang="en-US" dirty="0">
                <a:sym typeface="Wingdings" pitchFamily="2" charset="2"/>
              </a:rPr>
              <a:t>/OMEGA and will work to solve the issues so we can calibrate the thresholds and </a:t>
            </a:r>
            <a:r>
              <a:rPr lang="en-US" dirty="0" err="1">
                <a:sym typeface="Wingdings" pitchFamily="2" charset="2"/>
              </a:rPr>
              <a:t>Vref</a:t>
            </a:r>
            <a:r>
              <a:rPr lang="en-US" dirty="0">
                <a:sym typeface="Wingdings" pitchFamily="2" charset="2"/>
              </a:rPr>
              <a:t>, and start taking data with the Sr-90 source.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B0D24-DB45-DF85-DE0E-6232F7AD50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5B5CF0-5F1A-5A24-E3C2-9C7315A7AC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99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6B37B-F7E4-DA8A-06DF-A6EF483D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EED85-B8F2-07C4-8A42-D8E2E2455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19</a:t>
            </a:fld>
            <a:endParaRPr lang="en-US" dirty="0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C75676F5-1B06-9AB6-D27E-82AD721F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pic>
        <p:nvPicPr>
          <p:cNvPr id="4" name="Picture 3" descr="A close up of a circuit board&#10;&#10;Description automatically generated">
            <a:extLst>
              <a:ext uri="{FF2B5EF4-FFF2-40B4-BE49-F238E27FC236}">
                <a16:creationId xmlns:a16="http://schemas.microsoft.com/office/drawing/2014/main" id="{B1CAF464-C8D8-CBAF-429C-553905A45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5" t="35872" r="29311" b="32371"/>
          <a:stretch/>
        </p:blipFill>
        <p:spPr>
          <a:xfrm>
            <a:off x="375422" y="1033346"/>
            <a:ext cx="3921131" cy="312847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8DA848D-F6B4-74EA-88CF-AC90964C270A}"/>
              </a:ext>
            </a:extLst>
          </p:cNvPr>
          <p:cNvCxnSpPr>
            <a:cxnSpLocks/>
          </p:cNvCxnSpPr>
          <p:nvPr/>
        </p:nvCxnSpPr>
        <p:spPr>
          <a:xfrm>
            <a:off x="4393870" y="2597582"/>
            <a:ext cx="50380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448437B-F560-47AE-6F34-8492AD748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035588" y="849898"/>
            <a:ext cx="7044162" cy="3673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96E2AF-050A-F21F-4FF8-CF0C10DBBBE0}"/>
              </a:ext>
            </a:extLst>
          </p:cNvPr>
          <p:cNvSpPr txBox="1"/>
          <p:nvPr/>
        </p:nvSpPr>
        <p:spPr>
          <a:xfrm>
            <a:off x="5035588" y="3569127"/>
            <a:ext cx="4156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chemeClr val="bg1"/>
                </a:solidFill>
              </a:rPr>
              <a:t>BNL AC-LGAD: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500x500 um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pixel pitch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100x100 um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metal electrode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30um active thickness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110423-4451-9609-7113-A78BC5E2CF54}"/>
              </a:ext>
            </a:extLst>
          </p:cNvPr>
          <p:cNvSpPr txBox="1"/>
          <p:nvPr/>
        </p:nvSpPr>
        <p:spPr>
          <a:xfrm>
            <a:off x="5824603" y="1157866"/>
            <a:ext cx="202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AC-LGAD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B5B28-F7DE-4EC8-3FDD-0A787722FD5B}"/>
              </a:ext>
            </a:extLst>
          </p:cNvPr>
          <p:cNvSpPr txBox="1"/>
          <p:nvPr/>
        </p:nvSpPr>
        <p:spPr>
          <a:xfrm>
            <a:off x="9321452" y="1147587"/>
            <a:ext cx="202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EICROC0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E3BEED-7FF2-C78B-B669-4F226CC570EC}"/>
              </a:ext>
            </a:extLst>
          </p:cNvPr>
          <p:cNvSpPr txBox="1"/>
          <p:nvPr/>
        </p:nvSpPr>
        <p:spPr>
          <a:xfrm>
            <a:off x="361846" y="4611365"/>
            <a:ext cx="107002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EICROC ASIC proposed for pixilated AC-LGADs.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Uses infrastructure from ALTIROC (used for DC-LGADs in ATLAS) and HGCROC (I2C)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Currently only 4x4 channel version exists, 32x32 (full channel count) in production (to arrive in Feb./March 2026).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Also used in FTOF (or any pixilated AC-LGAD detector).</a:t>
            </a:r>
            <a:endParaRPr lang="en-US" sz="16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918C15-27B6-5F7D-92AD-12ACD76CF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19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79872-F8D4-BF67-A1AF-12EE47DF7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68ECD17-15CA-428B-520E-278E6C34E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45387FC-3163-EC78-7C85-9A4554BB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Overview of BNL work (EICROC + ACLGAD)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C618195-78C1-12FD-A947-635A4F3FE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8" y="887203"/>
            <a:ext cx="11499925" cy="5155787"/>
          </a:xfrm>
        </p:spPr>
        <p:txBody>
          <a:bodyPr>
            <a:normAutofit/>
          </a:bodyPr>
          <a:lstStyle/>
          <a:p>
            <a:r>
              <a:rPr lang="en-US" b="1" u="sng" dirty="0"/>
              <a:t>Analog testing:</a:t>
            </a:r>
          </a:p>
          <a:p>
            <a:pPr lvl="1"/>
            <a:r>
              <a:rPr lang="en-US" dirty="0"/>
              <a:t>Jitter from AC-LGAD+EICROC via analog output of EICROC.</a:t>
            </a:r>
          </a:p>
          <a:p>
            <a:pPr lvl="1"/>
            <a:r>
              <a:rPr lang="en-US" dirty="0"/>
              <a:t>Jitter from AC-LGAD+FNAL board.</a:t>
            </a:r>
          </a:p>
          <a:p>
            <a:pPr lvl="1"/>
            <a:r>
              <a:rPr lang="en-US" dirty="0"/>
              <a:t>Working on order of UCSC </a:t>
            </a:r>
            <a:r>
              <a:rPr lang="en-US" dirty="0" err="1"/>
              <a:t>testboards</a:t>
            </a:r>
            <a:r>
              <a:rPr lang="en-US" dirty="0"/>
              <a:t> for usage with large pixel sensors (in-progress).</a:t>
            </a:r>
          </a:p>
          <a:p>
            <a:r>
              <a:rPr lang="en-US" b="1" u="sng" dirty="0"/>
              <a:t>Digital testing:</a:t>
            </a:r>
          </a:p>
          <a:p>
            <a:pPr lvl="1"/>
            <a:r>
              <a:rPr lang="en-US" dirty="0">
                <a:sym typeface="Wingdings" pitchFamily="2" charset="2"/>
              </a:rPr>
              <a:t>New firmware setup on ZU706 and ZCU106 boards for testing (Jan. 2026).</a:t>
            </a:r>
          </a:p>
          <a:p>
            <a:pPr lvl="2"/>
            <a:r>
              <a:rPr lang="en-US" dirty="0">
                <a:sym typeface="Wingdings" pitchFamily="2" charset="2"/>
              </a:rPr>
              <a:t>Tested preamp output with charge injection to ensure the charge makes it into the circuit.</a:t>
            </a:r>
          </a:p>
          <a:p>
            <a:pPr lvl="2"/>
            <a:r>
              <a:rPr lang="en-US" dirty="0">
                <a:sym typeface="Wingdings" pitchFamily="2" charset="2"/>
              </a:rPr>
              <a:t>Have not been able to produce reasonable ADC/TDC distributions with charge injection.</a:t>
            </a:r>
          </a:p>
          <a:p>
            <a:pPr lvl="2"/>
            <a:r>
              <a:rPr lang="en-US" dirty="0">
                <a:sym typeface="Wingdings" pitchFamily="2" charset="2"/>
              </a:rPr>
              <a:t>Likely an issue with the configuration files we have.</a:t>
            </a:r>
          </a:p>
          <a:p>
            <a:pPr lvl="2"/>
            <a:r>
              <a:rPr lang="en-US" dirty="0">
                <a:sym typeface="Wingdings" pitchFamily="2" charset="2"/>
              </a:rPr>
              <a:t>Will work with </a:t>
            </a:r>
            <a:r>
              <a:rPr lang="en-US" dirty="0" err="1">
                <a:sym typeface="Wingdings" pitchFamily="2" charset="2"/>
              </a:rPr>
              <a:t>IJCLab</a:t>
            </a:r>
            <a:r>
              <a:rPr lang="en-US" dirty="0">
                <a:sym typeface="Wingdings" pitchFamily="2" charset="2"/>
              </a:rPr>
              <a:t> to solve issues  expect results in the next week or two.</a:t>
            </a:r>
          </a:p>
          <a:p>
            <a:pPr lvl="1"/>
            <a:r>
              <a:rPr lang="en-US" dirty="0">
                <a:sym typeface="Wingdings" pitchFamily="2" charset="2"/>
              </a:rPr>
              <a:t>Once above is solved, focus on data collection with Sr-90 and TCT.</a:t>
            </a:r>
          </a:p>
          <a:p>
            <a:pPr lvl="2"/>
            <a:r>
              <a:rPr lang="en-US" dirty="0">
                <a:sym typeface="Wingdings" pitchFamily="2" charset="2"/>
              </a:rPr>
              <a:t>Spatial and timing resolution.</a:t>
            </a:r>
          </a:p>
          <a:p>
            <a:pPr lvl="2"/>
            <a:r>
              <a:rPr lang="en-US" dirty="0">
                <a:sym typeface="Wingdings" pitchFamily="2" charset="2"/>
              </a:rPr>
              <a:t>Integration with borrowed telescope from BNL colleagues to begin testing system with external trigger in preparation for test beams</a:t>
            </a: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36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CF2F6-D0CE-A729-A4F4-E31D046CF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67D0E85-5AD3-ADA5-FBC5-1551D0D6A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45" y="3646552"/>
            <a:ext cx="3576935" cy="240880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E5BD519-5A78-55C6-CEC0-FA76D2977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EICROC0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5EF874-8901-7EC0-2625-A0E9A3FE4F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20</a:t>
            </a:fld>
            <a:endParaRPr lang="en-US" dirty="0"/>
          </a:p>
        </p:txBody>
      </p:sp>
      <p:pic>
        <p:nvPicPr>
          <p:cNvPr id="3" name="Content Placeholder 15" descr="Chart, diagram&#10;&#10;AI-generated content may be incorrect.">
            <a:extLst>
              <a:ext uri="{FF2B5EF4-FFF2-40B4-BE49-F238E27FC236}">
                <a16:creationId xmlns:a16="http://schemas.microsoft.com/office/drawing/2014/main" id="{EB5DD8A9-3C8F-3473-780B-2D8017F1C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68" y="905983"/>
            <a:ext cx="11297746" cy="2494031"/>
          </a:xfrm>
          <a:prstGeom prst="rect">
            <a:avLst/>
          </a:prstGeom>
        </p:spPr>
      </p:pic>
      <p:sp>
        <p:nvSpPr>
          <p:cNvPr id="10" name="Google Shape;252;p36">
            <a:extLst>
              <a:ext uri="{FF2B5EF4-FFF2-40B4-BE49-F238E27FC236}">
                <a16:creationId xmlns:a16="http://schemas.microsoft.com/office/drawing/2014/main" id="{988AE765-8766-D818-55A5-63412C3662B9}"/>
              </a:ext>
            </a:extLst>
          </p:cNvPr>
          <p:cNvSpPr txBox="1"/>
          <p:nvPr/>
        </p:nvSpPr>
        <p:spPr>
          <a:xfrm>
            <a:off x="261409" y="3538453"/>
            <a:ext cx="5512364" cy="226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867" dirty="0">
                <a:latin typeface="Arial"/>
                <a:ea typeface="Arial"/>
                <a:cs typeface="Arial"/>
                <a:sym typeface="Arial"/>
              </a:rPr>
              <a:t>AC-LGAD (HPK) “etched” to remove portions of the backplane </a:t>
            </a:r>
            <a:r>
              <a:rPr lang="en" sz="1867" dirty="0" err="1">
                <a:latin typeface="Arial"/>
                <a:ea typeface="Arial"/>
                <a:cs typeface="Arial"/>
                <a:sym typeface="Arial"/>
              </a:rPr>
              <a:t>whi</a:t>
            </a:r>
            <a:r>
              <a:rPr lang="en-US" sz="1867" dirty="0" err="1">
                <a:latin typeface="Arial"/>
                <a:ea typeface="Arial"/>
                <a:cs typeface="Arial"/>
                <a:sym typeface="Arial"/>
              </a:rPr>
              <a:t>ch</a:t>
            </a:r>
            <a:r>
              <a:rPr lang="en" sz="1867" dirty="0">
                <a:latin typeface="Arial"/>
                <a:ea typeface="Arial"/>
                <a:cs typeface="Arial"/>
                <a:sym typeface="Arial"/>
              </a:rPr>
              <a:t> normally block incident TCT IR light from the laser in a bump-bonded assembly.</a:t>
            </a:r>
          </a:p>
          <a:p>
            <a:pPr marL="800100" lvl="1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600" dirty="0">
                <a:latin typeface="Arial"/>
                <a:cs typeface="Arial"/>
                <a:sym typeface="Arial"/>
              </a:rPr>
              <a:t>Etching by Simone Mazza from UCSC.</a:t>
            </a:r>
          </a:p>
          <a:p>
            <a:pPr marL="342900" indent="-342900">
              <a:buClr>
                <a:srgbClr val="0096FF"/>
              </a:buClr>
              <a:buSzPts val="1400"/>
              <a:buFont typeface="Arial" panose="020B0604020202020204" pitchFamily="34" charset="0"/>
              <a:buChar char="•"/>
            </a:pPr>
            <a:r>
              <a:rPr lang="en" sz="1600" dirty="0">
                <a:latin typeface="Arial"/>
                <a:cs typeface="Arial"/>
                <a:sym typeface="Arial"/>
              </a:rPr>
              <a:t>TCT is useful for doing position dependent measurements (</a:t>
            </a:r>
            <a:r>
              <a:rPr lang="en" sz="1600" dirty="0" err="1">
                <a:latin typeface="Arial"/>
                <a:cs typeface="Arial"/>
                <a:sym typeface="Arial"/>
              </a:rPr>
              <a:t>e.g</a:t>
            </a:r>
            <a:r>
              <a:rPr lang="en" sz="1600" dirty="0">
                <a:latin typeface="Arial"/>
                <a:cs typeface="Arial"/>
                <a:sym typeface="Arial"/>
              </a:rPr>
              <a:t> for spatial resolution), and for probing uniformity of charge collection and gain.</a:t>
            </a:r>
          </a:p>
        </p:txBody>
      </p:sp>
      <p:pic>
        <p:nvPicPr>
          <p:cNvPr id="16" name="Picture 15" descr="A picture containing text&#10;&#10;AI-generated content may be incorrect.">
            <a:extLst>
              <a:ext uri="{FF2B5EF4-FFF2-40B4-BE49-F238E27FC236}">
                <a16:creationId xmlns:a16="http://schemas.microsoft.com/office/drawing/2014/main" id="{32D11C95-80D9-B5FF-CC4E-02E78BB1E2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860" r="10633"/>
          <a:stretch/>
        </p:blipFill>
        <p:spPr>
          <a:xfrm rot="5400000">
            <a:off x="5927254" y="3630374"/>
            <a:ext cx="2148151" cy="21917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4BA098-B77D-EEC1-4F9D-43EB44D1F575}"/>
              </a:ext>
            </a:extLst>
          </p:cNvPr>
          <p:cNvSpPr txBox="1"/>
          <p:nvPr/>
        </p:nvSpPr>
        <p:spPr>
          <a:xfrm>
            <a:off x="5385889" y="5800347"/>
            <a:ext cx="3230880" cy="433452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96FF"/>
                </a:solidFill>
              </a:rPr>
              <a:t>Etched, bump-bonded assembly.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8747CD-4854-1382-D5AC-4E97DA989F5B}"/>
              </a:ext>
            </a:extLst>
          </p:cNvPr>
          <p:cNvSpPr txBox="1"/>
          <p:nvPr/>
        </p:nvSpPr>
        <p:spPr>
          <a:xfrm>
            <a:off x="3466046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048F54-3EC5-AB97-C9CD-E57E5484CAF9}"/>
              </a:ext>
            </a:extLst>
          </p:cNvPr>
          <p:cNvSpPr txBox="1"/>
          <p:nvPr/>
        </p:nvSpPr>
        <p:spPr>
          <a:xfrm rot="16200000">
            <a:off x="180284" y="1245912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76C4D3-0EEE-6829-1ED7-BFC405F24A2B}"/>
              </a:ext>
            </a:extLst>
          </p:cNvPr>
          <p:cNvSpPr txBox="1"/>
          <p:nvPr/>
        </p:nvSpPr>
        <p:spPr>
          <a:xfrm>
            <a:off x="7294720" y="3215175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1973DE-49EA-34BD-E183-A0F4BB662B44}"/>
              </a:ext>
            </a:extLst>
          </p:cNvPr>
          <p:cNvSpPr txBox="1"/>
          <p:nvPr/>
        </p:nvSpPr>
        <p:spPr>
          <a:xfrm>
            <a:off x="11123394" y="3182646"/>
            <a:ext cx="715618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t[ns]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CFF0D1-D87D-34EF-EA44-E7921061F547}"/>
              </a:ext>
            </a:extLst>
          </p:cNvPr>
          <p:cNvSpPr txBox="1"/>
          <p:nvPr/>
        </p:nvSpPr>
        <p:spPr>
          <a:xfrm rot="16200000">
            <a:off x="3997608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BEBDE6-1CC8-6C1B-9766-CF15008BA907}"/>
              </a:ext>
            </a:extLst>
          </p:cNvPr>
          <p:cNvSpPr txBox="1"/>
          <p:nvPr/>
        </p:nvSpPr>
        <p:spPr>
          <a:xfrm rot="16200000">
            <a:off x="7814932" y="1245911"/>
            <a:ext cx="862763" cy="2981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r>
              <a:rPr lang="en-US" sz="1400" dirty="0"/>
              <a:t>V [mV]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31198C-37E5-1E92-8887-00E970F454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22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A49CF-4BE2-AC5A-85BB-8EDDD381C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390E7D-E4E7-3D4F-68F8-312C535C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EICROC0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422DD-FAEE-E026-C2B6-AA679F448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21</a:t>
            </a:fld>
            <a:endParaRPr lang="en-US" dirty="0"/>
          </a:p>
        </p:txBody>
      </p:sp>
      <p:sp>
        <p:nvSpPr>
          <p:cNvPr id="4" name="Google Shape;252;p36">
            <a:extLst>
              <a:ext uri="{FF2B5EF4-FFF2-40B4-BE49-F238E27FC236}">
                <a16:creationId xmlns:a16="http://schemas.microsoft.com/office/drawing/2014/main" id="{283F7EFA-C29D-9891-5303-36300902A08D}"/>
              </a:ext>
            </a:extLst>
          </p:cNvPr>
          <p:cNvSpPr txBox="1"/>
          <p:nvPr/>
        </p:nvSpPr>
        <p:spPr>
          <a:xfrm>
            <a:off x="462579" y="4898501"/>
            <a:ext cx="11406692" cy="114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342900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867" dirty="0">
                <a:latin typeface="Arial"/>
                <a:ea typeface="Arial"/>
                <a:cs typeface="Arial"/>
                <a:sym typeface="Arial"/>
              </a:rPr>
              <a:t>Jitter measured using full bump-bonded sensor + ASIC (readout with commercial Xilinx FPGA board).</a:t>
            </a:r>
          </a:p>
          <a:p>
            <a:pPr marL="800100" lvl="1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Jitter of sensor ~ 10ps; EICROC (TDC) via charge injection ~ 10-15ps.</a:t>
            </a:r>
          </a:p>
          <a:p>
            <a:pPr marL="342900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Total jitter (via analog output of EICROC test board) ~ 40ps – why?</a:t>
            </a:r>
          </a:p>
          <a:p>
            <a:pPr marL="800100" lvl="1" indent="-342900"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/>
                <a:cs typeface="Arial"/>
                <a:sym typeface="Arial"/>
              </a:rPr>
              <a:t>Likely from hybridization and/or non-optimal analog readout </a:t>
            </a:r>
            <a:r>
              <a:rPr lang="en-US" sz="1600" dirty="0">
                <a:latin typeface="Arial"/>
                <a:cs typeface="Arial"/>
                <a:sym typeface="Wingdings" pitchFamily="2" charset="2"/>
              </a:rPr>
              <a:t> under study. </a:t>
            </a:r>
            <a:endParaRPr lang="en" sz="1600" b="1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 descr="Chart, line chart&#10;&#10;AI-generated content may be incorrect.">
            <a:extLst>
              <a:ext uri="{FF2B5EF4-FFF2-40B4-BE49-F238E27FC236}">
                <a16:creationId xmlns:a16="http://schemas.microsoft.com/office/drawing/2014/main" id="{81EB18F2-C9AE-C18D-A25C-2865469C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690" y="1146155"/>
            <a:ext cx="4320571" cy="3740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9203FF-67F2-8FB1-E4DE-E45DC1E9019E}"/>
              </a:ext>
            </a:extLst>
          </p:cNvPr>
          <p:cNvSpPr txBox="1"/>
          <p:nvPr/>
        </p:nvSpPr>
        <p:spPr>
          <a:xfrm>
            <a:off x="1603758" y="875831"/>
            <a:ext cx="4964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Laser measurements (variable laser power)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1444449-BE4B-6BBD-49CC-A484E8EA7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6404" r="7497" b="10904"/>
          <a:stretch>
            <a:fillRect/>
          </a:stretch>
        </p:blipFill>
        <p:spPr bwMode="auto">
          <a:xfrm>
            <a:off x="847520" y="1256826"/>
            <a:ext cx="5565138" cy="360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ow Are Universal Ionizing Radiation Symbols Used Around the ...">
            <a:extLst>
              <a:ext uri="{FF2B5EF4-FFF2-40B4-BE49-F238E27FC236}">
                <a16:creationId xmlns:a16="http://schemas.microsoft.com/office/drawing/2014/main" id="{F933B103-258B-D568-5B3B-16AEF4445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10553868" y="1676822"/>
            <a:ext cx="666377" cy="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195B6D3-88B8-1206-FE95-57CB27854E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61AEFE-6174-1F70-6834-085F4970D671}"/>
              </a:ext>
            </a:extLst>
          </p:cNvPr>
          <p:cNvSpPr txBox="1"/>
          <p:nvPr/>
        </p:nvSpPr>
        <p:spPr>
          <a:xfrm>
            <a:off x="8156448" y="856336"/>
            <a:ext cx="388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Sr-90 radioactive source</a:t>
            </a:r>
          </a:p>
        </p:txBody>
      </p:sp>
    </p:spTree>
    <p:extLst>
      <p:ext uri="{BB962C8B-B14F-4D97-AF65-F5344CB8AC3E}">
        <p14:creationId xmlns:p14="http://schemas.microsoft.com/office/powerpoint/2010/main" val="3148843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81BC5-81DF-120B-6208-6C78398E4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0069" y="1061544"/>
            <a:ext cx="5532439" cy="29323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AC-LGAD wire-bonded to Fermilab test board with low noise preamplifiers.</a:t>
            </a:r>
          </a:p>
          <a:p>
            <a:r>
              <a:rPr lang="en-US" dirty="0"/>
              <a:t>Sensor assembly placed under Sr-90 source and 4 channels readout at once.</a:t>
            </a:r>
          </a:p>
          <a:p>
            <a:pPr lvl="1"/>
            <a:r>
              <a:rPr lang="en-US" dirty="0"/>
              <a:t>4 pixels in center of sensor.</a:t>
            </a:r>
          </a:p>
          <a:p>
            <a:r>
              <a:rPr lang="en-US" dirty="0"/>
              <a:t>Teledyne LeCroy 4-channel oscilloscope used to readout analog output from board.</a:t>
            </a:r>
          </a:p>
          <a:p>
            <a:pPr lvl="1"/>
            <a:r>
              <a:rPr lang="en-US" dirty="0"/>
              <a:t>Channel 1 used as trigger with low threshold.</a:t>
            </a:r>
          </a:p>
          <a:p>
            <a:r>
              <a:rPr lang="en-US" dirty="0"/>
              <a:t>Goal was to measure the jitter from the pixel with maximum amplitude in each event.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CF8CBD-7992-AAC9-0CCB-025311D3F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74" y="909145"/>
            <a:ext cx="5925507" cy="5733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A7E0B9-8FB7-D210-B58B-C3D0BD71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850" t="41295" r="36900" b="32473"/>
          <a:stretch>
            <a:fillRect/>
          </a:stretch>
        </p:blipFill>
        <p:spPr>
          <a:xfrm>
            <a:off x="6368104" y="4445876"/>
            <a:ext cx="2596055" cy="2196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D07A0F-83F5-F35D-F0F7-A97B50393DDC}"/>
              </a:ext>
            </a:extLst>
          </p:cNvPr>
          <p:cNvSpPr/>
          <p:nvPr/>
        </p:nvSpPr>
        <p:spPr>
          <a:xfrm>
            <a:off x="7483366" y="5349766"/>
            <a:ext cx="357351" cy="3468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E1D2BC-AAC1-AAB3-6AA5-16F6B6E81B2E}"/>
              </a:ext>
            </a:extLst>
          </p:cNvPr>
          <p:cNvCxnSpPr>
            <a:cxnSpLocks/>
          </p:cNvCxnSpPr>
          <p:nvPr/>
        </p:nvCxnSpPr>
        <p:spPr>
          <a:xfrm flipH="1" flipV="1">
            <a:off x="5925506" y="4193628"/>
            <a:ext cx="1557860" cy="11561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4">
            <a:extLst>
              <a:ext uri="{FF2B5EF4-FFF2-40B4-BE49-F238E27FC236}">
                <a16:creationId xmlns:a16="http://schemas.microsoft.com/office/drawing/2014/main" id="{D207D24B-F63E-ABD9-DD89-F1D4CA71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rmAutofit fontScale="90000"/>
          </a:bodyPr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Fermilab Board</a:t>
            </a:r>
            <a:endParaRPr lang="en-US" dirty="0"/>
          </a:p>
        </p:txBody>
      </p:sp>
      <p:pic>
        <p:nvPicPr>
          <p:cNvPr id="12" name="Picture 11" descr="How Are Universal Ionizing Radiation Symbols Used Around the ...">
            <a:extLst>
              <a:ext uri="{FF2B5EF4-FFF2-40B4-BE49-F238E27FC236}">
                <a16:creationId xmlns:a16="http://schemas.microsoft.com/office/drawing/2014/main" id="{6AAC781B-D8A5-239F-E7EE-37FA0635E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5925506" y="989460"/>
            <a:ext cx="489879" cy="48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5C613C9-2807-DD39-3A9C-F040BBD0A97E}"/>
              </a:ext>
            </a:extLst>
          </p:cNvPr>
          <p:cNvSpPr txBox="1">
            <a:spLocks/>
          </p:cNvSpPr>
          <p:nvPr/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smtClean="0">
                <a:solidFill>
                  <a:srgbClr val="00B0F0"/>
                </a:solidFill>
              </a:rPr>
              <a:pPr algn="ctr"/>
              <a:t>22</a:t>
            </a:fld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36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19E2D-DEC5-59A1-2738-A50355324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E2AEBC-F7C0-9153-3DFB-563424336B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56"/>
          <a:stretch>
            <a:fillRect/>
          </a:stretch>
        </p:blipFill>
        <p:spPr>
          <a:xfrm>
            <a:off x="400321" y="933726"/>
            <a:ext cx="5812220" cy="58547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B66E7E-4779-3B7F-3B77-C9B27E86ED4E}"/>
              </a:ext>
            </a:extLst>
          </p:cNvPr>
          <p:cNvSpPr txBox="1">
            <a:spLocks/>
          </p:cNvSpPr>
          <p:nvPr/>
        </p:nvSpPr>
        <p:spPr>
          <a:xfrm>
            <a:off x="6212541" y="1539764"/>
            <a:ext cx="5676986" cy="4384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Results with a </a:t>
            </a:r>
            <a:r>
              <a:rPr lang="en-US" b="1" u="sng" dirty="0"/>
              <a:t>single</a:t>
            </a:r>
            <a:r>
              <a:rPr lang="en-US" dirty="0"/>
              <a:t> pixel taken as a baseline.</a:t>
            </a:r>
          </a:p>
          <a:p>
            <a:r>
              <a:rPr lang="en-US" dirty="0"/>
              <a:t>Analog signal amplitude converted to charge by integrating waveform over time over the signal region.</a:t>
            </a:r>
          </a:p>
          <a:p>
            <a:pPr lvl="1"/>
            <a:r>
              <a:rPr lang="en-US" dirty="0"/>
              <a:t>Integral then divided by preamp gain (100) and preamp impedance (50 Ohms) to convert to </a:t>
            </a:r>
            <a:r>
              <a:rPr lang="en-US" dirty="0" err="1"/>
              <a:t>fC</a:t>
            </a:r>
            <a:r>
              <a:rPr lang="en-US" dirty="0"/>
              <a:t>.</a:t>
            </a:r>
          </a:p>
          <a:p>
            <a:r>
              <a:rPr lang="en-US" dirty="0"/>
              <a:t>Jitter of sensor found to be consistent with previous measurements of similar AC-LGADs.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119DF3-9B95-6A8F-6BA0-24D074CA7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rmAutofit fontScale="90000"/>
          </a:bodyPr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Fermilab Board</a:t>
            </a:r>
            <a:endParaRPr lang="en-US" dirty="0"/>
          </a:p>
        </p:txBody>
      </p:sp>
      <p:pic>
        <p:nvPicPr>
          <p:cNvPr id="8" name="Picture 7" descr="How Are Universal Ionizing Radiation Symbols Used Around the ...">
            <a:extLst>
              <a:ext uri="{FF2B5EF4-FFF2-40B4-BE49-F238E27FC236}">
                <a16:creationId xmlns:a16="http://schemas.microsoft.com/office/drawing/2014/main" id="{7F3B85AC-320E-D40B-4B1E-B596607FF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3914528" y="1775722"/>
            <a:ext cx="666377" cy="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94F92A9-FE45-E2C6-CF99-1500D2E1741F}"/>
              </a:ext>
            </a:extLst>
          </p:cNvPr>
          <p:cNvSpPr txBox="1">
            <a:spLocks/>
          </p:cNvSpPr>
          <p:nvPr/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smtClean="0">
                <a:solidFill>
                  <a:srgbClr val="00B0F0"/>
                </a:solidFill>
              </a:rPr>
              <a:pPr algn="ctr"/>
              <a:t>23</a:t>
            </a:fld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27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A4093-E36E-9A61-208F-792ABD857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4AA88C-CB14-071A-E285-987DE208B1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6"/>
          <a:stretch>
            <a:fillRect/>
          </a:stretch>
        </p:blipFill>
        <p:spPr>
          <a:xfrm>
            <a:off x="462579" y="858193"/>
            <a:ext cx="6077307" cy="57852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B23840-0166-4FC9-FECE-6C374D8F6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104" y="1361662"/>
            <a:ext cx="5557116" cy="456206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Jitter calculated using multiple pixels, with a focus on the pixel with maximum amplitude from each event.</a:t>
            </a:r>
          </a:p>
          <a:p>
            <a:pPr lvl="1"/>
            <a:r>
              <a:rPr lang="en-US" sz="2400" dirty="0"/>
              <a:t>Results also found to be consistent with previous measurements. </a:t>
            </a:r>
          </a:p>
          <a:p>
            <a:pPr marL="342900" indent="-342900">
              <a:buClr>
                <a:schemeClr val="tx1"/>
              </a:buClr>
              <a:buSzPts val="1400"/>
            </a:pPr>
            <a:r>
              <a:rPr lang="en-US" dirty="0">
                <a:ea typeface="Arial"/>
                <a:cs typeface="Arial"/>
                <a:sym typeface="Arial"/>
              </a:rPr>
              <a:t>Jitter measured here using a 30um HPK sensor (same as the other tests) wire-bonded to a Fermilab test board with fast, low-noise preamps.</a:t>
            </a:r>
          </a:p>
          <a:p>
            <a:pPr marL="800100" lvl="1" indent="-342900">
              <a:buClr>
                <a:schemeClr val="tx1"/>
              </a:buClr>
              <a:buSzPts val="1400"/>
            </a:pPr>
            <a:r>
              <a:rPr lang="en-US" sz="2400" b="1" dirty="0">
                <a:solidFill>
                  <a:srgbClr val="FF0000"/>
                </a:solidFill>
                <a:cs typeface="Arial"/>
                <a:sym typeface="Arial"/>
              </a:rPr>
              <a:t>Much lower jitter observed.</a:t>
            </a:r>
          </a:p>
          <a:p>
            <a:pPr marL="342900" indent="-342900">
              <a:buClr>
                <a:schemeClr val="tx1"/>
              </a:buClr>
              <a:buSzPts val="1400"/>
            </a:pPr>
            <a:r>
              <a:rPr lang="en-US" dirty="0">
                <a:cs typeface="Arial"/>
                <a:sym typeface="Arial"/>
              </a:rPr>
              <a:t>Jitter measured here by reading out 4 pixels, with one serving as a trigger with a very low threshold, and taking the pixel with the maximum amplitude in each event – those were then used to calculate jitter as a function of charge.</a:t>
            </a:r>
          </a:p>
          <a:p>
            <a:pPr marL="800100" lvl="1" indent="-342900">
              <a:buClr>
                <a:schemeClr val="tx1"/>
              </a:buClr>
              <a:buSzPts val="1400"/>
            </a:pPr>
            <a:r>
              <a:rPr lang="en-US" sz="2400" dirty="0">
                <a:cs typeface="Arial"/>
                <a:sym typeface="Arial"/>
              </a:rPr>
              <a:t>Waveform time-integrated, and then divided by preamp gain (100) and impedance (50 Ohms)</a:t>
            </a:r>
            <a:endParaRPr lang="en" sz="2400" dirty="0"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D0EB632-2E64-A42B-7A13-E1AE797C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>
            <a:normAutofit fontScale="90000"/>
          </a:bodyPr>
          <a:lstStyle/>
          <a:p>
            <a:r>
              <a:rPr lang="en-US" dirty="0"/>
              <a:t>AC-LGAD Testing </a:t>
            </a:r>
            <a:r>
              <a:rPr lang="en-US" dirty="0">
                <a:sym typeface="Wingdings" pitchFamily="2" charset="2"/>
              </a:rPr>
              <a:t> AC-LGAD + Fermilab Board</a:t>
            </a:r>
            <a:endParaRPr lang="en-US" dirty="0"/>
          </a:p>
        </p:txBody>
      </p:sp>
      <p:pic>
        <p:nvPicPr>
          <p:cNvPr id="8" name="Picture 7" descr="How Are Universal Ionizing Radiation Symbols Used Around the ...">
            <a:extLst>
              <a:ext uri="{FF2B5EF4-FFF2-40B4-BE49-F238E27FC236}">
                <a16:creationId xmlns:a16="http://schemas.microsoft.com/office/drawing/2014/main" id="{A5509E79-F3D2-B795-EB2E-EA95E7B69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9654" r="51087" b="9364"/>
          <a:stretch>
            <a:fillRect/>
          </a:stretch>
        </p:blipFill>
        <p:spPr bwMode="auto">
          <a:xfrm>
            <a:off x="3914528" y="1775722"/>
            <a:ext cx="666377" cy="6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13544228-D60A-33A9-6392-5CB13423CA1E}"/>
              </a:ext>
            </a:extLst>
          </p:cNvPr>
          <p:cNvSpPr txBox="1">
            <a:spLocks/>
          </p:cNvSpPr>
          <p:nvPr/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200" smtClean="0">
                <a:solidFill>
                  <a:srgbClr val="00B0F0"/>
                </a:solidFill>
              </a:rPr>
              <a:pPr algn="ctr"/>
              <a:t>24</a:t>
            </a:fld>
            <a:endParaRPr lang="en-US" sz="1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62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BA1232-E7EE-9793-C86F-ED5C1B9F2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D1C996-16AD-2E36-F73C-82AA4D88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testing plans for AC-LGADs @ BNL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CF1C3-0A33-93D3-0027-3549338A8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1441839"/>
            <a:ext cx="11716168" cy="39743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Sensor and ASIC testing between TOF/auxiliary subsystems leverages workforce from all groups.</a:t>
            </a:r>
          </a:p>
          <a:p>
            <a:pPr lvl="1"/>
            <a:r>
              <a:rPr lang="en-US" u="sng" dirty="0"/>
              <a:t>Example (currently happening):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HPK sensors characterized (IV curves) at UCSC (and potentially UIC), </a:t>
            </a:r>
          </a:p>
          <a:p>
            <a:pPr lvl="2"/>
            <a:r>
              <a:rPr lang="en-US" dirty="0"/>
              <a:t>shipped to BNL for testing with EICROC + laser/sources, </a:t>
            </a:r>
          </a:p>
          <a:p>
            <a:pPr lvl="2"/>
            <a:r>
              <a:rPr lang="en-US" dirty="0"/>
              <a:t>RBv1 developed by Rice, then sent to BNL (arrived in Dec. 2025),</a:t>
            </a:r>
          </a:p>
          <a:p>
            <a:pPr lvl="2"/>
            <a:r>
              <a:rPr lang="en-US" dirty="0"/>
              <a:t>sensor/ASIC integration tested at BNL with FPGA; Rbv1 setup tested in parallel (</a:t>
            </a:r>
            <a:r>
              <a:rPr lang="en-US" b="1" dirty="0">
                <a:solidFill>
                  <a:srgbClr val="00B0F0"/>
                </a:solidFill>
              </a:rPr>
              <a:t>in-progress; see discussion by Tonko</a:t>
            </a:r>
            <a:r>
              <a:rPr lang="en-US" dirty="0"/>
              <a:t>),</a:t>
            </a:r>
          </a:p>
          <a:p>
            <a:pPr lvl="2"/>
            <a:r>
              <a:rPr lang="en-US" dirty="0"/>
              <a:t>when EICROC1 received (Feb./March 2026), integration with RBv1 tested,</a:t>
            </a:r>
          </a:p>
          <a:p>
            <a:pPr lvl="2"/>
            <a:r>
              <a:rPr lang="en-US" dirty="0"/>
              <a:t>all groups use results for e.g. test beam planning at SPS.</a:t>
            </a:r>
          </a:p>
          <a:p>
            <a:r>
              <a:rPr lang="en-US" dirty="0"/>
              <a:t>QA needs for sensors/modules for pixilated systems understood (for common items).</a:t>
            </a:r>
          </a:p>
          <a:p>
            <a:pPr lvl="1"/>
            <a:r>
              <a:rPr lang="en-US" dirty="0"/>
              <a:t>Sensors, ASICs, readout, hybridization, etc.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42A963-D2E4-99FB-605A-FF81FDA6E2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13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617DB9-B6C3-40C8-3FC4-8DA97F81D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8F68F-D161-757D-7299-F960F830D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comments on needs for </a:t>
            </a:r>
            <a:r>
              <a:rPr lang="en-US" dirty="0" err="1"/>
              <a:t>testbeam</a:t>
            </a:r>
            <a:r>
              <a:rPr lang="en-US" dirty="0"/>
              <a:t>(s)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FD1677-21AA-42F1-6B63-3906DA543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Current </a:t>
            </a:r>
            <a:r>
              <a:rPr lang="en-US" dirty="0" err="1"/>
              <a:t>testbeam</a:t>
            </a:r>
            <a:r>
              <a:rPr lang="en-US" dirty="0"/>
              <a:t> setups use sensors + analog boards w/ preamps, which are then read out by external digitizers.</a:t>
            </a:r>
          </a:p>
          <a:p>
            <a:r>
              <a:rPr lang="en-US" dirty="0"/>
              <a:t>Work needs to be done to test large pixel sensors to assess performance (some may be done in March </a:t>
            </a:r>
            <a:r>
              <a:rPr lang="en-US" dirty="0" err="1"/>
              <a:t>testbeam</a:t>
            </a:r>
            <a:r>
              <a:rPr lang="en-US" dirty="0"/>
              <a:t>, but need to solidify goals).</a:t>
            </a:r>
          </a:p>
          <a:p>
            <a:r>
              <a:rPr lang="en-US" dirty="0"/>
              <a:t>We have put in a request for SPS test beam </a:t>
            </a:r>
            <a:r>
              <a:rPr lang="en-US" dirty="0">
                <a:sym typeface="Wingdings" pitchFamily="2" charset="2"/>
              </a:rPr>
              <a:t> closer to real-life EIC beams (hadrons at high energy).</a:t>
            </a:r>
          </a:p>
          <a:p>
            <a:pPr lvl="1"/>
            <a:r>
              <a:rPr lang="en-US" dirty="0">
                <a:solidFill>
                  <a:srgbClr val="00B0F0"/>
                </a:solidFill>
                <a:sym typeface="Wingdings" pitchFamily="2" charset="2"/>
              </a:rPr>
              <a:t>Primary goal is to test AC-LGADs w/ ASICs to assess current full-chain performance (for example, EICROC1 + 32x32 HPK AC-LGADs + RBv1 FEB).</a:t>
            </a:r>
          </a:p>
          <a:p>
            <a:pPr lvl="1"/>
            <a:r>
              <a:rPr lang="en-US" dirty="0"/>
              <a:t>This is ambitious to say the least </a:t>
            </a:r>
            <a:r>
              <a:rPr lang="en-US" dirty="0">
                <a:sym typeface="Wingdings" pitchFamily="2" charset="2"/>
              </a:rPr>
              <a:t> sensor performance goals still not met from other campaigns can still be achieved with this </a:t>
            </a:r>
            <a:r>
              <a:rPr lang="en-US" dirty="0" err="1">
                <a:sym typeface="Wingdings" pitchFamily="2" charset="2"/>
              </a:rPr>
              <a:t>testbeam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lvl="2"/>
            <a:r>
              <a:rPr lang="en-US" dirty="0">
                <a:sym typeface="Wingdings" pitchFamily="2" charset="2"/>
              </a:rPr>
              <a:t>Testing with </a:t>
            </a:r>
            <a:r>
              <a:rPr lang="en-US">
                <a:sym typeface="Wingdings" pitchFamily="2" charset="2"/>
              </a:rPr>
              <a:t>4x4 sensors + EICROC0?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What other goals should we aim to achieve here? </a:t>
            </a:r>
          </a:p>
          <a:p>
            <a:r>
              <a:rPr lang="en-US" b="1" dirty="0">
                <a:solidFill>
                  <a:srgbClr val="00B0F0"/>
                </a:solidFill>
                <a:sym typeface="Wingdings" pitchFamily="2" charset="2"/>
              </a:rPr>
              <a:t>Future (~ 2 weeks) AC-LGAD cross-cutting meeting will discuss goals, needed resources, institutional support, etc. to assure a successful SPS campaign (assuming SPS approves the beam time; still waiting to hear from them).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3C016E-A664-E1D1-55F1-11472B56AA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3F23DD-7004-94C5-F28C-50FEBB1DB2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7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F8EA2-A9B2-D7A9-13D0-72FF5650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16FADA-9D97-19C0-62A3-A7D29A3D3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E8651-9787-5BE4-85DD-4FFCB1A3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" y="896298"/>
            <a:ext cx="6677912" cy="2658959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9AF83134-7E94-E9D0-4559-F9A4C5E4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pic>
        <p:nvPicPr>
          <p:cNvPr id="18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0E6FC9C6-8BDC-8313-33CC-17E51D36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7" t="5519" r="6216"/>
          <a:stretch>
            <a:fillRect/>
          </a:stretch>
        </p:blipFill>
        <p:spPr>
          <a:xfrm>
            <a:off x="7262146" y="875865"/>
            <a:ext cx="4815992" cy="23513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9CBC3-6642-4969-6A6B-97C60195D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DB0CE-B32B-3794-60D9-6A36A42837B9}"/>
              </a:ext>
            </a:extLst>
          </p:cNvPr>
          <p:cNvSpPr txBox="1"/>
          <p:nvPr/>
        </p:nvSpPr>
        <p:spPr>
          <a:xfrm>
            <a:off x="281775" y="3525440"/>
            <a:ext cx="769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*Stave dimensions will be updated once EICROC1 schematic is in-hand.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F5D00-630C-19D5-2711-9D843D50AB6E}"/>
              </a:ext>
            </a:extLst>
          </p:cNvPr>
          <p:cNvSpPr txBox="1"/>
          <p:nvPr/>
        </p:nvSpPr>
        <p:spPr>
          <a:xfrm>
            <a:off x="281775" y="4029510"/>
            <a:ext cx="6761821" cy="206210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Far-forward sensor “staves”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(3) 1.6cm x 1.6cm AC-LGADs with 500um pixel pitch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bump-bonded to EICROC1/2 ASICs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staggered on a two-sided PCB to provide full active-area coverage.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sensors have 32x32 channels, matching the EICROC1/2.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Currently have 32x32 channel sensors from HPK which are under test.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78B9C-EC3B-C6EB-98DA-A01F5EB49922}"/>
              </a:ext>
            </a:extLst>
          </p:cNvPr>
          <p:cNvSpPr txBox="1"/>
          <p:nvPr/>
        </p:nvSpPr>
        <p:spPr>
          <a:xfrm>
            <a:off x="7571194" y="3277868"/>
            <a:ext cx="41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Readout needs to be separated from sensor/ASIC board to obey physical constraints for far-forward subsystems.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3E355-FE56-8530-6F5E-434B6ECC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380" y="4273638"/>
            <a:ext cx="2596391" cy="219216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D26186-5719-4A0D-0D1D-965EE367B4A6}"/>
              </a:ext>
            </a:extLst>
          </p:cNvPr>
          <p:cNvCxnSpPr/>
          <p:nvPr/>
        </p:nvCxnSpPr>
        <p:spPr>
          <a:xfrm flipV="1">
            <a:off x="6957391" y="5446643"/>
            <a:ext cx="1967948" cy="25841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353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B4942-C9E0-36D0-A224-A69744ADB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1CA780-3F4B-CB5E-6A02-6D4E2E571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28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3A997F-84D4-FE0B-F231-C3CE5E4B4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" y="896298"/>
            <a:ext cx="6677912" cy="2658959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C2E7BCC-D91A-7155-822E-2E3BCFDC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5DE8D-C7A5-2267-48D3-FAFACEB04547}"/>
              </a:ext>
            </a:extLst>
          </p:cNvPr>
          <p:cNvSpPr txBox="1"/>
          <p:nvPr/>
        </p:nvSpPr>
        <p:spPr>
          <a:xfrm>
            <a:off x="6956184" y="3952338"/>
            <a:ext cx="5135151" cy="212365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synergy with TOF: front-end + power board will be the same as FTOF.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sym typeface="Wingdings" pitchFamily="2" charset="2"/>
              </a:rPr>
              <a:t>Only difference is sensor stave/module, and the separation of the FEB for flexibility for FF detector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sym typeface="Wingdings" pitchFamily="2" charset="2"/>
              </a:rPr>
              <a:t>Presently optimizing choice of readout board “flavor” which works best for auxiliary detector needs.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96FF1-9AE8-1581-85D4-557A77087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428" y="896298"/>
            <a:ext cx="4790076" cy="301111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7196E-9958-42F7-1C88-CAA91E0AE61A}"/>
              </a:ext>
            </a:extLst>
          </p:cNvPr>
          <p:cNvSpPr txBox="1"/>
          <p:nvPr/>
        </p:nvSpPr>
        <p:spPr>
          <a:xfrm>
            <a:off x="281775" y="4029510"/>
            <a:ext cx="6761821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Far-forward sensor “staves”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(3) 1.6cm x 1.6cm AC-LGADs with 500um pixel pitch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bump-bonded to EICROC1/2 ASICs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staggered on a two-sided PCB to provide full active-area coverage.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sensors have 32x32 channels, matching the EICROC1/2.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Currently have 32x32 channel sensors from HPK which are under test.</a:t>
            </a:r>
          </a:p>
          <a:p>
            <a:pPr lvl="1"/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C90CB-E0B8-58B3-A2A9-548B04CE7E50}"/>
              </a:ext>
            </a:extLst>
          </p:cNvPr>
          <p:cNvSpPr txBox="1"/>
          <p:nvPr/>
        </p:nvSpPr>
        <p:spPr>
          <a:xfrm>
            <a:off x="10488871" y="3171270"/>
            <a:ext cx="1602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Tonko </a:t>
            </a:r>
            <a:r>
              <a:rPr lang="en-US" sz="1600" dirty="0" err="1"/>
              <a:t>Ljubicic</a:t>
            </a:r>
            <a:r>
              <a:rPr lang="en-US" sz="1600" dirty="0"/>
              <a:t> (Rice Univ.)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0D8C7-76D8-E1E3-445C-33E131979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E51F2-0039-A649-C208-47077865F229}"/>
              </a:ext>
            </a:extLst>
          </p:cNvPr>
          <p:cNvSpPr txBox="1"/>
          <p:nvPr/>
        </p:nvSpPr>
        <p:spPr>
          <a:xfrm>
            <a:off x="281775" y="3525440"/>
            <a:ext cx="769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*Stave dimensions will be updated once EICROC1 schematic is in-hand.</a:t>
            </a:r>
          </a:p>
        </p:txBody>
      </p:sp>
    </p:spTree>
    <p:extLst>
      <p:ext uri="{BB962C8B-B14F-4D97-AF65-F5344CB8AC3E}">
        <p14:creationId xmlns:p14="http://schemas.microsoft.com/office/powerpoint/2010/main" val="332592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5C9CA-8E1F-EF5C-A57B-72EF5097A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67D9D3-0827-435C-8C4B-74C6C9CC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Broad timeline of AC-LGAD activities (non-exhaustive)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7D12C-D10D-F38C-8CC2-6A7BF124D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FD84D8-9412-0130-E0FF-A0CB9C45BA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614254-8FEF-79DC-92D4-36E03D557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588871"/>
              </p:ext>
            </p:extLst>
          </p:nvPr>
        </p:nvGraphicFramePr>
        <p:xfrm>
          <a:off x="361846" y="825178"/>
          <a:ext cx="11749472" cy="522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283">
                  <a:extLst>
                    <a:ext uri="{9D8B030D-6E8A-4147-A177-3AD203B41FA5}">
                      <a16:colId xmlns:a16="http://schemas.microsoft.com/office/drawing/2014/main" val="457906161"/>
                    </a:ext>
                  </a:extLst>
                </a:gridCol>
                <a:gridCol w="1389530">
                  <a:extLst>
                    <a:ext uri="{9D8B030D-6E8A-4147-A177-3AD203B41FA5}">
                      <a16:colId xmlns:a16="http://schemas.microsoft.com/office/drawing/2014/main" val="4244746894"/>
                    </a:ext>
                  </a:extLst>
                </a:gridCol>
                <a:gridCol w="1918447">
                  <a:extLst>
                    <a:ext uri="{9D8B030D-6E8A-4147-A177-3AD203B41FA5}">
                      <a16:colId xmlns:a16="http://schemas.microsoft.com/office/drawing/2014/main" val="104197803"/>
                    </a:ext>
                  </a:extLst>
                </a:gridCol>
                <a:gridCol w="6042212">
                  <a:extLst>
                    <a:ext uri="{9D8B030D-6E8A-4147-A177-3AD203B41FA5}">
                      <a16:colId xmlns:a16="http://schemas.microsoft.com/office/drawing/2014/main" val="3701500143"/>
                    </a:ext>
                  </a:extLst>
                </a:gridCol>
              </a:tblGrid>
              <a:tr h="369073">
                <a:tc>
                  <a:txBody>
                    <a:bodyPr/>
                    <a:lstStyle/>
                    <a:p>
                      <a:r>
                        <a:rPr lang="en-US" sz="1100" dirty="0"/>
                        <a:t>Action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Current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Dates (expected completion)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09835"/>
                  </a:ext>
                </a:extLst>
              </a:tr>
              <a:tr h="669345">
                <a:tc>
                  <a:txBody>
                    <a:bodyPr/>
                    <a:lstStyle/>
                    <a:p>
                      <a:r>
                        <a:rPr lang="en-US" sz="1100" dirty="0"/>
                        <a:t>4x4 BNL and HPK sensors tested at Fermilab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2020 to Summer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Established timing resolution ~ 20ps and spatial resolution ~ 20um (7x better than normal for pixel pitch due to charge sharing)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387745"/>
                  </a:ext>
                </a:extLst>
              </a:tr>
              <a:tr h="741275">
                <a:tc>
                  <a:txBody>
                    <a:bodyPr/>
                    <a:lstStyle/>
                    <a:p>
                      <a:r>
                        <a:rPr lang="en-US" sz="1100" dirty="0"/>
                        <a:t>EICROC0 testing with charge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Mostly complete (jitter still under study)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2023 to now (Feb.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Tested analog and digital output, measured jitter, tested linearity of ADC</a:t>
                      </a:r>
                    </a:p>
                    <a:p>
                      <a:endParaRPr lang="en-US" sz="1100" dirty="0"/>
                    </a:p>
                    <a:p>
                      <a:r>
                        <a:rPr lang="en-US" sz="1100" dirty="0"/>
                        <a:t>Firmware does not support external trigger; will be updated to enable this with EICROC1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266678"/>
                  </a:ext>
                </a:extLst>
              </a:tr>
              <a:tr h="1051828">
                <a:tc>
                  <a:txBody>
                    <a:bodyPr/>
                    <a:lstStyle/>
                    <a:p>
                      <a:r>
                        <a:rPr lang="en-US" sz="1100" dirty="0"/>
                        <a:t>4x4 sensor testing with EICROC0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Mostly complete (jitter still under study)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2023 to now (Feb.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Testing has been done with AC-LGADs </a:t>
                      </a:r>
                      <a:r>
                        <a:rPr lang="en-US" sz="1100" dirty="0" err="1"/>
                        <a:t>wirebonded</a:t>
                      </a:r>
                      <a:r>
                        <a:rPr lang="en-US" sz="1100" dirty="0"/>
                        <a:t> to EICROC0 – noise unacceptably high. Now using bump-bonded assemblies. Tested with TCT and Sr-90 source.</a:t>
                      </a:r>
                      <a:br>
                        <a:rPr lang="en-US" sz="1100" dirty="0"/>
                      </a:br>
                      <a:br>
                        <a:rPr lang="en-US" sz="1100" dirty="0"/>
                      </a:br>
                      <a:r>
                        <a:rPr lang="en-US" sz="1100" dirty="0"/>
                        <a:t>Jitter from individual components small (10-15ps) – total jitter from analog output of EICROC0 </a:t>
                      </a:r>
                      <a:r>
                        <a:rPr lang="en-US" sz="1100" dirty="0" err="1"/>
                        <a:t>testboard</a:t>
                      </a:r>
                      <a:r>
                        <a:rPr lang="en-US" sz="1100" dirty="0"/>
                        <a:t> with AC-LGADs bump-bonded high – under study now.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734858"/>
                  </a:ext>
                </a:extLst>
              </a:tr>
              <a:tr h="660430">
                <a:tc>
                  <a:txBody>
                    <a:bodyPr/>
                    <a:lstStyle/>
                    <a:p>
                      <a:r>
                        <a:rPr lang="en-US" sz="1100" dirty="0"/>
                        <a:t>Testing of full-size 32x32 channel HPK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In-progress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2025 to now (Summer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IV curves measured and breakdown voltages identified; production yield &gt; 90%; first test beam @ DESY in December 2025; hope for test beam @ SPS in Summer 2026; Lab testing underway (laser, source)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373214"/>
                  </a:ext>
                </a:extLst>
              </a:tr>
              <a:tr h="669345">
                <a:tc>
                  <a:txBody>
                    <a:bodyPr/>
                    <a:lstStyle/>
                    <a:p>
                      <a:r>
                        <a:rPr lang="en-US" sz="1100" dirty="0"/>
                        <a:t>RBv1 setup and initial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In-progress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2025 to now (Spring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Work done to validate setup at Rice; setup being established at BNL to test EICROC1 with two different readouts after receipt of ASIC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218555"/>
                  </a:ext>
                </a:extLst>
              </a:tr>
              <a:tr h="487103">
                <a:tc>
                  <a:txBody>
                    <a:bodyPr/>
                    <a:lstStyle/>
                    <a:p>
                      <a:r>
                        <a:rPr lang="en-US" sz="1100" dirty="0"/>
                        <a:t>Testing of EICROC1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March 2026 to Fall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Will test with FPGA setup as done with EICROC0; aim is to test with RBv1 (</a:t>
                      </a:r>
                      <a:r>
                        <a:rPr lang="en-US" sz="1100" dirty="0" err="1"/>
                        <a:t>lpGBT</a:t>
                      </a:r>
                      <a:r>
                        <a:rPr lang="en-US" sz="1100" dirty="0"/>
                        <a:t>-based readout) as soon as EICROC1 is received.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81670"/>
                  </a:ext>
                </a:extLst>
              </a:tr>
              <a:tr h="514779">
                <a:tc>
                  <a:txBody>
                    <a:bodyPr/>
                    <a:lstStyle/>
                    <a:p>
                      <a:r>
                        <a:rPr lang="en-US" sz="1100" dirty="0"/>
                        <a:t>Full-chain tests (32x32 sensor with EICROC1 and RBv1)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Late Spring 2026 – TBD (end of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Goal is to have initial full chain testing done by Summer if EICROC1 testing + RBv1 setup is successful.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786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9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FDB77-FD9E-3F8A-C331-D915783E0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A9585AE-E04B-8A7B-5050-8315EA1FA2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8C170133-29E2-32DA-12C2-7E5F7A535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Overview of BNL work (EICROC + ACLGAD)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0D6EDA6-DF99-4B5E-98E6-491BCDB21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8" y="887203"/>
            <a:ext cx="11499925" cy="5155787"/>
          </a:xfrm>
        </p:spPr>
        <p:txBody>
          <a:bodyPr>
            <a:normAutofit fontScale="92500" lnSpcReduction="10000"/>
          </a:bodyPr>
          <a:lstStyle/>
          <a:p>
            <a:r>
              <a:rPr lang="en-US" b="1" u="sng" dirty="0"/>
              <a:t>Analog testing: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Jitter from AC-LGAD+EICROC via analog output of EICROC.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/>
              <a:t>Jitter from AC-LGAD+FNAL board.</a:t>
            </a:r>
          </a:p>
          <a:p>
            <a:pPr lvl="1"/>
            <a:r>
              <a:rPr lang="en-US" dirty="0"/>
              <a:t>Working on order of UCSC </a:t>
            </a:r>
            <a:r>
              <a:rPr lang="en-US" dirty="0" err="1"/>
              <a:t>testboards</a:t>
            </a:r>
            <a:r>
              <a:rPr lang="en-US" dirty="0"/>
              <a:t> for usage with large pixel sensors (in-progress).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/>
              <a:t>Waiting on a final thing from Simone/UCSC and the order will be placed, company is standing by.</a:t>
            </a:r>
          </a:p>
          <a:p>
            <a:r>
              <a:rPr lang="en-US" b="1" u="sng" dirty="0"/>
              <a:t>Digital testing:</a:t>
            </a:r>
          </a:p>
          <a:p>
            <a:pPr lvl="1"/>
            <a:r>
              <a:rPr lang="en-US" dirty="0">
                <a:sym typeface="Wingdings" pitchFamily="2" charset="2"/>
              </a:rPr>
              <a:t>New firmware setup on ZU706 and ZCU106 boards for testing (Jan. 2026).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>
                <a:sym typeface="Wingdings" pitchFamily="2" charset="2"/>
              </a:rPr>
              <a:t>Tested preamp output with charge injection to ensure the charge makes it into the circuit.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>
                <a:sym typeface="Wingdings" pitchFamily="2" charset="2"/>
              </a:rPr>
              <a:t>Trigger window issue resolved, and I2C communication issues resolved.</a:t>
            </a:r>
          </a:p>
          <a:p>
            <a:pPr lvl="2">
              <a:buFont typeface="Wingdings" pitchFamily="2" charset="2"/>
              <a:buChar char="ü"/>
            </a:pPr>
            <a:r>
              <a:rPr lang="en-US" dirty="0">
                <a:sym typeface="Wingdings" pitchFamily="2" charset="2"/>
              </a:rPr>
              <a:t>Some new results ready, need another week to finish tests (and perform same tests with newer Xilinx).</a:t>
            </a:r>
          </a:p>
          <a:p>
            <a:pPr lvl="2"/>
            <a:r>
              <a:rPr lang="en-US" dirty="0">
                <a:sym typeface="Wingdings" pitchFamily="2" charset="2"/>
              </a:rPr>
              <a:t>Measure calibration (threshold) offsets (next few days).</a:t>
            </a:r>
          </a:p>
          <a:p>
            <a:pPr lvl="1"/>
            <a:r>
              <a:rPr lang="en-US" dirty="0">
                <a:sym typeface="Wingdings" pitchFamily="2" charset="2"/>
              </a:rPr>
              <a:t>Once above is complete, focus on data collection with Sr-90 and TCT.</a:t>
            </a:r>
          </a:p>
          <a:p>
            <a:pPr lvl="2"/>
            <a:r>
              <a:rPr lang="en-US" dirty="0">
                <a:sym typeface="Wingdings" pitchFamily="2" charset="2"/>
              </a:rPr>
              <a:t>Internal trigger to reproduce </a:t>
            </a:r>
            <a:r>
              <a:rPr lang="en-US" dirty="0" err="1">
                <a:sym typeface="Wingdings" pitchFamily="2" charset="2"/>
              </a:rPr>
              <a:t>IJCLab</a:t>
            </a:r>
            <a:r>
              <a:rPr lang="en-US" dirty="0">
                <a:sym typeface="Wingdings" pitchFamily="2" charset="2"/>
              </a:rPr>
              <a:t> results and measure charge sharing.</a:t>
            </a:r>
          </a:p>
          <a:p>
            <a:pPr lvl="2"/>
            <a:r>
              <a:rPr lang="en-US" dirty="0">
                <a:sym typeface="Wingdings" pitchFamily="2" charset="2"/>
              </a:rPr>
              <a:t>Setup with DC-LGAD trigger to work on full-chain testing.</a:t>
            </a:r>
          </a:p>
          <a:p>
            <a:pPr lvl="1"/>
            <a:r>
              <a:rPr lang="en-US" dirty="0">
                <a:sym typeface="Wingdings" pitchFamily="2" charset="2"/>
              </a:rPr>
              <a:t>EICROC1 </a:t>
            </a:r>
            <a:r>
              <a:rPr lang="en-US" dirty="0" err="1">
                <a:sym typeface="Wingdings" pitchFamily="2" charset="2"/>
              </a:rPr>
              <a:t>testboard</a:t>
            </a:r>
            <a:r>
              <a:rPr lang="en-US" dirty="0">
                <a:sym typeface="Wingdings" pitchFamily="2" charset="2"/>
              </a:rPr>
              <a:t> received at BNL, work beginning on integration with RBv1.</a:t>
            </a:r>
          </a:p>
          <a:p>
            <a:pPr lvl="1"/>
            <a:r>
              <a:rPr lang="en-US" dirty="0">
                <a:sym typeface="Wingdings" pitchFamily="2" charset="2"/>
              </a:rPr>
              <a:t>Stave/module board for far-forward detectors under design – expect first iteration in about 1-2 weeks.</a:t>
            </a: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F8805E-9A0F-3447-DCE3-C26207E94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E78C71-7857-8573-BDE1-90D1C9C5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DE1C1-3905-93A6-BCD6-7E22CDD564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1FECD3-1701-30B0-1A4F-BF211C554B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AAE028-673E-716B-C8EF-4DDE12E92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895" y="944219"/>
            <a:ext cx="7570305" cy="4582404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054BE17-809F-AA0A-0D78-C325B7584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660899"/>
              </p:ext>
            </p:extLst>
          </p:nvPr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50B1326-DA3D-BA1D-2983-465221646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5305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pixels show linear ADC response with increasing charge.</a:t>
            </a:r>
          </a:p>
          <a:p>
            <a:pPr lvl="1"/>
            <a:r>
              <a:rPr lang="en-US" dirty="0"/>
              <a:t>Distributions are noisy due to combination of unbiased sensor, and potentially the location of the pulse within the trigger window (will adjust and re-take data).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07CB03-E28E-3E08-8AF4-D375872464B2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</p:spTree>
    <p:extLst>
      <p:ext uri="{BB962C8B-B14F-4D97-AF65-F5344CB8AC3E}">
        <p14:creationId xmlns:p14="http://schemas.microsoft.com/office/powerpoint/2010/main" val="3609933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4B6A4-1350-D5A7-FB68-58D45EF06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F89F2C-CB3C-12A3-5C58-A61B5C76D6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466EDA-F5C4-EBC2-9612-3A051DB3B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90D799-1FD9-9093-BE81-9B6819D5A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186088-0A47-7182-61DF-77F1C3F0B6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1DF43A-0539-1A16-5EEE-8BE110169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895" y="944219"/>
            <a:ext cx="7570305" cy="4582404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0964811-B90C-B9CE-F785-B5CC2DD5C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5305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pixels show linear ADC response with increasing charge.</a:t>
            </a:r>
          </a:p>
          <a:p>
            <a:pPr lvl="1"/>
            <a:r>
              <a:rPr lang="en-US" dirty="0"/>
              <a:t>Distributions are noisy due to combination of unbiased sensor, and potentially the location of the pulse within the trigger window (will adjust and re-take data).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25D493-A74D-215F-4E0A-CC36CBF6FD97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B79C45-7154-0C28-D78A-8A52AC32112F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46BBA5E-6246-7206-8F53-BE58333A1EE1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16B147-42CF-FDF5-213F-28287F80777C}"/>
              </a:ext>
            </a:extLst>
          </p:cNvPr>
          <p:cNvSpPr/>
          <p:nvPr/>
        </p:nvSpPr>
        <p:spPr>
          <a:xfrm>
            <a:off x="1818861" y="5614904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9763E8-7E6D-8FB1-2B70-5C771967D23C}"/>
              </a:ext>
            </a:extLst>
          </p:cNvPr>
          <p:cNvSpPr/>
          <p:nvPr/>
        </p:nvSpPr>
        <p:spPr>
          <a:xfrm>
            <a:off x="3077382" y="5614903"/>
            <a:ext cx="386986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11800C-B9D5-6FF7-E582-5C8C0C724506}"/>
              </a:ext>
            </a:extLst>
          </p:cNvPr>
          <p:cNvSpPr/>
          <p:nvPr/>
        </p:nvSpPr>
        <p:spPr>
          <a:xfrm>
            <a:off x="4295507" y="5614903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680A81-FBED-5639-A586-D7634367129A}"/>
              </a:ext>
            </a:extLst>
          </p:cNvPr>
          <p:cNvSpPr/>
          <p:nvPr/>
        </p:nvSpPr>
        <p:spPr>
          <a:xfrm>
            <a:off x="5526158" y="5614902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804864-E610-46D5-8126-BE60373C91B4}"/>
              </a:ext>
            </a:extLst>
          </p:cNvPr>
          <p:cNvSpPr/>
          <p:nvPr/>
        </p:nvSpPr>
        <p:spPr>
          <a:xfrm>
            <a:off x="6784679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68B18-3F0A-AECD-B200-27817F2043FE}"/>
              </a:ext>
            </a:extLst>
          </p:cNvPr>
          <p:cNvSpPr/>
          <p:nvPr/>
        </p:nvSpPr>
        <p:spPr>
          <a:xfrm>
            <a:off x="7988869" y="560626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DD56F2-9B99-A582-91B1-010D527CA0B2}"/>
              </a:ext>
            </a:extLst>
          </p:cNvPr>
          <p:cNvSpPr/>
          <p:nvPr/>
        </p:nvSpPr>
        <p:spPr>
          <a:xfrm>
            <a:off x="9233455" y="5617516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C2446D-ADCD-9D9F-6D6B-0D71E1A3FE50}"/>
              </a:ext>
            </a:extLst>
          </p:cNvPr>
          <p:cNvSpPr/>
          <p:nvPr/>
        </p:nvSpPr>
        <p:spPr>
          <a:xfrm>
            <a:off x="10478041" y="5623539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1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281C-89D9-4EBC-68F8-ED5E67A68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439395-DAFE-6348-70BE-8D4F95190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29DBD3-069B-642C-3681-85964348B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79DA1B-ED72-7F47-4F69-54972B80E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7440A7-593A-F74F-0D57-2E3C5F629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8B329E3-1621-D57D-8279-DC812175A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807549"/>
          </a:xfrm>
        </p:spPr>
        <p:txBody>
          <a:bodyPr>
            <a:normAutofit/>
          </a:bodyPr>
          <a:lstStyle/>
          <a:p>
            <a:r>
              <a:rPr lang="en-US" dirty="0"/>
              <a:t>TDC distributions for low (Q = 12 </a:t>
            </a:r>
            <a:r>
              <a:rPr lang="en-US" dirty="0" err="1"/>
              <a:t>DACu</a:t>
            </a:r>
            <a:r>
              <a:rPr lang="en-US" dirty="0"/>
              <a:t> ~ 5.3 </a:t>
            </a:r>
            <a:r>
              <a:rPr lang="en-US" dirty="0" err="1"/>
              <a:t>fC</a:t>
            </a:r>
            <a:r>
              <a:rPr lang="en-US" dirty="0"/>
              <a:t>) charge.</a:t>
            </a:r>
          </a:p>
          <a:p>
            <a:pPr lvl="1"/>
            <a:r>
              <a:rPr lang="en-US" dirty="0"/>
              <a:t>Higher threshold causes come channels to never record TDC </a:t>
            </a:r>
            <a:r>
              <a:rPr lang="en-US" dirty="0">
                <a:sym typeface="Wingdings" pitchFamily="2" charset="2"/>
              </a:rPr>
              <a:t> this is what the offsets correct for.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D52490-4AC5-2BD3-9739-5EF2E80E60B8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736E91-C7D2-D0D4-A1FE-542DB8823461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828A0EE-146D-3143-1766-F99E21A11D64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4AAA2-FC2B-6C51-1626-F1EDE22CE6A6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DD696F-6426-54A8-D74D-0EF051140986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0D6561-CA28-2E19-ABE0-97C4304E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047" y="898456"/>
            <a:ext cx="7540442" cy="45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2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BBAFB-1EF6-D770-15CF-8AA02FC99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F641FA-95A2-034D-71B7-385150C57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59F74D-5503-4E59-1796-79712381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4F6C02-4D12-FDBF-AF65-E6470BE1B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7736D5-5863-595A-E7CD-E7FBB3F0A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6881EFB-A8F2-824C-D970-E8FC684E4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6"/>
            <a:ext cx="3354047" cy="2807549"/>
          </a:xfrm>
        </p:spPr>
        <p:txBody>
          <a:bodyPr>
            <a:normAutofit/>
          </a:bodyPr>
          <a:lstStyle/>
          <a:p>
            <a:r>
              <a:rPr lang="en-US" dirty="0"/>
              <a:t>TDC distributions for high (Q = 45 </a:t>
            </a:r>
            <a:r>
              <a:rPr lang="en-US" dirty="0" err="1"/>
              <a:t>DACu</a:t>
            </a:r>
            <a:r>
              <a:rPr lang="en-US" dirty="0"/>
              <a:t> ~18.4 </a:t>
            </a:r>
            <a:r>
              <a:rPr lang="en-US" dirty="0" err="1"/>
              <a:t>fC</a:t>
            </a:r>
            <a:r>
              <a:rPr lang="en-US" dirty="0"/>
              <a:t>) charge.</a:t>
            </a:r>
          </a:p>
          <a:p>
            <a:pPr lvl="1"/>
            <a:r>
              <a:rPr lang="en-US" dirty="0"/>
              <a:t>Sharper TDC distribution (smaller sigma); channel 0 has an issue with its TDC.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E3239B-E928-0D9F-CCF3-23CCF3DC84AA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BD011B-1903-67F0-8F43-0E89D53DA5A3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E40154-BEDA-57D0-065B-BB8E5BC9F4C3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7BFEC-6F49-FD29-BC59-2D5786ED1AA1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76B3CA-919F-CBE5-3AD4-FAD1C85BE4C0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EC2FF3-F1CC-8B1A-292A-F3BE912E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736" y="887338"/>
            <a:ext cx="7628767" cy="457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71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5D22D-73A8-787F-DA0E-9632E1A97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6985B9-EE9D-1AC4-9598-E0B22B73F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F57F24-3B15-4DB2-D199-8C78AA37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D01DB0-1ADB-2AA5-91C2-4C70A07896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D38DBC-E0F4-7F3F-3217-9C3B31733A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D47A675-4FE9-3F61-F271-073C480C6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7"/>
            <a:ext cx="4497047" cy="646332"/>
          </a:xfrm>
        </p:spPr>
        <p:txBody>
          <a:bodyPr>
            <a:normAutofit/>
          </a:bodyPr>
          <a:lstStyle/>
          <a:p>
            <a:r>
              <a:rPr lang="en-US" dirty="0"/>
              <a:t>TDC jitter distributions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5AC580-A8D6-9B27-C8E5-5F0FCC767254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09EE10-BFF9-B588-AD4C-5BB1A5E94E46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A50114A-F5B3-E93E-1BA4-881AC99EF2DA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52E2-A0A9-C726-E9E1-1463E79A9E36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D7AD0B-D2DA-0ED7-7B98-906B61AAE327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19A316-B566-A65D-5A1D-7CA1771D4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400" y="896222"/>
            <a:ext cx="7663495" cy="46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0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8FA62-8D6E-A582-3E52-259FBBB01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041632-9C74-12DA-3A16-326D906E1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42D47B-83DC-83BD-9633-55E96EB27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results after fixing trigger issue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220158-B20F-04E1-F406-70FC70A3CE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BBF25F-3690-79C7-C630-117213F7B9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B7BCE49-9C5C-50FE-FD5E-689F1442A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898457"/>
            <a:ext cx="4497047" cy="646332"/>
          </a:xfrm>
        </p:spPr>
        <p:txBody>
          <a:bodyPr>
            <a:normAutofit/>
          </a:bodyPr>
          <a:lstStyle/>
          <a:p>
            <a:r>
              <a:rPr lang="en-US" dirty="0"/>
              <a:t>TDC jitter distributions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73AACF-AED8-BC26-A4ED-DA603E21B442}"/>
              </a:ext>
            </a:extLst>
          </p:cNvPr>
          <p:cNvSpPr txBox="1"/>
          <p:nvPr/>
        </p:nvSpPr>
        <p:spPr>
          <a:xfrm>
            <a:off x="462579" y="4337289"/>
            <a:ext cx="362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Threshold = 350 </a:t>
            </a:r>
            <a:r>
              <a:rPr lang="en-US" dirty="0" err="1"/>
              <a:t>DACu</a:t>
            </a:r>
            <a:endParaRPr lang="en-US" dirty="0"/>
          </a:p>
          <a:p>
            <a:r>
              <a:rPr lang="en-US" dirty="0"/>
              <a:t>(bump-bonded) Sensor unbiased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ACA0DD-B055-C652-6DA6-B61B4476EE58}"/>
              </a:ext>
            </a:extLst>
          </p:cNvPr>
          <p:cNvGraphicFramePr>
            <a:graphicFrameLocks noGrp="1"/>
          </p:cNvGraphicFramePr>
          <p:nvPr/>
        </p:nvGraphicFramePr>
        <p:xfrm>
          <a:off x="695740" y="5614904"/>
          <a:ext cx="10610604" cy="282327"/>
        </p:xfrm>
        <a:graphic>
          <a:graphicData uri="http://schemas.openxmlformats.org/drawingml/2006/table">
            <a:tbl>
              <a:tblPr/>
              <a:tblGrid>
                <a:gridCol w="725556">
                  <a:extLst>
                    <a:ext uri="{9D8B030D-6E8A-4147-A177-3AD203B41FA5}">
                      <a16:colId xmlns:a16="http://schemas.microsoft.com/office/drawing/2014/main" val="156836329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193569399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1557280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488690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528578576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83328066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946675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7566718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6487542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0825943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821407248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85858969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29622090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007165641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6323730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4281153764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592187365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08151248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41405554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363732003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741611427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3533189150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94020359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1969889732"/>
                    </a:ext>
                  </a:extLst>
                </a:gridCol>
                <a:gridCol w="411877">
                  <a:extLst>
                    <a:ext uri="{9D8B030D-6E8A-4147-A177-3AD203B41FA5}">
                      <a16:colId xmlns:a16="http://schemas.microsoft.com/office/drawing/2014/main" val="2614353429"/>
                    </a:ext>
                  </a:extLst>
                </a:gridCol>
              </a:tblGrid>
              <a:tr h="2823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700" b="1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520227547096</a:t>
                      </a:r>
                      <a:endParaRPr lang="en-US" sz="7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89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562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142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100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55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67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78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0</a:t>
                      </a:r>
                      <a:endParaRPr lang="en-US" sz="800" dirty="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16562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BEA9C7-3BA2-3C6E-64E5-837F9A3EFCEF}"/>
              </a:ext>
            </a:extLst>
          </p:cNvPr>
          <p:cNvSpPr txBox="1"/>
          <p:nvPr/>
        </p:nvSpPr>
        <p:spPr>
          <a:xfrm>
            <a:off x="10042912" y="5888596"/>
            <a:ext cx="1297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TDC   ADC    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67D795-7FB0-8DB7-6F53-1F652A8C6405}"/>
              </a:ext>
            </a:extLst>
          </p:cNvPr>
          <p:cNvSpPr/>
          <p:nvPr/>
        </p:nvSpPr>
        <p:spPr>
          <a:xfrm>
            <a:off x="3899497" y="5614901"/>
            <a:ext cx="39951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E968B3-9C13-C037-2720-B0C6D2EC0207}"/>
              </a:ext>
            </a:extLst>
          </p:cNvPr>
          <p:cNvSpPr/>
          <p:nvPr/>
        </p:nvSpPr>
        <p:spPr>
          <a:xfrm>
            <a:off x="7171665" y="5614901"/>
            <a:ext cx="427382" cy="2823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B86099-0234-D0FB-F118-920CAA26F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400" y="896222"/>
            <a:ext cx="7663495" cy="4647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A5858D-D9CA-DAAE-06AB-947453931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75" y="1623746"/>
            <a:ext cx="3547117" cy="27232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3286A8-DEF8-FC0F-3A05-F7F4FAE9B7FF}"/>
              </a:ext>
            </a:extLst>
          </p:cNvPr>
          <p:cNvSpPr/>
          <p:nvPr/>
        </p:nvSpPr>
        <p:spPr>
          <a:xfrm>
            <a:off x="8309113" y="2037522"/>
            <a:ext cx="1818861" cy="119269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A63470-D583-5DCB-6593-175352DF78AE}"/>
              </a:ext>
            </a:extLst>
          </p:cNvPr>
          <p:cNvCxnSpPr/>
          <p:nvPr/>
        </p:nvCxnSpPr>
        <p:spPr>
          <a:xfrm flipH="1">
            <a:off x="4083734" y="2276061"/>
            <a:ext cx="4215440" cy="3081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22454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9e4a43c1-b2a9-408a-8cac-448eda25f0f3">
      <Terms xmlns="http://schemas.microsoft.com/office/infopath/2007/PartnerControls"/>
    </lcf76f155ced4ddcb4097134ff3c332f>
    <SharedWithUsers xmlns="dd7425a4-fa23-406d-b478-3c2992d2d4ba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14" ma:contentTypeDescription="Create a new document." ma:contentTypeScope="" ma:versionID="9bd72081d61ddd7672fb853d8d442ca6">
  <xsd:schema xmlns:xsd="http://www.w3.org/2001/XMLSchema" xmlns:xs="http://www.w3.org/2001/XMLSchema" xmlns:p="http://schemas.microsoft.com/office/2006/metadata/properties" xmlns:ns2="9e4a43c1-b2a9-408a-8cac-448eda25f0f3" xmlns:ns3="dd7425a4-fa23-406d-b478-3c2992d2d4ba" xmlns:ns4="3bfd71d5-c7ac-4dca-b865-a609d1eb4074" targetNamespace="http://schemas.microsoft.com/office/2006/metadata/properties" ma:root="true" ma:fieldsID="e085e1eba6760f9000955ff7b85eb376" ns2:_="" ns3:_="" ns4:_="">
    <xsd:import namespace="9e4a43c1-b2a9-408a-8cac-448eda25f0f3"/>
    <xsd:import namespace="dd7425a4-fa23-406d-b478-3c2992d2d4ba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3bfd71d5-c7ac-4dca-b865-a609d1eb4074"/>
    <ds:schemaRef ds:uri="9e4a43c1-b2a9-408a-8cac-448eda25f0f3"/>
    <ds:schemaRef ds:uri="dd7425a4-fa23-406d-b478-3c2992d2d4ba"/>
  </ds:schemaRefs>
</ds:datastoreItem>
</file>

<file path=customXml/itemProps2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E6CCBA4-3A2F-4673-83B2-539F0355A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(2)</Template>
  <TotalTime>4691</TotalTime>
  <Words>2985</Words>
  <Application>Microsoft Macintosh PowerPoint</Application>
  <PresentationFormat>Widescreen</PresentationFormat>
  <Paragraphs>520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Helvetica Neue</vt:lpstr>
      <vt:lpstr>Wingdings</vt:lpstr>
      <vt:lpstr>BNL</vt:lpstr>
      <vt:lpstr>AC-LGAD + EICROC testing @ BNL</vt:lpstr>
      <vt:lpstr>Overview of BNL work (EICROC + ACLGAD)</vt:lpstr>
      <vt:lpstr>Overview of BNL work (EICROC + ACLGAD)</vt:lpstr>
      <vt:lpstr>Snapshot of results after fixing trigger issue</vt:lpstr>
      <vt:lpstr>Snapshot of results after fixing trigger issue</vt:lpstr>
      <vt:lpstr>Snapshot of results after fixing trigger issue</vt:lpstr>
      <vt:lpstr>Snapshot of results after fixing trigger issue</vt:lpstr>
      <vt:lpstr>Snapshot of results after fixing trigger issue</vt:lpstr>
      <vt:lpstr>Snapshot of results after fixing trigger issue</vt:lpstr>
      <vt:lpstr>Summary and outlook</vt:lpstr>
      <vt:lpstr>Backup</vt:lpstr>
      <vt:lpstr>Trigger Issue</vt:lpstr>
      <vt:lpstr>Trigger Issue</vt:lpstr>
      <vt:lpstr>Trigger Issue</vt:lpstr>
      <vt:lpstr>Trigger Issue</vt:lpstr>
      <vt:lpstr>Trigger Issue</vt:lpstr>
      <vt:lpstr>Trigger Issue</vt:lpstr>
      <vt:lpstr>Open Issues</vt:lpstr>
      <vt:lpstr>Implementation of AC-LGADs for FF Tracking</vt:lpstr>
      <vt:lpstr>AC-LGAD Testing  AC-LGAD + EICROC0</vt:lpstr>
      <vt:lpstr>AC-LGAD Testing  AC-LGAD + EICROC0</vt:lpstr>
      <vt:lpstr>AC-LGAD Testing  AC-LGAD + Fermilab Board</vt:lpstr>
      <vt:lpstr>AC-LGAD Testing  AC-LGAD + Fermilab Board</vt:lpstr>
      <vt:lpstr>AC-LGAD Testing  AC-LGAD + Fermilab Board</vt:lpstr>
      <vt:lpstr>Overall testing plans for AC-LGADs @ BNL</vt:lpstr>
      <vt:lpstr>Some comments on needs for testbeam(s)</vt:lpstr>
      <vt:lpstr>Implementation of AC-LGADs for FF Tracking</vt:lpstr>
      <vt:lpstr>Implementation of AC-LGADs for FF Tracking</vt:lpstr>
      <vt:lpstr>Broad timeline of AC-LGAD activities (non-exhaustive)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Mendez, Anna</dc:creator>
  <cp:keywords/>
  <dc:description/>
  <cp:lastModifiedBy>Jentsch, Alexander</cp:lastModifiedBy>
  <cp:revision>121</cp:revision>
  <dcterms:created xsi:type="dcterms:W3CDTF">2025-05-18T16:02:34Z</dcterms:created>
  <dcterms:modified xsi:type="dcterms:W3CDTF">2026-04-30T23:13:56Z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</Properties>
</file>