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555" r:id="rId2"/>
    <p:sldId id="640" r:id="rId3"/>
    <p:sldId id="641" r:id="rId4"/>
    <p:sldId id="642" r:id="rId5"/>
    <p:sldId id="583" r:id="rId6"/>
    <p:sldId id="536" r:id="rId7"/>
    <p:sldId id="542" r:id="rId8"/>
    <p:sldId id="540" r:id="rId9"/>
    <p:sldId id="543" r:id="rId10"/>
    <p:sldId id="547" r:id="rId11"/>
    <p:sldId id="544" r:id="rId12"/>
    <p:sldId id="638" r:id="rId13"/>
    <p:sldId id="548" r:id="rId14"/>
    <p:sldId id="546" r:id="rId1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837D6"/>
    <a:srgbClr val="E2252F"/>
    <a:srgbClr val="1A4981"/>
    <a:srgbClr val="FF9300"/>
    <a:srgbClr val="945200"/>
    <a:srgbClr val="2B9F2B"/>
    <a:srgbClr val="CE9A43"/>
    <a:srgbClr val="07361D"/>
    <a:srgbClr val="E1242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520"/>
    <p:restoredTop sz="96301"/>
  </p:normalViewPr>
  <p:slideViewPr>
    <p:cSldViewPr snapToGrid="0">
      <p:cViewPr varScale="1">
        <p:scale>
          <a:sx n="127" d="100"/>
          <a:sy n="127" d="100"/>
        </p:scale>
        <p:origin x="1112" y="192"/>
      </p:cViewPr>
      <p:guideLst/>
    </p:cSldViewPr>
  </p:slideViewPr>
  <p:outlineViewPr>
    <p:cViewPr>
      <p:scale>
        <a:sx n="33" d="100"/>
        <a:sy n="33" d="100"/>
      </p:scale>
      <p:origin x="0" y="-50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0EB1A-E6A4-B24C-9D10-513BE24FC150}" type="datetimeFigureOut">
              <a:rPr kumimoji="1" lang="ja-JP" altLang="en-US" smtClean="0"/>
              <a:t>2026/5/1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9FFD72-C36C-E94F-82C2-9022EB93DE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8258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9FFD72-C36C-E94F-82C2-9022EB93DEF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4896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611630-D19A-3318-A480-081E91C8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latin typeface="Avenir Next" panose="020B0503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DB923D0-29DB-EB7F-0975-B6832C953E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venir Next" panose="020B0503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A8CF07B-D44D-51BE-BE2A-9E4C64A1E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venir Next" panose="020B0503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defRPr>
            </a:lvl1pPr>
          </a:lstStyle>
          <a:p>
            <a:fld id="{84223883-73D9-A747-AE2D-1A713BA4CD68}" type="datetime1">
              <a:rPr lang="ja-JP" altLang="en-US" smtClean="0"/>
              <a:pPr/>
              <a:t>2026/5/1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1747D41-3BC2-CDD4-DE92-1262B402D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venir Next" panose="020B0503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460A815-BF63-E601-48A9-FE3D51E25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venir Next" panose="020B0503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defRPr>
            </a:lvl1pPr>
          </a:lstStyle>
          <a:p>
            <a:fld id="{AD205370-C637-4846-87B7-5B2B0087EC4D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05025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1B4636-D4E1-701B-89ED-CAC7825FA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87FA0EC-3DE3-5FEC-A041-2AF3B4E64D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C36FD9F-D710-7C77-2F8F-40CE0DCA0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98502-5169-CE4E-9EB3-01E38E239784}" type="datetime1">
              <a:rPr kumimoji="1" lang="ja-JP" altLang="en-US" smtClean="0"/>
              <a:t>2026/5/1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F446F01-15BB-13D8-6F9F-EA8CEC461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329BFCD-A8E8-3D4A-984D-18D06D113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8757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D8AB90DD-B226-7CEF-D692-DE5C367211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F3D6768-E958-2F07-4AE8-E23AA3079E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865BF9B-0B9F-09BD-6023-5AF5DA47A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103F1-8B50-AC4A-B269-55D29FD34519}" type="datetime1">
              <a:rPr kumimoji="1" lang="ja-JP" altLang="en-US" smtClean="0"/>
              <a:t>2026/5/1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1B25E99-F993-D989-3BF5-7CCF22FD5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32B7BEE-96B0-9569-8860-6AD59D8DF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6543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8BB8922-7B8C-7967-58A5-CB6220377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venir Next" panose="020B0503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11F96A-52A2-42AA-6A72-15EAF6197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venir Next" panose="020B0503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defRPr>
            </a:lvl1pPr>
            <a:lvl2pPr>
              <a:defRPr>
                <a:latin typeface="Avenir Next" panose="020B0503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defRPr>
            </a:lvl2pPr>
            <a:lvl3pPr>
              <a:defRPr>
                <a:latin typeface="Avenir Next" panose="020B0503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defRPr>
            </a:lvl3pPr>
            <a:lvl4pPr>
              <a:defRPr>
                <a:latin typeface="Avenir Next" panose="020B0503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defRPr>
            </a:lvl4pPr>
            <a:lvl5pPr>
              <a:defRPr>
                <a:latin typeface="Avenir Next" panose="020B0503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 dirty="0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 dirty="0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 dirty="0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 dirty="0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A81FBCD-2BC2-BBF7-E1AD-949B09F9E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venir Next" panose="020B0503020202020204" pitchFamily="34" charset="0"/>
                <a:ea typeface="Hiragino Kaku Gothic Pro W3" panose="020B0300000000000000" pitchFamily="34" charset="-128"/>
              </a:defRPr>
            </a:lvl1pPr>
          </a:lstStyle>
          <a:p>
            <a:fld id="{3839DFA5-B658-DF46-ADCB-7B0AEC59A0B0}" type="datetime1">
              <a:rPr lang="ja-JP" altLang="en-US" smtClean="0"/>
              <a:pPr/>
              <a:t>2026/5/1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AE61C8-EE0D-F9CA-ACBC-2F60F4BCD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venir Next" panose="020B0503020202020204" pitchFamily="34" charset="0"/>
                <a:ea typeface="Hiragino Kaku Gothic Pro W3" panose="020B0300000000000000" pitchFamily="34" charset="-128"/>
              </a:defRPr>
            </a:lvl1pPr>
          </a:lstStyle>
          <a:p>
            <a:endParaRPr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BA924D7-FD40-68C0-CD8B-BF8A1B31A6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9634" y="183389"/>
            <a:ext cx="1558700" cy="1558700"/>
          </a:xfrm>
          <a:prstGeom prst="rect">
            <a:avLst/>
          </a:prstGeom>
        </p:spPr>
      </p:pic>
      <p:sp>
        <p:nvSpPr>
          <p:cNvPr id="8" name="円/楕円 7">
            <a:extLst>
              <a:ext uri="{FF2B5EF4-FFF2-40B4-BE49-F238E27FC236}">
                <a16:creationId xmlns:a16="http://schemas.microsoft.com/office/drawing/2014/main" id="{6C98174D-30D4-E0B5-E1CC-4B6764669BD0}"/>
              </a:ext>
            </a:extLst>
          </p:cNvPr>
          <p:cNvSpPr/>
          <p:nvPr userDrawn="1"/>
        </p:nvSpPr>
        <p:spPr>
          <a:xfrm>
            <a:off x="10939152" y="697579"/>
            <a:ext cx="576000" cy="576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1EFE357-C86C-42BD-689D-7F4C84FBB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47954" y="803192"/>
            <a:ext cx="974971" cy="365125"/>
          </a:xfrm>
        </p:spPr>
        <p:txBody>
          <a:bodyPr/>
          <a:lstStyle>
            <a:lvl1pPr>
              <a:defRPr sz="2400">
                <a:latin typeface="Hiragino Kaku Gothic Pro W3" panose="020B0300000000000000" pitchFamily="34" charset="-128"/>
                <a:ea typeface="Hiragino Kaku Gothic Pro W3" panose="020B0300000000000000" pitchFamily="34" charset="-128"/>
              </a:defRPr>
            </a:lvl1pPr>
          </a:lstStyle>
          <a:p>
            <a:fld id="{AD205370-C637-4846-87B7-5B2B0087EC4D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36073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80D560-75F5-74B7-DD99-5CFDA4358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8136524-E3A3-530B-110E-833B9ADB83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A39DD99-9B00-F2B4-7401-A23DECE8D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7D930-3653-7C40-AB33-8F59B547B6CE}" type="datetime1">
              <a:rPr kumimoji="1" lang="ja-JP" altLang="en-US" smtClean="0"/>
              <a:t>2026/5/1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7AE09F7-D216-B48D-B7B7-9CCE17EC5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7F04B5C-3FB2-C6F6-E4FA-6C4A7736F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0358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20F176-0C12-B8A5-2A26-E03F5FC23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57D54F1-A5C9-ED09-F2D7-8095019B68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DB63DB7-C02A-A5B3-5074-5B513C573D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DFBC19D-6239-2B84-412F-5F42B24B2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CA67-6F30-F84A-BA55-FC2C527104FA}" type="datetime1">
              <a:rPr kumimoji="1" lang="ja-JP" altLang="en-US" smtClean="0"/>
              <a:t>2026/5/1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69EADF6-EB5A-E031-D324-3B45C7D8F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2CA85BF-E9A2-7134-999A-43AABE261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716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1DC355-7C9C-45AF-8815-4B699A70F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25B5BF1-3F80-6B30-B474-39E30E130A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3AA8D50-05E7-48B6-305A-EF86D30119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70C829A-E31B-97DC-89DD-B482896260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00DCC4F-510F-7389-9869-753029CA34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F752165-3B13-B8EE-AEB5-872DA9C6A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F162A-92B9-CB41-9D92-198F9643E4AE}" type="datetime1">
              <a:rPr kumimoji="1" lang="ja-JP" altLang="en-US" smtClean="0"/>
              <a:t>2026/5/1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D110F55-C238-019A-E0D7-C4E7FBA30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514E80E-5C86-F2CD-5F9C-414556536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9428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240E36-0CF4-49F8-E532-036632CF0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D68A6A6-5B7E-7935-06A4-D01A94A21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FB3F-7505-3E43-A01A-DF668105CC5E}" type="datetime1">
              <a:rPr kumimoji="1" lang="ja-JP" altLang="en-US" smtClean="0"/>
              <a:t>2026/5/1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F6FF199-6894-1E57-3494-2E0076A4D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673AC0B-F944-881C-C5CF-CE125DAE5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3812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DFE428A-4B8A-1D67-E8FA-D9776416C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98D0C-6049-7441-90F5-DA50E3FA5B12}" type="datetime1">
              <a:rPr kumimoji="1" lang="ja-JP" altLang="en-US" smtClean="0"/>
              <a:t>2026/5/1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CDC713E-80C4-FDDF-282D-5B3EBFFC7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59BB94E-9EBC-3C5A-65D4-C44D44897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6844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2F3512-E245-106C-4DD1-6EDD2F342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0DC360A-C2F4-4208-A285-F15376A0C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31C622F-5C89-8759-6C6F-0BCEE51175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92DAA34-5184-CD2D-6285-C9EC381A0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9AEE1-6249-A840-BC5F-0020A79F4739}" type="datetime1">
              <a:rPr kumimoji="1" lang="ja-JP" altLang="en-US" smtClean="0"/>
              <a:t>2026/5/1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1B220D6-2575-12F9-FF67-DE6FCDA9F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982A30B-EA19-8E39-3536-90633F917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709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4160250-7895-12AE-D47E-A110FD56A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DAF4ED8-603C-5DAE-57CE-87D9519B5E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2AA943F-B7B4-A032-11F2-0739502EA4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DD075C7-63A8-A317-7B1A-3D33B4F00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EEA6F-B5B8-2E49-BCEA-257F2FF52E59}" type="datetime1">
              <a:rPr kumimoji="1" lang="ja-JP" altLang="en-US" smtClean="0"/>
              <a:t>2026/5/1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8B50AC9-A0B0-44C8-E37B-28ABCABDE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E9BFAED-4D2B-142F-2C56-6D66875CF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1783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614595D-0C4B-81CD-806A-E17968FB1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BADE3DE-6ED0-4B02-E191-9497B1141A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 dirty="0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 dirty="0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 dirty="0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 dirty="0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A6EC947-9FC4-2F3E-E401-1E4671B406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C83EB2-F445-BB41-B8BF-608EAF17B04C}" type="datetime1">
              <a:rPr kumimoji="1" lang="ja-JP" altLang="en-US" smtClean="0"/>
              <a:t>2026/5/1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B247D90-58EA-99BE-935E-FA195BCB90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439E822-4D97-E4A2-F184-4E72C88F5E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205370-C637-4846-87B7-5B2B0087EC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357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b="1" kern="1200">
          <a:solidFill>
            <a:schemeClr val="tx1"/>
          </a:solidFill>
          <a:latin typeface="Avenir Next" panose="020B05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12EBF6-85B2-9A3C-A5F3-E5FEDC5B4D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2F77E7A-B54F-7AA5-9C35-0412425E4A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7556" y="2330896"/>
            <a:ext cx="11316877" cy="1641257"/>
          </a:xfrm>
        </p:spPr>
        <p:txBody>
          <a:bodyPr>
            <a:noAutofit/>
          </a:bodyPr>
          <a:lstStyle/>
          <a:p>
            <a:r>
              <a:rPr lang="en-US" altLang="ja-JP" sz="5400" dirty="0"/>
              <a:t>AC-LGAD Study in Japan</a:t>
            </a:r>
            <a:endParaRPr kumimoji="1" lang="ja-JP" altLang="en-US" sz="5400" b="1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942E819-B2E2-C9EB-A0C5-EE4D5DD756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4497" y="4550136"/>
            <a:ext cx="9263006" cy="1388240"/>
          </a:xfrm>
        </p:spPr>
        <p:txBody>
          <a:bodyPr>
            <a:normAutofit/>
          </a:bodyPr>
          <a:lstStyle/>
          <a:p>
            <a:r>
              <a:rPr lang="en-US" altLang="ja-JP" sz="1800" dirty="0"/>
              <a:t>Satoshi</a:t>
            </a:r>
            <a:r>
              <a:rPr lang="ja-JP" altLang="en-US" sz="1800"/>
              <a:t> </a:t>
            </a:r>
            <a:r>
              <a:rPr lang="en-US" altLang="ja-JP" sz="1800" dirty="0"/>
              <a:t>Yano</a:t>
            </a:r>
          </a:p>
          <a:p>
            <a:r>
              <a:rPr lang="en-US" altLang="ja-JP" sz="1800" dirty="0"/>
              <a:t>Hiroshima University &amp; RIKEN</a:t>
            </a:r>
            <a:endParaRPr lang="en-US" altLang="ja-JP" sz="1800" baseline="300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52D1EAA-8D13-5F1B-9A03-A438D7384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0056" y="9107"/>
            <a:ext cx="1447755" cy="1043103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BFCFAA4-46E3-0BE0-EE2F-15D7CE7A0238}"/>
              </a:ext>
            </a:extLst>
          </p:cNvPr>
          <p:cNvSpPr txBox="1"/>
          <p:nvPr/>
        </p:nvSpPr>
        <p:spPr>
          <a:xfrm>
            <a:off x="2235175" y="5938376"/>
            <a:ext cx="7721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>
                <a:latin typeface="Avenir Next" panose="020B0503020202020204" pitchFamily="34" charset="0"/>
              </a:rPr>
              <a:t>AC-LGAD meeting</a:t>
            </a:r>
          </a:p>
          <a:p>
            <a:pPr algn="ctr"/>
            <a:r>
              <a:rPr lang="en-US" altLang="ja-JP" dirty="0">
                <a:latin typeface="Avenir Next" panose="020B0503020202020204" pitchFamily="34" charset="0"/>
              </a:rPr>
              <a:t>2026/05/01</a:t>
            </a:r>
            <a:endParaRPr kumimoji="1" lang="ja-JP" altLang="en-US">
              <a:latin typeface="Avenir Next" panose="020B0503020202020204" pitchFamily="34" charset="0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46D6A1A4-366D-D912-8F44-8CE69B55CE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9240" y="72848"/>
            <a:ext cx="1273513" cy="2015473"/>
          </a:xfrm>
          <a:prstGeom prst="rect">
            <a:avLst/>
          </a:prstGeom>
        </p:spPr>
      </p:pic>
      <p:pic>
        <p:nvPicPr>
          <p:cNvPr id="6150" name="Picture 6" descr="基礎量子科学研究プログラム">
            <a:extLst>
              <a:ext uri="{FF2B5EF4-FFF2-40B4-BE49-F238E27FC236}">
                <a16:creationId xmlns:a16="http://schemas.microsoft.com/office/drawing/2014/main" id="{EBB01597-005B-8E1E-325E-2E42DBA94C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6" t="30480" r="24178" b="30962"/>
          <a:stretch>
            <a:fillRect/>
          </a:stretch>
        </p:blipFill>
        <p:spPr bwMode="auto">
          <a:xfrm>
            <a:off x="3201041" y="919624"/>
            <a:ext cx="1930890" cy="74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>
            <a:extLst>
              <a:ext uri="{FF2B5EF4-FFF2-40B4-BE49-F238E27FC236}">
                <a16:creationId xmlns:a16="http://schemas.microsoft.com/office/drawing/2014/main" id="{16620C86-55D8-9548-6EFC-5BC30611D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113" y="755949"/>
            <a:ext cx="689954" cy="117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図 21" descr="テキスト&#10;&#10;AI 生成コンテンツは誤りを含む可能性があります。">
            <a:extLst>
              <a:ext uri="{FF2B5EF4-FFF2-40B4-BE49-F238E27FC236}">
                <a16:creationId xmlns:a16="http://schemas.microsoft.com/office/drawing/2014/main" id="{9F1FEF5B-6DCA-04D5-098F-26AE431BC0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8803" y="818410"/>
            <a:ext cx="2215091" cy="944875"/>
          </a:xfrm>
          <a:prstGeom prst="rect">
            <a:avLst/>
          </a:prstGeom>
        </p:spPr>
      </p:pic>
      <p:pic>
        <p:nvPicPr>
          <p:cNvPr id="24" name="図 23" descr="ロゴ&#10;&#10;AI 生成コンテンツは誤りを含む可能性があります。">
            <a:extLst>
              <a:ext uri="{FF2B5EF4-FFF2-40B4-BE49-F238E27FC236}">
                <a16:creationId xmlns:a16="http://schemas.microsoft.com/office/drawing/2014/main" id="{A6478CD5-AB25-94AD-0450-2AA8DBAE5F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35706" y="818410"/>
            <a:ext cx="3141480" cy="104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898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F73452-8279-9853-0F05-04FA59B84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Simple Hit Position Reconstruction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3980B11-5A4B-2749-3727-FCBFC8056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320" y="1986233"/>
            <a:ext cx="10515600" cy="856524"/>
          </a:xfrm>
        </p:spPr>
        <p:txBody>
          <a:bodyPr>
            <a:normAutofit fontScale="70000" lnSpcReduction="20000"/>
          </a:bodyPr>
          <a:lstStyle/>
          <a:p>
            <a:r>
              <a:rPr kumimoji="1" lang="en-US" altLang="ja-JP" dirty="0"/>
              <a:t>Weighted (</a:t>
            </a:r>
            <a:r>
              <a:rPr lang="en-US" altLang="ja-JP" dirty="0" err="1"/>
              <a:t>Σwx</a:t>
            </a:r>
            <a:r>
              <a:rPr lang="en-US" altLang="ja-JP" dirty="0"/>
              <a:t>/</a:t>
            </a:r>
            <a:r>
              <a:rPr lang="en-US" altLang="ja-JP" dirty="0" err="1"/>
              <a:t>Σw</a:t>
            </a:r>
            <a:r>
              <a:rPr kumimoji="1" lang="en-US" altLang="ja-JP" dirty="0"/>
              <a:t>) and Squared-weighted (</a:t>
            </a:r>
            <a:r>
              <a:rPr lang="en-US" altLang="ja-JP" dirty="0"/>
              <a:t>Σw</a:t>
            </a:r>
            <a:r>
              <a:rPr lang="en-US" altLang="ja-JP" baseline="30000" dirty="0"/>
              <a:t>2</a:t>
            </a:r>
            <a:r>
              <a:rPr lang="en-US" altLang="ja-JP" dirty="0"/>
              <a:t>x/Σw</a:t>
            </a:r>
            <a:r>
              <a:rPr lang="en-US" altLang="ja-JP" baseline="30000" dirty="0"/>
              <a:t>2</a:t>
            </a:r>
            <a:r>
              <a:rPr kumimoji="1" lang="en-US" altLang="ja-JP" dirty="0"/>
              <a:t>) method has been performed</a:t>
            </a:r>
          </a:p>
          <a:p>
            <a:r>
              <a:rPr kumimoji="1" lang="en-US" altLang="ja-JP" dirty="0"/>
              <a:t>Top-2 amplitude (leading and sub-leading) strips are used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F3A27E54-A51F-1945-FFA3-69AD6BA273FE}"/>
              </a:ext>
            </a:extLst>
          </p:cNvPr>
          <p:cNvSpPr txBox="1"/>
          <p:nvPr/>
        </p:nvSpPr>
        <p:spPr>
          <a:xfrm>
            <a:off x="1268473" y="2669987"/>
            <a:ext cx="3836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b="1" dirty="0">
                <a:latin typeface="Avenir Next" panose="020B0503020202020204" pitchFamily="34" charset="0"/>
              </a:rPr>
              <a:t>Weighted</a:t>
            </a:r>
            <a:endParaRPr kumimoji="1" lang="ja-JP" altLang="en-US" sz="1400" b="1">
              <a:latin typeface="Avenir Next" panose="020B0503020202020204" pitchFamily="34" charset="0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9DD72014-C2FD-27D6-1A41-7634E1FBCD4D}"/>
              </a:ext>
            </a:extLst>
          </p:cNvPr>
          <p:cNvSpPr txBox="1"/>
          <p:nvPr/>
        </p:nvSpPr>
        <p:spPr>
          <a:xfrm>
            <a:off x="7190211" y="2669184"/>
            <a:ext cx="3836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b="1" dirty="0">
                <a:latin typeface="Avenir Next" panose="020B0503020202020204" pitchFamily="34" charset="0"/>
              </a:rPr>
              <a:t>Squared-Weighted</a:t>
            </a:r>
            <a:endParaRPr kumimoji="1" lang="ja-JP" altLang="en-US" sz="1400" b="1">
              <a:latin typeface="Avenir Next" panose="020B0503020202020204" pitchFamily="34" charset="0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60C66098-DE8B-6743-CE65-66C23A57AD1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87" t="11046" r="4595" b="7697"/>
          <a:stretch>
            <a:fillRect/>
          </a:stretch>
        </p:blipFill>
        <p:spPr>
          <a:xfrm>
            <a:off x="332942" y="3008189"/>
            <a:ext cx="5707119" cy="3082688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C6C4B44B-FB39-90B3-E5FF-5E825DD9B55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317" t="9880" r="4865" b="7259"/>
          <a:stretch>
            <a:fillRect/>
          </a:stretch>
        </p:blipFill>
        <p:spPr>
          <a:xfrm>
            <a:off x="6347115" y="2977764"/>
            <a:ext cx="5707119" cy="3143538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932658B-45A6-D713-FC81-A93714BA2634}"/>
              </a:ext>
            </a:extLst>
          </p:cNvPr>
          <p:cNvSpPr txBox="1"/>
          <p:nvPr/>
        </p:nvSpPr>
        <p:spPr>
          <a:xfrm>
            <a:off x="137766" y="3099946"/>
            <a:ext cx="17420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ja-JP" sz="1100" b="1" dirty="0"/>
              <a:t>Sensor#0 - col0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A79F176-149C-ED76-1037-D5F6B47C6C70}"/>
              </a:ext>
            </a:extLst>
          </p:cNvPr>
          <p:cNvSpPr txBox="1"/>
          <p:nvPr/>
        </p:nvSpPr>
        <p:spPr>
          <a:xfrm>
            <a:off x="137766" y="4714931"/>
            <a:ext cx="17420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ja-JP" sz="1100" b="1" dirty="0"/>
              <a:t>Sensor#0 – col1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1957AE0-A061-90F9-6C27-D77190542334}"/>
              </a:ext>
            </a:extLst>
          </p:cNvPr>
          <p:cNvSpPr txBox="1"/>
          <p:nvPr/>
        </p:nvSpPr>
        <p:spPr>
          <a:xfrm>
            <a:off x="2212066" y="3105998"/>
            <a:ext cx="17420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ja-JP" sz="1100" b="1" dirty="0"/>
              <a:t>Sensor#1 - col0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9E7E13B-9C59-2E2C-83B6-0FCC625D47C2}"/>
              </a:ext>
            </a:extLst>
          </p:cNvPr>
          <p:cNvSpPr txBox="1"/>
          <p:nvPr/>
        </p:nvSpPr>
        <p:spPr>
          <a:xfrm>
            <a:off x="2212066" y="4714931"/>
            <a:ext cx="17420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ja-JP" sz="1100" b="1" dirty="0"/>
              <a:t>Sensor#1 – col1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6BC5D06-95BF-1E98-DE50-D562B3381C4B}"/>
              </a:ext>
            </a:extLst>
          </p:cNvPr>
          <p:cNvSpPr txBox="1"/>
          <p:nvPr/>
        </p:nvSpPr>
        <p:spPr>
          <a:xfrm>
            <a:off x="4091190" y="3099946"/>
            <a:ext cx="17420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ja-JP" sz="1100" b="1" dirty="0"/>
              <a:t>Sensor#2 - col0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8FF4EC7-07A5-C863-4115-05081715B83C}"/>
              </a:ext>
            </a:extLst>
          </p:cNvPr>
          <p:cNvSpPr txBox="1"/>
          <p:nvPr/>
        </p:nvSpPr>
        <p:spPr>
          <a:xfrm>
            <a:off x="4091190" y="4714931"/>
            <a:ext cx="17420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ja-JP" sz="1100" b="1" dirty="0"/>
              <a:t>Sensor#2 – col1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7103F78-6EE6-82FA-738D-DAF7E9BD6048}"/>
              </a:ext>
            </a:extLst>
          </p:cNvPr>
          <p:cNvSpPr txBox="1"/>
          <p:nvPr/>
        </p:nvSpPr>
        <p:spPr>
          <a:xfrm>
            <a:off x="6165490" y="3099946"/>
            <a:ext cx="17420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ja-JP" sz="1100" b="1" dirty="0"/>
              <a:t>Sensor#0 - col0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0EDC330-1816-FDD0-617D-FEA175F68612}"/>
              </a:ext>
            </a:extLst>
          </p:cNvPr>
          <p:cNvSpPr txBox="1"/>
          <p:nvPr/>
        </p:nvSpPr>
        <p:spPr>
          <a:xfrm>
            <a:off x="6165490" y="4714931"/>
            <a:ext cx="17420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ja-JP" sz="1100" b="1" dirty="0"/>
              <a:t>Sensor#0 – col1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FF265AF-80F9-0BF7-2B06-B0DE251D8D96}"/>
              </a:ext>
            </a:extLst>
          </p:cNvPr>
          <p:cNvSpPr txBox="1"/>
          <p:nvPr/>
        </p:nvSpPr>
        <p:spPr>
          <a:xfrm>
            <a:off x="8239790" y="3105998"/>
            <a:ext cx="17420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ja-JP" sz="1100" b="1" dirty="0"/>
              <a:t>Sensor#1 - col0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444FCB5-36AF-F6B1-A8F7-97E6DE3D04B4}"/>
              </a:ext>
            </a:extLst>
          </p:cNvPr>
          <p:cNvSpPr txBox="1"/>
          <p:nvPr/>
        </p:nvSpPr>
        <p:spPr>
          <a:xfrm>
            <a:off x="8239790" y="4714931"/>
            <a:ext cx="17420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ja-JP" sz="1100" b="1" dirty="0"/>
              <a:t>Sensor#1 – col1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83917E8-0BDD-FAF8-E85A-27E2F0137ED0}"/>
              </a:ext>
            </a:extLst>
          </p:cNvPr>
          <p:cNvSpPr txBox="1"/>
          <p:nvPr/>
        </p:nvSpPr>
        <p:spPr>
          <a:xfrm>
            <a:off x="10118914" y="3099946"/>
            <a:ext cx="17420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ja-JP" sz="1100" b="1" dirty="0"/>
              <a:t>Sensor#2 - col0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547A53D-8393-B3A4-6C3C-268E68ECEE73}"/>
              </a:ext>
            </a:extLst>
          </p:cNvPr>
          <p:cNvSpPr txBox="1"/>
          <p:nvPr/>
        </p:nvSpPr>
        <p:spPr>
          <a:xfrm>
            <a:off x="10118914" y="4714931"/>
            <a:ext cx="17420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ja-JP" sz="1100" b="1" dirty="0"/>
              <a:t>Sensor#2 – col1</a:t>
            </a: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3DEC24DB-03E8-A14D-9DE8-CD8CE188A9AB}"/>
              </a:ext>
            </a:extLst>
          </p:cNvPr>
          <p:cNvSpPr/>
          <p:nvPr/>
        </p:nvSpPr>
        <p:spPr>
          <a:xfrm>
            <a:off x="265140" y="2976961"/>
            <a:ext cx="5707120" cy="314434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1027DB23-4923-D57D-82AC-4C700142E8E3}"/>
              </a:ext>
            </a:extLst>
          </p:cNvPr>
          <p:cNvSpPr/>
          <p:nvPr/>
        </p:nvSpPr>
        <p:spPr>
          <a:xfrm>
            <a:off x="6304470" y="2976935"/>
            <a:ext cx="5707120" cy="314434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12CFF87-1A82-C837-DFCD-1DA4CD698155}"/>
              </a:ext>
            </a:extLst>
          </p:cNvPr>
          <p:cNvSpPr txBox="1"/>
          <p:nvPr/>
        </p:nvSpPr>
        <p:spPr>
          <a:xfrm>
            <a:off x="1268473" y="6355480"/>
            <a:ext cx="9757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>
                <a:latin typeface="Avenir Next" panose="020B0503020202020204" pitchFamily="34" charset="0"/>
              </a:rPr>
              <a:t>The charge distribution is not linear with respect to the distance to the strip!!!!</a:t>
            </a:r>
            <a:endParaRPr kumimoji="1" lang="ja-JP" altLang="en-US" b="1">
              <a:latin typeface="Avenir Next" panose="020B0503020202020204" pitchFamily="34" charset="0"/>
            </a:endParaRPr>
          </a:p>
        </p:txBody>
      </p:sp>
      <p:sp>
        <p:nvSpPr>
          <p:cNvPr id="27" name="スライド番号プレースホルダー 3">
            <a:extLst>
              <a:ext uri="{FF2B5EF4-FFF2-40B4-BE49-F238E27FC236}">
                <a16:creationId xmlns:a16="http://schemas.microsoft.com/office/drawing/2014/main" id="{530AF6A9-220D-DD26-3693-430E57F8A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20782" y="803192"/>
            <a:ext cx="974971" cy="365125"/>
          </a:xfrm>
        </p:spPr>
        <p:txBody>
          <a:bodyPr/>
          <a:lstStyle/>
          <a:p>
            <a:fld id="{AD205370-C637-4846-87B7-5B2B0087EC4D}" type="slidenum">
              <a:rPr lang="ja-JP" altLang="en-US" smtClean="0"/>
              <a:pPr/>
              <a:t>10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19340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A79C63-4C9F-AA89-C42D-AE1168F02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Track-Based </a:t>
            </a:r>
            <a:r>
              <a:rPr lang="en-US" altLang="ja-JP" dirty="0" err="1"/>
              <a:t>η</a:t>
            </a:r>
            <a:r>
              <a:rPr lang="en-US" altLang="ja-JP" dirty="0"/>
              <a:t> Correction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D36D1BD-A504-98C0-C8E2-8F6F87FFE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848333" cy="1325563"/>
          </a:xfrm>
        </p:spPr>
        <p:txBody>
          <a:bodyPr>
            <a:normAutofit fontScale="62500" lnSpcReduction="20000"/>
          </a:bodyPr>
          <a:lstStyle/>
          <a:p>
            <a:r>
              <a:rPr kumimoji="1" lang="en-US" altLang="ja-JP" dirty="0"/>
              <a:t>Charge share is not linear </a:t>
            </a:r>
            <a:r>
              <a:rPr kumimoji="1" lang="ja-JP" altLang="en-US"/>
              <a:t>→</a:t>
            </a:r>
            <a:r>
              <a:rPr kumimoji="1" lang="en-US" altLang="ja-JP" dirty="0"/>
              <a:t> Simple-weighting method doesn’t work</a:t>
            </a:r>
          </a:p>
          <a:p>
            <a:r>
              <a:rPr kumimoji="1" lang="en-US" altLang="ja-JP" dirty="0"/>
              <a:t>E</a:t>
            </a:r>
            <a:r>
              <a:rPr lang="en-US" altLang="ja-JP" dirty="0"/>
              <a:t>ta </a:t>
            </a:r>
            <a:r>
              <a:rPr lang="en-US" altLang="ja-JP" dirty="0" err="1"/>
              <a:t>v.s</a:t>
            </a:r>
            <a:r>
              <a:rPr lang="en-US" altLang="ja-JP" dirty="0"/>
              <a:t>. </a:t>
            </a:r>
            <a:r>
              <a:rPr lang="en-US" altLang="ja-JP" dirty="0" err="1"/>
              <a:t>utrack</a:t>
            </a:r>
            <a:r>
              <a:rPr lang="en-US" altLang="ja-JP" dirty="0"/>
              <a:t> (leading and sub-leading strips)</a:t>
            </a:r>
          </a:p>
          <a:p>
            <a:pPr lvl="1"/>
            <a:r>
              <a:rPr lang="en-US" altLang="ja-JP" dirty="0" err="1"/>
              <a:t>η</a:t>
            </a:r>
            <a:r>
              <a:rPr kumimoji="1" lang="en-US" altLang="ja-JP" dirty="0"/>
              <a:t> = </a:t>
            </a:r>
            <a:r>
              <a:rPr kumimoji="1" lang="en-US" altLang="ja-JP" dirty="0" err="1"/>
              <a:t>Q</a:t>
            </a:r>
            <a:r>
              <a:rPr kumimoji="1" lang="en-US" altLang="ja-JP" baseline="-25000" dirty="0" err="1"/>
              <a:t>right</a:t>
            </a:r>
            <a:r>
              <a:rPr kumimoji="1" lang="en-US" altLang="ja-JP" dirty="0"/>
              <a:t> / (</a:t>
            </a:r>
            <a:r>
              <a:rPr kumimoji="1" lang="en-US" altLang="ja-JP" dirty="0" err="1"/>
              <a:t>Q</a:t>
            </a:r>
            <a:r>
              <a:rPr kumimoji="1" lang="en-US" altLang="ja-JP" baseline="-25000" dirty="0" err="1"/>
              <a:t>left</a:t>
            </a:r>
            <a:r>
              <a:rPr kumimoji="1" lang="en-US" altLang="ja-JP" dirty="0"/>
              <a:t> + </a:t>
            </a:r>
            <a:r>
              <a:rPr kumimoji="1" lang="en-US" altLang="ja-JP" dirty="0" err="1"/>
              <a:t>Q</a:t>
            </a:r>
            <a:r>
              <a:rPr kumimoji="1" lang="en-US" altLang="ja-JP" baseline="-25000" dirty="0" err="1"/>
              <a:t>right</a:t>
            </a:r>
            <a:r>
              <a:rPr kumimoji="1" lang="en-US" altLang="ja-JP" dirty="0"/>
              <a:t>) </a:t>
            </a:r>
          </a:p>
          <a:p>
            <a:pPr lvl="1"/>
            <a:r>
              <a:rPr kumimoji="1" lang="en-US" altLang="ja-JP" dirty="0" err="1"/>
              <a:t>utrack</a:t>
            </a:r>
            <a:r>
              <a:rPr kumimoji="1" lang="en-US" altLang="ja-JP" dirty="0"/>
              <a:t> = (</a:t>
            </a:r>
            <a:r>
              <a:rPr kumimoji="1" lang="en-US" altLang="ja-JP" dirty="0" err="1"/>
              <a:t>y</a:t>
            </a:r>
            <a:r>
              <a:rPr kumimoji="1" lang="en-US" altLang="ja-JP" baseline="-25000" dirty="0" err="1"/>
              <a:t>track</a:t>
            </a:r>
            <a:r>
              <a:rPr kumimoji="1" lang="en-US" altLang="ja-JP" dirty="0"/>
              <a:t> - </a:t>
            </a:r>
            <a:r>
              <a:rPr kumimoji="1" lang="en-US" altLang="ja-JP" dirty="0" err="1"/>
              <a:t>y</a:t>
            </a:r>
            <a:r>
              <a:rPr lang="en-US" altLang="ja-JP" baseline="-25000" dirty="0" err="1"/>
              <a:t>right</a:t>
            </a:r>
            <a:r>
              <a:rPr kumimoji="1" lang="en-US" altLang="ja-JP" dirty="0"/>
              <a:t>) / strip-pitch</a:t>
            </a:r>
            <a:endParaRPr kumimoji="1" lang="ja-JP" altLang="en-US"/>
          </a:p>
        </p:txBody>
      </p:sp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81469E1D-221E-255F-DFEC-51237F00D3C2}"/>
              </a:ext>
            </a:extLst>
          </p:cNvPr>
          <p:cNvGrpSpPr/>
          <p:nvPr/>
        </p:nvGrpSpPr>
        <p:grpSpPr>
          <a:xfrm>
            <a:off x="8555469" y="1415915"/>
            <a:ext cx="3314692" cy="1804869"/>
            <a:chOff x="8686533" y="1759499"/>
            <a:chExt cx="3314692" cy="1804869"/>
          </a:xfrm>
        </p:grpSpPr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1C53CF5B-9CC5-296B-0894-78E946011ED2}"/>
                </a:ext>
              </a:extLst>
            </p:cNvPr>
            <p:cNvSpPr/>
            <p:nvPr/>
          </p:nvSpPr>
          <p:spPr>
            <a:xfrm>
              <a:off x="9317068" y="2141466"/>
              <a:ext cx="100263" cy="1200317"/>
            </a:xfrm>
            <a:prstGeom prst="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CAA425BD-5FBF-43C0-37AC-3914168CF1DD}"/>
                </a:ext>
              </a:extLst>
            </p:cNvPr>
            <p:cNvSpPr/>
            <p:nvPr/>
          </p:nvSpPr>
          <p:spPr>
            <a:xfrm>
              <a:off x="11308293" y="2141466"/>
              <a:ext cx="100263" cy="1200317"/>
            </a:xfrm>
            <a:prstGeom prst="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円/楕円 8">
              <a:extLst>
                <a:ext uri="{FF2B5EF4-FFF2-40B4-BE49-F238E27FC236}">
                  <a16:creationId xmlns:a16="http://schemas.microsoft.com/office/drawing/2014/main" id="{327FA168-583C-9502-9E97-7A0F74A92D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922409" y="2597624"/>
              <a:ext cx="288000" cy="288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465337FF-DF11-8604-CDEF-8B3BE5A77B25}"/>
                </a:ext>
              </a:extLst>
            </p:cNvPr>
            <p:cNvSpPr txBox="1"/>
            <p:nvPr/>
          </p:nvSpPr>
          <p:spPr>
            <a:xfrm>
              <a:off x="8686533" y="2577847"/>
              <a:ext cx="7745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dirty="0" err="1">
                  <a:solidFill>
                    <a:srgbClr val="FF0000"/>
                  </a:solidFill>
                  <a:latin typeface="Avenir Next" panose="020B0503020202020204" pitchFamily="34" charset="0"/>
                </a:rPr>
                <a:t>Q</a:t>
              </a:r>
              <a:r>
                <a:rPr lang="en-US" altLang="ja-JP" sz="1400" baseline="-25000" dirty="0" err="1">
                  <a:solidFill>
                    <a:srgbClr val="FF0000"/>
                  </a:solidFill>
                  <a:latin typeface="Avenir Next" panose="020B0503020202020204" pitchFamily="34" charset="0"/>
                </a:rPr>
                <a:t>left</a:t>
              </a:r>
              <a:endParaRPr kumimoji="1" lang="ja-JP" altLang="en-US" sz="1400" baseline="-25000">
                <a:solidFill>
                  <a:srgbClr val="FF0000"/>
                </a:solidFill>
                <a:latin typeface="Avenir Next" panose="020B0503020202020204" pitchFamily="34" charset="0"/>
              </a:endParaRP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AB1CEEFA-FBE9-A872-FEDF-0044F329FDB5}"/>
                </a:ext>
              </a:extLst>
            </p:cNvPr>
            <p:cNvSpPr txBox="1"/>
            <p:nvPr/>
          </p:nvSpPr>
          <p:spPr>
            <a:xfrm>
              <a:off x="11388348" y="2633294"/>
              <a:ext cx="6128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dirty="0" err="1">
                  <a:solidFill>
                    <a:srgbClr val="FF0000"/>
                  </a:solidFill>
                  <a:latin typeface="Avenir Next" panose="020B0503020202020204" pitchFamily="34" charset="0"/>
                </a:rPr>
                <a:t>Q</a:t>
              </a:r>
              <a:r>
                <a:rPr lang="en-US" altLang="ja-JP" sz="1400" baseline="-25000" dirty="0" err="1">
                  <a:solidFill>
                    <a:srgbClr val="FF0000"/>
                  </a:solidFill>
                  <a:latin typeface="Avenir Next" panose="020B0503020202020204" pitchFamily="34" charset="0"/>
                </a:rPr>
                <a:t>right</a:t>
              </a:r>
              <a:endParaRPr kumimoji="1" lang="ja-JP" altLang="en-US" sz="1400" baseline="-25000">
                <a:solidFill>
                  <a:srgbClr val="FF0000"/>
                </a:solidFill>
                <a:latin typeface="Avenir Next" panose="020B0503020202020204" pitchFamily="34" charset="0"/>
              </a:endParaRPr>
            </a:p>
          </p:txBody>
        </p:sp>
        <p:cxnSp>
          <p:nvCxnSpPr>
            <p:cNvPr id="14" name="直線矢印コネクタ 13">
              <a:extLst>
                <a:ext uri="{FF2B5EF4-FFF2-40B4-BE49-F238E27FC236}">
                  <a16:creationId xmlns:a16="http://schemas.microsoft.com/office/drawing/2014/main" id="{5F95D162-11C4-80E5-95B4-679853A36F1D}"/>
                </a:ext>
              </a:extLst>
            </p:cNvPr>
            <p:cNvCxnSpPr>
              <a:cxnSpLocks/>
            </p:cNvCxnSpPr>
            <p:nvPr/>
          </p:nvCxnSpPr>
          <p:spPr>
            <a:xfrm>
              <a:off x="10066409" y="2741624"/>
              <a:ext cx="1287384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D4280001-7FC8-CC62-6B12-FCBCCF21968C}"/>
                </a:ext>
              </a:extLst>
            </p:cNvPr>
            <p:cNvSpPr txBox="1"/>
            <p:nvPr/>
          </p:nvSpPr>
          <p:spPr>
            <a:xfrm>
              <a:off x="9679125" y="1759499"/>
              <a:ext cx="7745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dirty="0" err="1">
                  <a:latin typeface="Avenir Next" panose="020B0503020202020204" pitchFamily="34" charset="0"/>
                </a:rPr>
                <a:t>y</a:t>
              </a:r>
              <a:r>
                <a:rPr lang="en-US" altLang="ja-JP" sz="1400" baseline="-25000" dirty="0" err="1">
                  <a:latin typeface="Avenir Next" panose="020B0503020202020204" pitchFamily="34" charset="0"/>
                </a:rPr>
                <a:t>track</a:t>
              </a:r>
              <a:endParaRPr kumimoji="1" lang="ja-JP" altLang="en-US" sz="1400" baseline="-25000">
                <a:latin typeface="Avenir Next" panose="020B0503020202020204" pitchFamily="34" charset="0"/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C71914F9-744E-57DB-1566-BDF2B03CBCE2}"/>
                </a:ext>
              </a:extLst>
            </p:cNvPr>
            <p:cNvSpPr txBox="1"/>
            <p:nvPr/>
          </p:nvSpPr>
          <p:spPr>
            <a:xfrm>
              <a:off x="8946437" y="1759499"/>
              <a:ext cx="7745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dirty="0" err="1">
                  <a:latin typeface="Avenir Next" panose="020B0503020202020204" pitchFamily="34" charset="0"/>
                </a:rPr>
                <a:t>y</a:t>
              </a:r>
              <a:r>
                <a:rPr lang="en-US" altLang="ja-JP" sz="1400" baseline="-25000" dirty="0" err="1">
                  <a:latin typeface="Avenir Next" panose="020B0503020202020204" pitchFamily="34" charset="0"/>
                </a:rPr>
                <a:t>left</a:t>
              </a:r>
              <a:endParaRPr kumimoji="1" lang="ja-JP" altLang="en-US" sz="1400" baseline="-25000">
                <a:latin typeface="Avenir Next" panose="020B0503020202020204" pitchFamily="34" charset="0"/>
              </a:endParaRPr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40C33268-8C63-8B6F-556D-9733C905E028}"/>
                </a:ext>
              </a:extLst>
            </p:cNvPr>
            <p:cNvSpPr txBox="1"/>
            <p:nvPr/>
          </p:nvSpPr>
          <p:spPr>
            <a:xfrm>
              <a:off x="10921009" y="1759499"/>
              <a:ext cx="7745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dirty="0" err="1">
                  <a:latin typeface="Avenir Next" panose="020B0503020202020204" pitchFamily="34" charset="0"/>
                </a:rPr>
                <a:t>y</a:t>
              </a:r>
              <a:r>
                <a:rPr lang="en-US" altLang="ja-JP" sz="1400" baseline="-25000" dirty="0" err="1">
                  <a:latin typeface="Avenir Next" panose="020B0503020202020204" pitchFamily="34" charset="0"/>
                </a:rPr>
                <a:t>right</a:t>
              </a:r>
              <a:endParaRPr kumimoji="1" lang="ja-JP" altLang="en-US" sz="1400" baseline="-25000">
                <a:latin typeface="Avenir Next" panose="020B0503020202020204" pitchFamily="34" charset="0"/>
              </a:endParaRPr>
            </a:p>
          </p:txBody>
        </p:sp>
        <p:cxnSp>
          <p:nvCxnSpPr>
            <p:cNvPr id="19" name="直線コネクタ 18">
              <a:extLst>
                <a:ext uri="{FF2B5EF4-FFF2-40B4-BE49-F238E27FC236}">
                  <a16:creationId xmlns:a16="http://schemas.microsoft.com/office/drawing/2014/main" id="{CB3343F9-8A5B-AA5E-A4DC-ACD9FBAA46E9}"/>
                </a:ext>
              </a:extLst>
            </p:cNvPr>
            <p:cNvCxnSpPr>
              <a:stCxn id="15" idx="2"/>
            </p:cNvCxnSpPr>
            <p:nvPr/>
          </p:nvCxnSpPr>
          <p:spPr>
            <a:xfrm>
              <a:off x="10066409" y="2067276"/>
              <a:ext cx="0" cy="1497092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CA403C5E-FD13-8368-5A63-2E2EA9F50B6D}"/>
                </a:ext>
              </a:extLst>
            </p:cNvPr>
            <p:cNvCxnSpPr>
              <a:cxnSpLocks/>
            </p:cNvCxnSpPr>
            <p:nvPr/>
          </p:nvCxnSpPr>
          <p:spPr>
            <a:xfrm>
              <a:off x="11365368" y="2067276"/>
              <a:ext cx="0" cy="1497092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矢印コネクタ 21">
              <a:extLst>
                <a:ext uri="{FF2B5EF4-FFF2-40B4-BE49-F238E27FC236}">
                  <a16:creationId xmlns:a16="http://schemas.microsoft.com/office/drawing/2014/main" id="{FA4260C8-34B6-1391-E9DD-EADA4864B7D5}"/>
                </a:ext>
              </a:extLst>
            </p:cNvPr>
            <p:cNvCxnSpPr>
              <a:cxnSpLocks/>
            </p:cNvCxnSpPr>
            <p:nvPr/>
          </p:nvCxnSpPr>
          <p:spPr>
            <a:xfrm>
              <a:off x="9346367" y="3092546"/>
              <a:ext cx="2019078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3FEFC57F-415B-173D-1EA5-697D45E815CB}"/>
                </a:ext>
              </a:extLst>
            </p:cNvPr>
            <p:cNvSpPr txBox="1"/>
            <p:nvPr/>
          </p:nvSpPr>
          <p:spPr>
            <a:xfrm>
              <a:off x="9931680" y="3135691"/>
              <a:ext cx="12387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dirty="0">
                  <a:solidFill>
                    <a:srgbClr val="FF0000"/>
                  </a:solidFill>
                  <a:latin typeface="Avenir Next" panose="020B0503020202020204" pitchFamily="34" charset="0"/>
                </a:rPr>
                <a:t>Strip Pitch</a:t>
              </a:r>
              <a:endParaRPr kumimoji="1" lang="ja-JP" altLang="en-US" sz="1400" baseline="-25000">
                <a:solidFill>
                  <a:srgbClr val="FF0000"/>
                </a:solidFill>
                <a:latin typeface="Avenir Next" panose="020B0503020202020204" pitchFamily="34" charset="0"/>
              </a:endParaRPr>
            </a:p>
          </p:txBody>
        </p:sp>
      </p:grpSp>
      <p:pic>
        <p:nvPicPr>
          <p:cNvPr id="7" name="図 6">
            <a:extLst>
              <a:ext uri="{FF2B5EF4-FFF2-40B4-BE49-F238E27FC236}">
                <a16:creationId xmlns:a16="http://schemas.microsoft.com/office/drawing/2014/main" id="{43AA0ECB-7CE1-6212-5277-290FCD3F2B5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91" t="11999" r="4997" b="6383"/>
          <a:stretch>
            <a:fillRect/>
          </a:stretch>
        </p:blipFill>
        <p:spPr>
          <a:xfrm>
            <a:off x="918934" y="3099884"/>
            <a:ext cx="6811945" cy="3712240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8A40365-BB2F-927C-F5B7-FAAC00285D54}"/>
              </a:ext>
            </a:extLst>
          </p:cNvPr>
          <p:cNvSpPr txBox="1"/>
          <p:nvPr/>
        </p:nvSpPr>
        <p:spPr>
          <a:xfrm>
            <a:off x="761709" y="3186794"/>
            <a:ext cx="17420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ja-JP" sz="1100" b="1" dirty="0"/>
              <a:t>Sensor#0 - col0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7AE871B-1663-786E-B5CD-2A4D43F00A56}"/>
              </a:ext>
            </a:extLst>
          </p:cNvPr>
          <p:cNvSpPr txBox="1"/>
          <p:nvPr/>
        </p:nvSpPr>
        <p:spPr>
          <a:xfrm>
            <a:off x="761709" y="5102995"/>
            <a:ext cx="17420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ja-JP" sz="1100" b="1" dirty="0"/>
              <a:t>Sensor#0 – col1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F5AE0FE-42EE-993B-94EA-D10B7C84BA12}"/>
              </a:ext>
            </a:extLst>
          </p:cNvPr>
          <p:cNvSpPr txBox="1"/>
          <p:nvPr/>
        </p:nvSpPr>
        <p:spPr>
          <a:xfrm>
            <a:off x="3169497" y="3192846"/>
            <a:ext cx="17420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ja-JP" sz="1100" b="1" dirty="0"/>
              <a:t>Sensor#1 - col0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1ACDFDD-BD4D-4078-8B84-0B858B5F42FB}"/>
              </a:ext>
            </a:extLst>
          </p:cNvPr>
          <p:cNvSpPr txBox="1"/>
          <p:nvPr/>
        </p:nvSpPr>
        <p:spPr>
          <a:xfrm>
            <a:off x="3169497" y="5102995"/>
            <a:ext cx="17420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ja-JP" sz="1100" b="1" dirty="0"/>
              <a:t>Sensor#1 – col1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F25D120-418A-7041-A4AC-1B518ABDA98E}"/>
              </a:ext>
            </a:extLst>
          </p:cNvPr>
          <p:cNvSpPr txBox="1"/>
          <p:nvPr/>
        </p:nvSpPr>
        <p:spPr>
          <a:xfrm>
            <a:off x="5425140" y="3186794"/>
            <a:ext cx="17420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ja-JP" sz="1100" b="1" dirty="0"/>
              <a:t>Sensor#2 - col0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6A3A7B76-AD5D-15C0-D468-898EAFEF6780}"/>
              </a:ext>
            </a:extLst>
          </p:cNvPr>
          <p:cNvSpPr txBox="1"/>
          <p:nvPr/>
        </p:nvSpPr>
        <p:spPr>
          <a:xfrm>
            <a:off x="5425140" y="5102995"/>
            <a:ext cx="17420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ja-JP" sz="1100" b="1" dirty="0"/>
              <a:t>Sensor#2 – col1</a:t>
            </a:r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81CE49A5-B07B-584F-E1E3-E5DD19E788C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686" t="14520" r="11337" b="11451"/>
          <a:stretch>
            <a:fillRect/>
          </a:stretch>
        </p:blipFill>
        <p:spPr>
          <a:xfrm>
            <a:off x="8098217" y="3490027"/>
            <a:ext cx="3372288" cy="3244258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E98B25B3-CED1-5C3A-745F-FE7BE14293E7}"/>
              </a:ext>
            </a:extLst>
          </p:cNvPr>
          <p:cNvSpPr txBox="1"/>
          <p:nvPr/>
        </p:nvSpPr>
        <p:spPr>
          <a:xfrm>
            <a:off x="8587784" y="3654137"/>
            <a:ext cx="12297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b="1" dirty="0">
                <a:solidFill>
                  <a:srgbClr val="3837D6"/>
                </a:solidFill>
                <a:latin typeface="Avenir Next" panose="020B0503020202020204" pitchFamily="34" charset="0"/>
              </a:rPr>
              <a:t>Sensor0</a:t>
            </a:r>
          </a:p>
          <a:p>
            <a:pPr algn="ctr"/>
            <a:r>
              <a:rPr kumimoji="1" lang="en-US" altLang="ja-JP" sz="1400" b="1" dirty="0">
                <a:solidFill>
                  <a:srgbClr val="FF0000"/>
                </a:solidFill>
                <a:latin typeface="Avenir Next" panose="020B0503020202020204" pitchFamily="34" charset="0"/>
              </a:rPr>
              <a:t>Sensor1</a:t>
            </a:r>
          </a:p>
          <a:p>
            <a:pPr algn="ctr"/>
            <a:r>
              <a:rPr lang="en-US" altLang="ja-JP" sz="1400" b="1" dirty="0">
                <a:solidFill>
                  <a:srgbClr val="00B050"/>
                </a:solidFill>
                <a:latin typeface="Avenir Next" panose="020B0503020202020204" pitchFamily="34" charset="0"/>
              </a:rPr>
              <a:t>Sensor2</a:t>
            </a:r>
            <a:endParaRPr kumimoji="1" lang="ja-JP" altLang="en-US" sz="1400" b="1">
              <a:solidFill>
                <a:srgbClr val="00B050"/>
              </a:solidFill>
              <a:latin typeface="Avenir Next" panose="020B0503020202020204" pitchFamily="34" charset="0"/>
            </a:endParaRPr>
          </a:p>
        </p:txBody>
      </p:sp>
      <p:sp>
        <p:nvSpPr>
          <p:cNvPr id="29" name="スライド番号プレースホルダー 3">
            <a:extLst>
              <a:ext uri="{FF2B5EF4-FFF2-40B4-BE49-F238E27FC236}">
                <a16:creationId xmlns:a16="http://schemas.microsoft.com/office/drawing/2014/main" id="{70D9A213-CF26-BBCD-034D-F42A9ED28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20782" y="803192"/>
            <a:ext cx="974971" cy="365125"/>
          </a:xfrm>
        </p:spPr>
        <p:txBody>
          <a:bodyPr/>
          <a:lstStyle/>
          <a:p>
            <a:fld id="{AD205370-C637-4846-87B7-5B2B0087EC4D}" type="slidenum">
              <a:rPr lang="ja-JP" altLang="en-US" smtClean="0"/>
              <a:pPr/>
              <a:t>11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49829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8A532A1-B849-98A2-9F87-D66FA416A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Reconstructed Hit Position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8546929-B909-9CFF-2775-A2E76E665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20782" y="803192"/>
            <a:ext cx="974971" cy="365125"/>
          </a:xfrm>
        </p:spPr>
        <p:txBody>
          <a:bodyPr/>
          <a:lstStyle/>
          <a:p>
            <a:fld id="{AD205370-C637-4846-87B7-5B2B0087EC4D}" type="slidenum">
              <a:rPr lang="ja-JP" altLang="en-US" smtClean="0"/>
              <a:pPr/>
              <a:t>12</a:t>
            </a:fld>
            <a:endParaRPr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5D87F2D-1174-5F0F-8D98-405BDACCF21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47" t="10702" r="5241" b="7324"/>
          <a:stretch>
            <a:fillRect/>
          </a:stretch>
        </p:blipFill>
        <p:spPr>
          <a:xfrm>
            <a:off x="1330856" y="1248514"/>
            <a:ext cx="9850822" cy="5391721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363A57A-A49B-823D-AE62-C08F92CD9B87}"/>
              </a:ext>
            </a:extLst>
          </p:cNvPr>
          <p:cNvSpPr txBox="1"/>
          <p:nvPr/>
        </p:nvSpPr>
        <p:spPr>
          <a:xfrm>
            <a:off x="1840442" y="1559883"/>
            <a:ext cx="17420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ja-JP" sz="1100" b="1" dirty="0"/>
              <a:t>Sensor#0 - col0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A583B3C-FE4C-43EB-7D24-0D26C4E96C3C}"/>
              </a:ext>
            </a:extLst>
          </p:cNvPr>
          <p:cNvSpPr txBox="1"/>
          <p:nvPr/>
        </p:nvSpPr>
        <p:spPr>
          <a:xfrm>
            <a:off x="1840442" y="4258412"/>
            <a:ext cx="17420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ja-JP" sz="1100" b="1" dirty="0"/>
              <a:t>Sensor#0 – col1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ED446F7-3422-D64F-0DB8-B1AB5EAD2F03}"/>
              </a:ext>
            </a:extLst>
          </p:cNvPr>
          <p:cNvSpPr txBox="1"/>
          <p:nvPr/>
        </p:nvSpPr>
        <p:spPr>
          <a:xfrm>
            <a:off x="5228935" y="1559883"/>
            <a:ext cx="17420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ja-JP" sz="1100" b="1" dirty="0"/>
              <a:t>Sensor#1 - col0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B17E2F1-5113-A7AE-E6F6-681820E9B2C3}"/>
              </a:ext>
            </a:extLst>
          </p:cNvPr>
          <p:cNvSpPr txBox="1"/>
          <p:nvPr/>
        </p:nvSpPr>
        <p:spPr>
          <a:xfrm>
            <a:off x="5228935" y="4258986"/>
            <a:ext cx="17420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ja-JP" sz="1100" b="1" dirty="0"/>
              <a:t>Sensor#1 – col1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48F0B74-F61C-77CD-EDFB-27349C27ED64}"/>
              </a:ext>
            </a:extLst>
          </p:cNvPr>
          <p:cNvSpPr txBox="1"/>
          <p:nvPr/>
        </p:nvSpPr>
        <p:spPr>
          <a:xfrm>
            <a:off x="8360543" y="1559883"/>
            <a:ext cx="17420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ja-JP" sz="1100" b="1" dirty="0"/>
              <a:t>Sensor#2 - col0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BF376DC-FFA0-3B04-AA5B-A9E6C9D991C0}"/>
              </a:ext>
            </a:extLst>
          </p:cNvPr>
          <p:cNvSpPr txBox="1"/>
          <p:nvPr/>
        </p:nvSpPr>
        <p:spPr>
          <a:xfrm>
            <a:off x="8360543" y="4258412"/>
            <a:ext cx="17420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ja-JP" sz="1100" b="1" dirty="0"/>
              <a:t>Sensor#2 – col1</a:t>
            </a:r>
          </a:p>
        </p:txBody>
      </p:sp>
    </p:spTree>
    <p:extLst>
      <p:ext uri="{BB962C8B-B14F-4D97-AF65-F5344CB8AC3E}">
        <p14:creationId xmlns:p14="http://schemas.microsoft.com/office/powerpoint/2010/main" val="1902980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>
            <a:extLst>
              <a:ext uri="{FF2B5EF4-FFF2-40B4-BE49-F238E27FC236}">
                <a16:creationId xmlns:a16="http://schemas.microsoft.com/office/drawing/2014/main" id="{DF48470D-30F7-DB1F-DA0E-5782CAF0D3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333" t="13978" r="5689" b="10979"/>
          <a:stretch>
            <a:fillRect/>
          </a:stretch>
        </p:blipFill>
        <p:spPr>
          <a:xfrm>
            <a:off x="1870842" y="3013355"/>
            <a:ext cx="7933997" cy="3774075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F511FD03-CCAE-79DC-6765-CA8F8C070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Hit Positioning Resolution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9F05A17-8A8D-7AA5-0E09-FD177B208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14890"/>
          </a:xfrm>
        </p:spPr>
        <p:txBody>
          <a:bodyPr>
            <a:normAutofit fontScale="55000" lnSpcReduction="20000"/>
          </a:bodyPr>
          <a:lstStyle/>
          <a:p>
            <a:r>
              <a:rPr lang="en-US" altLang="ja-JP" dirty="0"/>
              <a:t>Residual (Track position – ACLGAD position) as a function of global position has been calculated</a:t>
            </a:r>
          </a:p>
          <a:p>
            <a:pPr lvl="1"/>
            <a:r>
              <a:rPr lang="en-US" altLang="ja-JP" dirty="0"/>
              <a:t>Track-Based </a:t>
            </a:r>
            <a:r>
              <a:rPr lang="en-US" altLang="ja-JP" dirty="0" err="1"/>
              <a:t>η</a:t>
            </a:r>
            <a:r>
              <a:rPr lang="en-US" altLang="ja-JP" dirty="0"/>
              <a:t> correction has been applied</a:t>
            </a:r>
          </a:p>
          <a:p>
            <a:r>
              <a:rPr kumimoji="1" lang="en-US" altLang="ja-JP" dirty="0"/>
              <a:t>Positioning resolution (including tracking resolution) </a:t>
            </a:r>
            <a:r>
              <a:rPr lang="en-US" altLang="ja-JP" dirty="0"/>
              <a:t>achieves &lt;20 um </a:t>
            </a:r>
          </a:p>
          <a:p>
            <a:pPr lvl="1"/>
            <a:r>
              <a:rPr lang="en-US" altLang="ja-JP" dirty="0"/>
              <a:t>Resolution of Sensor0 &gt; Sensor1 &gt; Sensor2 due to multiple scattering in the front DUTs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E2E04EC-BC5D-5FEB-0715-1E472152E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21525" y="803192"/>
            <a:ext cx="974971" cy="365125"/>
          </a:xfrm>
        </p:spPr>
        <p:txBody>
          <a:bodyPr/>
          <a:lstStyle/>
          <a:p>
            <a:fld id="{AD205370-C637-4846-87B7-5B2B0087EC4D}" type="slidenum">
              <a:rPr lang="ja-JP" altLang="en-US" smtClean="0"/>
              <a:pPr/>
              <a:t>13</a:t>
            </a:fld>
            <a:endParaRPr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B29F30F-2E56-C115-28A2-34892A26ED17}"/>
              </a:ext>
            </a:extLst>
          </p:cNvPr>
          <p:cNvSpPr txBox="1"/>
          <p:nvPr/>
        </p:nvSpPr>
        <p:spPr>
          <a:xfrm>
            <a:off x="1870842" y="2865165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altLang="ja-JP" sz="1400" dirty="0"/>
              <a:t>Sensor#0 - col0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3857282-651C-EBFE-DD4C-A17A0F5B53C1}"/>
              </a:ext>
            </a:extLst>
          </p:cNvPr>
          <p:cNvSpPr txBox="1"/>
          <p:nvPr/>
        </p:nvSpPr>
        <p:spPr>
          <a:xfrm>
            <a:off x="1870842" y="4862980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altLang="ja-JP" sz="1400" dirty="0"/>
              <a:t>Sensor#0 – col1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8C7F299-0F3D-39B4-1876-07A6752315A3}"/>
              </a:ext>
            </a:extLst>
          </p:cNvPr>
          <p:cNvSpPr txBox="1"/>
          <p:nvPr/>
        </p:nvSpPr>
        <p:spPr>
          <a:xfrm>
            <a:off x="4531273" y="2865165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altLang="ja-JP" sz="1400" dirty="0"/>
              <a:t>Sensor#1 - col0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DAA1D4A-4F0A-37E5-C323-1CF9ADF7C82D}"/>
              </a:ext>
            </a:extLst>
          </p:cNvPr>
          <p:cNvSpPr txBox="1"/>
          <p:nvPr/>
        </p:nvSpPr>
        <p:spPr>
          <a:xfrm>
            <a:off x="4531273" y="4862980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altLang="ja-JP" sz="1400" dirty="0"/>
              <a:t>Sensor#1 – col1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81323385-8807-5C01-BA06-E8696236324B}"/>
              </a:ext>
            </a:extLst>
          </p:cNvPr>
          <p:cNvSpPr txBox="1"/>
          <p:nvPr/>
        </p:nvSpPr>
        <p:spPr>
          <a:xfrm>
            <a:off x="7235060" y="2865165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altLang="ja-JP" sz="1400" dirty="0"/>
              <a:t>Sensor#2 - col0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DDBEE608-6CB6-0755-5733-3D7694872908}"/>
              </a:ext>
            </a:extLst>
          </p:cNvPr>
          <p:cNvSpPr txBox="1"/>
          <p:nvPr/>
        </p:nvSpPr>
        <p:spPr>
          <a:xfrm>
            <a:off x="7235060" y="4862980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altLang="ja-JP" sz="1400" dirty="0"/>
              <a:t>Sensor#2 – col1</a:t>
            </a:r>
          </a:p>
        </p:txBody>
      </p:sp>
    </p:spTree>
    <p:extLst>
      <p:ext uri="{BB962C8B-B14F-4D97-AF65-F5344CB8AC3E}">
        <p14:creationId xmlns:p14="http://schemas.microsoft.com/office/powerpoint/2010/main" val="2470773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C00E4C-4A16-0C00-462A-9BF61C8BB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CB560D1-7B0C-4DD8-9651-388182EDA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Si</a:t>
            </a:r>
            <a:r>
              <a:rPr lang="en-US" altLang="ja-JP" dirty="0"/>
              <a:t>gnal Arrival Time Delay Inter Strips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D1BDD31-7DBC-C8BF-9FE0-9F2208B9A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848333" cy="1034005"/>
          </a:xfrm>
        </p:spPr>
        <p:txBody>
          <a:bodyPr>
            <a:normAutofit fontScale="92500"/>
          </a:bodyPr>
          <a:lstStyle/>
          <a:p>
            <a:r>
              <a:rPr kumimoji="1" lang="en-US" altLang="ja-JP" dirty="0"/>
              <a:t>Signal </a:t>
            </a:r>
            <a:r>
              <a:rPr lang="en-US" altLang="ja-JP" dirty="0"/>
              <a:t>delay is observed in row direction</a:t>
            </a:r>
          </a:p>
          <a:p>
            <a:pPr lvl="1"/>
            <a:r>
              <a:rPr lang="en-US" altLang="ja-JP" dirty="0"/>
              <a:t>Between Leading and Sub-leading </a:t>
            </a:r>
            <a:r>
              <a:rPr lang="en-US" altLang="ja-JP"/>
              <a:t>is ~0.5 </a:t>
            </a:r>
            <a:r>
              <a:rPr lang="en-US" altLang="ja-JP" dirty="0"/>
              <a:t>ns delay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08F1624-52CB-E95C-3C18-7B0BD3545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41510" y="812759"/>
            <a:ext cx="974971" cy="365125"/>
          </a:xfrm>
        </p:spPr>
        <p:txBody>
          <a:bodyPr/>
          <a:lstStyle/>
          <a:p>
            <a:fld id="{AD205370-C637-4846-87B7-5B2B0087EC4D}" type="slidenum">
              <a:rPr lang="ja-JP" altLang="en-US" smtClean="0"/>
              <a:pPr/>
              <a:t>14</a:t>
            </a:fld>
            <a:endParaRPr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AAF5838-52FD-1AEB-CCD4-21788AD81884}"/>
              </a:ext>
            </a:extLst>
          </p:cNvPr>
          <p:cNvSpPr/>
          <p:nvPr/>
        </p:nvSpPr>
        <p:spPr>
          <a:xfrm>
            <a:off x="9341290" y="4007592"/>
            <a:ext cx="100263" cy="1200317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B1C829EC-F654-18D3-D8A5-E711197B1F12}"/>
              </a:ext>
            </a:extLst>
          </p:cNvPr>
          <p:cNvSpPr/>
          <p:nvPr/>
        </p:nvSpPr>
        <p:spPr>
          <a:xfrm>
            <a:off x="11332515" y="4007592"/>
            <a:ext cx="100263" cy="1200317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9867BE2-5803-A5A4-B952-35AFE70F1B61}"/>
              </a:ext>
            </a:extLst>
          </p:cNvPr>
          <p:cNvSpPr>
            <a:spLocks noChangeAspect="1"/>
          </p:cNvSpPr>
          <p:nvPr/>
        </p:nvSpPr>
        <p:spPr>
          <a:xfrm>
            <a:off x="9946631" y="4463750"/>
            <a:ext cx="288000" cy="28800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A55325F-32FC-060E-EB0F-BB9F5D3DE28F}"/>
              </a:ext>
            </a:extLst>
          </p:cNvPr>
          <p:cNvSpPr txBox="1"/>
          <p:nvPr/>
        </p:nvSpPr>
        <p:spPr>
          <a:xfrm>
            <a:off x="9183274" y="5348763"/>
            <a:ext cx="10513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 err="1">
                <a:solidFill>
                  <a:srgbClr val="FF0000"/>
                </a:solidFill>
                <a:latin typeface="Avenir Next" panose="020B0503020202020204" pitchFamily="34" charset="0"/>
              </a:rPr>
              <a:t>TOA</a:t>
            </a:r>
            <a:r>
              <a:rPr lang="en-US" altLang="ja-JP" sz="1400" baseline="-25000" dirty="0" err="1">
                <a:solidFill>
                  <a:srgbClr val="FF0000"/>
                </a:solidFill>
                <a:latin typeface="Avenir Next" panose="020B0503020202020204" pitchFamily="34" charset="0"/>
              </a:rPr>
              <a:t>leading</a:t>
            </a:r>
            <a:endParaRPr kumimoji="1" lang="ja-JP" altLang="en-US" sz="1400" baseline="-25000">
              <a:solidFill>
                <a:srgbClr val="FF0000"/>
              </a:solidFill>
              <a:latin typeface="Avenir Next" panose="020B0503020202020204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611A5FA-7726-F84B-4AFD-946B803DC52B}"/>
              </a:ext>
            </a:extLst>
          </p:cNvPr>
          <p:cNvSpPr txBox="1"/>
          <p:nvPr/>
        </p:nvSpPr>
        <p:spPr>
          <a:xfrm>
            <a:off x="10224528" y="5348763"/>
            <a:ext cx="12620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 err="1">
                <a:solidFill>
                  <a:srgbClr val="3837D6"/>
                </a:solidFill>
                <a:latin typeface="Avenir Next" panose="020B0503020202020204" pitchFamily="34" charset="0"/>
              </a:rPr>
              <a:t>TOA</a:t>
            </a:r>
            <a:r>
              <a:rPr lang="en-US" altLang="ja-JP" sz="1400" baseline="-25000" dirty="0" err="1">
                <a:solidFill>
                  <a:srgbClr val="3837D6"/>
                </a:solidFill>
                <a:latin typeface="Avenir Next" panose="020B0503020202020204" pitchFamily="34" charset="0"/>
              </a:rPr>
              <a:t>sub</a:t>
            </a:r>
            <a:r>
              <a:rPr lang="en-US" altLang="ja-JP" sz="1400" baseline="-25000" dirty="0">
                <a:solidFill>
                  <a:srgbClr val="3837D6"/>
                </a:solidFill>
                <a:latin typeface="Avenir Next" panose="020B0503020202020204" pitchFamily="34" charset="0"/>
              </a:rPr>
              <a:t>-leading</a:t>
            </a:r>
            <a:endParaRPr kumimoji="1" lang="ja-JP" altLang="en-US" sz="1400" baseline="-25000">
              <a:solidFill>
                <a:srgbClr val="3837D6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A07954F2-513C-2870-39C8-4DFC90678461}"/>
              </a:ext>
            </a:extLst>
          </p:cNvPr>
          <p:cNvCxnSpPr>
            <a:cxnSpLocks/>
          </p:cNvCxnSpPr>
          <p:nvPr/>
        </p:nvCxnSpPr>
        <p:spPr>
          <a:xfrm>
            <a:off x="9441553" y="4617689"/>
            <a:ext cx="649078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52C9A8A-BED1-F96A-04BE-92E0B3242B39}"/>
              </a:ext>
            </a:extLst>
          </p:cNvPr>
          <p:cNvSpPr txBox="1"/>
          <p:nvPr/>
        </p:nvSpPr>
        <p:spPr>
          <a:xfrm>
            <a:off x="9703347" y="3625625"/>
            <a:ext cx="774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 err="1">
                <a:latin typeface="Avenir Next" panose="020B0503020202020204" pitchFamily="34" charset="0"/>
              </a:rPr>
              <a:t>y</a:t>
            </a:r>
            <a:r>
              <a:rPr lang="en-US" altLang="ja-JP" sz="1400" baseline="-25000" dirty="0" err="1">
                <a:latin typeface="Avenir Next" panose="020B0503020202020204" pitchFamily="34" charset="0"/>
              </a:rPr>
              <a:t>track</a:t>
            </a:r>
            <a:endParaRPr kumimoji="1" lang="ja-JP" altLang="en-US" sz="1400" baseline="-25000">
              <a:latin typeface="Avenir Next" panose="020B0503020202020204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7EB8AD0-D93D-7633-94EC-BBEA23843B30}"/>
              </a:ext>
            </a:extLst>
          </p:cNvPr>
          <p:cNvSpPr txBox="1"/>
          <p:nvPr/>
        </p:nvSpPr>
        <p:spPr>
          <a:xfrm>
            <a:off x="8970659" y="3625625"/>
            <a:ext cx="774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 err="1">
                <a:latin typeface="Avenir Next" panose="020B0503020202020204" pitchFamily="34" charset="0"/>
              </a:rPr>
              <a:t>y</a:t>
            </a:r>
            <a:r>
              <a:rPr lang="en-US" altLang="ja-JP" sz="1400" baseline="-25000" dirty="0" err="1">
                <a:latin typeface="Avenir Next" panose="020B0503020202020204" pitchFamily="34" charset="0"/>
              </a:rPr>
              <a:t>leading</a:t>
            </a:r>
            <a:endParaRPr kumimoji="1" lang="ja-JP" altLang="en-US" sz="1400" baseline="-25000">
              <a:latin typeface="Avenir Next" panose="020B0503020202020204" pitchFamily="34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13248FA-0489-37C0-CC64-52F0A08F7BF7}"/>
              </a:ext>
            </a:extLst>
          </p:cNvPr>
          <p:cNvSpPr txBox="1"/>
          <p:nvPr/>
        </p:nvSpPr>
        <p:spPr>
          <a:xfrm>
            <a:off x="10895535" y="3625625"/>
            <a:ext cx="9749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 err="1">
                <a:latin typeface="Avenir Next" panose="020B0503020202020204" pitchFamily="34" charset="0"/>
              </a:rPr>
              <a:t>y</a:t>
            </a:r>
            <a:r>
              <a:rPr lang="en-US" altLang="ja-JP" sz="1400" baseline="-25000" dirty="0" err="1">
                <a:latin typeface="Avenir Next" panose="020B0503020202020204" pitchFamily="34" charset="0"/>
              </a:rPr>
              <a:t>sub</a:t>
            </a:r>
            <a:r>
              <a:rPr lang="en-US" altLang="ja-JP" sz="1400" baseline="-25000" dirty="0">
                <a:latin typeface="Avenir Next" panose="020B0503020202020204" pitchFamily="34" charset="0"/>
              </a:rPr>
              <a:t>-leading</a:t>
            </a:r>
            <a:endParaRPr kumimoji="1" lang="ja-JP" altLang="en-US" sz="1400" baseline="-25000">
              <a:latin typeface="Avenir Next" panose="020B0503020202020204" pitchFamily="34" charset="0"/>
            </a:endParaRP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4299D152-AA8B-53C5-F2DA-D73659003D02}"/>
              </a:ext>
            </a:extLst>
          </p:cNvPr>
          <p:cNvCxnSpPr>
            <a:stCxn id="15" idx="2"/>
          </p:cNvCxnSpPr>
          <p:nvPr/>
        </p:nvCxnSpPr>
        <p:spPr>
          <a:xfrm>
            <a:off x="10090631" y="3933402"/>
            <a:ext cx="0" cy="149709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75C8B8FA-AD29-E70F-74D1-64D02BB70651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10090631" y="4607751"/>
            <a:ext cx="1241884" cy="9938"/>
          </a:xfrm>
          <a:prstGeom prst="straightConnector1">
            <a:avLst/>
          </a:prstGeom>
          <a:ln>
            <a:solidFill>
              <a:srgbClr val="3837D6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6CAE8FE6-AAB3-8F7E-B079-0A187FB4DD51}"/>
              </a:ext>
            </a:extLst>
          </p:cNvPr>
          <p:cNvSpPr txBox="1"/>
          <p:nvPr/>
        </p:nvSpPr>
        <p:spPr>
          <a:xfrm rot="16200000">
            <a:off x="-545072" y="4272031"/>
            <a:ext cx="3181242" cy="356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 err="1">
                <a:solidFill>
                  <a:srgbClr val="FF0000"/>
                </a:solidFill>
                <a:latin typeface="Avenir Next" panose="020B0503020202020204" pitchFamily="34" charset="0"/>
              </a:rPr>
              <a:t>TOA</a:t>
            </a:r>
            <a:r>
              <a:rPr lang="en-US" altLang="ja-JP" sz="1400" baseline="-25000" dirty="0" err="1">
                <a:solidFill>
                  <a:srgbClr val="FF0000"/>
                </a:solidFill>
                <a:latin typeface="Avenir Next" panose="020B0503020202020204" pitchFamily="34" charset="0"/>
              </a:rPr>
              <a:t>leading</a:t>
            </a:r>
            <a:r>
              <a:rPr lang="en-US" altLang="ja-JP" sz="1400" dirty="0">
                <a:solidFill>
                  <a:srgbClr val="FF0000"/>
                </a:solidFill>
                <a:latin typeface="Avenir Next" panose="020B0503020202020204" pitchFamily="34" charset="0"/>
              </a:rPr>
              <a:t> - </a:t>
            </a:r>
            <a:r>
              <a:rPr lang="en-US" altLang="ja-JP" sz="1400" dirty="0" err="1">
                <a:solidFill>
                  <a:srgbClr val="3837D6"/>
                </a:solidFill>
                <a:latin typeface="Avenir Next" panose="020B0503020202020204" pitchFamily="34" charset="0"/>
              </a:rPr>
              <a:t>TOA</a:t>
            </a:r>
            <a:r>
              <a:rPr lang="en-US" altLang="ja-JP" sz="1400" baseline="-25000" dirty="0" err="1">
                <a:solidFill>
                  <a:srgbClr val="3837D6"/>
                </a:solidFill>
                <a:latin typeface="Avenir Next" panose="020B0503020202020204" pitchFamily="34" charset="0"/>
              </a:rPr>
              <a:t>sub</a:t>
            </a:r>
            <a:r>
              <a:rPr lang="en-US" altLang="ja-JP" sz="1400" baseline="-25000" dirty="0">
                <a:solidFill>
                  <a:srgbClr val="3837D6"/>
                </a:solidFill>
                <a:latin typeface="Avenir Next" panose="020B0503020202020204" pitchFamily="34" charset="0"/>
              </a:rPr>
              <a:t>-leading </a:t>
            </a:r>
            <a:r>
              <a:rPr lang="en-US" altLang="ja-JP" sz="1400" dirty="0">
                <a:solidFill>
                  <a:srgbClr val="3837D6"/>
                </a:solidFill>
                <a:latin typeface="Avenir Next" panose="020B0503020202020204" pitchFamily="34" charset="0"/>
              </a:rPr>
              <a:t>[ns]</a:t>
            </a:r>
            <a:endParaRPr kumimoji="1" lang="ja-JP" altLang="en-US" sz="1400">
              <a:solidFill>
                <a:srgbClr val="FF0000"/>
              </a:solidFill>
              <a:latin typeface="Avenir Next" panose="020B0503020202020204" pitchFamily="34" charset="0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57676A97-FECF-CC66-49E7-3CD0955CCDED}"/>
              </a:ext>
            </a:extLst>
          </p:cNvPr>
          <p:cNvSpPr txBox="1"/>
          <p:nvPr/>
        </p:nvSpPr>
        <p:spPr>
          <a:xfrm>
            <a:off x="3352249" y="6501559"/>
            <a:ext cx="3601909" cy="356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 err="1">
                <a:latin typeface="Avenir Next" panose="020B0503020202020204" pitchFamily="34" charset="0"/>
              </a:rPr>
              <a:t>Y</a:t>
            </a:r>
            <a:r>
              <a:rPr lang="en-US" altLang="ja-JP" sz="1400" baseline="-25000" dirty="0" err="1">
                <a:latin typeface="Avenir Next" panose="020B0503020202020204" pitchFamily="34" charset="0"/>
              </a:rPr>
              <a:t>track</a:t>
            </a:r>
            <a:r>
              <a:rPr lang="en-US" altLang="ja-JP" sz="1400" dirty="0">
                <a:latin typeface="Avenir Next" panose="020B0503020202020204" pitchFamily="34" charset="0"/>
              </a:rPr>
              <a:t> [mm]</a:t>
            </a:r>
            <a:endParaRPr kumimoji="1" lang="ja-JP" altLang="en-US" sz="1400">
              <a:latin typeface="Avenir Next" panose="020B0503020202020204" pitchFamily="34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C4A387D1-067F-3AA8-DBDB-F616CD86EC8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98" t="11443" r="5428" b="7559"/>
          <a:stretch>
            <a:fillRect/>
          </a:stretch>
        </p:blipFill>
        <p:spPr>
          <a:xfrm>
            <a:off x="1414478" y="2885999"/>
            <a:ext cx="7094179" cy="3615560"/>
          </a:xfrm>
          <a:prstGeom prst="rect">
            <a:avLst/>
          </a:prstGeom>
        </p:spPr>
      </p:pic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B9508B0E-2D14-2108-7D90-7D5229D7C9F3}"/>
              </a:ext>
            </a:extLst>
          </p:cNvPr>
          <p:cNvGrpSpPr/>
          <p:nvPr/>
        </p:nvGrpSpPr>
        <p:grpSpPr>
          <a:xfrm>
            <a:off x="4403543" y="2945803"/>
            <a:ext cx="1183061" cy="1476000"/>
            <a:chOff x="4403543" y="2945803"/>
            <a:chExt cx="1183061" cy="1476000"/>
          </a:xfrm>
        </p:grpSpPr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7B53A887-54C3-2CD4-249C-FD1C20F3BECE}"/>
                </a:ext>
              </a:extLst>
            </p:cNvPr>
            <p:cNvSpPr/>
            <p:nvPr/>
          </p:nvSpPr>
          <p:spPr>
            <a:xfrm>
              <a:off x="4982473" y="2945803"/>
              <a:ext cx="25200" cy="1476000"/>
            </a:xfrm>
            <a:prstGeom prst="rect">
              <a:avLst/>
            </a:prstGeom>
            <a:solidFill>
              <a:schemeClr val="accent1">
                <a:alpha val="59499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47BD4663-BAB3-F38C-E31D-9BB96DD81CF3}"/>
                </a:ext>
              </a:extLst>
            </p:cNvPr>
            <p:cNvSpPr/>
            <p:nvPr/>
          </p:nvSpPr>
          <p:spPr>
            <a:xfrm>
              <a:off x="5292258" y="2945803"/>
              <a:ext cx="25200" cy="1476000"/>
            </a:xfrm>
            <a:prstGeom prst="rect">
              <a:avLst/>
            </a:prstGeom>
            <a:solidFill>
              <a:schemeClr val="accent1">
                <a:alpha val="59499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74B0F0C8-F9FC-AFE9-6AFA-BE7FE228B91A}"/>
                </a:ext>
              </a:extLst>
            </p:cNvPr>
            <p:cNvSpPr/>
            <p:nvPr/>
          </p:nvSpPr>
          <p:spPr>
            <a:xfrm>
              <a:off x="4693008" y="2945803"/>
              <a:ext cx="25200" cy="1476000"/>
            </a:xfrm>
            <a:prstGeom prst="rect">
              <a:avLst/>
            </a:prstGeom>
            <a:solidFill>
              <a:schemeClr val="accent1">
                <a:alpha val="59499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2BD71E19-45C3-170E-5C0F-14430FEC7AAD}"/>
                </a:ext>
              </a:extLst>
            </p:cNvPr>
            <p:cNvSpPr/>
            <p:nvPr/>
          </p:nvSpPr>
          <p:spPr>
            <a:xfrm>
              <a:off x="4403543" y="2945803"/>
              <a:ext cx="25200" cy="1476000"/>
            </a:xfrm>
            <a:prstGeom prst="rect">
              <a:avLst/>
            </a:prstGeom>
            <a:solidFill>
              <a:schemeClr val="accent1">
                <a:alpha val="59499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98375E52-8B73-9FCD-11D0-90E4F46AAEC6}"/>
                </a:ext>
              </a:extLst>
            </p:cNvPr>
            <p:cNvSpPr/>
            <p:nvPr/>
          </p:nvSpPr>
          <p:spPr>
            <a:xfrm>
              <a:off x="5561404" y="2945803"/>
              <a:ext cx="25200" cy="1476000"/>
            </a:xfrm>
            <a:prstGeom prst="rect">
              <a:avLst/>
            </a:prstGeom>
            <a:solidFill>
              <a:schemeClr val="accent1">
                <a:alpha val="59499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E3873EEB-B06F-0C5A-A05C-E4C6AC5A8EC4}"/>
              </a:ext>
            </a:extLst>
          </p:cNvPr>
          <p:cNvGrpSpPr/>
          <p:nvPr/>
        </p:nvGrpSpPr>
        <p:grpSpPr>
          <a:xfrm>
            <a:off x="2025938" y="2945803"/>
            <a:ext cx="1183061" cy="1476000"/>
            <a:chOff x="4403543" y="2945803"/>
            <a:chExt cx="1183061" cy="1476000"/>
          </a:xfrm>
        </p:grpSpPr>
        <p:sp>
          <p:nvSpPr>
            <p:cNvPr id="30" name="正方形/長方形 29">
              <a:extLst>
                <a:ext uri="{FF2B5EF4-FFF2-40B4-BE49-F238E27FC236}">
                  <a16:creationId xmlns:a16="http://schemas.microsoft.com/office/drawing/2014/main" id="{CD8568AD-310A-13B9-9302-2EA3B2CD5220}"/>
                </a:ext>
              </a:extLst>
            </p:cNvPr>
            <p:cNvSpPr/>
            <p:nvPr/>
          </p:nvSpPr>
          <p:spPr>
            <a:xfrm>
              <a:off x="4982473" y="2945803"/>
              <a:ext cx="25200" cy="1476000"/>
            </a:xfrm>
            <a:prstGeom prst="rect">
              <a:avLst/>
            </a:prstGeom>
            <a:solidFill>
              <a:schemeClr val="accent1">
                <a:alpha val="59499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D011885F-B172-6117-C2B6-9C39A9D0E8F7}"/>
                </a:ext>
              </a:extLst>
            </p:cNvPr>
            <p:cNvSpPr/>
            <p:nvPr/>
          </p:nvSpPr>
          <p:spPr>
            <a:xfrm>
              <a:off x="5292258" y="2945803"/>
              <a:ext cx="25200" cy="1476000"/>
            </a:xfrm>
            <a:prstGeom prst="rect">
              <a:avLst/>
            </a:prstGeom>
            <a:solidFill>
              <a:schemeClr val="accent1">
                <a:alpha val="59499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正方形/長方形 31">
              <a:extLst>
                <a:ext uri="{FF2B5EF4-FFF2-40B4-BE49-F238E27FC236}">
                  <a16:creationId xmlns:a16="http://schemas.microsoft.com/office/drawing/2014/main" id="{617B09DF-FA33-850B-FDD5-6473D4803DD2}"/>
                </a:ext>
              </a:extLst>
            </p:cNvPr>
            <p:cNvSpPr/>
            <p:nvPr/>
          </p:nvSpPr>
          <p:spPr>
            <a:xfrm>
              <a:off x="4693008" y="2945803"/>
              <a:ext cx="25200" cy="1476000"/>
            </a:xfrm>
            <a:prstGeom prst="rect">
              <a:avLst/>
            </a:prstGeom>
            <a:solidFill>
              <a:schemeClr val="accent1">
                <a:alpha val="59499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7E84DE77-1B29-40B2-C603-C85B6A0998F7}"/>
                </a:ext>
              </a:extLst>
            </p:cNvPr>
            <p:cNvSpPr/>
            <p:nvPr/>
          </p:nvSpPr>
          <p:spPr>
            <a:xfrm>
              <a:off x="4403543" y="2945803"/>
              <a:ext cx="25200" cy="1476000"/>
            </a:xfrm>
            <a:prstGeom prst="rect">
              <a:avLst/>
            </a:prstGeom>
            <a:solidFill>
              <a:schemeClr val="accent1">
                <a:alpha val="59499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C34FE70D-2C56-75DE-A645-0F4416F5B8F3}"/>
                </a:ext>
              </a:extLst>
            </p:cNvPr>
            <p:cNvSpPr/>
            <p:nvPr/>
          </p:nvSpPr>
          <p:spPr>
            <a:xfrm>
              <a:off x="5561404" y="2945803"/>
              <a:ext cx="25200" cy="1476000"/>
            </a:xfrm>
            <a:prstGeom prst="rect">
              <a:avLst/>
            </a:prstGeom>
            <a:solidFill>
              <a:schemeClr val="accent1">
                <a:alpha val="59499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48B898BF-8834-3118-23BE-FDF933272D9D}"/>
              </a:ext>
            </a:extLst>
          </p:cNvPr>
          <p:cNvGrpSpPr/>
          <p:nvPr/>
        </p:nvGrpSpPr>
        <p:grpSpPr>
          <a:xfrm>
            <a:off x="7063948" y="2942035"/>
            <a:ext cx="1183061" cy="1476000"/>
            <a:chOff x="4403543" y="2945803"/>
            <a:chExt cx="1183061" cy="1476000"/>
          </a:xfrm>
        </p:grpSpPr>
        <p:sp>
          <p:nvSpPr>
            <p:cNvPr id="39" name="正方形/長方形 38">
              <a:extLst>
                <a:ext uri="{FF2B5EF4-FFF2-40B4-BE49-F238E27FC236}">
                  <a16:creationId xmlns:a16="http://schemas.microsoft.com/office/drawing/2014/main" id="{B1A55A14-8FF1-3889-352D-9B60C95B2CBF}"/>
                </a:ext>
              </a:extLst>
            </p:cNvPr>
            <p:cNvSpPr/>
            <p:nvPr/>
          </p:nvSpPr>
          <p:spPr>
            <a:xfrm>
              <a:off x="4982473" y="2945803"/>
              <a:ext cx="25200" cy="1476000"/>
            </a:xfrm>
            <a:prstGeom prst="rect">
              <a:avLst/>
            </a:prstGeom>
            <a:solidFill>
              <a:schemeClr val="accent1">
                <a:alpha val="59499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正方形/長方形 39">
              <a:extLst>
                <a:ext uri="{FF2B5EF4-FFF2-40B4-BE49-F238E27FC236}">
                  <a16:creationId xmlns:a16="http://schemas.microsoft.com/office/drawing/2014/main" id="{61628AD6-B9CA-DB81-2464-997E71B9E675}"/>
                </a:ext>
              </a:extLst>
            </p:cNvPr>
            <p:cNvSpPr/>
            <p:nvPr/>
          </p:nvSpPr>
          <p:spPr>
            <a:xfrm>
              <a:off x="5292258" y="2945803"/>
              <a:ext cx="25200" cy="1476000"/>
            </a:xfrm>
            <a:prstGeom prst="rect">
              <a:avLst/>
            </a:prstGeom>
            <a:solidFill>
              <a:schemeClr val="accent1">
                <a:alpha val="59499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正方形/長方形 40">
              <a:extLst>
                <a:ext uri="{FF2B5EF4-FFF2-40B4-BE49-F238E27FC236}">
                  <a16:creationId xmlns:a16="http://schemas.microsoft.com/office/drawing/2014/main" id="{04FEE1F5-B2C5-1454-3DCD-D0209896BBCE}"/>
                </a:ext>
              </a:extLst>
            </p:cNvPr>
            <p:cNvSpPr/>
            <p:nvPr/>
          </p:nvSpPr>
          <p:spPr>
            <a:xfrm>
              <a:off x="4693008" y="2945803"/>
              <a:ext cx="25200" cy="1476000"/>
            </a:xfrm>
            <a:prstGeom prst="rect">
              <a:avLst/>
            </a:prstGeom>
            <a:solidFill>
              <a:schemeClr val="accent1">
                <a:alpha val="59499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正方形/長方形 43">
              <a:extLst>
                <a:ext uri="{FF2B5EF4-FFF2-40B4-BE49-F238E27FC236}">
                  <a16:creationId xmlns:a16="http://schemas.microsoft.com/office/drawing/2014/main" id="{42274177-C06F-6CAC-9AF1-CF138B55D03F}"/>
                </a:ext>
              </a:extLst>
            </p:cNvPr>
            <p:cNvSpPr/>
            <p:nvPr/>
          </p:nvSpPr>
          <p:spPr>
            <a:xfrm>
              <a:off x="4403543" y="2945803"/>
              <a:ext cx="25200" cy="1476000"/>
            </a:xfrm>
            <a:prstGeom prst="rect">
              <a:avLst/>
            </a:prstGeom>
            <a:solidFill>
              <a:schemeClr val="accent1">
                <a:alpha val="59499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正方形/長方形 44">
              <a:extLst>
                <a:ext uri="{FF2B5EF4-FFF2-40B4-BE49-F238E27FC236}">
                  <a16:creationId xmlns:a16="http://schemas.microsoft.com/office/drawing/2014/main" id="{E32BAEB9-5AB3-7104-9C35-A154431E2170}"/>
                </a:ext>
              </a:extLst>
            </p:cNvPr>
            <p:cNvSpPr/>
            <p:nvPr/>
          </p:nvSpPr>
          <p:spPr>
            <a:xfrm>
              <a:off x="5561404" y="2945803"/>
              <a:ext cx="25200" cy="1476000"/>
            </a:xfrm>
            <a:prstGeom prst="rect">
              <a:avLst/>
            </a:prstGeom>
            <a:solidFill>
              <a:schemeClr val="accent1">
                <a:alpha val="59499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7" name="グループ化 56">
            <a:extLst>
              <a:ext uri="{FF2B5EF4-FFF2-40B4-BE49-F238E27FC236}">
                <a16:creationId xmlns:a16="http://schemas.microsoft.com/office/drawing/2014/main" id="{A7890306-58AB-6579-EDA9-B50C1E5471DA}"/>
              </a:ext>
            </a:extLst>
          </p:cNvPr>
          <p:cNvGrpSpPr/>
          <p:nvPr/>
        </p:nvGrpSpPr>
        <p:grpSpPr>
          <a:xfrm>
            <a:off x="4420176" y="4863955"/>
            <a:ext cx="1183061" cy="1476000"/>
            <a:chOff x="4403543" y="2945803"/>
            <a:chExt cx="1183061" cy="1476000"/>
          </a:xfrm>
        </p:grpSpPr>
        <p:sp>
          <p:nvSpPr>
            <p:cNvPr id="58" name="正方形/長方形 57">
              <a:extLst>
                <a:ext uri="{FF2B5EF4-FFF2-40B4-BE49-F238E27FC236}">
                  <a16:creationId xmlns:a16="http://schemas.microsoft.com/office/drawing/2014/main" id="{48CEBE26-DB60-6721-F636-627424891FB2}"/>
                </a:ext>
              </a:extLst>
            </p:cNvPr>
            <p:cNvSpPr/>
            <p:nvPr/>
          </p:nvSpPr>
          <p:spPr>
            <a:xfrm>
              <a:off x="4982473" y="2945803"/>
              <a:ext cx="25200" cy="1476000"/>
            </a:xfrm>
            <a:prstGeom prst="rect">
              <a:avLst/>
            </a:prstGeom>
            <a:solidFill>
              <a:schemeClr val="accent1">
                <a:alpha val="59499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正方形/長方形 58">
              <a:extLst>
                <a:ext uri="{FF2B5EF4-FFF2-40B4-BE49-F238E27FC236}">
                  <a16:creationId xmlns:a16="http://schemas.microsoft.com/office/drawing/2014/main" id="{10E8BAC9-DC46-B5DE-5C01-BE7FDDFD519A}"/>
                </a:ext>
              </a:extLst>
            </p:cNvPr>
            <p:cNvSpPr/>
            <p:nvPr/>
          </p:nvSpPr>
          <p:spPr>
            <a:xfrm>
              <a:off x="5292258" y="2945803"/>
              <a:ext cx="25200" cy="1476000"/>
            </a:xfrm>
            <a:prstGeom prst="rect">
              <a:avLst/>
            </a:prstGeom>
            <a:solidFill>
              <a:schemeClr val="accent1">
                <a:alpha val="59499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正方形/長方形 59">
              <a:extLst>
                <a:ext uri="{FF2B5EF4-FFF2-40B4-BE49-F238E27FC236}">
                  <a16:creationId xmlns:a16="http://schemas.microsoft.com/office/drawing/2014/main" id="{30EEACC3-CD80-ADE1-E99E-7211888084E0}"/>
                </a:ext>
              </a:extLst>
            </p:cNvPr>
            <p:cNvSpPr/>
            <p:nvPr/>
          </p:nvSpPr>
          <p:spPr>
            <a:xfrm>
              <a:off x="4693008" y="2945803"/>
              <a:ext cx="25200" cy="1476000"/>
            </a:xfrm>
            <a:prstGeom prst="rect">
              <a:avLst/>
            </a:prstGeom>
            <a:solidFill>
              <a:schemeClr val="accent1">
                <a:alpha val="59499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正方形/長方形 60">
              <a:extLst>
                <a:ext uri="{FF2B5EF4-FFF2-40B4-BE49-F238E27FC236}">
                  <a16:creationId xmlns:a16="http://schemas.microsoft.com/office/drawing/2014/main" id="{87DEFCB8-F696-2BEB-3392-A81DF1305FD4}"/>
                </a:ext>
              </a:extLst>
            </p:cNvPr>
            <p:cNvSpPr/>
            <p:nvPr/>
          </p:nvSpPr>
          <p:spPr>
            <a:xfrm>
              <a:off x="4403543" y="2945803"/>
              <a:ext cx="25200" cy="1476000"/>
            </a:xfrm>
            <a:prstGeom prst="rect">
              <a:avLst/>
            </a:prstGeom>
            <a:solidFill>
              <a:schemeClr val="accent1">
                <a:alpha val="59499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正方形/長方形 61">
              <a:extLst>
                <a:ext uri="{FF2B5EF4-FFF2-40B4-BE49-F238E27FC236}">
                  <a16:creationId xmlns:a16="http://schemas.microsoft.com/office/drawing/2014/main" id="{07AAD880-813A-A297-B69D-C86A25BC8E22}"/>
                </a:ext>
              </a:extLst>
            </p:cNvPr>
            <p:cNvSpPr/>
            <p:nvPr/>
          </p:nvSpPr>
          <p:spPr>
            <a:xfrm>
              <a:off x="5561404" y="2945803"/>
              <a:ext cx="25200" cy="1476000"/>
            </a:xfrm>
            <a:prstGeom prst="rect">
              <a:avLst/>
            </a:prstGeom>
            <a:solidFill>
              <a:schemeClr val="accent1">
                <a:alpha val="59499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3" name="グループ化 62">
            <a:extLst>
              <a:ext uri="{FF2B5EF4-FFF2-40B4-BE49-F238E27FC236}">
                <a16:creationId xmlns:a16="http://schemas.microsoft.com/office/drawing/2014/main" id="{44DE53A3-843B-D52D-B973-3CBA2B041E32}"/>
              </a:ext>
            </a:extLst>
          </p:cNvPr>
          <p:cNvGrpSpPr/>
          <p:nvPr/>
        </p:nvGrpSpPr>
        <p:grpSpPr>
          <a:xfrm>
            <a:off x="2042571" y="4863955"/>
            <a:ext cx="1183061" cy="1476000"/>
            <a:chOff x="4403543" y="2945803"/>
            <a:chExt cx="1183061" cy="1476000"/>
          </a:xfrm>
        </p:grpSpPr>
        <p:sp>
          <p:nvSpPr>
            <p:cNvPr id="64" name="正方形/長方形 63">
              <a:extLst>
                <a:ext uri="{FF2B5EF4-FFF2-40B4-BE49-F238E27FC236}">
                  <a16:creationId xmlns:a16="http://schemas.microsoft.com/office/drawing/2014/main" id="{50C3975A-51AA-59DE-FFAD-C03D8CA9DFA4}"/>
                </a:ext>
              </a:extLst>
            </p:cNvPr>
            <p:cNvSpPr/>
            <p:nvPr/>
          </p:nvSpPr>
          <p:spPr>
            <a:xfrm>
              <a:off x="4982473" y="2945803"/>
              <a:ext cx="25200" cy="1476000"/>
            </a:xfrm>
            <a:prstGeom prst="rect">
              <a:avLst/>
            </a:prstGeom>
            <a:solidFill>
              <a:schemeClr val="accent1">
                <a:alpha val="59499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正方形/長方形 64">
              <a:extLst>
                <a:ext uri="{FF2B5EF4-FFF2-40B4-BE49-F238E27FC236}">
                  <a16:creationId xmlns:a16="http://schemas.microsoft.com/office/drawing/2014/main" id="{61B2BFCB-3AF2-2EDC-1222-48754CCD64BC}"/>
                </a:ext>
              </a:extLst>
            </p:cNvPr>
            <p:cNvSpPr/>
            <p:nvPr/>
          </p:nvSpPr>
          <p:spPr>
            <a:xfrm>
              <a:off x="5292258" y="2945803"/>
              <a:ext cx="25200" cy="1476000"/>
            </a:xfrm>
            <a:prstGeom prst="rect">
              <a:avLst/>
            </a:prstGeom>
            <a:solidFill>
              <a:schemeClr val="accent1">
                <a:alpha val="59499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正方形/長方形 65">
              <a:extLst>
                <a:ext uri="{FF2B5EF4-FFF2-40B4-BE49-F238E27FC236}">
                  <a16:creationId xmlns:a16="http://schemas.microsoft.com/office/drawing/2014/main" id="{E2C697A7-1C6C-1863-AF87-6AA14ACDEAA4}"/>
                </a:ext>
              </a:extLst>
            </p:cNvPr>
            <p:cNvSpPr/>
            <p:nvPr/>
          </p:nvSpPr>
          <p:spPr>
            <a:xfrm>
              <a:off x="4693008" y="2945803"/>
              <a:ext cx="25200" cy="1476000"/>
            </a:xfrm>
            <a:prstGeom prst="rect">
              <a:avLst/>
            </a:prstGeom>
            <a:solidFill>
              <a:schemeClr val="accent1">
                <a:alpha val="59499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正方形/長方形 66">
              <a:extLst>
                <a:ext uri="{FF2B5EF4-FFF2-40B4-BE49-F238E27FC236}">
                  <a16:creationId xmlns:a16="http://schemas.microsoft.com/office/drawing/2014/main" id="{3B611D4D-78CF-309C-0051-4E6CE4D7E304}"/>
                </a:ext>
              </a:extLst>
            </p:cNvPr>
            <p:cNvSpPr/>
            <p:nvPr/>
          </p:nvSpPr>
          <p:spPr>
            <a:xfrm>
              <a:off x="4403543" y="2945803"/>
              <a:ext cx="25200" cy="1476000"/>
            </a:xfrm>
            <a:prstGeom prst="rect">
              <a:avLst/>
            </a:prstGeom>
            <a:solidFill>
              <a:schemeClr val="accent1">
                <a:alpha val="59499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正方形/長方形 67">
              <a:extLst>
                <a:ext uri="{FF2B5EF4-FFF2-40B4-BE49-F238E27FC236}">
                  <a16:creationId xmlns:a16="http://schemas.microsoft.com/office/drawing/2014/main" id="{375AAAC2-FFF4-93D2-5AED-6620F5F8BD60}"/>
                </a:ext>
              </a:extLst>
            </p:cNvPr>
            <p:cNvSpPr/>
            <p:nvPr/>
          </p:nvSpPr>
          <p:spPr>
            <a:xfrm>
              <a:off x="5561404" y="2945803"/>
              <a:ext cx="25200" cy="1476000"/>
            </a:xfrm>
            <a:prstGeom prst="rect">
              <a:avLst/>
            </a:prstGeom>
            <a:solidFill>
              <a:schemeClr val="accent1">
                <a:alpha val="59499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9" name="グループ化 68">
            <a:extLst>
              <a:ext uri="{FF2B5EF4-FFF2-40B4-BE49-F238E27FC236}">
                <a16:creationId xmlns:a16="http://schemas.microsoft.com/office/drawing/2014/main" id="{EA69299F-A35D-2625-2135-49374E6137E6}"/>
              </a:ext>
            </a:extLst>
          </p:cNvPr>
          <p:cNvGrpSpPr/>
          <p:nvPr/>
        </p:nvGrpSpPr>
        <p:grpSpPr>
          <a:xfrm>
            <a:off x="7080581" y="4860187"/>
            <a:ext cx="1183061" cy="1476000"/>
            <a:chOff x="4403543" y="2945803"/>
            <a:chExt cx="1183061" cy="1476000"/>
          </a:xfrm>
        </p:grpSpPr>
        <p:sp>
          <p:nvSpPr>
            <p:cNvPr id="70" name="正方形/長方形 69">
              <a:extLst>
                <a:ext uri="{FF2B5EF4-FFF2-40B4-BE49-F238E27FC236}">
                  <a16:creationId xmlns:a16="http://schemas.microsoft.com/office/drawing/2014/main" id="{CF93B750-DAF5-7B4F-DAC0-1BFF78EB115C}"/>
                </a:ext>
              </a:extLst>
            </p:cNvPr>
            <p:cNvSpPr/>
            <p:nvPr/>
          </p:nvSpPr>
          <p:spPr>
            <a:xfrm>
              <a:off x="4982473" y="2945803"/>
              <a:ext cx="25200" cy="1476000"/>
            </a:xfrm>
            <a:prstGeom prst="rect">
              <a:avLst/>
            </a:prstGeom>
            <a:solidFill>
              <a:schemeClr val="accent1">
                <a:alpha val="59499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正方形/長方形 70">
              <a:extLst>
                <a:ext uri="{FF2B5EF4-FFF2-40B4-BE49-F238E27FC236}">
                  <a16:creationId xmlns:a16="http://schemas.microsoft.com/office/drawing/2014/main" id="{04DA37C9-071F-71F3-C436-4343D31D58FE}"/>
                </a:ext>
              </a:extLst>
            </p:cNvPr>
            <p:cNvSpPr/>
            <p:nvPr/>
          </p:nvSpPr>
          <p:spPr>
            <a:xfrm>
              <a:off x="5292258" y="2945803"/>
              <a:ext cx="25200" cy="1476000"/>
            </a:xfrm>
            <a:prstGeom prst="rect">
              <a:avLst/>
            </a:prstGeom>
            <a:solidFill>
              <a:schemeClr val="accent1">
                <a:alpha val="59499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正方形/長方形 71">
              <a:extLst>
                <a:ext uri="{FF2B5EF4-FFF2-40B4-BE49-F238E27FC236}">
                  <a16:creationId xmlns:a16="http://schemas.microsoft.com/office/drawing/2014/main" id="{D50100DC-13DB-5EE3-5A0F-415272DCA863}"/>
                </a:ext>
              </a:extLst>
            </p:cNvPr>
            <p:cNvSpPr/>
            <p:nvPr/>
          </p:nvSpPr>
          <p:spPr>
            <a:xfrm>
              <a:off x="4693008" y="2945803"/>
              <a:ext cx="25200" cy="1476000"/>
            </a:xfrm>
            <a:prstGeom prst="rect">
              <a:avLst/>
            </a:prstGeom>
            <a:solidFill>
              <a:schemeClr val="accent1">
                <a:alpha val="59499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正方形/長方形 72">
              <a:extLst>
                <a:ext uri="{FF2B5EF4-FFF2-40B4-BE49-F238E27FC236}">
                  <a16:creationId xmlns:a16="http://schemas.microsoft.com/office/drawing/2014/main" id="{689EEBA1-C0F4-EB29-C436-F19DE0F5046E}"/>
                </a:ext>
              </a:extLst>
            </p:cNvPr>
            <p:cNvSpPr/>
            <p:nvPr/>
          </p:nvSpPr>
          <p:spPr>
            <a:xfrm>
              <a:off x="4403543" y="2945803"/>
              <a:ext cx="25200" cy="1476000"/>
            </a:xfrm>
            <a:prstGeom prst="rect">
              <a:avLst/>
            </a:prstGeom>
            <a:solidFill>
              <a:schemeClr val="accent1">
                <a:alpha val="59499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正方形/長方形 73">
              <a:extLst>
                <a:ext uri="{FF2B5EF4-FFF2-40B4-BE49-F238E27FC236}">
                  <a16:creationId xmlns:a16="http://schemas.microsoft.com/office/drawing/2014/main" id="{0F569A71-0AAC-1F3A-D600-C9B7056CB9EE}"/>
                </a:ext>
              </a:extLst>
            </p:cNvPr>
            <p:cNvSpPr/>
            <p:nvPr/>
          </p:nvSpPr>
          <p:spPr>
            <a:xfrm>
              <a:off x="5561404" y="2945803"/>
              <a:ext cx="25200" cy="1476000"/>
            </a:xfrm>
            <a:prstGeom prst="rect">
              <a:avLst/>
            </a:prstGeom>
            <a:solidFill>
              <a:schemeClr val="accent1">
                <a:alpha val="59499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7693F276-0FB1-920A-9D3B-981AF68E2E9F}"/>
              </a:ext>
            </a:extLst>
          </p:cNvPr>
          <p:cNvSpPr txBox="1"/>
          <p:nvPr/>
        </p:nvSpPr>
        <p:spPr>
          <a:xfrm>
            <a:off x="1199567" y="2641865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altLang="ja-JP" sz="1400" dirty="0"/>
              <a:t>Sensor#0 - col0</a:t>
            </a:r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B4DE0E35-70FE-E88F-F2D5-E32FD05CCAA7}"/>
              </a:ext>
            </a:extLst>
          </p:cNvPr>
          <p:cNvSpPr txBox="1"/>
          <p:nvPr/>
        </p:nvSpPr>
        <p:spPr>
          <a:xfrm>
            <a:off x="1199567" y="4575133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altLang="ja-JP" sz="1400" dirty="0"/>
              <a:t>Sensor#0 – col1</a:t>
            </a:r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4C4677C8-C41D-CC4B-940C-009FF247C831}"/>
              </a:ext>
            </a:extLst>
          </p:cNvPr>
          <p:cNvSpPr txBox="1"/>
          <p:nvPr/>
        </p:nvSpPr>
        <p:spPr>
          <a:xfrm>
            <a:off x="3859998" y="2641865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altLang="ja-JP" sz="1400" dirty="0"/>
              <a:t>Sensor#1 - col0</a:t>
            </a: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B896AF2D-7CEC-81EB-8FF2-2EC45D5AC82D}"/>
              </a:ext>
            </a:extLst>
          </p:cNvPr>
          <p:cNvSpPr txBox="1"/>
          <p:nvPr/>
        </p:nvSpPr>
        <p:spPr>
          <a:xfrm>
            <a:off x="3859998" y="4575133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altLang="ja-JP" sz="1400" dirty="0"/>
              <a:t>Sensor#1 – col1</a:t>
            </a: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DF28BF8D-AC9E-80C5-5CA3-D383D8B5E102}"/>
              </a:ext>
            </a:extLst>
          </p:cNvPr>
          <p:cNvSpPr txBox="1"/>
          <p:nvPr/>
        </p:nvSpPr>
        <p:spPr>
          <a:xfrm>
            <a:off x="6563785" y="2641865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altLang="ja-JP" sz="1400" dirty="0"/>
              <a:t>Sensor#2 - col0</a:t>
            </a: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3DE04DAA-9982-6445-276F-0BC5230A69CF}"/>
              </a:ext>
            </a:extLst>
          </p:cNvPr>
          <p:cNvSpPr txBox="1"/>
          <p:nvPr/>
        </p:nvSpPr>
        <p:spPr>
          <a:xfrm>
            <a:off x="6563785" y="4575133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altLang="ja-JP" sz="1400" dirty="0"/>
              <a:t>Sensor#2 – col1</a:t>
            </a:r>
          </a:p>
        </p:txBody>
      </p:sp>
    </p:spTree>
    <p:extLst>
      <p:ext uri="{BB962C8B-B14F-4D97-AF65-F5344CB8AC3E}">
        <p14:creationId xmlns:p14="http://schemas.microsoft.com/office/powerpoint/2010/main" val="3787106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D6F892-62C3-6CB9-85F2-3324157FC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Positioning Resolution of BTOF Sensor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89CEF3-AD2C-0BFB-AAE2-192157FAD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87729"/>
          </a:xfrm>
        </p:spPr>
        <p:txBody>
          <a:bodyPr>
            <a:normAutofit fontScale="77500" lnSpcReduction="20000"/>
          </a:bodyPr>
          <a:lstStyle/>
          <a:p>
            <a:r>
              <a:rPr kumimoji="1" lang="en-US" altLang="ja-JP" dirty="0"/>
              <a:t>The first test of BTOF sensor (real full-size strip sensor) at DESY shows nice positioning resolution of </a:t>
            </a:r>
            <a:r>
              <a:rPr kumimoji="1" lang="en-US" altLang="ja-JP" dirty="0" err="1"/>
              <a:t>σ</a:t>
            </a:r>
            <a:r>
              <a:rPr kumimoji="1" lang="en-US" altLang="ja-JP" dirty="0"/>
              <a:t> &lt; 20 um (3 sensors x 2cols each = 6 areas)</a:t>
            </a:r>
          </a:p>
          <a:p>
            <a:r>
              <a:rPr lang="en-US" altLang="ja-JP" dirty="0"/>
              <a:t>A long-standing question for BTOF sensor: “How much positioning accuracy is required?”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D4A9F72-F158-B972-0561-08565FD4E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lang="ja-JP" altLang="en-US" smtClean="0"/>
              <a:pPr/>
              <a:t>2</a:t>
            </a:fld>
            <a:endParaRPr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465DBDC-67D3-8F37-E081-596A1E4C843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333" t="13978" r="5689" b="10979"/>
          <a:stretch>
            <a:fillRect/>
          </a:stretch>
        </p:blipFill>
        <p:spPr>
          <a:xfrm>
            <a:off x="1870842" y="3013355"/>
            <a:ext cx="7933997" cy="3774075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17747C0-579A-292B-07DC-40D0C0556205}"/>
              </a:ext>
            </a:extLst>
          </p:cNvPr>
          <p:cNvSpPr txBox="1"/>
          <p:nvPr/>
        </p:nvSpPr>
        <p:spPr>
          <a:xfrm>
            <a:off x="1870842" y="2865165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altLang="ja-JP" sz="1400" dirty="0"/>
              <a:t>Sensor#0 - col0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E389CA0-6470-0A63-EF44-AFC15DD26038}"/>
              </a:ext>
            </a:extLst>
          </p:cNvPr>
          <p:cNvSpPr txBox="1"/>
          <p:nvPr/>
        </p:nvSpPr>
        <p:spPr>
          <a:xfrm>
            <a:off x="1870842" y="4862980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altLang="ja-JP" sz="1400" dirty="0"/>
              <a:t>Sensor#0 – col1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DAAB3C9-0F49-4D10-D036-01E222E3A2D8}"/>
              </a:ext>
            </a:extLst>
          </p:cNvPr>
          <p:cNvSpPr txBox="1"/>
          <p:nvPr/>
        </p:nvSpPr>
        <p:spPr>
          <a:xfrm>
            <a:off x="4531273" y="2865165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altLang="ja-JP" sz="1400" dirty="0"/>
              <a:t>Sensor#1 - col0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1D19839-D733-FF06-9BF9-B7D311039616}"/>
              </a:ext>
            </a:extLst>
          </p:cNvPr>
          <p:cNvSpPr txBox="1"/>
          <p:nvPr/>
        </p:nvSpPr>
        <p:spPr>
          <a:xfrm>
            <a:off x="4531273" y="4862980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altLang="ja-JP" sz="1400" dirty="0"/>
              <a:t>Sensor#1 – col1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143E117-B894-9F5E-D73B-81F3AB3CBB55}"/>
              </a:ext>
            </a:extLst>
          </p:cNvPr>
          <p:cNvSpPr txBox="1"/>
          <p:nvPr/>
        </p:nvSpPr>
        <p:spPr>
          <a:xfrm>
            <a:off x="7235060" y="2865165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altLang="ja-JP" sz="1400" dirty="0"/>
              <a:t>Sensor#2 - col0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22763D8-F794-B69A-7D5F-0974A45C27DB}"/>
              </a:ext>
            </a:extLst>
          </p:cNvPr>
          <p:cNvSpPr txBox="1"/>
          <p:nvPr/>
        </p:nvSpPr>
        <p:spPr>
          <a:xfrm>
            <a:off x="7235060" y="4862980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altLang="ja-JP" sz="1400" dirty="0"/>
              <a:t>Sensor#2 – col1</a:t>
            </a:r>
          </a:p>
        </p:txBody>
      </p:sp>
    </p:spTree>
    <p:extLst>
      <p:ext uri="{BB962C8B-B14F-4D97-AF65-F5344CB8AC3E}">
        <p14:creationId xmlns:p14="http://schemas.microsoft.com/office/powerpoint/2010/main" val="4005737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F311FE-D43B-8EE6-2094-EA7A0BB9F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Signal Delay (Charge Sharing Time)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92E9D2F-D42C-2B8A-2B66-330145F4E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1325563"/>
          </a:xfrm>
        </p:spPr>
        <p:txBody>
          <a:bodyPr>
            <a:normAutofit fontScale="77500" lnSpcReduction="20000"/>
          </a:bodyPr>
          <a:lstStyle/>
          <a:p>
            <a:r>
              <a:rPr kumimoji="1" lang="en-US" altLang="ja-JP" dirty="0"/>
              <a:t>We observed large signal propagation time, a few </a:t>
            </a:r>
            <a:r>
              <a:rPr lang="en-US" altLang="ja-JP" dirty="0" err="1"/>
              <a:t>μ</a:t>
            </a:r>
            <a:r>
              <a:rPr kumimoji="1" lang="en-US" altLang="ja-JP" dirty="0" err="1"/>
              <a:t>m</a:t>
            </a:r>
            <a:r>
              <a:rPr kumimoji="1" lang="en-US" altLang="ja-JP" dirty="0"/>
              <a:t>/</a:t>
            </a:r>
            <a:r>
              <a:rPr kumimoji="1" lang="en-US" altLang="ja-JP" dirty="0" err="1"/>
              <a:t>ps</a:t>
            </a:r>
            <a:r>
              <a:rPr kumimoji="1" lang="en-US" altLang="ja-JP" dirty="0"/>
              <a:t> at middle of strips</a:t>
            </a:r>
          </a:p>
          <a:p>
            <a:pPr lvl="1"/>
            <a:r>
              <a:rPr kumimoji="1" lang="en-US" altLang="ja-JP" dirty="0"/>
              <a:t>This includes not only sensor but also readout board delay</a:t>
            </a:r>
          </a:p>
          <a:p>
            <a:r>
              <a:rPr kumimoji="1" lang="en-US" altLang="ja-JP" dirty="0"/>
              <a:t>This means </a:t>
            </a:r>
            <a:r>
              <a:rPr lang="en-US" altLang="ja-JP" dirty="0"/>
              <a:t>”Hit position determination on sensor surface is crucial for timing measurement”</a:t>
            </a:r>
          </a:p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43D3647-2F7B-DCEA-D996-9FC5AAA5D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lang="ja-JP" altLang="en-US" smtClean="0"/>
              <a:pPr/>
              <a:t>3</a:t>
            </a:fld>
            <a:endParaRPr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BCBD0D4-6479-3A61-835C-61D4F18AC808}"/>
              </a:ext>
            </a:extLst>
          </p:cNvPr>
          <p:cNvSpPr txBox="1"/>
          <p:nvPr/>
        </p:nvSpPr>
        <p:spPr>
          <a:xfrm>
            <a:off x="2246023" y="3004248"/>
            <a:ext cx="23211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b="1" dirty="0">
                <a:latin typeface="Avenir Next" panose="020B0503020202020204" pitchFamily="34" charset="0"/>
              </a:rPr>
              <a:t>Leading Strip</a:t>
            </a:r>
            <a:endParaRPr kumimoji="1" lang="ja-JP" altLang="en-US" sz="1400" b="1">
              <a:latin typeface="Avenir Next" panose="020B0503020202020204" pitchFamily="34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87F028A-FD26-BAED-E287-B85CD7B33082}"/>
              </a:ext>
            </a:extLst>
          </p:cNvPr>
          <p:cNvSpPr txBox="1"/>
          <p:nvPr/>
        </p:nvSpPr>
        <p:spPr>
          <a:xfrm>
            <a:off x="7876852" y="3004248"/>
            <a:ext cx="23211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b="1" dirty="0">
                <a:latin typeface="Avenir Next" panose="020B0503020202020204" pitchFamily="34" charset="0"/>
              </a:rPr>
              <a:t>Sub-leading Strip</a:t>
            </a:r>
            <a:endParaRPr kumimoji="1" lang="ja-JP" altLang="en-US" sz="1400" b="1">
              <a:latin typeface="Avenir Next" panose="020B0503020202020204" pitchFamily="34" charset="0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FDFB7798-9E88-A236-2D39-6AE2F2234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594243" y="2388847"/>
            <a:ext cx="3440937" cy="5287293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EEC36135-0D18-1A62-67FF-72C18712DC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237718" y="2437852"/>
            <a:ext cx="3377152" cy="518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006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6F02F4-C65D-94C9-BE8B-9CCD48F37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Assembly Site Preparation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7775622-5876-7D7C-0BA7-A3992A30B4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Many equipment have been installed in Hiroshima University and RIKEN</a:t>
            </a:r>
          </a:p>
          <a:p>
            <a:r>
              <a:rPr kumimoji="1" lang="en-US" altLang="ja-JP" dirty="0"/>
              <a:t>Clean room at Hiroshima University will be ready in </a:t>
            </a:r>
            <a:r>
              <a:rPr lang="en-US" altLang="ja-JP" dirty="0"/>
              <a:t>May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34247F5-DE57-51DF-E067-A1A5522E0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lang="ja-JP" altLang="en-US" smtClean="0"/>
              <a:pPr/>
              <a:t>4</a:t>
            </a:fld>
            <a:endParaRPr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3021076-FD25-3808-DE06-31FA54EBDEF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344"/>
          <a:stretch>
            <a:fillRect/>
          </a:stretch>
        </p:blipFill>
        <p:spPr>
          <a:xfrm>
            <a:off x="442262" y="3429000"/>
            <a:ext cx="3782292" cy="316403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87FF019D-C494-C21D-8D0F-9EE512F5DC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7281" y="3429000"/>
            <a:ext cx="2343150" cy="31242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DD1DF930-2451-7EF2-1795-768B02274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3158" y="3448917"/>
            <a:ext cx="4743733" cy="316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942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49C777-E3AE-6BC3-B970-D11B697A8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C6EA5AC-8E43-3B01-621F-CD5134FFE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lang="ja-JP" altLang="en-US" smtClean="0"/>
              <a:pPr/>
              <a:t>5</a:t>
            </a:fld>
            <a:endParaRPr lang="ja-JP" altLang="en-US"/>
          </a:p>
        </p:txBody>
      </p:sp>
      <p:pic>
        <p:nvPicPr>
          <p:cNvPr id="5" name="図 4" descr="回路, 空気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034020F9-1060-F5EA-B01E-2F81D968F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3131" y="-1310358"/>
            <a:ext cx="12558262" cy="8375038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4C3A3C8-10B7-645D-C855-35FE6815DDAD}"/>
              </a:ext>
            </a:extLst>
          </p:cNvPr>
          <p:cNvSpPr txBox="1"/>
          <p:nvPr/>
        </p:nvSpPr>
        <p:spPr>
          <a:xfrm>
            <a:off x="1528001" y="1690688"/>
            <a:ext cx="913599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500" b="1" dirty="0">
                <a:solidFill>
                  <a:schemeClr val="bg1"/>
                </a:solidFill>
                <a:latin typeface="Avenir Next" panose="020B0503020202020204" pitchFamily="34" charset="0"/>
              </a:rPr>
              <a:t>Extra</a:t>
            </a:r>
            <a:endParaRPr kumimoji="1" lang="ja-JP" altLang="en-US" sz="11500" b="1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824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64060D-68CB-C41E-D20B-891FC48808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D83FD1D5-7A5D-A144-273C-6AE63A25FC06}"/>
              </a:ext>
            </a:extLst>
          </p:cNvPr>
          <p:cNvCxnSpPr>
            <a:cxnSpLocks/>
          </p:cNvCxnSpPr>
          <p:nvPr/>
        </p:nvCxnSpPr>
        <p:spPr>
          <a:xfrm>
            <a:off x="5706095" y="4823785"/>
            <a:ext cx="0" cy="847146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>
            <a:extLst>
              <a:ext uri="{FF2B5EF4-FFF2-40B4-BE49-F238E27FC236}">
                <a16:creationId xmlns:a16="http://schemas.microsoft.com/office/drawing/2014/main" id="{D1E2FCDC-3761-92FB-7D5A-C0A3D5CE46D1}"/>
              </a:ext>
            </a:extLst>
          </p:cNvPr>
          <p:cNvCxnSpPr>
            <a:cxnSpLocks/>
          </p:cNvCxnSpPr>
          <p:nvPr/>
        </p:nvCxnSpPr>
        <p:spPr>
          <a:xfrm>
            <a:off x="2716615" y="4625944"/>
            <a:ext cx="0" cy="1186360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4" name="正方形/長方形 143">
            <a:extLst>
              <a:ext uri="{FF2B5EF4-FFF2-40B4-BE49-F238E27FC236}">
                <a16:creationId xmlns:a16="http://schemas.microsoft.com/office/drawing/2014/main" id="{B70A329B-C527-EDC4-1424-C4062C0A612A}"/>
              </a:ext>
            </a:extLst>
          </p:cNvPr>
          <p:cNvSpPr/>
          <p:nvPr/>
        </p:nvSpPr>
        <p:spPr>
          <a:xfrm>
            <a:off x="9295740" y="3432920"/>
            <a:ext cx="1512000" cy="792000"/>
          </a:xfrm>
          <a:prstGeom prst="rect">
            <a:avLst/>
          </a:prstGeom>
          <a:solidFill>
            <a:srgbClr val="3837D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47485C8-1361-9CDF-CC44-C30F39223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Setup for Strip-Type AC-LGAD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776C73E-062E-E680-B5A0-192486D22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lang="ja-JP" altLang="en-US" smtClean="0"/>
              <a:pPr/>
              <a:t>6</a:t>
            </a:fld>
            <a:endParaRPr lang="ja-JP" altLang="en-US"/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BD83810E-9AF6-FA5A-9DBD-6C9A03D0C46D}"/>
              </a:ext>
            </a:extLst>
          </p:cNvPr>
          <p:cNvSpPr/>
          <p:nvPr/>
        </p:nvSpPr>
        <p:spPr>
          <a:xfrm>
            <a:off x="3608390" y="2485465"/>
            <a:ext cx="1345496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DIGITIZER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6600DD8B-4321-8C23-E9F0-73A421CF5384}"/>
              </a:ext>
            </a:extLst>
          </p:cNvPr>
          <p:cNvGrpSpPr/>
          <p:nvPr/>
        </p:nvGrpSpPr>
        <p:grpSpPr>
          <a:xfrm>
            <a:off x="3144071" y="3529806"/>
            <a:ext cx="643467" cy="1786470"/>
            <a:chOff x="4560711" y="2616200"/>
            <a:chExt cx="643467" cy="812800"/>
          </a:xfrm>
        </p:grpSpPr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1723C84B-0FDF-F30F-C5EB-DC0DF91B0245}"/>
                </a:ext>
              </a:extLst>
            </p:cNvPr>
            <p:cNvSpPr/>
            <p:nvPr/>
          </p:nvSpPr>
          <p:spPr>
            <a:xfrm>
              <a:off x="4560711" y="2616200"/>
              <a:ext cx="135467" cy="8128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AA86DD40-93A7-5342-FDA7-67E9D291CFAA}"/>
                </a:ext>
              </a:extLst>
            </p:cNvPr>
            <p:cNvSpPr/>
            <p:nvPr/>
          </p:nvSpPr>
          <p:spPr>
            <a:xfrm>
              <a:off x="4814711" y="2616200"/>
              <a:ext cx="135467" cy="8128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7CAB55B6-45AD-FF59-301D-7D5225440287}"/>
                </a:ext>
              </a:extLst>
            </p:cNvPr>
            <p:cNvSpPr/>
            <p:nvPr/>
          </p:nvSpPr>
          <p:spPr>
            <a:xfrm>
              <a:off x="5068711" y="2616200"/>
              <a:ext cx="135467" cy="8128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2823DE40-7391-B524-9989-459FC567F9AD}"/>
              </a:ext>
            </a:extLst>
          </p:cNvPr>
          <p:cNvGrpSpPr/>
          <p:nvPr/>
        </p:nvGrpSpPr>
        <p:grpSpPr>
          <a:xfrm>
            <a:off x="4861912" y="3529806"/>
            <a:ext cx="643467" cy="1786470"/>
            <a:chOff x="4560711" y="2616200"/>
            <a:chExt cx="643467" cy="812800"/>
          </a:xfrm>
        </p:grpSpPr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4C977E4A-B46A-EFAD-4F0F-9E546CFCF980}"/>
                </a:ext>
              </a:extLst>
            </p:cNvPr>
            <p:cNvSpPr/>
            <p:nvPr/>
          </p:nvSpPr>
          <p:spPr>
            <a:xfrm>
              <a:off x="4560711" y="2616200"/>
              <a:ext cx="135467" cy="8128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CAC720FF-B755-EF78-622A-99202FFAB5AA}"/>
                </a:ext>
              </a:extLst>
            </p:cNvPr>
            <p:cNvSpPr/>
            <p:nvPr/>
          </p:nvSpPr>
          <p:spPr>
            <a:xfrm>
              <a:off x="4814711" y="2616200"/>
              <a:ext cx="135467" cy="8128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23B49FAB-4192-2902-7FBC-76AEE804EDAB}"/>
                </a:ext>
              </a:extLst>
            </p:cNvPr>
            <p:cNvSpPr/>
            <p:nvPr/>
          </p:nvSpPr>
          <p:spPr>
            <a:xfrm>
              <a:off x="5068711" y="2616200"/>
              <a:ext cx="135467" cy="8128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4EE742E4-4C9E-1379-ADB2-B9199E524EE3}"/>
              </a:ext>
            </a:extLst>
          </p:cNvPr>
          <p:cNvSpPr/>
          <p:nvPr/>
        </p:nvSpPr>
        <p:spPr>
          <a:xfrm>
            <a:off x="4259686" y="3982775"/>
            <a:ext cx="135467" cy="88053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8B6FDE82-A8A6-227A-5BFE-B8686C40E933}"/>
              </a:ext>
            </a:extLst>
          </p:cNvPr>
          <p:cNvSpPr/>
          <p:nvPr/>
        </p:nvSpPr>
        <p:spPr>
          <a:xfrm>
            <a:off x="4488972" y="3982774"/>
            <a:ext cx="135467" cy="88053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98FEDD26-0223-F88F-F642-DC728143F25E}"/>
              </a:ext>
            </a:extLst>
          </p:cNvPr>
          <p:cNvSpPr/>
          <p:nvPr/>
        </p:nvSpPr>
        <p:spPr>
          <a:xfrm>
            <a:off x="1570066" y="5914590"/>
            <a:ext cx="1027287" cy="7563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TLU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25C9E916-ECF2-11A7-CF9D-000A0AE00C85}"/>
              </a:ext>
            </a:extLst>
          </p:cNvPr>
          <p:cNvSpPr/>
          <p:nvPr/>
        </p:nvSpPr>
        <p:spPr>
          <a:xfrm>
            <a:off x="3707522" y="2548000"/>
            <a:ext cx="1345496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DIGITIZER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47" name="直線矢印コネクタ 46">
            <a:extLst>
              <a:ext uri="{FF2B5EF4-FFF2-40B4-BE49-F238E27FC236}">
                <a16:creationId xmlns:a16="http://schemas.microsoft.com/office/drawing/2014/main" id="{A774D395-87AA-FCCB-5F2E-09728F97D032}"/>
              </a:ext>
            </a:extLst>
          </p:cNvPr>
          <p:cNvCxnSpPr/>
          <p:nvPr/>
        </p:nvCxnSpPr>
        <p:spPr>
          <a:xfrm flipV="1">
            <a:off x="4327419" y="2917332"/>
            <a:ext cx="0" cy="10654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>
            <a:extLst>
              <a:ext uri="{FF2B5EF4-FFF2-40B4-BE49-F238E27FC236}">
                <a16:creationId xmlns:a16="http://schemas.microsoft.com/office/drawing/2014/main" id="{8B16775D-6575-B70A-05B9-07DAC0EE2814}"/>
              </a:ext>
            </a:extLst>
          </p:cNvPr>
          <p:cNvCxnSpPr>
            <a:cxnSpLocks/>
            <a:stCxn id="14" idx="0"/>
          </p:cNvCxnSpPr>
          <p:nvPr/>
        </p:nvCxnSpPr>
        <p:spPr>
          <a:xfrm flipH="1" flipV="1">
            <a:off x="4546827" y="2917332"/>
            <a:ext cx="0" cy="10654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0F6F7B4B-69F2-8CB7-C811-F310B0A38F0E}"/>
              </a:ext>
            </a:extLst>
          </p:cNvPr>
          <p:cNvSpPr/>
          <p:nvPr/>
        </p:nvSpPr>
        <p:spPr>
          <a:xfrm>
            <a:off x="3578583" y="5559417"/>
            <a:ext cx="1762121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COINCIDENCE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61" name="直線矢印コネクタ 60">
            <a:extLst>
              <a:ext uri="{FF2B5EF4-FFF2-40B4-BE49-F238E27FC236}">
                <a16:creationId xmlns:a16="http://schemas.microsoft.com/office/drawing/2014/main" id="{356CD6AB-BBA1-00D2-C375-25F66E3B1CA5}"/>
              </a:ext>
            </a:extLst>
          </p:cNvPr>
          <p:cNvCxnSpPr>
            <a:cxnSpLocks/>
          </p:cNvCxnSpPr>
          <p:nvPr/>
        </p:nvCxnSpPr>
        <p:spPr>
          <a:xfrm>
            <a:off x="3962928" y="5928749"/>
            <a:ext cx="0" cy="380950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直線矢印コネクタ 63">
            <a:extLst>
              <a:ext uri="{FF2B5EF4-FFF2-40B4-BE49-F238E27FC236}">
                <a16:creationId xmlns:a16="http://schemas.microsoft.com/office/drawing/2014/main" id="{583DF0EA-1775-9931-CDBE-504C14C2B0C5}"/>
              </a:ext>
            </a:extLst>
          </p:cNvPr>
          <p:cNvCxnSpPr>
            <a:cxnSpLocks/>
          </p:cNvCxnSpPr>
          <p:nvPr/>
        </p:nvCxnSpPr>
        <p:spPr>
          <a:xfrm flipH="1">
            <a:off x="2597353" y="6301006"/>
            <a:ext cx="136557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DD60569A-44F1-48D5-9F56-4F0E912B7FCC}"/>
              </a:ext>
            </a:extLst>
          </p:cNvPr>
          <p:cNvSpPr txBox="1"/>
          <p:nvPr/>
        </p:nvSpPr>
        <p:spPr>
          <a:xfrm>
            <a:off x="2588306" y="5969426"/>
            <a:ext cx="1433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>
                <a:latin typeface="Avenir Next" panose="020B0503020202020204" pitchFamily="34" charset="0"/>
              </a:rPr>
              <a:t>TRIGGER</a:t>
            </a:r>
            <a:endParaRPr kumimoji="1" lang="ja-JP" altLang="en-US">
              <a:latin typeface="Avenir Next" panose="020B0503020202020204" pitchFamily="34" charset="0"/>
            </a:endParaRPr>
          </a:p>
        </p:txBody>
      </p:sp>
      <p:cxnSp>
        <p:nvCxnSpPr>
          <p:cNvPr id="69" name="直線矢印コネクタ 68">
            <a:extLst>
              <a:ext uri="{FF2B5EF4-FFF2-40B4-BE49-F238E27FC236}">
                <a16:creationId xmlns:a16="http://schemas.microsoft.com/office/drawing/2014/main" id="{6C8F1FC9-92C1-56E9-0563-E29942059F23}"/>
              </a:ext>
            </a:extLst>
          </p:cNvPr>
          <p:cNvCxnSpPr>
            <a:cxnSpLocks/>
          </p:cNvCxnSpPr>
          <p:nvPr/>
        </p:nvCxnSpPr>
        <p:spPr>
          <a:xfrm>
            <a:off x="4843109" y="5934558"/>
            <a:ext cx="0" cy="380950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直線矢印コネクタ 69">
            <a:extLst>
              <a:ext uri="{FF2B5EF4-FFF2-40B4-BE49-F238E27FC236}">
                <a16:creationId xmlns:a16="http://schemas.microsoft.com/office/drawing/2014/main" id="{74DB3D2E-C1F7-5F59-8F19-38455A352E1D}"/>
              </a:ext>
            </a:extLst>
          </p:cNvPr>
          <p:cNvCxnSpPr>
            <a:cxnSpLocks/>
          </p:cNvCxnSpPr>
          <p:nvPr/>
        </p:nvCxnSpPr>
        <p:spPr>
          <a:xfrm>
            <a:off x="4843109" y="6304057"/>
            <a:ext cx="2122316" cy="0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直線矢印コネクタ 72">
            <a:extLst>
              <a:ext uri="{FF2B5EF4-FFF2-40B4-BE49-F238E27FC236}">
                <a16:creationId xmlns:a16="http://schemas.microsoft.com/office/drawing/2014/main" id="{C2C79913-7462-7857-C8CE-077D0C63A1EE}"/>
              </a:ext>
            </a:extLst>
          </p:cNvPr>
          <p:cNvCxnSpPr>
            <a:cxnSpLocks/>
          </p:cNvCxnSpPr>
          <p:nvPr/>
        </p:nvCxnSpPr>
        <p:spPr>
          <a:xfrm flipV="1">
            <a:off x="6963956" y="2657507"/>
            <a:ext cx="1469" cy="3643091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直線矢印コネクタ 75">
            <a:extLst>
              <a:ext uri="{FF2B5EF4-FFF2-40B4-BE49-F238E27FC236}">
                <a16:creationId xmlns:a16="http://schemas.microsoft.com/office/drawing/2014/main" id="{590CB4E1-D8B4-B731-C94B-40324162D6B0}"/>
              </a:ext>
            </a:extLst>
          </p:cNvPr>
          <p:cNvCxnSpPr>
            <a:cxnSpLocks/>
          </p:cNvCxnSpPr>
          <p:nvPr/>
        </p:nvCxnSpPr>
        <p:spPr>
          <a:xfrm flipH="1">
            <a:off x="5053018" y="2657507"/>
            <a:ext cx="190179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E6B151B7-C65C-0DA9-C615-C4E2CDA9405B}"/>
              </a:ext>
            </a:extLst>
          </p:cNvPr>
          <p:cNvSpPr txBox="1"/>
          <p:nvPr/>
        </p:nvSpPr>
        <p:spPr>
          <a:xfrm rot="16200000">
            <a:off x="6120700" y="4272001"/>
            <a:ext cx="1433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>
                <a:latin typeface="Avenir Next" panose="020B0503020202020204" pitchFamily="34" charset="0"/>
              </a:rPr>
              <a:t>TRIGGER</a:t>
            </a:r>
            <a:endParaRPr kumimoji="1" lang="ja-JP" altLang="en-US">
              <a:latin typeface="Avenir Next" panose="020B0503020202020204" pitchFamily="34" charset="0"/>
            </a:endParaRPr>
          </a:p>
        </p:txBody>
      </p: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4EABFEE7-C643-10A3-6570-8DD881729302}"/>
              </a:ext>
            </a:extLst>
          </p:cNvPr>
          <p:cNvSpPr/>
          <p:nvPr/>
        </p:nvSpPr>
        <p:spPr>
          <a:xfrm>
            <a:off x="3823939" y="1559703"/>
            <a:ext cx="1157818" cy="7563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EUDRBs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83" name="直線矢印コネクタ 82">
            <a:extLst>
              <a:ext uri="{FF2B5EF4-FFF2-40B4-BE49-F238E27FC236}">
                <a16:creationId xmlns:a16="http://schemas.microsoft.com/office/drawing/2014/main" id="{A7C615B9-E1FB-6A6D-F4D2-97DFEB04CB75}"/>
              </a:ext>
            </a:extLst>
          </p:cNvPr>
          <p:cNvCxnSpPr>
            <a:cxnSpLocks/>
            <a:stCxn id="43" idx="0"/>
          </p:cNvCxnSpPr>
          <p:nvPr/>
        </p:nvCxnSpPr>
        <p:spPr>
          <a:xfrm flipH="1" flipV="1">
            <a:off x="2083709" y="1791124"/>
            <a:ext cx="1" cy="4123466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直線矢印コネクタ 85">
            <a:extLst>
              <a:ext uri="{FF2B5EF4-FFF2-40B4-BE49-F238E27FC236}">
                <a16:creationId xmlns:a16="http://schemas.microsoft.com/office/drawing/2014/main" id="{4C8D4260-1008-5264-2633-7379A3694CAA}"/>
              </a:ext>
            </a:extLst>
          </p:cNvPr>
          <p:cNvCxnSpPr>
            <a:cxnSpLocks/>
          </p:cNvCxnSpPr>
          <p:nvPr/>
        </p:nvCxnSpPr>
        <p:spPr>
          <a:xfrm>
            <a:off x="2083709" y="1781086"/>
            <a:ext cx="168378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直線矢印コネクタ 90">
            <a:extLst>
              <a:ext uri="{FF2B5EF4-FFF2-40B4-BE49-F238E27FC236}">
                <a16:creationId xmlns:a16="http://schemas.microsoft.com/office/drawing/2014/main" id="{FC7AEF0F-4D7B-29F2-5ECF-FBD45816CDEA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3465805" y="2117283"/>
            <a:ext cx="0" cy="141252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直線矢印コネクタ 101">
            <a:extLst>
              <a:ext uri="{FF2B5EF4-FFF2-40B4-BE49-F238E27FC236}">
                <a16:creationId xmlns:a16="http://schemas.microsoft.com/office/drawing/2014/main" id="{636D2BF4-C51A-46E0-FBCE-C671237C4670}"/>
              </a:ext>
            </a:extLst>
          </p:cNvPr>
          <p:cNvCxnSpPr>
            <a:cxnSpLocks/>
          </p:cNvCxnSpPr>
          <p:nvPr/>
        </p:nvCxnSpPr>
        <p:spPr>
          <a:xfrm flipH="1" flipV="1">
            <a:off x="5183645" y="2114246"/>
            <a:ext cx="0" cy="141252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直線矢印コネクタ 102">
            <a:extLst>
              <a:ext uri="{FF2B5EF4-FFF2-40B4-BE49-F238E27FC236}">
                <a16:creationId xmlns:a16="http://schemas.microsoft.com/office/drawing/2014/main" id="{A1BB8796-1C6A-2A5C-D7F9-B0CF7AE9E9A1}"/>
              </a:ext>
            </a:extLst>
          </p:cNvPr>
          <p:cNvCxnSpPr>
            <a:cxnSpLocks/>
          </p:cNvCxnSpPr>
          <p:nvPr/>
        </p:nvCxnSpPr>
        <p:spPr>
          <a:xfrm flipH="1">
            <a:off x="4998648" y="2119997"/>
            <a:ext cx="18499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直線矢印コネクタ 103">
            <a:extLst>
              <a:ext uri="{FF2B5EF4-FFF2-40B4-BE49-F238E27FC236}">
                <a16:creationId xmlns:a16="http://schemas.microsoft.com/office/drawing/2014/main" id="{AEF8515D-08DB-ADD0-5E80-83FE811D16B8}"/>
              </a:ext>
            </a:extLst>
          </p:cNvPr>
          <p:cNvCxnSpPr>
            <a:cxnSpLocks/>
          </p:cNvCxnSpPr>
          <p:nvPr/>
        </p:nvCxnSpPr>
        <p:spPr>
          <a:xfrm>
            <a:off x="5014739" y="1824823"/>
            <a:ext cx="160728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" name="正方形/長方形 104">
            <a:extLst>
              <a:ext uri="{FF2B5EF4-FFF2-40B4-BE49-F238E27FC236}">
                <a16:creationId xmlns:a16="http://schemas.microsoft.com/office/drawing/2014/main" id="{2CAA57A9-8585-9F43-8C83-A55E75DFACB2}"/>
              </a:ext>
            </a:extLst>
          </p:cNvPr>
          <p:cNvSpPr/>
          <p:nvPr/>
        </p:nvSpPr>
        <p:spPr>
          <a:xfrm>
            <a:off x="6714086" y="1491098"/>
            <a:ext cx="1428753" cy="7563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Telescope DAQ PC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8" name="正方形/長方形 107">
            <a:extLst>
              <a:ext uri="{FF2B5EF4-FFF2-40B4-BE49-F238E27FC236}">
                <a16:creationId xmlns:a16="http://schemas.microsoft.com/office/drawing/2014/main" id="{B8AD9C04-0115-0752-9802-1AB67679CCCF}"/>
              </a:ext>
            </a:extLst>
          </p:cNvPr>
          <p:cNvSpPr/>
          <p:nvPr/>
        </p:nvSpPr>
        <p:spPr>
          <a:xfrm>
            <a:off x="180209" y="2427077"/>
            <a:ext cx="1345496" cy="6012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DUT DAQ PC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grpSp>
        <p:nvGrpSpPr>
          <p:cNvPr id="128" name="グループ化 127">
            <a:extLst>
              <a:ext uri="{FF2B5EF4-FFF2-40B4-BE49-F238E27FC236}">
                <a16:creationId xmlns:a16="http://schemas.microsoft.com/office/drawing/2014/main" id="{C3C37D51-07A0-49CB-93BE-B1209E314E25}"/>
              </a:ext>
            </a:extLst>
          </p:cNvPr>
          <p:cNvGrpSpPr/>
          <p:nvPr/>
        </p:nvGrpSpPr>
        <p:grpSpPr>
          <a:xfrm>
            <a:off x="9330218" y="2688844"/>
            <a:ext cx="1440000" cy="2304000"/>
            <a:chOff x="2245273" y="1141746"/>
            <a:chExt cx="1440000" cy="2304000"/>
          </a:xfrm>
        </p:grpSpPr>
        <p:grpSp>
          <p:nvGrpSpPr>
            <p:cNvPr id="129" name="グループ化 128">
              <a:extLst>
                <a:ext uri="{FF2B5EF4-FFF2-40B4-BE49-F238E27FC236}">
                  <a16:creationId xmlns:a16="http://schemas.microsoft.com/office/drawing/2014/main" id="{258A288B-73B7-CBC3-9F08-3151C97013C7}"/>
                </a:ext>
              </a:extLst>
            </p:cNvPr>
            <p:cNvGrpSpPr/>
            <p:nvPr/>
          </p:nvGrpSpPr>
          <p:grpSpPr>
            <a:xfrm>
              <a:off x="2245273" y="1141746"/>
              <a:ext cx="1440000" cy="2304000"/>
              <a:chOff x="1454335" y="215815"/>
              <a:chExt cx="1440000" cy="2304000"/>
            </a:xfrm>
          </p:grpSpPr>
          <p:sp>
            <p:nvSpPr>
              <p:cNvPr id="131" name="正方形/長方形 130">
                <a:extLst>
                  <a:ext uri="{FF2B5EF4-FFF2-40B4-BE49-F238E27FC236}">
                    <a16:creationId xmlns:a16="http://schemas.microsoft.com/office/drawing/2014/main" id="{A7DD1C3F-786C-B9F4-87BF-D1A77F8C131F}"/>
                  </a:ext>
                </a:extLst>
              </p:cNvPr>
              <p:cNvSpPr/>
              <p:nvPr/>
            </p:nvSpPr>
            <p:spPr>
              <a:xfrm>
                <a:off x="1454335" y="1241816"/>
                <a:ext cx="1440000" cy="251999"/>
              </a:xfrm>
              <a:prstGeom prst="rect">
                <a:avLst/>
              </a:prstGeom>
              <a:solidFill>
                <a:srgbClr val="FF0000"/>
              </a:solidFill>
              <a:ln w="952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" name="正方形/長方形 131">
                <a:extLst>
                  <a:ext uri="{FF2B5EF4-FFF2-40B4-BE49-F238E27FC236}">
                    <a16:creationId xmlns:a16="http://schemas.microsoft.com/office/drawing/2014/main" id="{67190363-BD1B-7C38-17E2-5AF2CBB43DA0}"/>
                  </a:ext>
                </a:extLst>
              </p:cNvPr>
              <p:cNvSpPr/>
              <p:nvPr/>
            </p:nvSpPr>
            <p:spPr>
              <a:xfrm>
                <a:off x="1454335" y="215815"/>
                <a:ext cx="1440000" cy="2304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130" name="直線コネクタ 129">
              <a:extLst>
                <a:ext uri="{FF2B5EF4-FFF2-40B4-BE49-F238E27FC236}">
                  <a16:creationId xmlns:a16="http://schemas.microsoft.com/office/drawing/2014/main" id="{1E8897DD-8D62-D742-E526-D77DB5115C69}"/>
                </a:ext>
              </a:extLst>
            </p:cNvPr>
            <p:cNvCxnSpPr>
              <a:cxnSpLocks/>
              <a:stCxn id="132" idx="0"/>
              <a:endCxn id="132" idx="2"/>
            </p:cNvCxnSpPr>
            <p:nvPr/>
          </p:nvCxnSpPr>
          <p:spPr>
            <a:xfrm>
              <a:off x="2965273" y="1141746"/>
              <a:ext cx="0" cy="230400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4" name="テキスト ボックス 133">
            <a:extLst>
              <a:ext uri="{FF2B5EF4-FFF2-40B4-BE49-F238E27FC236}">
                <a16:creationId xmlns:a16="http://schemas.microsoft.com/office/drawing/2014/main" id="{3B73FBB8-F7F6-9D73-732D-36CC63145E1E}"/>
              </a:ext>
            </a:extLst>
          </p:cNvPr>
          <p:cNvSpPr txBox="1"/>
          <p:nvPr/>
        </p:nvSpPr>
        <p:spPr>
          <a:xfrm>
            <a:off x="8038757" y="3355387"/>
            <a:ext cx="8631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rgbClr val="FF0000"/>
                </a:solidFill>
              </a:rPr>
              <a:t>~4 mm</a:t>
            </a:r>
            <a:endParaRPr kumimoji="1" lang="ja-JP" altLang="en-US" sz="1400">
              <a:solidFill>
                <a:srgbClr val="FF0000"/>
              </a:solidFill>
            </a:endParaRPr>
          </a:p>
        </p:txBody>
      </p:sp>
      <p:sp>
        <p:nvSpPr>
          <p:cNvPr id="135" name="テキスト ボックス 134">
            <a:extLst>
              <a:ext uri="{FF2B5EF4-FFF2-40B4-BE49-F238E27FC236}">
                <a16:creationId xmlns:a16="http://schemas.microsoft.com/office/drawing/2014/main" id="{A585FAA0-618E-C0EC-8ACB-3D800E743870}"/>
              </a:ext>
            </a:extLst>
          </p:cNvPr>
          <p:cNvSpPr txBox="1"/>
          <p:nvPr/>
        </p:nvSpPr>
        <p:spPr>
          <a:xfrm>
            <a:off x="8902560" y="5008327"/>
            <a:ext cx="23261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>
                <a:solidFill>
                  <a:srgbClr val="FF0000"/>
                </a:solidFill>
              </a:rPr>
              <a:t>Wire-Bonded Area</a:t>
            </a:r>
          </a:p>
        </p:txBody>
      </p:sp>
      <p:cxnSp>
        <p:nvCxnSpPr>
          <p:cNvPr id="137" name="直線矢印コネクタ 136">
            <a:extLst>
              <a:ext uri="{FF2B5EF4-FFF2-40B4-BE49-F238E27FC236}">
                <a16:creationId xmlns:a16="http://schemas.microsoft.com/office/drawing/2014/main" id="{3DB01125-5A95-FA36-D37D-8D15DA5C99BF}"/>
              </a:ext>
            </a:extLst>
          </p:cNvPr>
          <p:cNvCxnSpPr/>
          <p:nvPr/>
        </p:nvCxnSpPr>
        <p:spPr>
          <a:xfrm>
            <a:off x="8597952" y="3647078"/>
            <a:ext cx="0" cy="340792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直線矢印コネクタ 137">
            <a:extLst>
              <a:ext uri="{FF2B5EF4-FFF2-40B4-BE49-F238E27FC236}">
                <a16:creationId xmlns:a16="http://schemas.microsoft.com/office/drawing/2014/main" id="{C1BBDDF0-18E4-FFA9-E71F-5C87A2293EC1}"/>
              </a:ext>
            </a:extLst>
          </p:cNvPr>
          <p:cNvCxnSpPr>
            <a:cxnSpLocks/>
          </p:cNvCxnSpPr>
          <p:nvPr/>
        </p:nvCxnSpPr>
        <p:spPr>
          <a:xfrm>
            <a:off x="9330218" y="2567765"/>
            <a:ext cx="144000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直線矢印コネクタ 139">
            <a:extLst>
              <a:ext uri="{FF2B5EF4-FFF2-40B4-BE49-F238E27FC236}">
                <a16:creationId xmlns:a16="http://schemas.microsoft.com/office/drawing/2014/main" id="{AB9743BA-8EA0-7183-04B4-BA34AEF46248}"/>
              </a:ext>
            </a:extLst>
          </p:cNvPr>
          <p:cNvCxnSpPr>
            <a:cxnSpLocks/>
          </p:cNvCxnSpPr>
          <p:nvPr/>
        </p:nvCxnSpPr>
        <p:spPr>
          <a:xfrm>
            <a:off x="9183956" y="2700071"/>
            <a:ext cx="0" cy="229277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2" name="テキスト ボックス 141">
            <a:extLst>
              <a:ext uri="{FF2B5EF4-FFF2-40B4-BE49-F238E27FC236}">
                <a16:creationId xmlns:a16="http://schemas.microsoft.com/office/drawing/2014/main" id="{BF254828-C1DB-AD50-3E3F-C9E44E593EFB}"/>
              </a:ext>
            </a:extLst>
          </p:cNvPr>
          <p:cNvSpPr txBox="1"/>
          <p:nvPr/>
        </p:nvSpPr>
        <p:spPr>
          <a:xfrm>
            <a:off x="9687063" y="2320528"/>
            <a:ext cx="8631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20</a:t>
            </a:r>
            <a:r>
              <a:rPr kumimoji="1" lang="en-US" altLang="ja-JP" sz="1400" dirty="0"/>
              <a:t> mm</a:t>
            </a:r>
            <a:endParaRPr kumimoji="1" lang="ja-JP" altLang="en-US" sz="1400"/>
          </a:p>
        </p:txBody>
      </p:sp>
      <p:sp>
        <p:nvSpPr>
          <p:cNvPr id="143" name="テキスト ボックス 142">
            <a:extLst>
              <a:ext uri="{FF2B5EF4-FFF2-40B4-BE49-F238E27FC236}">
                <a16:creationId xmlns:a16="http://schemas.microsoft.com/office/drawing/2014/main" id="{B81EB4BF-53BF-6063-CD3B-9AC981091F69}"/>
              </a:ext>
            </a:extLst>
          </p:cNvPr>
          <p:cNvSpPr txBox="1"/>
          <p:nvPr/>
        </p:nvSpPr>
        <p:spPr>
          <a:xfrm>
            <a:off x="8421375" y="2738964"/>
            <a:ext cx="8631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32</a:t>
            </a:r>
            <a:r>
              <a:rPr kumimoji="1" lang="en-US" altLang="ja-JP" sz="1400" dirty="0"/>
              <a:t> mm</a:t>
            </a:r>
            <a:endParaRPr kumimoji="1" lang="ja-JP" altLang="en-US" sz="1400"/>
          </a:p>
        </p:txBody>
      </p:sp>
      <p:sp>
        <p:nvSpPr>
          <p:cNvPr id="145" name="テキスト ボックス 144">
            <a:extLst>
              <a:ext uri="{FF2B5EF4-FFF2-40B4-BE49-F238E27FC236}">
                <a16:creationId xmlns:a16="http://schemas.microsoft.com/office/drawing/2014/main" id="{4AFAACE0-9639-CC1D-D93E-D09033F6ED60}"/>
              </a:ext>
            </a:extLst>
          </p:cNvPr>
          <p:cNvSpPr txBox="1"/>
          <p:nvPr/>
        </p:nvSpPr>
        <p:spPr>
          <a:xfrm>
            <a:off x="8764879" y="5311296"/>
            <a:ext cx="26014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>
                <a:solidFill>
                  <a:srgbClr val="3837D6"/>
                </a:solidFill>
              </a:rPr>
              <a:t>MIMOSA Area Tracker</a:t>
            </a:r>
          </a:p>
        </p:txBody>
      </p:sp>
      <p:cxnSp>
        <p:nvCxnSpPr>
          <p:cNvPr id="146" name="直線矢印コネクタ 145">
            <a:extLst>
              <a:ext uri="{FF2B5EF4-FFF2-40B4-BE49-F238E27FC236}">
                <a16:creationId xmlns:a16="http://schemas.microsoft.com/office/drawing/2014/main" id="{2D4EB4DA-7E7F-63C3-CD1A-EB66972DF4BE}"/>
              </a:ext>
            </a:extLst>
          </p:cNvPr>
          <p:cNvCxnSpPr>
            <a:cxnSpLocks/>
          </p:cNvCxnSpPr>
          <p:nvPr/>
        </p:nvCxnSpPr>
        <p:spPr>
          <a:xfrm flipH="1">
            <a:off x="8912489" y="3421474"/>
            <a:ext cx="0" cy="792000"/>
          </a:xfrm>
          <a:prstGeom prst="straightConnector1">
            <a:avLst/>
          </a:prstGeom>
          <a:ln>
            <a:solidFill>
              <a:srgbClr val="3837D6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9" name="テキスト ボックス 148">
            <a:extLst>
              <a:ext uri="{FF2B5EF4-FFF2-40B4-BE49-F238E27FC236}">
                <a16:creationId xmlns:a16="http://schemas.microsoft.com/office/drawing/2014/main" id="{4407CAE6-968E-60A1-68B1-66F83BF36A06}"/>
              </a:ext>
            </a:extLst>
          </p:cNvPr>
          <p:cNvSpPr txBox="1"/>
          <p:nvPr/>
        </p:nvSpPr>
        <p:spPr>
          <a:xfrm>
            <a:off x="8202852" y="3110742"/>
            <a:ext cx="8631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rgbClr val="3837D6"/>
                </a:solidFill>
              </a:rPr>
              <a:t>~11 mm</a:t>
            </a:r>
            <a:endParaRPr kumimoji="1" lang="ja-JP" altLang="en-US" sz="1400">
              <a:solidFill>
                <a:srgbClr val="3837D6"/>
              </a:solidFill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D553010A-66F0-1870-B993-13711C4FF5C5}"/>
              </a:ext>
            </a:extLst>
          </p:cNvPr>
          <p:cNvSpPr/>
          <p:nvPr/>
        </p:nvSpPr>
        <p:spPr>
          <a:xfrm>
            <a:off x="2653038" y="4017816"/>
            <a:ext cx="153812" cy="8791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テキスト ボックス 172">
            <a:extLst>
              <a:ext uri="{FF2B5EF4-FFF2-40B4-BE49-F238E27FC236}">
                <a16:creationId xmlns:a16="http://schemas.microsoft.com/office/drawing/2014/main" id="{161F164A-FDD9-C017-70C0-3A339F582AFF}"/>
              </a:ext>
            </a:extLst>
          </p:cNvPr>
          <p:cNvSpPr txBox="1"/>
          <p:nvPr/>
        </p:nvSpPr>
        <p:spPr>
          <a:xfrm rot="5400000">
            <a:off x="2167078" y="4294522"/>
            <a:ext cx="1099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latin typeface="Avenir Next" panose="020B0503020202020204" pitchFamily="34" charset="0"/>
              </a:rPr>
              <a:t>Scintillator</a:t>
            </a:r>
            <a:endParaRPr kumimoji="1" lang="ja-JP" altLang="en-US" sz="1200">
              <a:latin typeface="Avenir Next" panose="020B0503020202020204" pitchFamily="34" charset="0"/>
            </a:endParaRPr>
          </a:p>
        </p:txBody>
      </p:sp>
      <p:sp>
        <p:nvSpPr>
          <p:cNvPr id="174" name="テキスト ボックス 173">
            <a:extLst>
              <a:ext uri="{FF2B5EF4-FFF2-40B4-BE49-F238E27FC236}">
                <a16:creationId xmlns:a16="http://schemas.microsoft.com/office/drawing/2014/main" id="{3331F351-25A8-89A8-F9E8-A5CC659DC1B2}"/>
              </a:ext>
            </a:extLst>
          </p:cNvPr>
          <p:cNvSpPr txBox="1"/>
          <p:nvPr/>
        </p:nvSpPr>
        <p:spPr>
          <a:xfrm rot="5400000">
            <a:off x="3772251" y="4294523"/>
            <a:ext cx="1099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latin typeface="Avenir Next" panose="020B0503020202020204" pitchFamily="34" charset="0"/>
              </a:rPr>
              <a:t>AC-LGAD</a:t>
            </a:r>
            <a:endParaRPr kumimoji="1" lang="ja-JP" altLang="en-US" sz="1200">
              <a:latin typeface="Avenir Next" panose="020B0503020202020204" pitchFamily="34" charset="0"/>
            </a:endParaRPr>
          </a:p>
        </p:txBody>
      </p:sp>
      <p:sp>
        <p:nvSpPr>
          <p:cNvPr id="175" name="テキスト ボックス 174">
            <a:extLst>
              <a:ext uri="{FF2B5EF4-FFF2-40B4-BE49-F238E27FC236}">
                <a16:creationId xmlns:a16="http://schemas.microsoft.com/office/drawing/2014/main" id="{C6C8C561-78F6-4E13-0D36-2689F1E13988}"/>
              </a:ext>
            </a:extLst>
          </p:cNvPr>
          <p:cNvSpPr txBox="1"/>
          <p:nvPr/>
        </p:nvSpPr>
        <p:spPr>
          <a:xfrm rot="5400000">
            <a:off x="3999959" y="4284542"/>
            <a:ext cx="1099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latin typeface="Avenir Next" panose="020B0503020202020204" pitchFamily="34" charset="0"/>
              </a:rPr>
              <a:t>AC-LGAD</a:t>
            </a:r>
            <a:endParaRPr kumimoji="1" lang="ja-JP" altLang="en-US" sz="1200">
              <a:latin typeface="Avenir Next" panose="020B0503020202020204" pitchFamily="34" charset="0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5694B64E-E1D1-708F-765B-D7C294C21F44}"/>
              </a:ext>
            </a:extLst>
          </p:cNvPr>
          <p:cNvSpPr/>
          <p:nvPr/>
        </p:nvSpPr>
        <p:spPr>
          <a:xfrm>
            <a:off x="4041381" y="3978653"/>
            <a:ext cx="135467" cy="88053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5E027402-C8AB-E6AD-C059-E70973BB594A}"/>
              </a:ext>
            </a:extLst>
          </p:cNvPr>
          <p:cNvCxnSpPr/>
          <p:nvPr/>
        </p:nvCxnSpPr>
        <p:spPr>
          <a:xfrm flipV="1">
            <a:off x="4109114" y="2913210"/>
            <a:ext cx="0" cy="10654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50FEEF8-D15B-86D7-B00F-412F96DE4B0B}"/>
              </a:ext>
            </a:extLst>
          </p:cNvPr>
          <p:cNvSpPr txBox="1"/>
          <p:nvPr/>
        </p:nvSpPr>
        <p:spPr>
          <a:xfrm rot="5400000">
            <a:off x="3553946" y="4290401"/>
            <a:ext cx="1099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latin typeface="Avenir Next" panose="020B0503020202020204" pitchFamily="34" charset="0"/>
              </a:rPr>
              <a:t>AC-LGAD</a:t>
            </a:r>
            <a:endParaRPr kumimoji="1" lang="ja-JP" altLang="en-US" sz="1200">
              <a:latin typeface="Avenir Next" panose="020B0503020202020204" pitchFamily="34" charset="0"/>
            </a:endParaRPr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3FB4E2AF-C6BB-38A4-C27F-B34552ADC079}"/>
              </a:ext>
            </a:extLst>
          </p:cNvPr>
          <p:cNvCxnSpPr>
            <a:cxnSpLocks/>
          </p:cNvCxnSpPr>
          <p:nvPr/>
        </p:nvCxnSpPr>
        <p:spPr>
          <a:xfrm>
            <a:off x="3455922" y="2114246"/>
            <a:ext cx="36801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523BB99D-FCDE-DE94-C272-EC55C77DDC7E}"/>
              </a:ext>
            </a:extLst>
          </p:cNvPr>
          <p:cNvSpPr/>
          <p:nvPr/>
        </p:nvSpPr>
        <p:spPr>
          <a:xfrm>
            <a:off x="2905798" y="4017816"/>
            <a:ext cx="153812" cy="8791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A8D10FA9-8E92-BB4C-213E-E58AE5F02F10}"/>
              </a:ext>
            </a:extLst>
          </p:cNvPr>
          <p:cNvSpPr txBox="1"/>
          <p:nvPr/>
        </p:nvSpPr>
        <p:spPr>
          <a:xfrm rot="5400000">
            <a:off x="2419838" y="4294522"/>
            <a:ext cx="1099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latin typeface="Avenir Next" panose="020B0503020202020204" pitchFamily="34" charset="0"/>
              </a:rPr>
              <a:t>Scintillator</a:t>
            </a:r>
            <a:endParaRPr kumimoji="1" lang="ja-JP" altLang="en-US" sz="1200">
              <a:latin typeface="Avenir Next" panose="020B0503020202020204" pitchFamily="34" charset="0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AA587916-3C11-472D-35AB-184215CAD4C6}"/>
              </a:ext>
            </a:extLst>
          </p:cNvPr>
          <p:cNvSpPr/>
          <p:nvPr/>
        </p:nvSpPr>
        <p:spPr>
          <a:xfrm>
            <a:off x="5626276" y="4017816"/>
            <a:ext cx="153812" cy="8791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5209DAB7-78A6-99E3-7413-B2CB35A1EF6B}"/>
              </a:ext>
            </a:extLst>
          </p:cNvPr>
          <p:cNvSpPr txBox="1"/>
          <p:nvPr/>
        </p:nvSpPr>
        <p:spPr>
          <a:xfrm rot="5400000">
            <a:off x="5140316" y="4294522"/>
            <a:ext cx="1099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latin typeface="Avenir Next" panose="020B0503020202020204" pitchFamily="34" charset="0"/>
              </a:rPr>
              <a:t>Scintillator</a:t>
            </a:r>
            <a:endParaRPr kumimoji="1" lang="ja-JP" altLang="en-US" sz="1200">
              <a:latin typeface="Avenir Next" panose="020B0503020202020204" pitchFamily="34" charset="0"/>
            </a:endParaRPr>
          </a:p>
        </p:txBody>
      </p: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E1123924-2D09-3727-1B8C-67A01ADFEC8D}"/>
              </a:ext>
            </a:extLst>
          </p:cNvPr>
          <p:cNvCxnSpPr>
            <a:cxnSpLocks/>
          </p:cNvCxnSpPr>
          <p:nvPr/>
        </p:nvCxnSpPr>
        <p:spPr>
          <a:xfrm flipH="1">
            <a:off x="5340704" y="5668924"/>
            <a:ext cx="36247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2E33154D-1608-8A34-26C3-CD2B5996655E}"/>
              </a:ext>
            </a:extLst>
          </p:cNvPr>
          <p:cNvCxnSpPr>
            <a:cxnSpLocks/>
          </p:cNvCxnSpPr>
          <p:nvPr/>
        </p:nvCxnSpPr>
        <p:spPr>
          <a:xfrm>
            <a:off x="2969375" y="4892703"/>
            <a:ext cx="0" cy="754844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>
            <a:extLst>
              <a:ext uri="{FF2B5EF4-FFF2-40B4-BE49-F238E27FC236}">
                <a16:creationId xmlns:a16="http://schemas.microsoft.com/office/drawing/2014/main" id="{932F2F52-6E6A-A46E-58B1-4E842B6606E9}"/>
              </a:ext>
            </a:extLst>
          </p:cNvPr>
          <p:cNvCxnSpPr>
            <a:cxnSpLocks/>
          </p:cNvCxnSpPr>
          <p:nvPr/>
        </p:nvCxnSpPr>
        <p:spPr>
          <a:xfrm flipH="1">
            <a:off x="2968232" y="5647547"/>
            <a:ext cx="60460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E428B9D7-958F-DF9B-4933-3DB12CF4A951}"/>
              </a:ext>
            </a:extLst>
          </p:cNvPr>
          <p:cNvCxnSpPr>
            <a:cxnSpLocks/>
          </p:cNvCxnSpPr>
          <p:nvPr/>
        </p:nvCxnSpPr>
        <p:spPr>
          <a:xfrm flipH="1" flipV="1">
            <a:off x="2714555" y="5812304"/>
            <a:ext cx="864028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>
            <a:extLst>
              <a:ext uri="{FF2B5EF4-FFF2-40B4-BE49-F238E27FC236}">
                <a16:creationId xmlns:a16="http://schemas.microsoft.com/office/drawing/2014/main" id="{8034FA2F-2BD8-578B-C299-C9D588780CEC}"/>
              </a:ext>
            </a:extLst>
          </p:cNvPr>
          <p:cNvCxnSpPr>
            <a:cxnSpLocks/>
            <a:stCxn id="108" idx="3"/>
          </p:cNvCxnSpPr>
          <p:nvPr/>
        </p:nvCxnSpPr>
        <p:spPr>
          <a:xfrm flipV="1">
            <a:off x="1525705" y="2694482"/>
            <a:ext cx="208268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直線矢印コネクタ 70">
            <a:extLst>
              <a:ext uri="{FF2B5EF4-FFF2-40B4-BE49-F238E27FC236}">
                <a16:creationId xmlns:a16="http://schemas.microsoft.com/office/drawing/2014/main" id="{0BEF4BE1-64EF-E66C-9A9A-5DC70C4D61CE}"/>
              </a:ext>
            </a:extLst>
          </p:cNvPr>
          <p:cNvCxnSpPr>
            <a:cxnSpLocks/>
          </p:cNvCxnSpPr>
          <p:nvPr/>
        </p:nvCxnSpPr>
        <p:spPr>
          <a:xfrm flipH="1">
            <a:off x="5349848" y="5812304"/>
            <a:ext cx="93968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直線矢印コネクタ 74">
            <a:extLst>
              <a:ext uri="{FF2B5EF4-FFF2-40B4-BE49-F238E27FC236}">
                <a16:creationId xmlns:a16="http://schemas.microsoft.com/office/drawing/2014/main" id="{E78D994C-D2B1-DEE7-3A16-EBE52F5326C9}"/>
              </a:ext>
            </a:extLst>
          </p:cNvPr>
          <p:cNvCxnSpPr>
            <a:cxnSpLocks/>
          </p:cNvCxnSpPr>
          <p:nvPr/>
        </p:nvCxnSpPr>
        <p:spPr>
          <a:xfrm flipV="1">
            <a:off x="6289535" y="2788338"/>
            <a:ext cx="0" cy="3023966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直線矢印コネクタ 79">
            <a:extLst>
              <a:ext uri="{FF2B5EF4-FFF2-40B4-BE49-F238E27FC236}">
                <a16:creationId xmlns:a16="http://schemas.microsoft.com/office/drawing/2014/main" id="{2C8B4326-0905-C7E4-9E30-EA924339F1F1}"/>
              </a:ext>
            </a:extLst>
          </p:cNvPr>
          <p:cNvCxnSpPr>
            <a:cxnSpLocks/>
          </p:cNvCxnSpPr>
          <p:nvPr/>
        </p:nvCxnSpPr>
        <p:spPr>
          <a:xfrm>
            <a:off x="5053018" y="2788338"/>
            <a:ext cx="1236517" cy="0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2E968C08-69EC-926C-C7F1-25C02C2EA2E4}"/>
              </a:ext>
            </a:extLst>
          </p:cNvPr>
          <p:cNvSpPr txBox="1"/>
          <p:nvPr/>
        </p:nvSpPr>
        <p:spPr>
          <a:xfrm rot="16200000">
            <a:off x="5428315" y="4234253"/>
            <a:ext cx="1433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>
                <a:latin typeface="Avenir Next" panose="020B0503020202020204" pitchFamily="34" charset="0"/>
              </a:rPr>
              <a:t>BUSY</a:t>
            </a:r>
            <a:endParaRPr kumimoji="1" lang="ja-JP" altLang="en-US">
              <a:latin typeface="Avenir Next" panose="020B0503020202020204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E23B9EC-A3ED-E84A-52A9-9AECF38B53E9}"/>
              </a:ext>
            </a:extLst>
          </p:cNvPr>
          <p:cNvSpPr txBox="1"/>
          <p:nvPr/>
        </p:nvSpPr>
        <p:spPr>
          <a:xfrm>
            <a:off x="7905112" y="5691676"/>
            <a:ext cx="4107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Used fully independent DAQ is used </a:t>
            </a:r>
          </a:p>
          <a:p>
            <a:r>
              <a:rPr kumimoji="1" lang="en-US" altLang="ja-JP" dirty="0"/>
              <a:t>Synchronized them by NIM Modules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0280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62DCD871-7A7A-E08C-0D60-8321B5170CD2}"/>
              </a:ext>
            </a:extLst>
          </p:cNvPr>
          <p:cNvGrpSpPr>
            <a:grpSpLocks noChangeAspect="1"/>
          </p:cNvGrpSpPr>
          <p:nvPr/>
        </p:nvGrpSpPr>
        <p:grpSpPr>
          <a:xfrm>
            <a:off x="609660" y="1254603"/>
            <a:ext cx="10464874" cy="4790209"/>
            <a:chOff x="593262" y="807360"/>
            <a:chExt cx="6419909" cy="2938660"/>
          </a:xfrm>
        </p:grpSpPr>
        <p:pic>
          <p:nvPicPr>
            <p:cNvPr id="12" name="図 11" descr="ケーブル, 回路, 部屋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4E1FAE8-F080-3C33-A079-7DA8DFAB3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9124" b="26526"/>
            <a:stretch>
              <a:fillRect/>
            </a:stretch>
          </p:blipFill>
          <p:spPr>
            <a:xfrm>
              <a:off x="593262" y="807360"/>
              <a:ext cx="6419909" cy="2135419"/>
            </a:xfrm>
            <a:prstGeom prst="rect">
              <a:avLst/>
            </a:prstGeom>
          </p:spPr>
        </p:pic>
        <p:cxnSp>
          <p:nvCxnSpPr>
            <p:cNvPr id="13" name="直線矢印コネクタ 12">
              <a:extLst>
                <a:ext uri="{FF2B5EF4-FFF2-40B4-BE49-F238E27FC236}">
                  <a16:creationId xmlns:a16="http://schemas.microsoft.com/office/drawing/2014/main" id="{1086ACC6-7CDC-7ADD-D4BB-8060B717E92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345140" y="2236026"/>
              <a:ext cx="600828" cy="1471713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矢印コネクタ 13">
              <a:extLst>
                <a:ext uri="{FF2B5EF4-FFF2-40B4-BE49-F238E27FC236}">
                  <a16:creationId xmlns:a16="http://schemas.microsoft.com/office/drawing/2014/main" id="{B3277DC4-65E7-2426-113A-B06E272899A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80396" y="2365529"/>
              <a:ext cx="65572" cy="1342210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矢印コネクタ 14">
              <a:extLst>
                <a:ext uri="{FF2B5EF4-FFF2-40B4-BE49-F238E27FC236}">
                  <a16:creationId xmlns:a16="http://schemas.microsoft.com/office/drawing/2014/main" id="{57E52F79-BDC2-9B1E-145C-213D0912BC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45968" y="2365529"/>
              <a:ext cx="456906" cy="1342210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矢印コネクタ 15">
              <a:extLst>
                <a:ext uri="{FF2B5EF4-FFF2-40B4-BE49-F238E27FC236}">
                  <a16:creationId xmlns:a16="http://schemas.microsoft.com/office/drawing/2014/main" id="{AB2F9D9D-F3CA-FE52-1C02-7798F8529E2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529837" y="1993538"/>
              <a:ext cx="107354" cy="1704753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矢印コネクタ 16">
              <a:extLst>
                <a:ext uri="{FF2B5EF4-FFF2-40B4-BE49-F238E27FC236}">
                  <a16:creationId xmlns:a16="http://schemas.microsoft.com/office/drawing/2014/main" id="{0D426900-1842-975F-B028-7CCFB0B306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37190" y="2039571"/>
              <a:ext cx="10989" cy="1658721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矢印コネクタ 17">
              <a:extLst>
                <a:ext uri="{FF2B5EF4-FFF2-40B4-BE49-F238E27FC236}">
                  <a16:creationId xmlns:a16="http://schemas.microsoft.com/office/drawing/2014/main" id="{1A37A8DE-7449-6487-FAB5-79E6B68E04B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349494" y="2112006"/>
              <a:ext cx="287696" cy="1562637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矢印コネクタ 18">
              <a:extLst>
                <a:ext uri="{FF2B5EF4-FFF2-40B4-BE49-F238E27FC236}">
                  <a16:creationId xmlns:a16="http://schemas.microsoft.com/office/drawing/2014/main" id="{A78191E9-31F1-6050-E11D-C90EDF909A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1443" y="2144269"/>
              <a:ext cx="2005" cy="1601751"/>
            </a:xfrm>
            <a:prstGeom prst="straightConnector1">
              <a:avLst/>
            </a:prstGeom>
            <a:ln>
              <a:solidFill>
                <a:srgbClr val="00B0F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矢印コネクタ 19">
              <a:extLst>
                <a:ext uri="{FF2B5EF4-FFF2-40B4-BE49-F238E27FC236}">
                  <a16:creationId xmlns:a16="http://schemas.microsoft.com/office/drawing/2014/main" id="{F81D0C77-C6A4-5E2D-8FDD-C4E61488717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02990" y="2112006"/>
              <a:ext cx="717269" cy="1504851"/>
            </a:xfrm>
            <a:prstGeom prst="straightConnector1">
              <a:avLst/>
            </a:prstGeom>
            <a:ln>
              <a:solidFill>
                <a:srgbClr val="00B0F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矢印コネクタ 23">
              <a:extLst>
                <a:ext uri="{FF2B5EF4-FFF2-40B4-BE49-F238E27FC236}">
                  <a16:creationId xmlns:a16="http://schemas.microsoft.com/office/drawing/2014/main" id="{D7851F5B-25B4-D830-7BB0-366AF21AC36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765050" y="2236026"/>
              <a:ext cx="681995" cy="1462265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矢印コネクタ 24">
              <a:extLst>
                <a:ext uri="{FF2B5EF4-FFF2-40B4-BE49-F238E27FC236}">
                  <a16:creationId xmlns:a16="http://schemas.microsoft.com/office/drawing/2014/main" id="{2867D6BC-B674-B2E0-7942-2300ABA9F5A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210215" y="2236026"/>
              <a:ext cx="236830" cy="1462265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矢印コネクタ 25">
              <a:extLst>
                <a:ext uri="{FF2B5EF4-FFF2-40B4-BE49-F238E27FC236}">
                  <a16:creationId xmlns:a16="http://schemas.microsoft.com/office/drawing/2014/main" id="{94ED2850-4A7B-2C33-9115-4E9EBB56EA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46666" y="2236026"/>
              <a:ext cx="280753" cy="1476135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4697D0C-2FF2-4AA1-C55B-9817EA4B4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lang="ja-JP" altLang="en-US" smtClean="0"/>
              <a:pPr/>
              <a:t>7</a:t>
            </a:fld>
            <a:endParaRPr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C86963D-DF45-F71B-1D2A-800DF8885226}"/>
              </a:ext>
            </a:extLst>
          </p:cNvPr>
          <p:cNvSpPr txBox="1"/>
          <p:nvPr/>
        </p:nvSpPr>
        <p:spPr>
          <a:xfrm>
            <a:off x="7798779" y="6208005"/>
            <a:ext cx="1745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>
                <a:solidFill>
                  <a:srgbClr val="00B050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MIMOSA26</a:t>
            </a:r>
            <a:endParaRPr kumimoji="1" lang="ja-JP" altLang="en-US" b="1">
              <a:solidFill>
                <a:srgbClr val="00B050"/>
              </a:solidFill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B742E1D-355B-4DE5-D182-AB246D382A37}"/>
              </a:ext>
            </a:extLst>
          </p:cNvPr>
          <p:cNvSpPr txBox="1"/>
          <p:nvPr/>
        </p:nvSpPr>
        <p:spPr>
          <a:xfrm>
            <a:off x="5208783" y="6133059"/>
            <a:ext cx="761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>
                <a:solidFill>
                  <a:srgbClr val="FFC000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DUT</a:t>
            </a:r>
            <a:endParaRPr kumimoji="1" lang="ja-JP" altLang="en-US" b="1">
              <a:solidFill>
                <a:srgbClr val="FFC000"/>
              </a:solidFill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4ACD889-28F2-33EA-4989-3F592E7F3C58}"/>
              </a:ext>
            </a:extLst>
          </p:cNvPr>
          <p:cNvSpPr txBox="1"/>
          <p:nvPr/>
        </p:nvSpPr>
        <p:spPr>
          <a:xfrm>
            <a:off x="10136031" y="6161616"/>
            <a:ext cx="1401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>
                <a:solidFill>
                  <a:srgbClr val="00B0F0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TRIGGER1</a:t>
            </a:r>
            <a:endParaRPr kumimoji="1" lang="ja-JP" altLang="en-US" b="1">
              <a:solidFill>
                <a:srgbClr val="00B0F0"/>
              </a:solidFill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399118A9-9A95-70D1-407D-7FD53CBA9105}"/>
              </a:ext>
            </a:extLst>
          </p:cNvPr>
          <p:cNvGrpSpPr/>
          <p:nvPr/>
        </p:nvGrpSpPr>
        <p:grpSpPr>
          <a:xfrm>
            <a:off x="9650074" y="2822727"/>
            <a:ext cx="2320888" cy="413162"/>
            <a:chOff x="5100385" y="4756419"/>
            <a:chExt cx="849660" cy="413162"/>
          </a:xfrm>
        </p:grpSpPr>
        <p:sp>
          <p:nvSpPr>
            <p:cNvPr id="22" name="右矢印 21">
              <a:extLst>
                <a:ext uri="{FF2B5EF4-FFF2-40B4-BE49-F238E27FC236}">
                  <a16:creationId xmlns:a16="http://schemas.microsoft.com/office/drawing/2014/main" id="{E0F24EAD-FB91-136C-F8A7-1DDD7C42356C}"/>
                </a:ext>
              </a:extLst>
            </p:cNvPr>
            <p:cNvSpPr/>
            <p:nvPr/>
          </p:nvSpPr>
          <p:spPr>
            <a:xfrm rot="10800000">
              <a:off x="5100385" y="4756419"/>
              <a:ext cx="753723" cy="413162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C81FE771-3E7C-9544-84FF-977B360E0D43}"/>
                </a:ext>
              </a:extLst>
            </p:cNvPr>
            <p:cNvSpPr txBox="1"/>
            <p:nvPr/>
          </p:nvSpPr>
          <p:spPr>
            <a:xfrm>
              <a:off x="5151293" y="4832240"/>
              <a:ext cx="7987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200" b="1" dirty="0">
                  <a:latin typeface="Hiragino Kaku Gothic Pro W3" panose="020B0300000000000000" pitchFamily="34" charset="-128"/>
                  <a:ea typeface="Hiragino Kaku Gothic Pro W3" panose="020B0300000000000000" pitchFamily="34" charset="-128"/>
                </a:rPr>
                <a:t>Beam</a:t>
              </a:r>
              <a:endParaRPr kumimoji="1" lang="ja-JP" altLang="en-US" sz="1200" b="1">
                <a:latin typeface="Hiragino Kaku Gothic Pro W3" panose="020B0300000000000000" pitchFamily="34" charset="-128"/>
                <a:ea typeface="Hiragino Kaku Gothic Pro W3" panose="020B0300000000000000" pitchFamily="34" charset="-128"/>
              </a:endParaRPr>
            </a:p>
          </p:txBody>
        </p:sp>
      </p:grp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6ADB41EC-7632-2FD9-107D-D5334D11A33B}"/>
              </a:ext>
            </a:extLst>
          </p:cNvPr>
          <p:cNvSpPr txBox="1"/>
          <p:nvPr/>
        </p:nvSpPr>
        <p:spPr>
          <a:xfrm>
            <a:off x="1945034" y="6161616"/>
            <a:ext cx="1898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>
                <a:solidFill>
                  <a:srgbClr val="00B050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MIMOSA26</a:t>
            </a:r>
            <a:endParaRPr kumimoji="1" lang="ja-JP" altLang="en-US" b="1">
              <a:solidFill>
                <a:srgbClr val="00B050"/>
              </a:solidFill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6C4682EE-A926-B2B3-58BC-7B6334B63639}"/>
              </a:ext>
            </a:extLst>
          </p:cNvPr>
          <p:cNvSpPr txBox="1"/>
          <p:nvPr/>
        </p:nvSpPr>
        <p:spPr>
          <a:xfrm>
            <a:off x="162203" y="6161616"/>
            <a:ext cx="2065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>
                <a:solidFill>
                  <a:srgbClr val="00B0F0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TRIGGER2</a:t>
            </a:r>
            <a:r>
              <a:rPr kumimoji="1" lang="ja-JP" altLang="en-US" b="1">
                <a:solidFill>
                  <a:srgbClr val="00B0F0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＆</a:t>
            </a:r>
            <a:r>
              <a:rPr kumimoji="1" lang="en-US" altLang="ja-JP" b="1" dirty="0">
                <a:solidFill>
                  <a:srgbClr val="00B0F0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3</a:t>
            </a:r>
            <a:endParaRPr kumimoji="1" lang="ja-JP" altLang="en-US" b="1">
              <a:solidFill>
                <a:srgbClr val="00B0F0"/>
              </a:solidFill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1283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35F6390-C3DE-2502-C3F7-2B5A20B23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1508663"/>
          </a:xfrm>
        </p:spPr>
        <p:txBody>
          <a:bodyPr>
            <a:normAutofit fontScale="70000" lnSpcReduction="20000"/>
          </a:bodyPr>
          <a:lstStyle/>
          <a:p>
            <a:r>
              <a:rPr lang="en-US" altLang="ja-JP" dirty="0"/>
              <a:t>2 configuration modes are used for focusing on hit position resolution and timing resolution measurements, respectively</a:t>
            </a:r>
            <a:endParaRPr kumimoji="1" lang="en-US" altLang="ja-JP" dirty="0"/>
          </a:p>
          <a:p>
            <a:pPr lvl="1"/>
            <a:r>
              <a:rPr lang="en-US" altLang="ja-JP" dirty="0"/>
              <a:t>Timing resolution mode (pattern-1): use three sensors with 10 (5+5) channels each</a:t>
            </a:r>
          </a:p>
          <a:p>
            <a:pPr lvl="1"/>
            <a:r>
              <a:rPr lang="en-US" altLang="ja-JP" dirty="0"/>
              <a:t>Positioning resolution mode (pattern-2): use two sensors with 15 (7+8) channels each readout</a:t>
            </a:r>
          </a:p>
          <a:p>
            <a:pPr lvl="1"/>
            <a:r>
              <a:rPr lang="en-US" altLang="ja-JP" dirty="0"/>
              <a:t>(Rough) Timing reference: Trigger raw signal into each digitizer</a:t>
            </a:r>
          </a:p>
          <a:p>
            <a:pPr lvl="1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BAD77D4-7C03-D8FC-CB7A-B4A0423CF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Readout Strategy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2A18FFA-070C-1469-2004-74081437F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lang="ja-JP" altLang="en-US" smtClean="0"/>
              <a:pPr/>
              <a:t>8</a:t>
            </a:fld>
            <a:endParaRPr lang="ja-JP" altLang="en-US"/>
          </a:p>
        </p:txBody>
      </p:sp>
      <p:grpSp>
        <p:nvGrpSpPr>
          <p:cNvPr id="83" name="グループ化 82">
            <a:extLst>
              <a:ext uri="{FF2B5EF4-FFF2-40B4-BE49-F238E27FC236}">
                <a16:creationId xmlns:a16="http://schemas.microsoft.com/office/drawing/2014/main" id="{CCFD5072-96A1-6828-E25D-90DD4CA83D8D}"/>
              </a:ext>
            </a:extLst>
          </p:cNvPr>
          <p:cNvGrpSpPr/>
          <p:nvPr/>
        </p:nvGrpSpPr>
        <p:grpSpPr>
          <a:xfrm>
            <a:off x="2085500" y="3861514"/>
            <a:ext cx="3125481" cy="2050577"/>
            <a:chOff x="6082660" y="4261323"/>
            <a:chExt cx="3125481" cy="2050577"/>
          </a:xfrm>
        </p:grpSpPr>
        <p:cxnSp>
          <p:nvCxnSpPr>
            <p:cNvPr id="69" name="直線矢印コネクタ 68">
              <a:extLst>
                <a:ext uri="{FF2B5EF4-FFF2-40B4-BE49-F238E27FC236}">
                  <a16:creationId xmlns:a16="http://schemas.microsoft.com/office/drawing/2014/main" id="{E22C080D-6EE7-2E96-025B-235FE631609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81408" y="4261323"/>
              <a:ext cx="368629" cy="22154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矢印コネクタ 61">
              <a:extLst>
                <a:ext uri="{FF2B5EF4-FFF2-40B4-BE49-F238E27FC236}">
                  <a16:creationId xmlns:a16="http://schemas.microsoft.com/office/drawing/2014/main" id="{2739233F-4330-49F9-5BDD-9B051616B5D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82660" y="4620944"/>
              <a:ext cx="617321" cy="39398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0" name="グループ化 79">
              <a:extLst>
                <a:ext uri="{FF2B5EF4-FFF2-40B4-BE49-F238E27FC236}">
                  <a16:creationId xmlns:a16="http://schemas.microsoft.com/office/drawing/2014/main" id="{DAD46884-160A-31FA-082D-535034A86131}"/>
                </a:ext>
              </a:extLst>
            </p:cNvPr>
            <p:cNvGrpSpPr/>
            <p:nvPr/>
          </p:nvGrpSpPr>
          <p:grpSpPr>
            <a:xfrm>
              <a:off x="6499884" y="4276717"/>
              <a:ext cx="1368110" cy="1347170"/>
              <a:chOff x="6499884" y="4276717"/>
              <a:chExt cx="1368110" cy="1347170"/>
            </a:xfrm>
          </p:grpSpPr>
          <p:grpSp>
            <p:nvGrpSpPr>
              <p:cNvPr id="9" name="グループ化 8">
                <a:extLst>
                  <a:ext uri="{FF2B5EF4-FFF2-40B4-BE49-F238E27FC236}">
                    <a16:creationId xmlns:a16="http://schemas.microsoft.com/office/drawing/2014/main" id="{FF5BF93E-88D4-E50C-90C3-E480B89422BC}"/>
                  </a:ext>
                </a:extLst>
              </p:cNvPr>
              <p:cNvGrpSpPr/>
              <p:nvPr/>
            </p:nvGrpSpPr>
            <p:grpSpPr>
              <a:xfrm>
                <a:off x="6499884" y="4276717"/>
                <a:ext cx="1368110" cy="1347170"/>
                <a:chOff x="3294633" y="4683682"/>
                <a:chExt cx="1368110" cy="1347170"/>
              </a:xfrm>
              <a:scene3d>
                <a:camera prst="isometricRightUp"/>
                <a:lightRig rig="threePt" dir="t"/>
              </a:scene3d>
            </p:grpSpPr>
            <p:sp>
              <p:nvSpPr>
                <p:cNvPr id="5" name="正方形/長方形 4">
                  <a:extLst>
                    <a:ext uri="{FF2B5EF4-FFF2-40B4-BE49-F238E27FC236}">
                      <a16:creationId xmlns:a16="http://schemas.microsoft.com/office/drawing/2014/main" id="{137714D7-E33C-3823-D336-C6C49A38BCDA}"/>
                    </a:ext>
                  </a:extLst>
                </p:cNvPr>
                <p:cNvSpPr/>
                <p:nvPr/>
              </p:nvSpPr>
              <p:spPr>
                <a:xfrm>
                  <a:off x="3294633" y="4683682"/>
                  <a:ext cx="1368110" cy="1347170"/>
                </a:xfrm>
                <a:prstGeom prst="rect">
                  <a:avLst/>
                </a:prstGeom>
                <a:solidFill>
                  <a:srgbClr val="92D050"/>
                </a:solidFill>
                <a:ln w="25400">
                  <a:solidFill>
                    <a:srgbClr val="3837D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8" name="グループ化 7">
                  <a:extLst>
                    <a:ext uri="{FF2B5EF4-FFF2-40B4-BE49-F238E27FC236}">
                      <a16:creationId xmlns:a16="http://schemas.microsoft.com/office/drawing/2014/main" id="{92225B1A-3F0D-2DCA-17C8-864730885A60}"/>
                    </a:ext>
                  </a:extLst>
                </p:cNvPr>
                <p:cNvGrpSpPr/>
                <p:nvPr/>
              </p:nvGrpSpPr>
              <p:grpSpPr>
                <a:xfrm>
                  <a:off x="3371414" y="4786757"/>
                  <a:ext cx="1214548" cy="1141019"/>
                  <a:chOff x="3371414" y="4786757"/>
                  <a:chExt cx="1214548" cy="1141019"/>
                </a:xfrm>
              </p:grpSpPr>
              <p:sp>
                <p:nvSpPr>
                  <p:cNvPr id="6" name="正方形/長方形 5">
                    <a:extLst>
                      <a:ext uri="{FF2B5EF4-FFF2-40B4-BE49-F238E27FC236}">
                        <a16:creationId xmlns:a16="http://schemas.microsoft.com/office/drawing/2014/main" id="{01E66046-292F-4CB9-FC48-4972CF262710}"/>
                      </a:ext>
                    </a:extLst>
                  </p:cNvPr>
                  <p:cNvSpPr/>
                  <p:nvPr/>
                </p:nvSpPr>
                <p:spPr>
                  <a:xfrm>
                    <a:off x="3371414" y="4786757"/>
                    <a:ext cx="568883" cy="1141019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7" name="正方形/長方形 6">
                    <a:extLst>
                      <a:ext uri="{FF2B5EF4-FFF2-40B4-BE49-F238E27FC236}">
                        <a16:creationId xmlns:a16="http://schemas.microsoft.com/office/drawing/2014/main" id="{C19C0226-9F80-6CF2-B201-C2B061FEA59A}"/>
                      </a:ext>
                    </a:extLst>
                  </p:cNvPr>
                  <p:cNvSpPr/>
                  <p:nvPr/>
                </p:nvSpPr>
                <p:spPr>
                  <a:xfrm>
                    <a:off x="4017079" y="4786757"/>
                    <a:ext cx="568883" cy="1141019"/>
                  </a:xfrm>
                  <a:prstGeom prst="rect">
                    <a:avLst/>
                  </a:prstGeom>
                  <a:solidFill>
                    <a:srgbClr val="0070C0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  <p:sp>
            <p:nvSpPr>
              <p:cNvPr id="64" name="円/楕円 63">
                <a:extLst>
                  <a:ext uri="{FF2B5EF4-FFF2-40B4-BE49-F238E27FC236}">
                    <a16:creationId xmlns:a16="http://schemas.microsoft.com/office/drawing/2014/main" id="{B7626B67-7594-8799-836F-467418BC3BF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827756" y="5059445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" name="円/楕円 69">
                <a:extLst>
                  <a:ext uri="{FF2B5EF4-FFF2-40B4-BE49-F238E27FC236}">
                    <a16:creationId xmlns:a16="http://schemas.microsoft.com/office/drawing/2014/main" id="{91D8DF08-7492-8CE9-A686-79FB7132CC5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426504" y="4699824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60" name="直線矢印コネクタ 59">
              <a:extLst>
                <a:ext uri="{FF2B5EF4-FFF2-40B4-BE49-F238E27FC236}">
                  <a16:creationId xmlns:a16="http://schemas.microsoft.com/office/drawing/2014/main" id="{D4101FA7-D831-ED9F-D47F-E423D8D05C9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78853" y="5118006"/>
              <a:ext cx="342368" cy="210829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矢印コネクタ 70">
              <a:extLst>
                <a:ext uri="{FF2B5EF4-FFF2-40B4-BE49-F238E27FC236}">
                  <a16:creationId xmlns:a16="http://schemas.microsoft.com/office/drawing/2014/main" id="{5727FD1C-ED10-9D67-1BD2-7041170D312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77601" y="4758385"/>
              <a:ext cx="104329" cy="68560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1" name="グループ化 80">
              <a:extLst>
                <a:ext uri="{FF2B5EF4-FFF2-40B4-BE49-F238E27FC236}">
                  <a16:creationId xmlns:a16="http://schemas.microsoft.com/office/drawing/2014/main" id="{10A86C9C-2F21-B23A-E68B-F795D4C9D59F}"/>
                </a:ext>
              </a:extLst>
            </p:cNvPr>
            <p:cNvGrpSpPr/>
            <p:nvPr/>
          </p:nvGrpSpPr>
          <p:grpSpPr>
            <a:xfrm>
              <a:off x="7022232" y="4632233"/>
              <a:ext cx="1368110" cy="1347170"/>
              <a:chOff x="7022232" y="4632233"/>
              <a:chExt cx="1368110" cy="1347170"/>
            </a:xfrm>
          </p:grpSpPr>
          <p:grpSp>
            <p:nvGrpSpPr>
              <p:cNvPr id="10" name="グループ化 9">
                <a:extLst>
                  <a:ext uri="{FF2B5EF4-FFF2-40B4-BE49-F238E27FC236}">
                    <a16:creationId xmlns:a16="http://schemas.microsoft.com/office/drawing/2014/main" id="{44E5E126-FB10-797E-06D2-62848B7AC0F7}"/>
                  </a:ext>
                </a:extLst>
              </p:cNvPr>
              <p:cNvGrpSpPr/>
              <p:nvPr/>
            </p:nvGrpSpPr>
            <p:grpSpPr>
              <a:xfrm>
                <a:off x="7022232" y="4632233"/>
                <a:ext cx="1368110" cy="1347170"/>
                <a:chOff x="3294633" y="4683682"/>
                <a:chExt cx="1368110" cy="1347170"/>
              </a:xfrm>
              <a:scene3d>
                <a:camera prst="isometricRightUp"/>
                <a:lightRig rig="threePt" dir="t"/>
              </a:scene3d>
            </p:grpSpPr>
            <p:sp>
              <p:nvSpPr>
                <p:cNvPr id="11" name="正方形/長方形 10">
                  <a:extLst>
                    <a:ext uri="{FF2B5EF4-FFF2-40B4-BE49-F238E27FC236}">
                      <a16:creationId xmlns:a16="http://schemas.microsoft.com/office/drawing/2014/main" id="{47854383-53FF-5344-BDF8-09629F995C54}"/>
                    </a:ext>
                  </a:extLst>
                </p:cNvPr>
                <p:cNvSpPr/>
                <p:nvPr/>
              </p:nvSpPr>
              <p:spPr>
                <a:xfrm>
                  <a:off x="3294633" y="4683682"/>
                  <a:ext cx="1368110" cy="1347170"/>
                </a:xfrm>
                <a:prstGeom prst="rect">
                  <a:avLst/>
                </a:prstGeom>
                <a:solidFill>
                  <a:srgbClr val="92D050"/>
                </a:solidFill>
                <a:ln w="254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12" name="グループ化 11">
                  <a:extLst>
                    <a:ext uri="{FF2B5EF4-FFF2-40B4-BE49-F238E27FC236}">
                      <a16:creationId xmlns:a16="http://schemas.microsoft.com/office/drawing/2014/main" id="{27D2E8AF-7EAE-B91F-71D3-5BCB46BFD6E0}"/>
                    </a:ext>
                  </a:extLst>
                </p:cNvPr>
                <p:cNvGrpSpPr/>
                <p:nvPr/>
              </p:nvGrpSpPr>
              <p:grpSpPr>
                <a:xfrm>
                  <a:off x="3371414" y="4786757"/>
                  <a:ext cx="1214548" cy="1141019"/>
                  <a:chOff x="3371414" y="4786757"/>
                  <a:chExt cx="1214548" cy="1141019"/>
                </a:xfrm>
              </p:grpSpPr>
              <p:sp>
                <p:nvSpPr>
                  <p:cNvPr id="13" name="正方形/長方形 12">
                    <a:extLst>
                      <a:ext uri="{FF2B5EF4-FFF2-40B4-BE49-F238E27FC236}">
                        <a16:creationId xmlns:a16="http://schemas.microsoft.com/office/drawing/2014/main" id="{49D0E520-2124-10E0-485D-591119D64320}"/>
                      </a:ext>
                    </a:extLst>
                  </p:cNvPr>
                  <p:cNvSpPr/>
                  <p:nvPr/>
                </p:nvSpPr>
                <p:spPr>
                  <a:xfrm>
                    <a:off x="3371414" y="4786757"/>
                    <a:ext cx="568883" cy="1141019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" name="正方形/長方形 13">
                    <a:extLst>
                      <a:ext uri="{FF2B5EF4-FFF2-40B4-BE49-F238E27FC236}">
                        <a16:creationId xmlns:a16="http://schemas.microsoft.com/office/drawing/2014/main" id="{12AB28E6-220B-4A43-2EB9-57200DDF178B}"/>
                      </a:ext>
                    </a:extLst>
                  </p:cNvPr>
                  <p:cNvSpPr/>
                  <p:nvPr/>
                </p:nvSpPr>
                <p:spPr>
                  <a:xfrm>
                    <a:off x="4017079" y="4786757"/>
                    <a:ext cx="568883" cy="1141019"/>
                  </a:xfrm>
                  <a:prstGeom prst="rect">
                    <a:avLst/>
                  </a:prstGeom>
                  <a:solidFill>
                    <a:srgbClr val="0070C0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  <p:sp>
            <p:nvSpPr>
              <p:cNvPr id="65" name="円/楕円 64">
                <a:extLst>
                  <a:ext uri="{FF2B5EF4-FFF2-40B4-BE49-F238E27FC236}">
                    <a16:creationId xmlns:a16="http://schemas.microsoft.com/office/drawing/2014/main" id="{F43E768B-5A66-8B9E-6E31-2CA26C13501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346372" y="5401367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" name="円/楕円 71">
                <a:extLst>
                  <a:ext uri="{FF2B5EF4-FFF2-40B4-BE49-F238E27FC236}">
                    <a16:creationId xmlns:a16="http://schemas.microsoft.com/office/drawing/2014/main" id="{A5B1DC64-C0F7-FC7C-1EF8-4F7339FE5B0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945120" y="5041746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53" name="直線矢印コネクタ 52">
              <a:extLst>
                <a:ext uri="{FF2B5EF4-FFF2-40B4-BE49-F238E27FC236}">
                  <a16:creationId xmlns:a16="http://schemas.microsoft.com/office/drawing/2014/main" id="{9AE980D0-AA06-84DC-6343-DE78CD3B48E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02310" y="5460070"/>
              <a:ext cx="342368" cy="210829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矢印コネクタ 72">
              <a:extLst>
                <a:ext uri="{FF2B5EF4-FFF2-40B4-BE49-F238E27FC236}">
                  <a16:creationId xmlns:a16="http://schemas.microsoft.com/office/drawing/2014/main" id="{6907E86B-E30D-B477-2B47-BFB40764500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001058" y="5100449"/>
              <a:ext cx="103661" cy="66996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" name="グループ化 81">
              <a:extLst>
                <a:ext uri="{FF2B5EF4-FFF2-40B4-BE49-F238E27FC236}">
                  <a16:creationId xmlns:a16="http://schemas.microsoft.com/office/drawing/2014/main" id="{6FD9573A-0741-28A3-9E27-50D53E1ACE89}"/>
                </a:ext>
              </a:extLst>
            </p:cNvPr>
            <p:cNvGrpSpPr/>
            <p:nvPr/>
          </p:nvGrpSpPr>
          <p:grpSpPr>
            <a:xfrm>
              <a:off x="7544580" y="4964730"/>
              <a:ext cx="1368110" cy="1347170"/>
              <a:chOff x="7544580" y="4964730"/>
              <a:chExt cx="1368110" cy="1347170"/>
            </a:xfrm>
          </p:grpSpPr>
          <p:grpSp>
            <p:nvGrpSpPr>
              <p:cNvPr id="27" name="グループ化 26">
                <a:extLst>
                  <a:ext uri="{FF2B5EF4-FFF2-40B4-BE49-F238E27FC236}">
                    <a16:creationId xmlns:a16="http://schemas.microsoft.com/office/drawing/2014/main" id="{EF5F0346-D894-AC6A-C0D4-A860D769FF53}"/>
                  </a:ext>
                </a:extLst>
              </p:cNvPr>
              <p:cNvGrpSpPr/>
              <p:nvPr/>
            </p:nvGrpSpPr>
            <p:grpSpPr>
              <a:xfrm>
                <a:off x="7544580" y="4964730"/>
                <a:ext cx="1368110" cy="1347170"/>
                <a:chOff x="3294633" y="4683682"/>
                <a:chExt cx="1368110" cy="1347170"/>
              </a:xfrm>
              <a:scene3d>
                <a:camera prst="isometricRightUp"/>
                <a:lightRig rig="threePt" dir="t"/>
              </a:scene3d>
            </p:grpSpPr>
            <p:sp>
              <p:nvSpPr>
                <p:cNvPr id="28" name="正方形/長方形 27">
                  <a:extLst>
                    <a:ext uri="{FF2B5EF4-FFF2-40B4-BE49-F238E27FC236}">
                      <a16:creationId xmlns:a16="http://schemas.microsoft.com/office/drawing/2014/main" id="{4E3E1118-A667-69C5-8028-4A87C4E8A371}"/>
                    </a:ext>
                  </a:extLst>
                </p:cNvPr>
                <p:cNvSpPr/>
                <p:nvPr/>
              </p:nvSpPr>
              <p:spPr>
                <a:xfrm>
                  <a:off x="3294633" y="4683682"/>
                  <a:ext cx="1368110" cy="1347170"/>
                </a:xfrm>
                <a:prstGeom prst="rect">
                  <a:avLst/>
                </a:prstGeom>
                <a:solidFill>
                  <a:srgbClr val="92D050"/>
                </a:solidFill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29" name="グループ化 28">
                  <a:extLst>
                    <a:ext uri="{FF2B5EF4-FFF2-40B4-BE49-F238E27FC236}">
                      <a16:creationId xmlns:a16="http://schemas.microsoft.com/office/drawing/2014/main" id="{54AFF20C-ACDF-5342-DC76-1EA9F5BE5D15}"/>
                    </a:ext>
                  </a:extLst>
                </p:cNvPr>
                <p:cNvGrpSpPr/>
                <p:nvPr/>
              </p:nvGrpSpPr>
              <p:grpSpPr>
                <a:xfrm>
                  <a:off x="3371414" y="4786757"/>
                  <a:ext cx="1214548" cy="1141019"/>
                  <a:chOff x="3371414" y="4786757"/>
                  <a:chExt cx="1214548" cy="1141019"/>
                </a:xfrm>
              </p:grpSpPr>
              <p:sp>
                <p:nvSpPr>
                  <p:cNvPr id="30" name="正方形/長方形 29">
                    <a:extLst>
                      <a:ext uri="{FF2B5EF4-FFF2-40B4-BE49-F238E27FC236}">
                        <a16:creationId xmlns:a16="http://schemas.microsoft.com/office/drawing/2014/main" id="{5382D4A9-9E47-1247-9A96-4963B512495A}"/>
                      </a:ext>
                    </a:extLst>
                  </p:cNvPr>
                  <p:cNvSpPr/>
                  <p:nvPr/>
                </p:nvSpPr>
                <p:spPr>
                  <a:xfrm>
                    <a:off x="3371414" y="4786757"/>
                    <a:ext cx="568883" cy="1141019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1" name="正方形/長方形 30">
                    <a:extLst>
                      <a:ext uri="{FF2B5EF4-FFF2-40B4-BE49-F238E27FC236}">
                        <a16:creationId xmlns:a16="http://schemas.microsoft.com/office/drawing/2014/main" id="{D9CCACA8-4294-A7AF-4107-861FB8C57A15}"/>
                      </a:ext>
                    </a:extLst>
                  </p:cNvPr>
                  <p:cNvSpPr/>
                  <p:nvPr/>
                </p:nvSpPr>
                <p:spPr>
                  <a:xfrm>
                    <a:off x="4017079" y="4786757"/>
                    <a:ext cx="568883" cy="1141019"/>
                  </a:xfrm>
                  <a:prstGeom prst="rect">
                    <a:avLst/>
                  </a:prstGeom>
                  <a:solidFill>
                    <a:srgbClr val="0070C0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  <p:sp>
            <p:nvSpPr>
              <p:cNvPr id="66" name="円/楕円 65">
                <a:extLst>
                  <a:ext uri="{FF2B5EF4-FFF2-40B4-BE49-F238E27FC236}">
                    <a16:creationId xmlns:a16="http://schemas.microsoft.com/office/drawing/2014/main" id="{C156F370-0C8B-D9DE-1D5B-665E876F2E6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927275" y="5761977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4" name="円/楕円 73">
                <a:extLst>
                  <a:ext uri="{FF2B5EF4-FFF2-40B4-BE49-F238E27FC236}">
                    <a16:creationId xmlns:a16="http://schemas.microsoft.com/office/drawing/2014/main" id="{9239C6C3-3C75-AB89-F861-08E800BD85D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526023" y="5402356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51" name="直線矢印コネクタ 50">
              <a:extLst>
                <a:ext uri="{FF2B5EF4-FFF2-40B4-BE49-F238E27FC236}">
                  <a16:creationId xmlns:a16="http://schemas.microsoft.com/office/drawing/2014/main" id="{7600E7B6-6F22-259D-E2BE-2974239474C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982241" y="5821447"/>
              <a:ext cx="627152" cy="395738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線矢印コネクタ 74">
              <a:extLst>
                <a:ext uri="{FF2B5EF4-FFF2-40B4-BE49-F238E27FC236}">
                  <a16:creationId xmlns:a16="http://schemas.microsoft.com/office/drawing/2014/main" id="{8ED97737-D324-6529-6807-5E15056DD55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580989" y="5461826"/>
              <a:ext cx="627152" cy="395738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グループ化 122">
            <a:extLst>
              <a:ext uri="{FF2B5EF4-FFF2-40B4-BE49-F238E27FC236}">
                <a16:creationId xmlns:a16="http://schemas.microsoft.com/office/drawing/2014/main" id="{EB65A0F1-00EA-EB5F-3818-C4F7F18469BA}"/>
              </a:ext>
            </a:extLst>
          </p:cNvPr>
          <p:cNvGrpSpPr/>
          <p:nvPr/>
        </p:nvGrpSpPr>
        <p:grpSpPr>
          <a:xfrm>
            <a:off x="8442895" y="3529017"/>
            <a:ext cx="3125481" cy="2050577"/>
            <a:chOff x="6788540" y="4111212"/>
            <a:chExt cx="3125481" cy="2050577"/>
          </a:xfrm>
        </p:grpSpPr>
        <p:cxnSp>
          <p:nvCxnSpPr>
            <p:cNvPr id="85" name="直線矢印コネクタ 84">
              <a:extLst>
                <a:ext uri="{FF2B5EF4-FFF2-40B4-BE49-F238E27FC236}">
                  <a16:creationId xmlns:a16="http://schemas.microsoft.com/office/drawing/2014/main" id="{4CECECB9-5BBB-5BED-A01D-52D71F616D0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87288" y="4111212"/>
              <a:ext cx="368629" cy="22154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線矢印コネクタ 85">
              <a:extLst>
                <a:ext uri="{FF2B5EF4-FFF2-40B4-BE49-F238E27FC236}">
                  <a16:creationId xmlns:a16="http://schemas.microsoft.com/office/drawing/2014/main" id="{FFC12624-558A-C1CE-381E-72EECBBAF6E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88540" y="4470833"/>
              <a:ext cx="617321" cy="39398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7" name="グループ化 86">
              <a:extLst>
                <a:ext uri="{FF2B5EF4-FFF2-40B4-BE49-F238E27FC236}">
                  <a16:creationId xmlns:a16="http://schemas.microsoft.com/office/drawing/2014/main" id="{B142F3D7-18CC-2B20-CDC0-AA4B644E6189}"/>
                </a:ext>
              </a:extLst>
            </p:cNvPr>
            <p:cNvGrpSpPr/>
            <p:nvPr/>
          </p:nvGrpSpPr>
          <p:grpSpPr>
            <a:xfrm>
              <a:off x="7205764" y="4126606"/>
              <a:ext cx="1368110" cy="1347170"/>
              <a:chOff x="6499884" y="4276717"/>
              <a:chExt cx="1368110" cy="1347170"/>
            </a:xfrm>
          </p:grpSpPr>
          <p:grpSp>
            <p:nvGrpSpPr>
              <p:cNvPr id="110" name="グループ化 109">
                <a:extLst>
                  <a:ext uri="{FF2B5EF4-FFF2-40B4-BE49-F238E27FC236}">
                    <a16:creationId xmlns:a16="http://schemas.microsoft.com/office/drawing/2014/main" id="{11A79F0D-63BE-FC35-BDA1-2771A2316C0C}"/>
                  </a:ext>
                </a:extLst>
              </p:cNvPr>
              <p:cNvGrpSpPr/>
              <p:nvPr/>
            </p:nvGrpSpPr>
            <p:grpSpPr>
              <a:xfrm>
                <a:off x="6499884" y="4276717"/>
                <a:ext cx="1368110" cy="1347170"/>
                <a:chOff x="3294633" y="4683682"/>
                <a:chExt cx="1368110" cy="1347170"/>
              </a:xfrm>
              <a:scene3d>
                <a:camera prst="isometricRightUp"/>
                <a:lightRig rig="threePt" dir="t"/>
              </a:scene3d>
            </p:grpSpPr>
            <p:sp>
              <p:nvSpPr>
                <p:cNvPr id="113" name="正方形/長方形 112">
                  <a:extLst>
                    <a:ext uri="{FF2B5EF4-FFF2-40B4-BE49-F238E27FC236}">
                      <a16:creationId xmlns:a16="http://schemas.microsoft.com/office/drawing/2014/main" id="{C028A750-32CD-B3A3-21C1-9AACD8E9A912}"/>
                    </a:ext>
                  </a:extLst>
                </p:cNvPr>
                <p:cNvSpPr/>
                <p:nvPr/>
              </p:nvSpPr>
              <p:spPr>
                <a:xfrm>
                  <a:off x="3294633" y="4683682"/>
                  <a:ext cx="1368110" cy="1347170"/>
                </a:xfrm>
                <a:prstGeom prst="rect">
                  <a:avLst/>
                </a:prstGeom>
                <a:solidFill>
                  <a:srgbClr val="92D050"/>
                </a:solidFill>
                <a:ln w="25400">
                  <a:solidFill>
                    <a:srgbClr val="3837D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114" name="グループ化 113">
                  <a:extLst>
                    <a:ext uri="{FF2B5EF4-FFF2-40B4-BE49-F238E27FC236}">
                      <a16:creationId xmlns:a16="http://schemas.microsoft.com/office/drawing/2014/main" id="{E473350E-0295-69B3-FA97-7C2FD69A933F}"/>
                    </a:ext>
                  </a:extLst>
                </p:cNvPr>
                <p:cNvGrpSpPr/>
                <p:nvPr/>
              </p:nvGrpSpPr>
              <p:grpSpPr>
                <a:xfrm>
                  <a:off x="3371414" y="4786757"/>
                  <a:ext cx="1214548" cy="1141019"/>
                  <a:chOff x="3371414" y="4786757"/>
                  <a:chExt cx="1214548" cy="1141019"/>
                </a:xfrm>
              </p:grpSpPr>
              <p:sp>
                <p:nvSpPr>
                  <p:cNvPr id="115" name="正方形/長方形 114">
                    <a:extLst>
                      <a:ext uri="{FF2B5EF4-FFF2-40B4-BE49-F238E27FC236}">
                        <a16:creationId xmlns:a16="http://schemas.microsoft.com/office/drawing/2014/main" id="{10052868-0518-4B4E-506C-0A2CDBBC18E1}"/>
                      </a:ext>
                    </a:extLst>
                  </p:cNvPr>
                  <p:cNvSpPr/>
                  <p:nvPr/>
                </p:nvSpPr>
                <p:spPr>
                  <a:xfrm>
                    <a:off x="3371414" y="4786757"/>
                    <a:ext cx="568883" cy="1141019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6" name="正方形/長方形 115">
                    <a:extLst>
                      <a:ext uri="{FF2B5EF4-FFF2-40B4-BE49-F238E27FC236}">
                        <a16:creationId xmlns:a16="http://schemas.microsoft.com/office/drawing/2014/main" id="{BE25FDD2-229C-2D48-FD66-A2B0725F0251}"/>
                      </a:ext>
                    </a:extLst>
                  </p:cNvPr>
                  <p:cNvSpPr/>
                  <p:nvPr/>
                </p:nvSpPr>
                <p:spPr>
                  <a:xfrm>
                    <a:off x="4017079" y="4786757"/>
                    <a:ext cx="568883" cy="1141019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  <p:sp>
            <p:nvSpPr>
              <p:cNvPr id="111" name="円/楕円 110">
                <a:extLst>
                  <a:ext uri="{FF2B5EF4-FFF2-40B4-BE49-F238E27FC236}">
                    <a16:creationId xmlns:a16="http://schemas.microsoft.com/office/drawing/2014/main" id="{7B90EFC2-8A57-6097-EBFF-3674B863243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827756" y="5059445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" name="円/楕円 111">
                <a:extLst>
                  <a:ext uri="{FF2B5EF4-FFF2-40B4-BE49-F238E27FC236}">
                    <a16:creationId xmlns:a16="http://schemas.microsoft.com/office/drawing/2014/main" id="{F98D94F0-C94C-436D-D530-361B9BA0FCA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426504" y="4699824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91" name="直線矢印コネクタ 90">
              <a:extLst>
                <a:ext uri="{FF2B5EF4-FFF2-40B4-BE49-F238E27FC236}">
                  <a16:creationId xmlns:a16="http://schemas.microsoft.com/office/drawing/2014/main" id="{2ECA1E89-822B-A83F-1484-6CAA6C4188C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584545" y="4972943"/>
              <a:ext cx="860820" cy="549236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線矢印コネクタ 91">
              <a:extLst>
                <a:ext uri="{FF2B5EF4-FFF2-40B4-BE49-F238E27FC236}">
                  <a16:creationId xmlns:a16="http://schemas.microsoft.com/office/drawing/2014/main" id="{B71AD05E-1D0A-D641-12F2-79052237ED7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189643" y="4600622"/>
              <a:ext cx="629700" cy="395167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3" name="グループ化 92">
              <a:extLst>
                <a:ext uri="{FF2B5EF4-FFF2-40B4-BE49-F238E27FC236}">
                  <a16:creationId xmlns:a16="http://schemas.microsoft.com/office/drawing/2014/main" id="{9ADAE221-ABAC-CC40-E121-BF7435177761}"/>
                </a:ext>
              </a:extLst>
            </p:cNvPr>
            <p:cNvGrpSpPr/>
            <p:nvPr/>
          </p:nvGrpSpPr>
          <p:grpSpPr>
            <a:xfrm>
              <a:off x="8250460" y="4814619"/>
              <a:ext cx="1368110" cy="1347170"/>
              <a:chOff x="7544580" y="4964730"/>
              <a:chExt cx="1368110" cy="1347170"/>
            </a:xfrm>
          </p:grpSpPr>
          <p:grpSp>
            <p:nvGrpSpPr>
              <p:cNvPr id="96" name="グループ化 95">
                <a:extLst>
                  <a:ext uri="{FF2B5EF4-FFF2-40B4-BE49-F238E27FC236}">
                    <a16:creationId xmlns:a16="http://schemas.microsoft.com/office/drawing/2014/main" id="{34277766-4702-F7F4-044A-D374D5A6D947}"/>
                  </a:ext>
                </a:extLst>
              </p:cNvPr>
              <p:cNvGrpSpPr/>
              <p:nvPr/>
            </p:nvGrpSpPr>
            <p:grpSpPr>
              <a:xfrm>
                <a:off x="7544580" y="4964730"/>
                <a:ext cx="1368110" cy="1347170"/>
                <a:chOff x="3294633" y="4683682"/>
                <a:chExt cx="1368110" cy="1347170"/>
              </a:xfrm>
              <a:scene3d>
                <a:camera prst="isometricRightUp"/>
                <a:lightRig rig="threePt" dir="t"/>
              </a:scene3d>
            </p:grpSpPr>
            <p:sp>
              <p:nvSpPr>
                <p:cNvPr id="99" name="正方形/長方形 98">
                  <a:extLst>
                    <a:ext uri="{FF2B5EF4-FFF2-40B4-BE49-F238E27FC236}">
                      <a16:creationId xmlns:a16="http://schemas.microsoft.com/office/drawing/2014/main" id="{FE33F1CA-1966-C364-4F1E-F31E9F395081}"/>
                    </a:ext>
                  </a:extLst>
                </p:cNvPr>
                <p:cNvSpPr/>
                <p:nvPr/>
              </p:nvSpPr>
              <p:spPr>
                <a:xfrm>
                  <a:off x="3294633" y="4683682"/>
                  <a:ext cx="1368110" cy="1347170"/>
                </a:xfrm>
                <a:prstGeom prst="rect">
                  <a:avLst/>
                </a:prstGeom>
                <a:solidFill>
                  <a:srgbClr val="92D050"/>
                </a:solidFill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100" name="グループ化 99">
                  <a:extLst>
                    <a:ext uri="{FF2B5EF4-FFF2-40B4-BE49-F238E27FC236}">
                      <a16:creationId xmlns:a16="http://schemas.microsoft.com/office/drawing/2014/main" id="{858D4928-86F7-8012-0B52-59D99B3075E9}"/>
                    </a:ext>
                  </a:extLst>
                </p:cNvPr>
                <p:cNvGrpSpPr/>
                <p:nvPr/>
              </p:nvGrpSpPr>
              <p:grpSpPr>
                <a:xfrm>
                  <a:off x="3371414" y="4786757"/>
                  <a:ext cx="1214548" cy="1141019"/>
                  <a:chOff x="3371414" y="4786757"/>
                  <a:chExt cx="1214548" cy="1141019"/>
                </a:xfrm>
              </p:grpSpPr>
              <p:sp>
                <p:nvSpPr>
                  <p:cNvPr id="101" name="正方形/長方形 100">
                    <a:extLst>
                      <a:ext uri="{FF2B5EF4-FFF2-40B4-BE49-F238E27FC236}">
                        <a16:creationId xmlns:a16="http://schemas.microsoft.com/office/drawing/2014/main" id="{8C4912F0-C2B5-D607-1C48-CECCD3420231}"/>
                      </a:ext>
                    </a:extLst>
                  </p:cNvPr>
                  <p:cNvSpPr/>
                  <p:nvPr/>
                </p:nvSpPr>
                <p:spPr>
                  <a:xfrm>
                    <a:off x="3371414" y="4786757"/>
                    <a:ext cx="568883" cy="1141019"/>
                  </a:xfrm>
                  <a:prstGeom prst="rect">
                    <a:avLst/>
                  </a:prstGeom>
                  <a:solidFill>
                    <a:srgbClr val="0070C0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2" name="正方形/長方形 101">
                    <a:extLst>
                      <a:ext uri="{FF2B5EF4-FFF2-40B4-BE49-F238E27FC236}">
                        <a16:creationId xmlns:a16="http://schemas.microsoft.com/office/drawing/2014/main" id="{4158FE66-895B-FC41-0298-E11B2FCA814D}"/>
                      </a:ext>
                    </a:extLst>
                  </p:cNvPr>
                  <p:cNvSpPr/>
                  <p:nvPr/>
                </p:nvSpPr>
                <p:spPr>
                  <a:xfrm>
                    <a:off x="4017079" y="4786757"/>
                    <a:ext cx="568883" cy="1141019"/>
                  </a:xfrm>
                  <a:prstGeom prst="rect">
                    <a:avLst/>
                  </a:prstGeom>
                  <a:solidFill>
                    <a:srgbClr val="0070C0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  <p:sp>
            <p:nvSpPr>
              <p:cNvPr id="97" name="円/楕円 96">
                <a:extLst>
                  <a:ext uri="{FF2B5EF4-FFF2-40B4-BE49-F238E27FC236}">
                    <a16:creationId xmlns:a16="http://schemas.microsoft.com/office/drawing/2014/main" id="{6057ECA4-BAB3-ED02-5AA2-D88F9B96194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927275" y="5761977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8" name="円/楕円 97">
                <a:extLst>
                  <a:ext uri="{FF2B5EF4-FFF2-40B4-BE49-F238E27FC236}">
                    <a16:creationId xmlns:a16="http://schemas.microsoft.com/office/drawing/2014/main" id="{32A0D5F2-5D45-0604-EC0F-6CC3C2A6B6D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526023" y="5402356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94" name="直線矢印コネクタ 93">
              <a:extLst>
                <a:ext uri="{FF2B5EF4-FFF2-40B4-BE49-F238E27FC236}">
                  <a16:creationId xmlns:a16="http://schemas.microsoft.com/office/drawing/2014/main" id="{199B3641-D5EE-0A91-CD1F-9D4B09ACA9C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688121" y="5671336"/>
              <a:ext cx="627152" cy="395738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線矢印コネクタ 94">
              <a:extLst>
                <a:ext uri="{FF2B5EF4-FFF2-40B4-BE49-F238E27FC236}">
                  <a16:creationId xmlns:a16="http://schemas.microsoft.com/office/drawing/2014/main" id="{500B8624-0EAF-EA9F-DD1D-A6634D1486B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286869" y="5311715"/>
              <a:ext cx="627152" cy="395738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4" name="テキスト ボックス 123">
            <a:extLst>
              <a:ext uri="{FF2B5EF4-FFF2-40B4-BE49-F238E27FC236}">
                <a16:creationId xmlns:a16="http://schemas.microsoft.com/office/drawing/2014/main" id="{FEEE1E48-E659-32FA-7123-34888A54731C}"/>
              </a:ext>
            </a:extLst>
          </p:cNvPr>
          <p:cNvSpPr txBox="1"/>
          <p:nvPr/>
        </p:nvSpPr>
        <p:spPr>
          <a:xfrm>
            <a:off x="1952806" y="6119336"/>
            <a:ext cx="38360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>
                <a:latin typeface="Avenir Next" panose="020B0503020202020204" pitchFamily="34" charset="0"/>
              </a:rPr>
              <a:t>Beam penetrates one digitizer</a:t>
            </a:r>
          </a:p>
          <a:p>
            <a:pPr algn="ctr"/>
            <a:r>
              <a:rPr lang="ja-JP" altLang="en-US" sz="1400">
                <a:latin typeface="Avenir Next" panose="020B0503020202020204" pitchFamily="34" charset="0"/>
              </a:rPr>
              <a:t>↓</a:t>
            </a:r>
            <a:endParaRPr lang="en-US" altLang="ja-JP" sz="1400" dirty="0">
              <a:latin typeface="Avenir Next" panose="020B0503020202020204" pitchFamily="34" charset="0"/>
            </a:endParaRPr>
          </a:p>
          <a:p>
            <a:pPr algn="ctr"/>
            <a:r>
              <a:rPr lang="en-US" altLang="ja-JP" sz="1400" dirty="0">
                <a:latin typeface="Avenir Next" panose="020B0503020202020204" pitchFamily="34" charset="0"/>
              </a:rPr>
              <a:t>Remove jitter between two digitizers </a:t>
            </a:r>
            <a:endParaRPr kumimoji="1" lang="ja-JP" altLang="en-US" sz="1400">
              <a:latin typeface="Avenir Next" panose="020B0503020202020204" pitchFamily="34" charset="0"/>
            </a:endParaRPr>
          </a:p>
        </p:txBody>
      </p:sp>
      <p:grpSp>
        <p:nvGrpSpPr>
          <p:cNvPr id="228" name="グループ化 227">
            <a:extLst>
              <a:ext uri="{FF2B5EF4-FFF2-40B4-BE49-F238E27FC236}">
                <a16:creationId xmlns:a16="http://schemas.microsoft.com/office/drawing/2014/main" id="{9D9AA3BA-F9F3-9061-2A00-5375BAC41E42}"/>
              </a:ext>
            </a:extLst>
          </p:cNvPr>
          <p:cNvGrpSpPr/>
          <p:nvPr/>
        </p:nvGrpSpPr>
        <p:grpSpPr>
          <a:xfrm>
            <a:off x="1239336" y="5161113"/>
            <a:ext cx="1342381" cy="604508"/>
            <a:chOff x="939464" y="4931203"/>
            <a:chExt cx="1342381" cy="604508"/>
          </a:xfrm>
        </p:grpSpPr>
        <p:grpSp>
          <p:nvGrpSpPr>
            <p:cNvPr id="125" name="グループ化 124">
              <a:extLst>
                <a:ext uri="{FF2B5EF4-FFF2-40B4-BE49-F238E27FC236}">
                  <a16:creationId xmlns:a16="http://schemas.microsoft.com/office/drawing/2014/main" id="{672621F7-590D-C5E3-17A8-E6F9595F127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39464" y="5178957"/>
              <a:ext cx="1342381" cy="356754"/>
              <a:chOff x="529389" y="1812758"/>
              <a:chExt cx="5220000" cy="1387279"/>
            </a:xfrm>
          </p:grpSpPr>
          <p:sp>
            <p:nvSpPr>
              <p:cNvPr id="126" name="角丸四角形 125">
                <a:extLst>
                  <a:ext uri="{FF2B5EF4-FFF2-40B4-BE49-F238E27FC236}">
                    <a16:creationId xmlns:a16="http://schemas.microsoft.com/office/drawing/2014/main" id="{0A7E8A57-7E74-7052-7D61-8CD729692B7F}"/>
                  </a:ext>
                </a:extLst>
              </p:cNvPr>
              <p:cNvSpPr/>
              <p:nvPr/>
            </p:nvSpPr>
            <p:spPr>
              <a:xfrm>
                <a:off x="529389" y="1812758"/>
                <a:ext cx="5220000" cy="1387279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27" name="グループ化 126">
                <a:extLst>
                  <a:ext uri="{FF2B5EF4-FFF2-40B4-BE49-F238E27FC236}">
                    <a16:creationId xmlns:a16="http://schemas.microsoft.com/office/drawing/2014/main" id="{81C12030-A360-5503-2D9A-DEDF62B0F2B2}"/>
                  </a:ext>
                </a:extLst>
              </p:cNvPr>
              <p:cNvGrpSpPr/>
              <p:nvPr/>
            </p:nvGrpSpPr>
            <p:grpSpPr>
              <a:xfrm>
                <a:off x="664643" y="1951501"/>
                <a:ext cx="4951200" cy="1124392"/>
                <a:chOff x="1178924" y="2670949"/>
                <a:chExt cx="3972748" cy="1042355"/>
              </a:xfrm>
            </p:grpSpPr>
            <p:sp>
              <p:nvSpPr>
                <p:cNvPr id="152" name="正方形/長方形 151">
                  <a:extLst>
                    <a:ext uri="{FF2B5EF4-FFF2-40B4-BE49-F238E27FC236}">
                      <a16:creationId xmlns:a16="http://schemas.microsoft.com/office/drawing/2014/main" id="{684F0548-492B-9557-C5EE-27B25986E95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356528" y="2670949"/>
                  <a:ext cx="3577213" cy="1042355"/>
                </a:xfrm>
                <a:prstGeom prst="rect">
                  <a:avLst/>
                </a:prstGeom>
                <a:solidFill>
                  <a:srgbClr val="E2252F"/>
                </a:solidFill>
                <a:ln>
                  <a:solidFill>
                    <a:srgbClr val="E1242E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3" name="正方形/長方形 152">
                  <a:extLst>
                    <a:ext uri="{FF2B5EF4-FFF2-40B4-BE49-F238E27FC236}">
                      <a16:creationId xmlns:a16="http://schemas.microsoft.com/office/drawing/2014/main" id="{F8231617-A053-45A3-29B9-BEA92138A07D}"/>
                    </a:ext>
                  </a:extLst>
                </p:cNvPr>
                <p:cNvSpPr/>
                <p:nvPr/>
              </p:nvSpPr>
              <p:spPr>
                <a:xfrm>
                  <a:off x="1178924" y="2783811"/>
                  <a:ext cx="3972748" cy="848249"/>
                </a:xfrm>
                <a:prstGeom prst="rect">
                  <a:avLst/>
                </a:prstGeom>
                <a:solidFill>
                  <a:srgbClr val="E2252F"/>
                </a:solidFill>
                <a:ln>
                  <a:solidFill>
                    <a:srgbClr val="E1242E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28" name="グループ化 127">
                <a:extLst>
                  <a:ext uri="{FF2B5EF4-FFF2-40B4-BE49-F238E27FC236}">
                    <a16:creationId xmlns:a16="http://schemas.microsoft.com/office/drawing/2014/main" id="{8B247E29-5C39-EF6B-9406-EDF06C6D847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30062" y="2441807"/>
                <a:ext cx="1791694" cy="168747"/>
                <a:chOff x="3319474" y="2582879"/>
                <a:chExt cx="2164548" cy="203864"/>
              </a:xfrm>
            </p:grpSpPr>
            <p:sp>
              <p:nvSpPr>
                <p:cNvPr id="144" name="円/楕円 143">
                  <a:extLst>
                    <a:ext uri="{FF2B5EF4-FFF2-40B4-BE49-F238E27FC236}">
                      <a16:creationId xmlns:a16="http://schemas.microsoft.com/office/drawing/2014/main" id="{69B50B68-605C-5947-2538-18CB664DDA3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319474" y="2582879"/>
                  <a:ext cx="203864" cy="203864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CE9A4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5" name="円/楕円 144">
                  <a:extLst>
                    <a:ext uri="{FF2B5EF4-FFF2-40B4-BE49-F238E27FC236}">
                      <a16:creationId xmlns:a16="http://schemas.microsoft.com/office/drawing/2014/main" id="{C7B1E36F-0368-0D12-5F84-3AED1D9AE38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599572" y="2582879"/>
                  <a:ext cx="203864" cy="203864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CE9A4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6" name="円/楕円 145">
                  <a:extLst>
                    <a:ext uri="{FF2B5EF4-FFF2-40B4-BE49-F238E27FC236}">
                      <a16:creationId xmlns:a16="http://schemas.microsoft.com/office/drawing/2014/main" id="{D7FB621A-64C3-EDAC-B516-9AC61210E14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879670" y="2582879"/>
                  <a:ext cx="203864" cy="203864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CE9A4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7" name="円/楕円 146">
                  <a:extLst>
                    <a:ext uri="{FF2B5EF4-FFF2-40B4-BE49-F238E27FC236}">
                      <a16:creationId xmlns:a16="http://schemas.microsoft.com/office/drawing/2014/main" id="{546C7992-5D24-F83E-E11B-BFE5AA72BFF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159768" y="2582879"/>
                  <a:ext cx="203864" cy="203864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CE9A4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8" name="円/楕円 147">
                  <a:extLst>
                    <a:ext uri="{FF2B5EF4-FFF2-40B4-BE49-F238E27FC236}">
                      <a16:creationId xmlns:a16="http://schemas.microsoft.com/office/drawing/2014/main" id="{3C7E1BF4-9F2D-9F7F-AC20-0E85D8561A5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439866" y="2582879"/>
                  <a:ext cx="203864" cy="203864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CE9A4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9" name="円/楕円 148">
                  <a:extLst>
                    <a:ext uri="{FF2B5EF4-FFF2-40B4-BE49-F238E27FC236}">
                      <a16:creationId xmlns:a16="http://schemas.microsoft.com/office/drawing/2014/main" id="{D14D8E8C-2E09-E676-B2BD-B7EE3C43968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719964" y="2582879"/>
                  <a:ext cx="203864" cy="203864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CE9A4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0" name="円/楕円 149">
                  <a:extLst>
                    <a:ext uri="{FF2B5EF4-FFF2-40B4-BE49-F238E27FC236}">
                      <a16:creationId xmlns:a16="http://schemas.microsoft.com/office/drawing/2014/main" id="{5D388CED-8811-9C4E-AC45-78B1207AAD1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000062" y="2582879"/>
                  <a:ext cx="203864" cy="203864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CE9A4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1" name="円/楕円 150">
                  <a:extLst>
                    <a:ext uri="{FF2B5EF4-FFF2-40B4-BE49-F238E27FC236}">
                      <a16:creationId xmlns:a16="http://schemas.microsoft.com/office/drawing/2014/main" id="{2A74BD32-0BBB-D7C3-E6DB-A7B59A20CF0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80158" y="2582879"/>
                  <a:ext cx="203864" cy="203864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CE9A4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29" name="グループ化 128">
                <a:extLst>
                  <a:ext uri="{FF2B5EF4-FFF2-40B4-BE49-F238E27FC236}">
                    <a16:creationId xmlns:a16="http://schemas.microsoft.com/office/drawing/2014/main" id="{30F37357-A259-471C-984A-B3DD51C7773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596794" y="2441807"/>
                <a:ext cx="1791694" cy="168747"/>
                <a:chOff x="3319474" y="2582879"/>
                <a:chExt cx="2164548" cy="203864"/>
              </a:xfrm>
            </p:grpSpPr>
            <p:sp>
              <p:nvSpPr>
                <p:cNvPr id="136" name="円/楕円 135">
                  <a:extLst>
                    <a:ext uri="{FF2B5EF4-FFF2-40B4-BE49-F238E27FC236}">
                      <a16:creationId xmlns:a16="http://schemas.microsoft.com/office/drawing/2014/main" id="{C95C1F50-0F5E-7265-887E-772B77AF2A7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319474" y="2582879"/>
                  <a:ext cx="203864" cy="203864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CE9A4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7" name="円/楕円 136">
                  <a:extLst>
                    <a:ext uri="{FF2B5EF4-FFF2-40B4-BE49-F238E27FC236}">
                      <a16:creationId xmlns:a16="http://schemas.microsoft.com/office/drawing/2014/main" id="{CD753AAD-7114-A1A9-E7CE-95CD4443852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599572" y="2582879"/>
                  <a:ext cx="203864" cy="203864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CE9A4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8" name="円/楕円 137">
                  <a:extLst>
                    <a:ext uri="{FF2B5EF4-FFF2-40B4-BE49-F238E27FC236}">
                      <a16:creationId xmlns:a16="http://schemas.microsoft.com/office/drawing/2014/main" id="{DD595600-FCCD-B2AF-71DE-44196C2090F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879670" y="2582879"/>
                  <a:ext cx="203864" cy="203864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CE9A4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9" name="円/楕円 138">
                  <a:extLst>
                    <a:ext uri="{FF2B5EF4-FFF2-40B4-BE49-F238E27FC236}">
                      <a16:creationId xmlns:a16="http://schemas.microsoft.com/office/drawing/2014/main" id="{466F9144-11E6-BF44-1AEB-E580350A8B6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159768" y="2582879"/>
                  <a:ext cx="203864" cy="203864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CE9A4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0" name="円/楕円 139">
                  <a:extLst>
                    <a:ext uri="{FF2B5EF4-FFF2-40B4-BE49-F238E27FC236}">
                      <a16:creationId xmlns:a16="http://schemas.microsoft.com/office/drawing/2014/main" id="{8607D9EC-6614-FD10-4D4A-37EEBB2D1FE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439866" y="2582879"/>
                  <a:ext cx="203864" cy="203864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CE9A4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1" name="円/楕円 140">
                  <a:extLst>
                    <a:ext uri="{FF2B5EF4-FFF2-40B4-BE49-F238E27FC236}">
                      <a16:creationId xmlns:a16="http://schemas.microsoft.com/office/drawing/2014/main" id="{FF523375-7DBD-B117-77E0-EB6709AF454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719964" y="2582879"/>
                  <a:ext cx="203864" cy="203864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CE9A4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2" name="円/楕円 141">
                  <a:extLst>
                    <a:ext uri="{FF2B5EF4-FFF2-40B4-BE49-F238E27FC236}">
                      <a16:creationId xmlns:a16="http://schemas.microsoft.com/office/drawing/2014/main" id="{934FB924-FA81-84F6-F33E-7C2E9BC1FDF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000062" y="2582879"/>
                  <a:ext cx="203864" cy="203864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CE9A4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3" name="円/楕円 142">
                  <a:extLst>
                    <a:ext uri="{FF2B5EF4-FFF2-40B4-BE49-F238E27FC236}">
                      <a16:creationId xmlns:a16="http://schemas.microsoft.com/office/drawing/2014/main" id="{97D917BA-E68B-3AA3-E425-F7151321BB8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80158" y="2582879"/>
                  <a:ext cx="203864" cy="203864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CE9A4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30" name="円/楕円 129">
                <a:extLst>
                  <a:ext uri="{FF2B5EF4-FFF2-40B4-BE49-F238E27FC236}">
                    <a16:creationId xmlns:a16="http://schemas.microsoft.com/office/drawing/2014/main" id="{49757182-7935-3E0E-578C-428E7CB3E3C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24901" y="2441807"/>
                <a:ext cx="168747" cy="168747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CE9A4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26" name="テキスト ボックス 225">
              <a:extLst>
                <a:ext uri="{FF2B5EF4-FFF2-40B4-BE49-F238E27FC236}">
                  <a16:creationId xmlns:a16="http://schemas.microsoft.com/office/drawing/2014/main" id="{962C39BF-57D6-B78D-E058-4A5F7D81D017}"/>
                </a:ext>
              </a:extLst>
            </p:cNvPr>
            <p:cNvSpPr txBox="1"/>
            <p:nvPr/>
          </p:nvSpPr>
          <p:spPr>
            <a:xfrm>
              <a:off x="993739" y="4931203"/>
              <a:ext cx="12338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b="1" dirty="0">
                  <a:solidFill>
                    <a:schemeClr val="accent2">
                      <a:lumMod val="75000"/>
                    </a:schemeClr>
                  </a:solidFill>
                  <a:latin typeface="Avenir Next" panose="020B0503020202020204" pitchFamily="34" charset="0"/>
                </a:rPr>
                <a:t>Digitizer0</a:t>
              </a:r>
              <a:endParaRPr kumimoji="1" lang="ja-JP" altLang="en-US" sz="1400" b="1">
                <a:solidFill>
                  <a:schemeClr val="accent2">
                    <a:lumMod val="75000"/>
                  </a:schemeClr>
                </a:solidFill>
                <a:latin typeface="Avenir Next" panose="020B0503020202020204" pitchFamily="34" charset="0"/>
              </a:endParaRPr>
            </a:p>
          </p:txBody>
        </p:sp>
      </p:grpSp>
      <p:grpSp>
        <p:nvGrpSpPr>
          <p:cNvPr id="229" name="グループ化 228">
            <a:extLst>
              <a:ext uri="{FF2B5EF4-FFF2-40B4-BE49-F238E27FC236}">
                <a16:creationId xmlns:a16="http://schemas.microsoft.com/office/drawing/2014/main" id="{A4F32AB1-B960-CE96-8924-C0FAC41A8A95}"/>
              </a:ext>
            </a:extLst>
          </p:cNvPr>
          <p:cNvGrpSpPr/>
          <p:nvPr/>
        </p:nvGrpSpPr>
        <p:grpSpPr>
          <a:xfrm>
            <a:off x="4262217" y="3360336"/>
            <a:ext cx="1342381" cy="605915"/>
            <a:chOff x="4854624" y="3472900"/>
            <a:chExt cx="1342381" cy="605915"/>
          </a:xfrm>
        </p:grpSpPr>
        <p:grpSp>
          <p:nvGrpSpPr>
            <p:cNvPr id="154" name="グループ化 153">
              <a:extLst>
                <a:ext uri="{FF2B5EF4-FFF2-40B4-BE49-F238E27FC236}">
                  <a16:creationId xmlns:a16="http://schemas.microsoft.com/office/drawing/2014/main" id="{9417AF2C-AC0B-E77D-B13C-32EA0134096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854624" y="3722061"/>
              <a:ext cx="1342381" cy="356754"/>
              <a:chOff x="529389" y="1812758"/>
              <a:chExt cx="5220000" cy="1387279"/>
            </a:xfrm>
          </p:grpSpPr>
          <p:sp>
            <p:nvSpPr>
              <p:cNvPr id="155" name="角丸四角形 154">
                <a:extLst>
                  <a:ext uri="{FF2B5EF4-FFF2-40B4-BE49-F238E27FC236}">
                    <a16:creationId xmlns:a16="http://schemas.microsoft.com/office/drawing/2014/main" id="{EAA65C32-69DF-A49F-C19B-6BB27ED0FC79}"/>
                  </a:ext>
                </a:extLst>
              </p:cNvPr>
              <p:cNvSpPr/>
              <p:nvPr/>
            </p:nvSpPr>
            <p:spPr>
              <a:xfrm>
                <a:off x="529389" y="1812758"/>
                <a:ext cx="5220000" cy="1387279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56" name="グループ化 155">
                <a:extLst>
                  <a:ext uri="{FF2B5EF4-FFF2-40B4-BE49-F238E27FC236}">
                    <a16:creationId xmlns:a16="http://schemas.microsoft.com/office/drawing/2014/main" id="{60AF994E-BEC2-57BB-8C15-657FF93CD72F}"/>
                  </a:ext>
                </a:extLst>
              </p:cNvPr>
              <p:cNvGrpSpPr/>
              <p:nvPr/>
            </p:nvGrpSpPr>
            <p:grpSpPr>
              <a:xfrm>
                <a:off x="664643" y="1951501"/>
                <a:ext cx="4951200" cy="1124392"/>
                <a:chOff x="1178924" y="2670949"/>
                <a:chExt cx="3972748" cy="1042355"/>
              </a:xfrm>
            </p:grpSpPr>
            <p:sp>
              <p:nvSpPr>
                <p:cNvPr id="176" name="正方形/長方形 175">
                  <a:extLst>
                    <a:ext uri="{FF2B5EF4-FFF2-40B4-BE49-F238E27FC236}">
                      <a16:creationId xmlns:a16="http://schemas.microsoft.com/office/drawing/2014/main" id="{00A794C7-99E7-8040-8F7C-F62A1FC460B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356528" y="2670949"/>
                  <a:ext cx="3577213" cy="1042355"/>
                </a:xfrm>
                <a:prstGeom prst="rect">
                  <a:avLst/>
                </a:prstGeom>
                <a:solidFill>
                  <a:srgbClr val="E2252F"/>
                </a:solidFill>
                <a:ln>
                  <a:solidFill>
                    <a:srgbClr val="E1242E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7" name="正方形/長方形 176">
                  <a:extLst>
                    <a:ext uri="{FF2B5EF4-FFF2-40B4-BE49-F238E27FC236}">
                      <a16:creationId xmlns:a16="http://schemas.microsoft.com/office/drawing/2014/main" id="{8B46C441-6456-4AB1-A59F-9C9F1E509146}"/>
                    </a:ext>
                  </a:extLst>
                </p:cNvPr>
                <p:cNvSpPr/>
                <p:nvPr/>
              </p:nvSpPr>
              <p:spPr>
                <a:xfrm>
                  <a:off x="1178924" y="2783811"/>
                  <a:ext cx="3972748" cy="848249"/>
                </a:xfrm>
                <a:prstGeom prst="rect">
                  <a:avLst/>
                </a:prstGeom>
                <a:solidFill>
                  <a:srgbClr val="E2252F"/>
                </a:solidFill>
                <a:ln>
                  <a:solidFill>
                    <a:srgbClr val="E1242E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57" name="グループ化 156">
                <a:extLst>
                  <a:ext uri="{FF2B5EF4-FFF2-40B4-BE49-F238E27FC236}">
                    <a16:creationId xmlns:a16="http://schemas.microsoft.com/office/drawing/2014/main" id="{68D03636-F6FA-4B4D-D48F-2712956D76B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30062" y="2441807"/>
                <a:ext cx="1791694" cy="168747"/>
                <a:chOff x="3319474" y="2582879"/>
                <a:chExt cx="2164548" cy="203864"/>
              </a:xfrm>
            </p:grpSpPr>
            <p:sp>
              <p:nvSpPr>
                <p:cNvPr id="168" name="円/楕円 167">
                  <a:extLst>
                    <a:ext uri="{FF2B5EF4-FFF2-40B4-BE49-F238E27FC236}">
                      <a16:creationId xmlns:a16="http://schemas.microsoft.com/office/drawing/2014/main" id="{57D2E7DF-2B30-ED14-BCE8-EC9685BFED1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319474" y="2582879"/>
                  <a:ext cx="203864" cy="203864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CE9A4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9" name="円/楕円 168">
                  <a:extLst>
                    <a:ext uri="{FF2B5EF4-FFF2-40B4-BE49-F238E27FC236}">
                      <a16:creationId xmlns:a16="http://schemas.microsoft.com/office/drawing/2014/main" id="{B0BB7CB6-C830-C1CF-E45B-C0D957EAAB4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599572" y="2582879"/>
                  <a:ext cx="203864" cy="203864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CE9A4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0" name="円/楕円 169">
                  <a:extLst>
                    <a:ext uri="{FF2B5EF4-FFF2-40B4-BE49-F238E27FC236}">
                      <a16:creationId xmlns:a16="http://schemas.microsoft.com/office/drawing/2014/main" id="{79939C8E-FE88-F66E-B799-157C35F7EE9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879670" y="2582879"/>
                  <a:ext cx="203864" cy="203864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CE9A4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1" name="円/楕円 170">
                  <a:extLst>
                    <a:ext uri="{FF2B5EF4-FFF2-40B4-BE49-F238E27FC236}">
                      <a16:creationId xmlns:a16="http://schemas.microsoft.com/office/drawing/2014/main" id="{F27FD8D6-35C5-5E04-9A5C-C0DB92CCF48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159768" y="2582879"/>
                  <a:ext cx="203864" cy="203864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CE9A4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2" name="円/楕円 171">
                  <a:extLst>
                    <a:ext uri="{FF2B5EF4-FFF2-40B4-BE49-F238E27FC236}">
                      <a16:creationId xmlns:a16="http://schemas.microsoft.com/office/drawing/2014/main" id="{872B2B6C-D0E9-FF82-8DE2-D4099EE1CC4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439866" y="2582879"/>
                  <a:ext cx="203864" cy="203864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CE9A4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3" name="円/楕円 172">
                  <a:extLst>
                    <a:ext uri="{FF2B5EF4-FFF2-40B4-BE49-F238E27FC236}">
                      <a16:creationId xmlns:a16="http://schemas.microsoft.com/office/drawing/2014/main" id="{924C0455-034C-7A41-641E-A07B3505820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719964" y="2582879"/>
                  <a:ext cx="203864" cy="203864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CE9A4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4" name="円/楕円 173">
                  <a:extLst>
                    <a:ext uri="{FF2B5EF4-FFF2-40B4-BE49-F238E27FC236}">
                      <a16:creationId xmlns:a16="http://schemas.microsoft.com/office/drawing/2014/main" id="{E47E4E4B-F3C3-530A-110E-920FCF4691A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000062" y="2582879"/>
                  <a:ext cx="203864" cy="203864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CE9A4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5" name="円/楕円 174">
                  <a:extLst>
                    <a:ext uri="{FF2B5EF4-FFF2-40B4-BE49-F238E27FC236}">
                      <a16:creationId xmlns:a16="http://schemas.microsoft.com/office/drawing/2014/main" id="{B325A804-B82A-517D-35B6-A668C8DB8C2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80158" y="2582879"/>
                  <a:ext cx="203864" cy="203864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CE9A4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58" name="グループ化 157">
                <a:extLst>
                  <a:ext uri="{FF2B5EF4-FFF2-40B4-BE49-F238E27FC236}">
                    <a16:creationId xmlns:a16="http://schemas.microsoft.com/office/drawing/2014/main" id="{DF7733BB-0EC6-C215-D224-63A75EAB30A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596794" y="2441807"/>
                <a:ext cx="1791694" cy="168747"/>
                <a:chOff x="3319474" y="2582879"/>
                <a:chExt cx="2164548" cy="203864"/>
              </a:xfrm>
            </p:grpSpPr>
            <p:sp>
              <p:nvSpPr>
                <p:cNvPr id="160" name="円/楕円 159">
                  <a:extLst>
                    <a:ext uri="{FF2B5EF4-FFF2-40B4-BE49-F238E27FC236}">
                      <a16:creationId xmlns:a16="http://schemas.microsoft.com/office/drawing/2014/main" id="{25C54822-F524-DEA3-B662-B8F2FD1383F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319474" y="2582879"/>
                  <a:ext cx="203864" cy="203864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CE9A4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1" name="円/楕円 160">
                  <a:extLst>
                    <a:ext uri="{FF2B5EF4-FFF2-40B4-BE49-F238E27FC236}">
                      <a16:creationId xmlns:a16="http://schemas.microsoft.com/office/drawing/2014/main" id="{A5052E35-C452-30E6-303B-4C4906C17F9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599572" y="2582879"/>
                  <a:ext cx="203864" cy="203864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CE9A4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2" name="円/楕円 161">
                  <a:extLst>
                    <a:ext uri="{FF2B5EF4-FFF2-40B4-BE49-F238E27FC236}">
                      <a16:creationId xmlns:a16="http://schemas.microsoft.com/office/drawing/2014/main" id="{E54AB505-24F1-4796-95B3-BF526823090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879670" y="2582879"/>
                  <a:ext cx="203864" cy="203864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CE9A4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3" name="円/楕円 162">
                  <a:extLst>
                    <a:ext uri="{FF2B5EF4-FFF2-40B4-BE49-F238E27FC236}">
                      <a16:creationId xmlns:a16="http://schemas.microsoft.com/office/drawing/2014/main" id="{4E4B2F0E-60D8-2DED-E877-995892A1CEC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159768" y="2582879"/>
                  <a:ext cx="203864" cy="203864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CE9A4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4" name="円/楕円 163">
                  <a:extLst>
                    <a:ext uri="{FF2B5EF4-FFF2-40B4-BE49-F238E27FC236}">
                      <a16:creationId xmlns:a16="http://schemas.microsoft.com/office/drawing/2014/main" id="{30DF2AA3-3D37-FF6E-478F-5743DCF7F83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439866" y="2582879"/>
                  <a:ext cx="203864" cy="203864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CE9A4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5" name="円/楕円 164">
                  <a:extLst>
                    <a:ext uri="{FF2B5EF4-FFF2-40B4-BE49-F238E27FC236}">
                      <a16:creationId xmlns:a16="http://schemas.microsoft.com/office/drawing/2014/main" id="{0F2DF2C5-D419-5E20-A521-4D00B9A462D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719964" y="2582879"/>
                  <a:ext cx="203864" cy="203864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CE9A4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6" name="円/楕円 165">
                  <a:extLst>
                    <a:ext uri="{FF2B5EF4-FFF2-40B4-BE49-F238E27FC236}">
                      <a16:creationId xmlns:a16="http://schemas.microsoft.com/office/drawing/2014/main" id="{F017EAA5-051F-D670-2A5A-41E6C682FEC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000062" y="2582879"/>
                  <a:ext cx="203864" cy="203864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CE9A4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7" name="円/楕円 166">
                  <a:extLst>
                    <a:ext uri="{FF2B5EF4-FFF2-40B4-BE49-F238E27FC236}">
                      <a16:creationId xmlns:a16="http://schemas.microsoft.com/office/drawing/2014/main" id="{5238C41E-E312-8EED-24A7-73DC8560C9C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80158" y="2582879"/>
                  <a:ext cx="203864" cy="203864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CE9A4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59" name="円/楕円 158">
                <a:extLst>
                  <a:ext uri="{FF2B5EF4-FFF2-40B4-BE49-F238E27FC236}">
                    <a16:creationId xmlns:a16="http://schemas.microsoft.com/office/drawing/2014/main" id="{90D21C79-A210-DC4C-D14D-1D03430BB69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24901" y="2441807"/>
                <a:ext cx="168747" cy="168747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CE9A4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27" name="テキスト ボックス 226">
              <a:extLst>
                <a:ext uri="{FF2B5EF4-FFF2-40B4-BE49-F238E27FC236}">
                  <a16:creationId xmlns:a16="http://schemas.microsoft.com/office/drawing/2014/main" id="{712D7836-BC48-47E0-15DD-050589FBFD3A}"/>
                </a:ext>
              </a:extLst>
            </p:cNvPr>
            <p:cNvSpPr txBox="1"/>
            <p:nvPr/>
          </p:nvSpPr>
          <p:spPr>
            <a:xfrm>
              <a:off x="4908899" y="3472900"/>
              <a:ext cx="12338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b="1" dirty="0">
                  <a:solidFill>
                    <a:srgbClr val="0070C0"/>
                  </a:solidFill>
                  <a:latin typeface="Avenir Next" panose="020B0503020202020204" pitchFamily="34" charset="0"/>
                </a:rPr>
                <a:t>Digitizer1</a:t>
              </a:r>
              <a:endParaRPr kumimoji="1" lang="ja-JP" altLang="en-US" sz="1400" b="1">
                <a:solidFill>
                  <a:srgbClr val="0070C0"/>
                </a:solidFill>
                <a:latin typeface="Avenir Next" panose="020B0503020202020204" pitchFamily="34" charset="0"/>
              </a:endParaRPr>
            </a:p>
          </p:txBody>
        </p:sp>
      </p:grpSp>
      <p:grpSp>
        <p:nvGrpSpPr>
          <p:cNvPr id="230" name="グループ化 229">
            <a:extLst>
              <a:ext uri="{FF2B5EF4-FFF2-40B4-BE49-F238E27FC236}">
                <a16:creationId xmlns:a16="http://schemas.microsoft.com/office/drawing/2014/main" id="{BA8F1966-2EF8-8A7A-6114-F7D8DB655FFC}"/>
              </a:ext>
            </a:extLst>
          </p:cNvPr>
          <p:cNvGrpSpPr/>
          <p:nvPr/>
        </p:nvGrpSpPr>
        <p:grpSpPr>
          <a:xfrm>
            <a:off x="8068217" y="5025033"/>
            <a:ext cx="1342381" cy="604508"/>
            <a:chOff x="939464" y="4931203"/>
            <a:chExt cx="1342381" cy="604508"/>
          </a:xfrm>
        </p:grpSpPr>
        <p:grpSp>
          <p:nvGrpSpPr>
            <p:cNvPr id="231" name="グループ化 230">
              <a:extLst>
                <a:ext uri="{FF2B5EF4-FFF2-40B4-BE49-F238E27FC236}">
                  <a16:creationId xmlns:a16="http://schemas.microsoft.com/office/drawing/2014/main" id="{DF391654-3925-A55F-8DC8-A9E557B6BA3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39464" y="5178957"/>
              <a:ext cx="1342381" cy="356754"/>
              <a:chOff x="529389" y="1812758"/>
              <a:chExt cx="5220000" cy="1387279"/>
            </a:xfrm>
          </p:grpSpPr>
          <p:sp>
            <p:nvSpPr>
              <p:cNvPr id="233" name="角丸四角形 232">
                <a:extLst>
                  <a:ext uri="{FF2B5EF4-FFF2-40B4-BE49-F238E27FC236}">
                    <a16:creationId xmlns:a16="http://schemas.microsoft.com/office/drawing/2014/main" id="{9A4977F0-2AC7-DD0B-29B4-BBDCE629AFA6}"/>
                  </a:ext>
                </a:extLst>
              </p:cNvPr>
              <p:cNvSpPr/>
              <p:nvPr/>
            </p:nvSpPr>
            <p:spPr>
              <a:xfrm>
                <a:off x="529389" y="1812758"/>
                <a:ext cx="5220000" cy="1387279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34" name="グループ化 233">
                <a:extLst>
                  <a:ext uri="{FF2B5EF4-FFF2-40B4-BE49-F238E27FC236}">
                    <a16:creationId xmlns:a16="http://schemas.microsoft.com/office/drawing/2014/main" id="{6A9B39ED-3AD4-80A2-067F-F3DEF093C0E1}"/>
                  </a:ext>
                </a:extLst>
              </p:cNvPr>
              <p:cNvGrpSpPr/>
              <p:nvPr/>
            </p:nvGrpSpPr>
            <p:grpSpPr>
              <a:xfrm>
                <a:off x="664643" y="1951501"/>
                <a:ext cx="4951200" cy="1124392"/>
                <a:chOff x="1178924" y="2670949"/>
                <a:chExt cx="3972748" cy="1042355"/>
              </a:xfrm>
            </p:grpSpPr>
            <p:sp>
              <p:nvSpPr>
                <p:cNvPr id="254" name="正方形/長方形 253">
                  <a:extLst>
                    <a:ext uri="{FF2B5EF4-FFF2-40B4-BE49-F238E27FC236}">
                      <a16:creationId xmlns:a16="http://schemas.microsoft.com/office/drawing/2014/main" id="{6B34EC63-2F3D-BA16-9939-2857137C25A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356528" y="2670949"/>
                  <a:ext cx="3577213" cy="1042355"/>
                </a:xfrm>
                <a:prstGeom prst="rect">
                  <a:avLst/>
                </a:prstGeom>
                <a:solidFill>
                  <a:srgbClr val="E2252F"/>
                </a:solidFill>
                <a:ln>
                  <a:solidFill>
                    <a:srgbClr val="E1242E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5" name="正方形/長方形 254">
                  <a:extLst>
                    <a:ext uri="{FF2B5EF4-FFF2-40B4-BE49-F238E27FC236}">
                      <a16:creationId xmlns:a16="http://schemas.microsoft.com/office/drawing/2014/main" id="{12517486-DF80-EE79-A282-563824D53977}"/>
                    </a:ext>
                  </a:extLst>
                </p:cNvPr>
                <p:cNvSpPr/>
                <p:nvPr/>
              </p:nvSpPr>
              <p:spPr>
                <a:xfrm>
                  <a:off x="1178924" y="2783811"/>
                  <a:ext cx="3972748" cy="848249"/>
                </a:xfrm>
                <a:prstGeom prst="rect">
                  <a:avLst/>
                </a:prstGeom>
                <a:solidFill>
                  <a:srgbClr val="E2252F"/>
                </a:solidFill>
                <a:ln>
                  <a:solidFill>
                    <a:srgbClr val="E1242E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35" name="グループ化 234">
                <a:extLst>
                  <a:ext uri="{FF2B5EF4-FFF2-40B4-BE49-F238E27FC236}">
                    <a16:creationId xmlns:a16="http://schemas.microsoft.com/office/drawing/2014/main" id="{C844F27D-AE45-27C3-FF52-2C654DC310A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30062" y="2441807"/>
                <a:ext cx="1791694" cy="168747"/>
                <a:chOff x="3319474" y="2582879"/>
                <a:chExt cx="2164548" cy="203864"/>
              </a:xfrm>
            </p:grpSpPr>
            <p:sp>
              <p:nvSpPr>
                <p:cNvPr id="246" name="円/楕円 245">
                  <a:extLst>
                    <a:ext uri="{FF2B5EF4-FFF2-40B4-BE49-F238E27FC236}">
                      <a16:creationId xmlns:a16="http://schemas.microsoft.com/office/drawing/2014/main" id="{8B0380D3-73F2-622B-3E1A-CA4500322AD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319474" y="2582879"/>
                  <a:ext cx="203864" cy="203864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CE9A4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7" name="円/楕円 246">
                  <a:extLst>
                    <a:ext uri="{FF2B5EF4-FFF2-40B4-BE49-F238E27FC236}">
                      <a16:creationId xmlns:a16="http://schemas.microsoft.com/office/drawing/2014/main" id="{79341E31-D015-C9E9-0766-276DB948E93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599572" y="2582879"/>
                  <a:ext cx="203864" cy="203864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CE9A4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8" name="円/楕円 247">
                  <a:extLst>
                    <a:ext uri="{FF2B5EF4-FFF2-40B4-BE49-F238E27FC236}">
                      <a16:creationId xmlns:a16="http://schemas.microsoft.com/office/drawing/2014/main" id="{29347519-93BB-72A9-F473-D4D8B6F114A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879670" y="2582879"/>
                  <a:ext cx="203864" cy="203864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CE9A4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9" name="円/楕円 248">
                  <a:extLst>
                    <a:ext uri="{FF2B5EF4-FFF2-40B4-BE49-F238E27FC236}">
                      <a16:creationId xmlns:a16="http://schemas.microsoft.com/office/drawing/2014/main" id="{AE02236A-EE33-DA9C-D30D-D3498859808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159768" y="2582879"/>
                  <a:ext cx="203864" cy="203864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CE9A4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0" name="円/楕円 249">
                  <a:extLst>
                    <a:ext uri="{FF2B5EF4-FFF2-40B4-BE49-F238E27FC236}">
                      <a16:creationId xmlns:a16="http://schemas.microsoft.com/office/drawing/2014/main" id="{F53F62D3-7CD1-3B7C-97BF-1D38B14A748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439866" y="2582879"/>
                  <a:ext cx="203864" cy="203864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CE9A4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1" name="円/楕円 250">
                  <a:extLst>
                    <a:ext uri="{FF2B5EF4-FFF2-40B4-BE49-F238E27FC236}">
                      <a16:creationId xmlns:a16="http://schemas.microsoft.com/office/drawing/2014/main" id="{5579A8C6-B7D9-3B34-0CEE-369B7957FC3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719964" y="2582879"/>
                  <a:ext cx="203864" cy="203864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CE9A4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2" name="円/楕円 251">
                  <a:extLst>
                    <a:ext uri="{FF2B5EF4-FFF2-40B4-BE49-F238E27FC236}">
                      <a16:creationId xmlns:a16="http://schemas.microsoft.com/office/drawing/2014/main" id="{59E72D56-3262-8C46-7035-7433251D344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000062" y="2582879"/>
                  <a:ext cx="203864" cy="203864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CE9A4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3" name="円/楕円 252">
                  <a:extLst>
                    <a:ext uri="{FF2B5EF4-FFF2-40B4-BE49-F238E27FC236}">
                      <a16:creationId xmlns:a16="http://schemas.microsoft.com/office/drawing/2014/main" id="{155D3951-E57A-4655-0AAE-A715CF86836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80158" y="2582879"/>
                  <a:ext cx="203864" cy="203864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CE9A4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36" name="グループ化 235">
                <a:extLst>
                  <a:ext uri="{FF2B5EF4-FFF2-40B4-BE49-F238E27FC236}">
                    <a16:creationId xmlns:a16="http://schemas.microsoft.com/office/drawing/2014/main" id="{C97FF55C-C153-9BEC-797B-74EAE34E822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596794" y="2441807"/>
                <a:ext cx="1791694" cy="168747"/>
                <a:chOff x="3319474" y="2582879"/>
                <a:chExt cx="2164548" cy="203864"/>
              </a:xfrm>
            </p:grpSpPr>
            <p:sp>
              <p:nvSpPr>
                <p:cNvPr id="238" name="円/楕円 237">
                  <a:extLst>
                    <a:ext uri="{FF2B5EF4-FFF2-40B4-BE49-F238E27FC236}">
                      <a16:creationId xmlns:a16="http://schemas.microsoft.com/office/drawing/2014/main" id="{C3A10210-51F0-B270-9F0E-8FC926FD811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319474" y="2582879"/>
                  <a:ext cx="203864" cy="203864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CE9A4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9" name="円/楕円 238">
                  <a:extLst>
                    <a:ext uri="{FF2B5EF4-FFF2-40B4-BE49-F238E27FC236}">
                      <a16:creationId xmlns:a16="http://schemas.microsoft.com/office/drawing/2014/main" id="{09BF60CE-291F-0E08-CBBE-7018E2DC9DA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599572" y="2582879"/>
                  <a:ext cx="203864" cy="203864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CE9A4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0" name="円/楕円 239">
                  <a:extLst>
                    <a:ext uri="{FF2B5EF4-FFF2-40B4-BE49-F238E27FC236}">
                      <a16:creationId xmlns:a16="http://schemas.microsoft.com/office/drawing/2014/main" id="{41240584-337B-0BB1-0051-C27619906BF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879670" y="2582879"/>
                  <a:ext cx="203864" cy="203864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CE9A4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1" name="円/楕円 240">
                  <a:extLst>
                    <a:ext uri="{FF2B5EF4-FFF2-40B4-BE49-F238E27FC236}">
                      <a16:creationId xmlns:a16="http://schemas.microsoft.com/office/drawing/2014/main" id="{8EFBC78F-1E95-9D5B-B077-19D3EB783EA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159768" y="2582879"/>
                  <a:ext cx="203864" cy="203864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CE9A4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2" name="円/楕円 241">
                  <a:extLst>
                    <a:ext uri="{FF2B5EF4-FFF2-40B4-BE49-F238E27FC236}">
                      <a16:creationId xmlns:a16="http://schemas.microsoft.com/office/drawing/2014/main" id="{74435BF3-E030-7CAD-543F-72FB4229C2C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439866" y="2582879"/>
                  <a:ext cx="203864" cy="203864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CE9A4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3" name="円/楕円 242">
                  <a:extLst>
                    <a:ext uri="{FF2B5EF4-FFF2-40B4-BE49-F238E27FC236}">
                      <a16:creationId xmlns:a16="http://schemas.microsoft.com/office/drawing/2014/main" id="{DD6B9235-EADE-337B-95F0-201006DF8E4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719964" y="2582879"/>
                  <a:ext cx="203864" cy="203864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CE9A4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4" name="円/楕円 243">
                  <a:extLst>
                    <a:ext uri="{FF2B5EF4-FFF2-40B4-BE49-F238E27FC236}">
                      <a16:creationId xmlns:a16="http://schemas.microsoft.com/office/drawing/2014/main" id="{6CFC59E2-C1CC-1503-3D99-99E8BE86DE2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000062" y="2582879"/>
                  <a:ext cx="203864" cy="203864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CE9A4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5" name="円/楕円 244">
                  <a:extLst>
                    <a:ext uri="{FF2B5EF4-FFF2-40B4-BE49-F238E27FC236}">
                      <a16:creationId xmlns:a16="http://schemas.microsoft.com/office/drawing/2014/main" id="{CE253808-416F-8484-6126-AD8137CDD4C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80158" y="2582879"/>
                  <a:ext cx="203864" cy="203864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CE9A4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237" name="円/楕円 236">
                <a:extLst>
                  <a:ext uri="{FF2B5EF4-FFF2-40B4-BE49-F238E27FC236}">
                    <a16:creationId xmlns:a16="http://schemas.microsoft.com/office/drawing/2014/main" id="{86B57764-2C52-1C24-F8D3-691FE2932D0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24901" y="2441807"/>
                <a:ext cx="168747" cy="168747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CE9A4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32" name="テキスト ボックス 231">
              <a:extLst>
                <a:ext uri="{FF2B5EF4-FFF2-40B4-BE49-F238E27FC236}">
                  <a16:creationId xmlns:a16="http://schemas.microsoft.com/office/drawing/2014/main" id="{7352EF75-5F23-D3BC-492F-8E4608908BDD}"/>
                </a:ext>
              </a:extLst>
            </p:cNvPr>
            <p:cNvSpPr txBox="1"/>
            <p:nvPr/>
          </p:nvSpPr>
          <p:spPr>
            <a:xfrm>
              <a:off x="993739" y="4931203"/>
              <a:ext cx="12338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b="1" dirty="0">
                  <a:solidFill>
                    <a:schemeClr val="accent2">
                      <a:lumMod val="75000"/>
                    </a:schemeClr>
                  </a:solidFill>
                  <a:latin typeface="Avenir Next" panose="020B0503020202020204" pitchFamily="34" charset="0"/>
                </a:rPr>
                <a:t>Digitizer0</a:t>
              </a:r>
              <a:endParaRPr kumimoji="1" lang="ja-JP" altLang="en-US" sz="1400" b="1">
                <a:solidFill>
                  <a:schemeClr val="accent2">
                    <a:lumMod val="75000"/>
                  </a:schemeClr>
                </a:solidFill>
                <a:latin typeface="Avenir Next" panose="020B0503020202020204" pitchFamily="34" charset="0"/>
              </a:endParaRPr>
            </a:p>
          </p:txBody>
        </p:sp>
      </p:grpSp>
      <p:grpSp>
        <p:nvGrpSpPr>
          <p:cNvPr id="256" name="グループ化 255">
            <a:extLst>
              <a:ext uri="{FF2B5EF4-FFF2-40B4-BE49-F238E27FC236}">
                <a16:creationId xmlns:a16="http://schemas.microsoft.com/office/drawing/2014/main" id="{C5F61B39-8D88-7A4B-45E5-714BFD241F03}"/>
              </a:ext>
            </a:extLst>
          </p:cNvPr>
          <p:cNvGrpSpPr/>
          <p:nvPr/>
        </p:nvGrpSpPr>
        <p:grpSpPr>
          <a:xfrm>
            <a:off x="10619205" y="3306464"/>
            <a:ext cx="1342381" cy="605915"/>
            <a:chOff x="4854624" y="3472900"/>
            <a:chExt cx="1342381" cy="605915"/>
          </a:xfrm>
        </p:grpSpPr>
        <p:grpSp>
          <p:nvGrpSpPr>
            <p:cNvPr id="257" name="グループ化 256">
              <a:extLst>
                <a:ext uri="{FF2B5EF4-FFF2-40B4-BE49-F238E27FC236}">
                  <a16:creationId xmlns:a16="http://schemas.microsoft.com/office/drawing/2014/main" id="{2CD93040-F9D1-AD6B-0BC7-849777FD716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854624" y="3722061"/>
              <a:ext cx="1342381" cy="356754"/>
              <a:chOff x="529389" y="1812758"/>
              <a:chExt cx="5220000" cy="1387279"/>
            </a:xfrm>
          </p:grpSpPr>
          <p:sp>
            <p:nvSpPr>
              <p:cNvPr id="259" name="角丸四角形 258">
                <a:extLst>
                  <a:ext uri="{FF2B5EF4-FFF2-40B4-BE49-F238E27FC236}">
                    <a16:creationId xmlns:a16="http://schemas.microsoft.com/office/drawing/2014/main" id="{71CB9D59-35EA-E891-7B95-97B4550651AA}"/>
                  </a:ext>
                </a:extLst>
              </p:cNvPr>
              <p:cNvSpPr/>
              <p:nvPr/>
            </p:nvSpPr>
            <p:spPr>
              <a:xfrm>
                <a:off x="529389" y="1812758"/>
                <a:ext cx="5220000" cy="1387279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60" name="グループ化 259">
                <a:extLst>
                  <a:ext uri="{FF2B5EF4-FFF2-40B4-BE49-F238E27FC236}">
                    <a16:creationId xmlns:a16="http://schemas.microsoft.com/office/drawing/2014/main" id="{38B46831-AF21-9079-5C7D-7FB293226DA6}"/>
                  </a:ext>
                </a:extLst>
              </p:cNvPr>
              <p:cNvGrpSpPr/>
              <p:nvPr/>
            </p:nvGrpSpPr>
            <p:grpSpPr>
              <a:xfrm>
                <a:off x="664643" y="1951501"/>
                <a:ext cx="4951200" cy="1124392"/>
                <a:chOff x="1178924" y="2670949"/>
                <a:chExt cx="3972748" cy="1042355"/>
              </a:xfrm>
            </p:grpSpPr>
            <p:sp>
              <p:nvSpPr>
                <p:cNvPr id="280" name="正方形/長方形 279">
                  <a:extLst>
                    <a:ext uri="{FF2B5EF4-FFF2-40B4-BE49-F238E27FC236}">
                      <a16:creationId xmlns:a16="http://schemas.microsoft.com/office/drawing/2014/main" id="{F89DC96C-28FD-C7F0-DB36-8B29ED8880F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356528" y="2670949"/>
                  <a:ext cx="3577213" cy="1042355"/>
                </a:xfrm>
                <a:prstGeom prst="rect">
                  <a:avLst/>
                </a:prstGeom>
                <a:solidFill>
                  <a:srgbClr val="E2252F"/>
                </a:solidFill>
                <a:ln>
                  <a:solidFill>
                    <a:srgbClr val="E1242E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1" name="正方形/長方形 280">
                  <a:extLst>
                    <a:ext uri="{FF2B5EF4-FFF2-40B4-BE49-F238E27FC236}">
                      <a16:creationId xmlns:a16="http://schemas.microsoft.com/office/drawing/2014/main" id="{BAB31309-0AAC-82EC-AEBD-73434258B466}"/>
                    </a:ext>
                  </a:extLst>
                </p:cNvPr>
                <p:cNvSpPr/>
                <p:nvPr/>
              </p:nvSpPr>
              <p:spPr>
                <a:xfrm>
                  <a:off x="1178924" y="2783811"/>
                  <a:ext cx="3972748" cy="848249"/>
                </a:xfrm>
                <a:prstGeom prst="rect">
                  <a:avLst/>
                </a:prstGeom>
                <a:solidFill>
                  <a:srgbClr val="E2252F"/>
                </a:solidFill>
                <a:ln>
                  <a:solidFill>
                    <a:srgbClr val="E1242E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61" name="グループ化 260">
                <a:extLst>
                  <a:ext uri="{FF2B5EF4-FFF2-40B4-BE49-F238E27FC236}">
                    <a16:creationId xmlns:a16="http://schemas.microsoft.com/office/drawing/2014/main" id="{A59DACDB-DBFB-236E-203A-6B8DEB2596D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30062" y="2441807"/>
                <a:ext cx="1791694" cy="168747"/>
                <a:chOff x="3319474" y="2582879"/>
                <a:chExt cx="2164548" cy="203864"/>
              </a:xfrm>
            </p:grpSpPr>
            <p:sp>
              <p:nvSpPr>
                <p:cNvPr id="272" name="円/楕円 271">
                  <a:extLst>
                    <a:ext uri="{FF2B5EF4-FFF2-40B4-BE49-F238E27FC236}">
                      <a16:creationId xmlns:a16="http://schemas.microsoft.com/office/drawing/2014/main" id="{4FD93A79-4829-D715-D3F8-43BEFFB589D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319474" y="2582879"/>
                  <a:ext cx="203864" cy="203864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CE9A4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3" name="円/楕円 272">
                  <a:extLst>
                    <a:ext uri="{FF2B5EF4-FFF2-40B4-BE49-F238E27FC236}">
                      <a16:creationId xmlns:a16="http://schemas.microsoft.com/office/drawing/2014/main" id="{C641F85A-6933-43D5-1452-552382C6E9C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599572" y="2582879"/>
                  <a:ext cx="203864" cy="203864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CE9A4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4" name="円/楕円 273">
                  <a:extLst>
                    <a:ext uri="{FF2B5EF4-FFF2-40B4-BE49-F238E27FC236}">
                      <a16:creationId xmlns:a16="http://schemas.microsoft.com/office/drawing/2014/main" id="{30A3C603-F94E-BB1D-854D-85A05542FA9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879670" y="2582879"/>
                  <a:ext cx="203864" cy="203864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CE9A4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5" name="円/楕円 274">
                  <a:extLst>
                    <a:ext uri="{FF2B5EF4-FFF2-40B4-BE49-F238E27FC236}">
                      <a16:creationId xmlns:a16="http://schemas.microsoft.com/office/drawing/2014/main" id="{15643138-74A2-B674-D6E9-0A2FD18C7CD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159768" y="2582879"/>
                  <a:ext cx="203864" cy="203864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CE9A4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6" name="円/楕円 275">
                  <a:extLst>
                    <a:ext uri="{FF2B5EF4-FFF2-40B4-BE49-F238E27FC236}">
                      <a16:creationId xmlns:a16="http://schemas.microsoft.com/office/drawing/2014/main" id="{F28FA5F2-D53C-B2A0-BE44-11B597F0C27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439866" y="2582879"/>
                  <a:ext cx="203864" cy="203864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CE9A4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7" name="円/楕円 276">
                  <a:extLst>
                    <a:ext uri="{FF2B5EF4-FFF2-40B4-BE49-F238E27FC236}">
                      <a16:creationId xmlns:a16="http://schemas.microsoft.com/office/drawing/2014/main" id="{0265B0D7-5451-B454-DE20-25454D92BA5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719964" y="2582879"/>
                  <a:ext cx="203864" cy="203864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CE9A4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8" name="円/楕円 277">
                  <a:extLst>
                    <a:ext uri="{FF2B5EF4-FFF2-40B4-BE49-F238E27FC236}">
                      <a16:creationId xmlns:a16="http://schemas.microsoft.com/office/drawing/2014/main" id="{2AF0E592-EEC6-8C60-C7E4-3CE29AF6C44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000062" y="2582879"/>
                  <a:ext cx="203864" cy="203864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CE9A4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9" name="円/楕円 278">
                  <a:extLst>
                    <a:ext uri="{FF2B5EF4-FFF2-40B4-BE49-F238E27FC236}">
                      <a16:creationId xmlns:a16="http://schemas.microsoft.com/office/drawing/2014/main" id="{4A2F9EA9-CDE4-E797-F40C-51D2A411A93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80158" y="2582879"/>
                  <a:ext cx="203864" cy="203864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CE9A4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62" name="グループ化 261">
                <a:extLst>
                  <a:ext uri="{FF2B5EF4-FFF2-40B4-BE49-F238E27FC236}">
                    <a16:creationId xmlns:a16="http://schemas.microsoft.com/office/drawing/2014/main" id="{5727D6C0-62CE-1BD7-180F-9DED0695B77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596794" y="2441807"/>
                <a:ext cx="1791694" cy="168747"/>
                <a:chOff x="3319474" y="2582879"/>
                <a:chExt cx="2164548" cy="203864"/>
              </a:xfrm>
            </p:grpSpPr>
            <p:sp>
              <p:nvSpPr>
                <p:cNvPr id="264" name="円/楕円 263">
                  <a:extLst>
                    <a:ext uri="{FF2B5EF4-FFF2-40B4-BE49-F238E27FC236}">
                      <a16:creationId xmlns:a16="http://schemas.microsoft.com/office/drawing/2014/main" id="{732C5474-A8F9-061F-BD41-5A5BB221F9B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319474" y="2582879"/>
                  <a:ext cx="203864" cy="203864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CE9A4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5" name="円/楕円 264">
                  <a:extLst>
                    <a:ext uri="{FF2B5EF4-FFF2-40B4-BE49-F238E27FC236}">
                      <a16:creationId xmlns:a16="http://schemas.microsoft.com/office/drawing/2014/main" id="{FD9DF2C1-F82C-F721-D014-D6416D95A36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599572" y="2582879"/>
                  <a:ext cx="203864" cy="203864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CE9A4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6" name="円/楕円 265">
                  <a:extLst>
                    <a:ext uri="{FF2B5EF4-FFF2-40B4-BE49-F238E27FC236}">
                      <a16:creationId xmlns:a16="http://schemas.microsoft.com/office/drawing/2014/main" id="{59E9725E-C368-E40D-3370-325D0E62051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879670" y="2582879"/>
                  <a:ext cx="203864" cy="203864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CE9A4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7" name="円/楕円 266">
                  <a:extLst>
                    <a:ext uri="{FF2B5EF4-FFF2-40B4-BE49-F238E27FC236}">
                      <a16:creationId xmlns:a16="http://schemas.microsoft.com/office/drawing/2014/main" id="{80738F6F-C32D-73FD-3FB7-6D9057D55B0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159768" y="2582879"/>
                  <a:ext cx="203864" cy="203864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CE9A4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8" name="円/楕円 267">
                  <a:extLst>
                    <a:ext uri="{FF2B5EF4-FFF2-40B4-BE49-F238E27FC236}">
                      <a16:creationId xmlns:a16="http://schemas.microsoft.com/office/drawing/2014/main" id="{FE9422A1-5236-2499-C972-9D862E0DA41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439866" y="2582879"/>
                  <a:ext cx="203864" cy="203864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CE9A4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9" name="円/楕円 268">
                  <a:extLst>
                    <a:ext uri="{FF2B5EF4-FFF2-40B4-BE49-F238E27FC236}">
                      <a16:creationId xmlns:a16="http://schemas.microsoft.com/office/drawing/2014/main" id="{D27117B1-F365-38A2-8A84-05E64F0E725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719964" y="2582879"/>
                  <a:ext cx="203864" cy="203864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CE9A4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0" name="円/楕円 269">
                  <a:extLst>
                    <a:ext uri="{FF2B5EF4-FFF2-40B4-BE49-F238E27FC236}">
                      <a16:creationId xmlns:a16="http://schemas.microsoft.com/office/drawing/2014/main" id="{3871BC7E-448B-641F-0F12-CB00D342541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000062" y="2582879"/>
                  <a:ext cx="203864" cy="203864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CE9A4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1" name="円/楕円 270">
                  <a:extLst>
                    <a:ext uri="{FF2B5EF4-FFF2-40B4-BE49-F238E27FC236}">
                      <a16:creationId xmlns:a16="http://schemas.microsoft.com/office/drawing/2014/main" id="{B44CFE01-B6BB-9C75-392E-666C3D1DC34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80158" y="2582879"/>
                  <a:ext cx="203864" cy="203864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CE9A4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263" name="円/楕円 262">
                <a:extLst>
                  <a:ext uri="{FF2B5EF4-FFF2-40B4-BE49-F238E27FC236}">
                    <a16:creationId xmlns:a16="http://schemas.microsoft.com/office/drawing/2014/main" id="{0ED486C4-9354-365B-983F-FF2CB04F98E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24901" y="2441807"/>
                <a:ext cx="168747" cy="168747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CE9A4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58" name="テキスト ボックス 257">
              <a:extLst>
                <a:ext uri="{FF2B5EF4-FFF2-40B4-BE49-F238E27FC236}">
                  <a16:creationId xmlns:a16="http://schemas.microsoft.com/office/drawing/2014/main" id="{F271FE9F-1E3F-54AF-C643-7E9FE9987DCF}"/>
                </a:ext>
              </a:extLst>
            </p:cNvPr>
            <p:cNvSpPr txBox="1"/>
            <p:nvPr/>
          </p:nvSpPr>
          <p:spPr>
            <a:xfrm>
              <a:off x="4908899" y="3472900"/>
              <a:ext cx="12338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b="1" dirty="0">
                  <a:solidFill>
                    <a:srgbClr val="0070C0"/>
                  </a:solidFill>
                  <a:latin typeface="Avenir Next" panose="020B0503020202020204" pitchFamily="34" charset="0"/>
                </a:rPr>
                <a:t>Digitizer1</a:t>
              </a:r>
              <a:endParaRPr kumimoji="1" lang="ja-JP" altLang="en-US" sz="1400" b="1">
                <a:solidFill>
                  <a:srgbClr val="0070C0"/>
                </a:solidFill>
                <a:latin typeface="Avenir Next" panose="020B0503020202020204" pitchFamily="34" charset="0"/>
              </a:endParaRPr>
            </a:p>
          </p:txBody>
        </p:sp>
      </p:grpSp>
      <p:sp>
        <p:nvSpPr>
          <p:cNvPr id="284" name="テキスト ボックス 283">
            <a:extLst>
              <a:ext uri="{FF2B5EF4-FFF2-40B4-BE49-F238E27FC236}">
                <a16:creationId xmlns:a16="http://schemas.microsoft.com/office/drawing/2014/main" id="{7F63D0C8-6A13-71BC-5205-3210E9109B3E}"/>
              </a:ext>
            </a:extLst>
          </p:cNvPr>
          <p:cNvSpPr txBox="1"/>
          <p:nvPr/>
        </p:nvSpPr>
        <p:spPr>
          <a:xfrm>
            <a:off x="7510357" y="6066516"/>
            <a:ext cx="40331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>
                <a:latin typeface="Avenir Next" panose="020B0503020202020204" pitchFamily="34" charset="0"/>
              </a:rPr>
              <a:t>One sensor readout by one digitizer</a:t>
            </a:r>
          </a:p>
          <a:p>
            <a:pPr algn="ctr"/>
            <a:r>
              <a:rPr lang="ja-JP" altLang="en-US" sz="1400">
                <a:latin typeface="Avenir Next" panose="020B0503020202020204" pitchFamily="34" charset="0"/>
              </a:rPr>
              <a:t>↓</a:t>
            </a:r>
            <a:endParaRPr lang="en-US" altLang="ja-JP" sz="1400" dirty="0">
              <a:latin typeface="Avenir Next" panose="020B0503020202020204" pitchFamily="34" charset="0"/>
            </a:endParaRPr>
          </a:p>
          <a:p>
            <a:pPr algn="ctr"/>
            <a:r>
              <a:rPr lang="en-US" altLang="ja-JP" sz="1400" dirty="0">
                <a:latin typeface="Avenir Next" panose="020B0503020202020204" pitchFamily="34" charset="0"/>
              </a:rPr>
              <a:t>Remove mis-calibration between two digitizer </a:t>
            </a:r>
            <a:endParaRPr kumimoji="1" lang="ja-JP" altLang="en-US" sz="1400">
              <a:latin typeface="Avenir Next" panose="020B0503020202020204" pitchFamily="34" charset="0"/>
            </a:endParaRPr>
          </a:p>
        </p:txBody>
      </p:sp>
      <p:sp>
        <p:nvSpPr>
          <p:cNvPr id="288" name="左中かっこ 287">
            <a:extLst>
              <a:ext uri="{FF2B5EF4-FFF2-40B4-BE49-F238E27FC236}">
                <a16:creationId xmlns:a16="http://schemas.microsoft.com/office/drawing/2014/main" id="{475A298B-0C2B-AD5E-1748-0EDF2F621E26}"/>
              </a:ext>
            </a:extLst>
          </p:cNvPr>
          <p:cNvSpPr/>
          <p:nvPr/>
        </p:nvSpPr>
        <p:spPr>
          <a:xfrm>
            <a:off x="3497365" y="5029671"/>
            <a:ext cx="223752" cy="1030460"/>
          </a:xfrm>
          <a:prstGeom prst="leftBrace">
            <a:avLst>
              <a:gd name="adj1" fmla="val 8333"/>
              <a:gd name="adj2" fmla="val 75309"/>
            </a:avLst>
          </a:prstGeom>
          <a:ln w="19050">
            <a:solidFill>
              <a:schemeClr val="tx1"/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左中かっこ 293">
            <a:extLst>
              <a:ext uri="{FF2B5EF4-FFF2-40B4-BE49-F238E27FC236}">
                <a16:creationId xmlns:a16="http://schemas.microsoft.com/office/drawing/2014/main" id="{8E895C25-D873-76BA-6AA4-D83D587F42FC}"/>
              </a:ext>
            </a:extLst>
          </p:cNvPr>
          <p:cNvSpPr/>
          <p:nvPr/>
        </p:nvSpPr>
        <p:spPr>
          <a:xfrm flipH="1">
            <a:off x="4740003" y="4424754"/>
            <a:ext cx="223752" cy="1030460"/>
          </a:xfrm>
          <a:prstGeom prst="leftBrace">
            <a:avLst>
              <a:gd name="adj1" fmla="val 8333"/>
              <a:gd name="adj2" fmla="val 75309"/>
            </a:avLst>
          </a:prstGeom>
          <a:ln w="19050">
            <a:solidFill>
              <a:schemeClr val="tx1"/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6" name="テキスト ボックス 295">
            <a:extLst>
              <a:ext uri="{FF2B5EF4-FFF2-40B4-BE49-F238E27FC236}">
                <a16:creationId xmlns:a16="http://schemas.microsoft.com/office/drawing/2014/main" id="{23A58AEE-EC68-DE7F-E4BB-8407FB8C664D}"/>
              </a:ext>
            </a:extLst>
          </p:cNvPr>
          <p:cNvSpPr txBox="1"/>
          <p:nvPr/>
        </p:nvSpPr>
        <p:spPr>
          <a:xfrm>
            <a:off x="4743679" y="4829894"/>
            <a:ext cx="898394" cy="307777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>
                <a:latin typeface="Avenir Next" panose="020B0503020202020204" pitchFamily="34" charset="0"/>
              </a:rPr>
              <a:t>5 rows</a:t>
            </a:r>
            <a:endParaRPr kumimoji="1" lang="ja-JP" altLang="en-US" sz="1400">
              <a:latin typeface="Avenir Next" panose="020B0503020202020204" pitchFamily="34" charset="0"/>
            </a:endParaRPr>
          </a:p>
        </p:txBody>
      </p:sp>
      <p:sp>
        <p:nvSpPr>
          <p:cNvPr id="297" name="テキスト ボックス 296">
            <a:extLst>
              <a:ext uri="{FF2B5EF4-FFF2-40B4-BE49-F238E27FC236}">
                <a16:creationId xmlns:a16="http://schemas.microsoft.com/office/drawing/2014/main" id="{B53D27A1-9D08-958E-06C3-A6B2E8E2989D}"/>
              </a:ext>
            </a:extLst>
          </p:cNvPr>
          <p:cNvSpPr txBox="1"/>
          <p:nvPr/>
        </p:nvSpPr>
        <p:spPr>
          <a:xfrm>
            <a:off x="2822723" y="5750326"/>
            <a:ext cx="898394" cy="307777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>
                <a:latin typeface="Avenir Next" panose="020B0503020202020204" pitchFamily="34" charset="0"/>
              </a:rPr>
              <a:t>5 rows</a:t>
            </a:r>
            <a:endParaRPr kumimoji="1" lang="ja-JP" altLang="en-US" sz="1400">
              <a:latin typeface="Avenir Next" panose="020B0503020202020204" pitchFamily="34" charset="0"/>
            </a:endParaRPr>
          </a:p>
        </p:txBody>
      </p:sp>
      <p:sp>
        <p:nvSpPr>
          <p:cNvPr id="302" name="左中かっこ 301">
            <a:extLst>
              <a:ext uri="{FF2B5EF4-FFF2-40B4-BE49-F238E27FC236}">
                <a16:creationId xmlns:a16="http://schemas.microsoft.com/office/drawing/2014/main" id="{53E28BE1-3EB7-1102-8C06-9959A14C8CC9}"/>
              </a:ext>
            </a:extLst>
          </p:cNvPr>
          <p:cNvSpPr/>
          <p:nvPr/>
        </p:nvSpPr>
        <p:spPr>
          <a:xfrm>
            <a:off x="9856986" y="4719866"/>
            <a:ext cx="223752" cy="1030460"/>
          </a:xfrm>
          <a:prstGeom prst="leftBrace">
            <a:avLst>
              <a:gd name="adj1" fmla="val 8333"/>
              <a:gd name="adj2" fmla="val 75309"/>
            </a:avLst>
          </a:prstGeom>
          <a:ln w="19050">
            <a:solidFill>
              <a:schemeClr val="tx1"/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左中かっこ 302">
            <a:extLst>
              <a:ext uri="{FF2B5EF4-FFF2-40B4-BE49-F238E27FC236}">
                <a16:creationId xmlns:a16="http://schemas.microsoft.com/office/drawing/2014/main" id="{4929345F-33F5-1AB8-A161-1F377E3392F6}"/>
              </a:ext>
            </a:extLst>
          </p:cNvPr>
          <p:cNvSpPr/>
          <p:nvPr/>
        </p:nvSpPr>
        <p:spPr>
          <a:xfrm flipH="1">
            <a:off x="11099624" y="4114949"/>
            <a:ext cx="223752" cy="1030460"/>
          </a:xfrm>
          <a:prstGeom prst="leftBrace">
            <a:avLst>
              <a:gd name="adj1" fmla="val 8333"/>
              <a:gd name="adj2" fmla="val 75309"/>
            </a:avLst>
          </a:prstGeom>
          <a:ln w="19050">
            <a:solidFill>
              <a:schemeClr val="tx1"/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4" name="テキスト ボックス 303">
            <a:extLst>
              <a:ext uri="{FF2B5EF4-FFF2-40B4-BE49-F238E27FC236}">
                <a16:creationId xmlns:a16="http://schemas.microsoft.com/office/drawing/2014/main" id="{49CEA8BA-47B1-3E30-B738-30F13F971048}"/>
              </a:ext>
            </a:extLst>
          </p:cNvPr>
          <p:cNvSpPr txBox="1"/>
          <p:nvPr/>
        </p:nvSpPr>
        <p:spPr>
          <a:xfrm>
            <a:off x="11103300" y="4520089"/>
            <a:ext cx="898394" cy="307777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>
                <a:latin typeface="Avenir Next" panose="020B0503020202020204" pitchFamily="34" charset="0"/>
              </a:rPr>
              <a:t>7 rows</a:t>
            </a:r>
            <a:endParaRPr kumimoji="1" lang="ja-JP" altLang="en-US" sz="1400">
              <a:latin typeface="Avenir Next" panose="020B0503020202020204" pitchFamily="34" charset="0"/>
            </a:endParaRPr>
          </a:p>
        </p:txBody>
      </p:sp>
      <p:sp>
        <p:nvSpPr>
          <p:cNvPr id="305" name="テキスト ボックス 304">
            <a:extLst>
              <a:ext uri="{FF2B5EF4-FFF2-40B4-BE49-F238E27FC236}">
                <a16:creationId xmlns:a16="http://schemas.microsoft.com/office/drawing/2014/main" id="{605AEEF3-2196-0220-0754-CE80B96B8F14}"/>
              </a:ext>
            </a:extLst>
          </p:cNvPr>
          <p:cNvSpPr txBox="1"/>
          <p:nvPr/>
        </p:nvSpPr>
        <p:spPr>
          <a:xfrm>
            <a:off x="9182344" y="5440521"/>
            <a:ext cx="898394" cy="307777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>
                <a:latin typeface="Avenir Next" panose="020B0503020202020204" pitchFamily="34" charset="0"/>
              </a:rPr>
              <a:t>8 rows</a:t>
            </a:r>
            <a:endParaRPr kumimoji="1" lang="ja-JP" altLang="en-US" sz="1400">
              <a:latin typeface="Avenir Next" panose="020B0503020202020204" pitchFamily="34" charset="0"/>
            </a:endParaRPr>
          </a:p>
        </p:txBody>
      </p:sp>
      <p:sp>
        <p:nvSpPr>
          <p:cNvPr id="306" name="テキスト ボックス 305">
            <a:extLst>
              <a:ext uri="{FF2B5EF4-FFF2-40B4-BE49-F238E27FC236}">
                <a16:creationId xmlns:a16="http://schemas.microsoft.com/office/drawing/2014/main" id="{2B6DE30C-78DF-9C1A-3160-00E2213C5561}"/>
              </a:ext>
            </a:extLst>
          </p:cNvPr>
          <p:cNvSpPr txBox="1"/>
          <p:nvPr/>
        </p:nvSpPr>
        <p:spPr>
          <a:xfrm>
            <a:off x="597877" y="3406613"/>
            <a:ext cx="1871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 dirty="0">
                <a:latin typeface="Avenir Next" panose="020B0503020202020204" pitchFamily="34" charset="0"/>
              </a:rPr>
              <a:t>Pattern-1</a:t>
            </a:r>
          </a:p>
          <a:p>
            <a:pPr algn="ctr"/>
            <a:r>
              <a:rPr kumimoji="1" lang="en-US" altLang="ja-JP" sz="1200" b="1" dirty="0">
                <a:latin typeface="Avenir Next" panose="020B0503020202020204" pitchFamily="34" charset="0"/>
              </a:rPr>
              <a:t>Timing</a:t>
            </a:r>
            <a:r>
              <a:rPr lang="en-US" altLang="ja-JP" sz="1200" b="1" dirty="0">
                <a:latin typeface="Avenir Next" panose="020B0503020202020204" pitchFamily="34" charset="0"/>
              </a:rPr>
              <a:t> Measurement</a:t>
            </a:r>
            <a:endParaRPr kumimoji="1" lang="ja-JP" altLang="en-US" sz="1200" b="1">
              <a:latin typeface="Avenir Next" panose="020B0503020202020204" pitchFamily="34" charset="0"/>
            </a:endParaRPr>
          </a:p>
        </p:txBody>
      </p:sp>
      <p:sp>
        <p:nvSpPr>
          <p:cNvPr id="310" name="テキスト ボックス 309">
            <a:extLst>
              <a:ext uri="{FF2B5EF4-FFF2-40B4-BE49-F238E27FC236}">
                <a16:creationId xmlns:a16="http://schemas.microsoft.com/office/drawing/2014/main" id="{E776D3A7-58EA-947A-08EC-DB965C48BDD6}"/>
              </a:ext>
            </a:extLst>
          </p:cNvPr>
          <p:cNvSpPr txBox="1"/>
          <p:nvPr/>
        </p:nvSpPr>
        <p:spPr>
          <a:xfrm>
            <a:off x="6848903" y="3404240"/>
            <a:ext cx="2112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 dirty="0">
                <a:latin typeface="Avenir Next" panose="020B0503020202020204" pitchFamily="34" charset="0"/>
              </a:rPr>
              <a:t>Pattern-2</a:t>
            </a:r>
          </a:p>
          <a:p>
            <a:pPr algn="ctr"/>
            <a:r>
              <a:rPr kumimoji="1" lang="en-US" altLang="ja-JP" sz="1200" b="1" dirty="0">
                <a:latin typeface="Avenir Next" panose="020B0503020202020204" pitchFamily="34" charset="0"/>
              </a:rPr>
              <a:t>Positioning</a:t>
            </a:r>
            <a:r>
              <a:rPr lang="en-US" altLang="ja-JP" sz="1200" b="1" dirty="0">
                <a:latin typeface="Avenir Next" panose="020B0503020202020204" pitchFamily="34" charset="0"/>
              </a:rPr>
              <a:t> Measurement</a:t>
            </a:r>
            <a:endParaRPr kumimoji="1" lang="ja-JP" altLang="en-US" sz="1200" b="1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504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図 19">
            <a:extLst>
              <a:ext uri="{FF2B5EF4-FFF2-40B4-BE49-F238E27FC236}">
                <a16:creationId xmlns:a16="http://schemas.microsoft.com/office/drawing/2014/main" id="{85243294-FD6A-2597-F31C-D14AE1E3932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47" t="9937" r="68222" b="50158"/>
          <a:stretch>
            <a:fillRect/>
          </a:stretch>
        </p:blipFill>
        <p:spPr>
          <a:xfrm>
            <a:off x="778167" y="2932172"/>
            <a:ext cx="3414321" cy="2761929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D35D7FA-9B50-7AE5-754C-7B6CBDBD4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Clustering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F84D1ED-491C-F3A3-EDBE-17BE507E2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7983"/>
            <a:ext cx="10515600" cy="4785382"/>
          </a:xfrm>
        </p:spPr>
        <p:txBody>
          <a:bodyPr>
            <a:normAutofit lnSpcReduction="10000"/>
          </a:bodyPr>
          <a:lstStyle/>
          <a:p>
            <a:r>
              <a:rPr lang="en-US" altLang="ja-JP" dirty="0"/>
              <a:t>Exclude event with the leading strip on edge</a:t>
            </a:r>
          </a:p>
          <a:p>
            <a:pPr lvl="1"/>
            <a:r>
              <a:rPr lang="en-US" altLang="ja-JP" dirty="0"/>
              <a:t>Hit beam outside of the acceptance</a:t>
            </a:r>
          </a:p>
          <a:p>
            <a:pPr lvl="1"/>
            <a:endParaRPr lang="en-US" altLang="ja-JP" dirty="0"/>
          </a:p>
          <a:p>
            <a:pPr lvl="1"/>
            <a:endParaRPr lang="en-US" altLang="ja-JP" dirty="0"/>
          </a:p>
          <a:p>
            <a:pPr lvl="1"/>
            <a:endParaRPr lang="en-US" altLang="ja-JP" dirty="0"/>
          </a:p>
          <a:p>
            <a:pPr lvl="1"/>
            <a:endParaRPr lang="en-US" altLang="ja-JP" dirty="0"/>
          </a:p>
          <a:p>
            <a:pPr lvl="1"/>
            <a:endParaRPr lang="en-US" altLang="ja-JP" dirty="0"/>
          </a:p>
          <a:p>
            <a:pPr lvl="1"/>
            <a:endParaRPr lang="en-US" altLang="ja-JP" dirty="0"/>
          </a:p>
          <a:p>
            <a:pPr lvl="1"/>
            <a:endParaRPr lang="en-US" altLang="ja-JP" dirty="0"/>
          </a:p>
          <a:p>
            <a:pPr lvl="1"/>
            <a:endParaRPr lang="en-US" altLang="ja-JP" dirty="0"/>
          </a:p>
          <a:p>
            <a:pPr lvl="1"/>
            <a:endParaRPr lang="en-US" altLang="ja-JP" dirty="0"/>
          </a:p>
          <a:p>
            <a:pPr lvl="1"/>
            <a:r>
              <a:rPr lang="en-US" altLang="ja-JP" dirty="0"/>
              <a:t>Timing calibration is not enough for timing resolution measurement</a:t>
            </a:r>
          </a:p>
          <a:p>
            <a:pPr lvl="2"/>
            <a:r>
              <a:rPr lang="en-US" altLang="ja-JP" dirty="0"/>
              <a:t>Trigger signal is used as timing reference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C721C2E-D6B3-8223-7EC9-A947529F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lang="ja-JP" altLang="en-US" smtClean="0"/>
              <a:pPr/>
              <a:t>9</a:t>
            </a:fld>
            <a:endParaRPr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0F5110A6-7276-3314-F4C7-AFCEBE7834F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006" t="7262" r="1609" b="2605"/>
          <a:stretch>
            <a:fillRect/>
          </a:stretch>
        </p:blipFill>
        <p:spPr>
          <a:xfrm rot="5400000">
            <a:off x="5210588" y="2643514"/>
            <a:ext cx="2497101" cy="3414320"/>
          </a:xfrm>
          <a:prstGeom prst="rect">
            <a:avLst/>
          </a:prstGeom>
        </p:spPr>
      </p:pic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1F2B753F-3893-DE6E-71D4-400F508C1C4E}"/>
              </a:ext>
            </a:extLst>
          </p:cNvPr>
          <p:cNvCxnSpPr>
            <a:cxnSpLocks/>
          </p:cNvCxnSpPr>
          <p:nvPr/>
        </p:nvCxnSpPr>
        <p:spPr>
          <a:xfrm>
            <a:off x="1146408" y="3523154"/>
            <a:ext cx="2900075" cy="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30830A5-9CF5-2D5C-9242-2200352393A6}"/>
              </a:ext>
            </a:extLst>
          </p:cNvPr>
          <p:cNvSpPr txBox="1"/>
          <p:nvPr/>
        </p:nvSpPr>
        <p:spPr>
          <a:xfrm>
            <a:off x="2014205" y="3534569"/>
            <a:ext cx="2458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>
                <a:solidFill>
                  <a:srgbClr val="FF0000"/>
                </a:solidFill>
                <a:latin typeface="Avenir Next" panose="020B0503020202020204" pitchFamily="34" charset="0"/>
              </a:rPr>
              <a:t>Timing Window</a:t>
            </a:r>
            <a:endParaRPr kumimoji="1" lang="ja-JP" altLang="en-US" sz="1400">
              <a:solidFill>
                <a:srgbClr val="FF0000"/>
              </a:solidFill>
              <a:latin typeface="Avenir Next" panose="020B0503020202020204" pitchFamily="34" charset="0"/>
            </a:endParaRPr>
          </a:p>
        </p:txBody>
      </p:sp>
      <p:sp>
        <p:nvSpPr>
          <p:cNvPr id="16" name="右矢印 15">
            <a:extLst>
              <a:ext uri="{FF2B5EF4-FFF2-40B4-BE49-F238E27FC236}">
                <a16:creationId xmlns:a16="http://schemas.microsoft.com/office/drawing/2014/main" id="{A38EB1E0-57A1-5C33-9316-20E72574A413}"/>
              </a:ext>
            </a:extLst>
          </p:cNvPr>
          <p:cNvSpPr/>
          <p:nvPr/>
        </p:nvSpPr>
        <p:spPr>
          <a:xfrm>
            <a:off x="8213835" y="3796861"/>
            <a:ext cx="346841" cy="956442"/>
          </a:xfrm>
          <a:prstGeom prst="rightArrow">
            <a:avLst/>
          </a:prstGeom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EB878ABB-0867-B2CC-66AC-25EE86A95B0A}"/>
              </a:ext>
            </a:extLst>
          </p:cNvPr>
          <p:cNvCxnSpPr/>
          <p:nvPr/>
        </p:nvCxnSpPr>
        <p:spPr>
          <a:xfrm flipV="1">
            <a:off x="5396545" y="3174144"/>
            <a:ext cx="0" cy="2201875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18CC6F2-14D9-3D1D-629E-9C8058D22FAA}"/>
              </a:ext>
            </a:extLst>
          </p:cNvPr>
          <p:cNvSpPr txBox="1"/>
          <p:nvPr/>
        </p:nvSpPr>
        <p:spPr>
          <a:xfrm>
            <a:off x="4577876" y="2880766"/>
            <a:ext cx="1828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>
                <a:solidFill>
                  <a:srgbClr val="FF0000"/>
                </a:solidFill>
                <a:latin typeface="Avenir Next" panose="020B0503020202020204" pitchFamily="34" charset="0"/>
              </a:rPr>
              <a:t>Cut for leading strip</a:t>
            </a:r>
            <a:endParaRPr kumimoji="1" lang="ja-JP" altLang="en-US" sz="1400">
              <a:solidFill>
                <a:srgbClr val="FF0000"/>
              </a:solidFill>
              <a:latin typeface="Avenir Next" panose="020B0503020202020204" pitchFamily="34" charset="0"/>
            </a:endParaRP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C46984F9-CC47-DE64-04C1-F00D2211270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251" t="7387" r="1883" b="3227"/>
          <a:stretch>
            <a:fillRect/>
          </a:stretch>
        </p:blipFill>
        <p:spPr>
          <a:xfrm rot="5400000">
            <a:off x="9089346" y="2690205"/>
            <a:ext cx="2445696" cy="3372345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6BCF1131-182C-64B3-34D6-DFCA25CA5E94}"/>
              </a:ext>
            </a:extLst>
          </p:cNvPr>
          <p:cNvSpPr txBox="1"/>
          <p:nvPr/>
        </p:nvSpPr>
        <p:spPr>
          <a:xfrm>
            <a:off x="9243238" y="2932172"/>
            <a:ext cx="2348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>
                <a:latin typeface="Avenir Next" panose="020B0503020202020204" pitchFamily="34" charset="0"/>
              </a:rPr>
              <a:t>After leading strip cut</a:t>
            </a:r>
            <a:endParaRPr kumimoji="1" lang="ja-JP" altLang="en-US" sz="1400">
              <a:latin typeface="Avenir Next" panose="020B0503020202020204" pitchFamily="34" charset="0"/>
            </a:endParaRPr>
          </a:p>
        </p:txBody>
      </p: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0247FC76-282E-AFED-0C75-0CAD5C815EFD}"/>
              </a:ext>
            </a:extLst>
          </p:cNvPr>
          <p:cNvCxnSpPr>
            <a:cxnSpLocks/>
          </p:cNvCxnSpPr>
          <p:nvPr/>
        </p:nvCxnSpPr>
        <p:spPr>
          <a:xfrm>
            <a:off x="1146408" y="3383893"/>
            <a:ext cx="2900075" cy="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E4698C0-87D5-7994-382B-1878FDA70E60}"/>
              </a:ext>
            </a:extLst>
          </p:cNvPr>
          <p:cNvSpPr txBox="1"/>
          <p:nvPr/>
        </p:nvSpPr>
        <p:spPr>
          <a:xfrm>
            <a:off x="1497628" y="4258526"/>
            <a:ext cx="765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>
                <a:latin typeface="Avenir Next" panose="020B0503020202020204" pitchFamily="34" charset="0"/>
              </a:rPr>
              <a:t>Noise</a:t>
            </a:r>
            <a:endParaRPr kumimoji="1" lang="ja-JP" altLang="en-US" sz="1400">
              <a:latin typeface="Avenir Next" panose="020B0503020202020204" pitchFamily="34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64BCA8F5-AC1F-2080-A840-725921548ADA}"/>
              </a:ext>
            </a:extLst>
          </p:cNvPr>
          <p:cNvSpPr txBox="1"/>
          <p:nvPr/>
        </p:nvSpPr>
        <p:spPr>
          <a:xfrm>
            <a:off x="6132017" y="3965462"/>
            <a:ext cx="16045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Avenir Next" panose="020B0503020202020204" pitchFamily="34" charset="0"/>
              </a:rPr>
              <a:t>Pedestal Peak</a:t>
            </a:r>
            <a:endParaRPr kumimoji="1" lang="ja-JP" altLang="en-US" sz="1200">
              <a:latin typeface="Avenir Next" panose="020B0503020202020204" pitchFamily="34" charset="0"/>
            </a:endParaRPr>
          </a:p>
        </p:txBody>
      </p: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BAAC0284-C851-C835-E494-0D13D307C3A3}"/>
              </a:ext>
            </a:extLst>
          </p:cNvPr>
          <p:cNvCxnSpPr>
            <a:cxnSpLocks/>
          </p:cNvCxnSpPr>
          <p:nvPr/>
        </p:nvCxnSpPr>
        <p:spPr>
          <a:xfrm flipH="1" flipV="1">
            <a:off x="5255172" y="3950749"/>
            <a:ext cx="886502" cy="1531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9247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185180</TotalTime>
  <Words>765</Words>
  <Application>Microsoft Macintosh PowerPoint</Application>
  <PresentationFormat>ワイド画面</PresentationFormat>
  <Paragraphs>183</Paragraphs>
  <Slides>14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19" baseType="lpstr">
      <vt:lpstr>Hiragino Kaku Gothic Pro W3</vt:lpstr>
      <vt:lpstr>游ゴシック</vt:lpstr>
      <vt:lpstr>Arial</vt:lpstr>
      <vt:lpstr>Avenir Next</vt:lpstr>
      <vt:lpstr>Office テーマ</vt:lpstr>
      <vt:lpstr>AC-LGAD Study in Japan</vt:lpstr>
      <vt:lpstr>Positioning Resolution of BTOF Sensor</vt:lpstr>
      <vt:lpstr>Signal Delay (Charge Sharing Time)</vt:lpstr>
      <vt:lpstr>Assembly Site Preparation</vt:lpstr>
      <vt:lpstr>PowerPoint プレゼンテーション</vt:lpstr>
      <vt:lpstr>Setup for Strip-Type AC-LGAD</vt:lpstr>
      <vt:lpstr>PowerPoint プレゼンテーション</vt:lpstr>
      <vt:lpstr>Readout Strategy</vt:lpstr>
      <vt:lpstr>Clustering</vt:lpstr>
      <vt:lpstr>Simple Hit Position Reconstruction</vt:lpstr>
      <vt:lpstr>Track-Based η Correction</vt:lpstr>
      <vt:lpstr>Reconstructed Hit Position</vt:lpstr>
      <vt:lpstr>Hit Positioning Resolution</vt:lpstr>
      <vt:lpstr>Signal Arrival Time Delay Inter Strips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CAEN DT5742: 5GHz + TRIG-IN</dc:title>
  <dc:creator>Satoshi YANO</dc:creator>
  <cp:lastModifiedBy>Satoshi YANO</cp:lastModifiedBy>
  <cp:revision>4985</cp:revision>
  <dcterms:created xsi:type="dcterms:W3CDTF">2025-04-11T07:28:13Z</dcterms:created>
  <dcterms:modified xsi:type="dcterms:W3CDTF">2026-04-30T23:01:13Z</dcterms:modified>
</cp:coreProperties>
</file>