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9" r:id="rId4"/>
    <p:sldMasterId id="2147483670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1" name="Google Shape;121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81" name="Google Shape;8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7" name="Google Shape;8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8" name="Google Shape;88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1" name="Google Shape;91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2" name="Google Shape;92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3" name="Google Shape;9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9" name="Google Shape;99;p1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0" name="Google Shape;100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3" name="Google Shape;103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07" name="Google Shape;107;p2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8" name="Google Shape;108;p2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9" name="Google Shape;10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12" name="Google Shape;112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6" name="Google Shape;116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7" name="Google Shape;37;p6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6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1" name="Google Shape;51;p8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2" name="Google Shape;52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7" name="Google Shape;57;p9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4" name="Google Shape;124;p24"/>
          <p:cNvSpPr txBox="1"/>
          <p:nvPr/>
        </p:nvSpPr>
        <p:spPr>
          <a:xfrm>
            <a:off x="413132" y="16522"/>
            <a:ext cx="8419641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Updates from PACs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4"/>
          <p:cNvSpPr txBox="1"/>
          <p:nvPr/>
        </p:nvSpPr>
        <p:spPr>
          <a:xfrm>
            <a:off x="198304" y="427493"/>
            <a:ext cx="87171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Rachel Montgomery (Glasgow)  &amp; Salvatore Fazio (Calabria)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Rosi Reed (Lehigh)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Physics Analysis Coordination Meeting – Apr 28</a:t>
            </a:r>
            <a:r>
              <a:rPr b="1" baseline="30000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1" i="0" lang="en-US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2026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34070" y="769806"/>
            <a:ext cx="1016911" cy="3050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7" name="Google Shape;127;p24"/>
          <p:cNvGrpSpPr/>
          <p:nvPr/>
        </p:nvGrpSpPr>
        <p:grpSpPr>
          <a:xfrm>
            <a:off x="7434503" y="113512"/>
            <a:ext cx="1709498" cy="567342"/>
            <a:chOff x="5574540" y="3876860"/>
            <a:chExt cx="2279330" cy="756456"/>
          </a:xfrm>
        </p:grpSpPr>
        <p:pic>
          <p:nvPicPr>
            <p:cNvPr descr="INFN Gruppo Collegato di Cosenza - Home | Facebook" id="128" name="Google Shape;128;p2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785237" y="3876860"/>
              <a:ext cx="1068633" cy="75645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Università della Calabria - Unical &amp; Sport" id="129" name="Google Shape;129;p24"/>
            <p:cNvPicPr preferRelativeResize="0"/>
            <p:nvPr/>
          </p:nvPicPr>
          <p:blipFill rotWithShape="1">
            <a:blip r:embed="rId5">
              <a:alphaModFix/>
            </a:blip>
            <a:srcRect b="30791" l="9188" r="9518" t="29552"/>
            <a:stretch/>
          </p:blipFill>
          <p:spPr>
            <a:xfrm>
              <a:off x="5574540" y="3997947"/>
              <a:ext cx="1068633" cy="52128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descr="A logo with a red arrow and black letters&#10;&#10;AI-generated content may be incorrect." id="130" name="Google Shape;130;p2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3305" y="3531"/>
            <a:ext cx="710380" cy="5107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iversity of Glasgow | Scotland.org" id="131" name="Google Shape;131;p24"/>
          <p:cNvPicPr preferRelativeResize="0"/>
          <p:nvPr/>
        </p:nvPicPr>
        <p:blipFill rotWithShape="1">
          <a:blip r:embed="rId7">
            <a:alphaModFix/>
          </a:blip>
          <a:srcRect b="27026" l="9509" r="11475" t="27996"/>
          <a:stretch/>
        </p:blipFill>
        <p:spPr>
          <a:xfrm>
            <a:off x="908023" y="321562"/>
            <a:ext cx="932282" cy="313976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4"/>
          <p:cNvSpPr txBox="1"/>
          <p:nvPr/>
        </p:nvSpPr>
        <p:spPr>
          <a:xfrm>
            <a:off x="49173" y="1093113"/>
            <a:ext cx="8874000" cy="40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-254000" lvl="0" marL="254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SzPts val="1700"/>
              <a:buFont typeface="Courier New"/>
              <a:buChar char="o"/>
            </a:pPr>
            <a:r>
              <a:rPr b="1" i="0" lang="en-US" sz="18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Automated talks and abstracts submission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-&gt; Daniel’s talk</a:t>
            </a:r>
            <a:endParaRPr/>
          </a:p>
          <a:p>
            <a:pPr indent="-254000" lvl="0" marL="254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SzPts val="1700"/>
              <a:buFont typeface="Courier New"/>
              <a:buChar char="o"/>
            </a:pPr>
            <a:r>
              <a:rPr b="1" i="0" lang="en-US" sz="18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Streamlined procedure for the simulation priorities list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-&gt; Sakib’s talk </a:t>
            </a:r>
            <a:endParaRPr b="1" i="0" sz="18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4000" lvl="0" marL="254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SzPts val="1700"/>
              <a:buFont typeface="Courier New"/>
              <a:buChar char="o"/>
            </a:pPr>
            <a:r>
              <a:rPr b="1" i="0" lang="en-US" sz="18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Updated Roadmap to ESR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b="0" i="0" lang="en-US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May 29 - 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 over a second draft to the referees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b="0" i="0" lang="en-US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June 10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feedback from the referees</a:t>
            </a:r>
            <a:endParaRPr b="0" i="0" sz="16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b="0" i="0" lang="en-US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June 16 – 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polished draft circulated to the</a:t>
            </a:r>
            <a:r>
              <a:rPr b="0" i="0" lang="en-US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Collaboration for input.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Request feedback by </a:t>
            </a:r>
            <a:r>
              <a:rPr lang="en-US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June 23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○"/>
            </a:pPr>
            <a:r>
              <a:rPr b="1" lang="en-US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July</a:t>
            </a:r>
            <a:r>
              <a:rPr b="1" i="0" lang="en-US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1</a:t>
            </a:r>
            <a:r>
              <a:rPr b="0" i="0" lang="en-US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submit the</a:t>
            </a:r>
            <a:r>
              <a:rPr b="0" i="0" lang="en-US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report to the ALDs prior to the Collab meeting in Glasgow.</a:t>
            </a:r>
            <a:endParaRPr b="0" i="0" sz="16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3525" lvl="0" marL="271463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ourier New"/>
              <a:buChar char="o"/>
            </a:pPr>
            <a:r>
              <a:rPr b="1" i="0" lang="en-US" sz="18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TDR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-&gt;</a:t>
            </a:r>
            <a:r>
              <a:rPr b="1" i="0" lang="en-US" sz="18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status of machine background studies? [still missing in pTDR: SIDIS, EDT, jets]</a:t>
            </a:r>
            <a:endParaRPr b="1" i="0" sz="18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3525" lvl="0" marL="271463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ourier New"/>
              <a:buChar char="o"/>
            </a:pPr>
            <a:r>
              <a:rPr b="1" i="0" lang="en-US" sz="18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NIM-A Special Issue: </a:t>
            </a:r>
            <a:r>
              <a:rPr b="0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~July-October -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submit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seven papers</a:t>
            </a:r>
            <a:r>
              <a:rPr b="0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1" marL="4445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TDR Ch.4 and ESR spin o</a:t>
            </a: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ff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 (</a:t>
            </a:r>
            <a:r>
              <a:rPr b="1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papers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1" marL="4445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ESR analysis papers (Inclusive, SIDIS, EDT, Jets+HF) </a:t>
            </a:r>
            <a:r>
              <a:rPr b="1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 independent papers</a:t>
            </a: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1" marL="4445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BSM+EW opportunities with the full scale EIC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5"/>
          <p:cNvSpPr txBox="1"/>
          <p:nvPr/>
        </p:nvSpPr>
        <p:spPr>
          <a:xfrm>
            <a:off x="413132" y="16522"/>
            <a:ext cx="8419641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Updates from PACs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141316" y="501270"/>
            <a:ext cx="8828100" cy="33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urier New"/>
              <a:buChar char="o"/>
            </a:pPr>
            <a:r>
              <a:rPr b="1" i="0" lang="en-US" sz="18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Next physics forum: </a:t>
            </a:r>
            <a:endParaRPr/>
          </a:p>
          <a:p>
            <a:pPr indent="-312738" lvl="1" marL="53498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urier New"/>
              <a:buChar char="o"/>
            </a:pPr>
            <a:r>
              <a:rPr lang="en-US" sz="1800">
                <a:solidFill>
                  <a:schemeClr val="dk1"/>
                </a:solidFill>
              </a:rPr>
              <a:t>O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riginally planned for May 5</a:t>
            </a:r>
            <a:r>
              <a:rPr b="0" baseline="3000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it fully overlapped with DIS</a:t>
            </a:r>
            <a:endParaRPr sz="1800">
              <a:solidFill>
                <a:schemeClr val="dk1"/>
              </a:solidFill>
            </a:endParaRPr>
          </a:p>
          <a:p>
            <a:pPr indent="-312738" lvl="1" marL="53498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urier New"/>
              <a:buChar char="o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are  moving it to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12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(always at 11:00 ET)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</a:pPr>
            <a:r>
              <a:rPr lang="en-US" sz="1800">
                <a:solidFill>
                  <a:schemeClr val="dk1"/>
                </a:solidFill>
              </a:rPr>
              <a:t>(potential EDT releases: J/psi, D2 tagging)</a:t>
            </a:r>
            <a:endParaRPr sz="1800">
              <a:solidFill>
                <a:schemeClr val="dk1"/>
              </a:solidFill>
            </a:endParaRPr>
          </a:p>
          <a:p>
            <a:pPr indent="-1968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urier New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urier New"/>
              <a:buChar char="o"/>
            </a:pPr>
            <a:r>
              <a:rPr b="1" i="0" lang="en-US" sz="18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Validation of event generators: </a:t>
            </a:r>
            <a:endParaRPr/>
          </a:p>
          <a:p>
            <a:pPr indent="-312738" lvl="0" marL="5349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urier New"/>
              <a:buChar char="o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SCCs and PACs are establishing a group for this task</a:t>
            </a:r>
            <a:endParaRPr/>
          </a:p>
          <a:p>
            <a:pPr indent="-312738" lvl="0" marL="5349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ourier New"/>
              <a:buChar char="o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Andy Buckley agrees to lead the group and needs a co-person from NP (let us know any suggestions)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2738" lvl="0" marL="5349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o"/>
            </a:pPr>
            <a:r>
              <a:rPr lang="en-US" sz="1800">
                <a:solidFill>
                  <a:schemeClr val="dk1"/>
                </a:solidFill>
              </a:rPr>
              <a:t>Would also like to introduce a </a:t>
            </a:r>
            <a:r>
              <a:rPr lang="en-US" sz="1800">
                <a:solidFill>
                  <a:schemeClr val="dk1"/>
                </a:solidFill>
              </a:rPr>
              <a:t>liaison</a:t>
            </a:r>
            <a:r>
              <a:rPr lang="en-US" sz="1800">
                <a:solidFill>
                  <a:schemeClr val="dk1"/>
                </a:solidFill>
              </a:rPr>
              <a:t> from each PWG who can pass info on to these people about EGs used in the PWGs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6"/>
          <p:cNvSpPr txBox="1"/>
          <p:nvPr/>
        </p:nvSpPr>
        <p:spPr>
          <a:xfrm>
            <a:off x="413132" y="16522"/>
            <a:ext cx="8419641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Roundtable discussion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6"/>
          <p:cNvSpPr txBox="1"/>
          <p:nvPr/>
        </p:nvSpPr>
        <p:spPr>
          <a:xfrm>
            <a:off x="133004" y="698269"/>
            <a:ext cx="8828100" cy="40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ESR: are we on track? What is missing?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Char char="o"/>
            </a:pPr>
            <a:r>
              <a:rPr lang="en-US" sz="2000">
                <a:solidFill>
                  <a:schemeClr val="dk1"/>
                </a:solidFill>
              </a:rPr>
              <a:t>Some main feedback was to stress more importance on day one measurements, rather than more complex ones</a:t>
            </a:r>
            <a:endParaRPr sz="20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Ideas of “day one” studies we are overlooking?</a:t>
            </a:r>
            <a:endParaRPr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Impact studies: we’ve got ~a month, are we on track?</a:t>
            </a:r>
            <a:endParaRPr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Char char="o"/>
            </a:pPr>
            <a:r>
              <a:rPr lang="en-US" sz="2000">
                <a:solidFill>
                  <a:schemeClr val="dk1"/>
                </a:solidFill>
              </a:rPr>
              <a:t>Need to e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nsure the main ESR contains the latest from the PWGs</a:t>
            </a:r>
            <a:endParaRPr/>
          </a:p>
          <a:p>
            <a:pPr indent="0" lvl="7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PACs no longer see the “appendices” (now independent papers)</a:t>
            </a:r>
            <a:endParaRPr/>
          </a:p>
          <a:p>
            <a:pPr indent="0" lvl="7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Help </a:t>
            </a:r>
            <a:r>
              <a:rPr lang="en-US" sz="2000">
                <a:solidFill>
                  <a:schemeClr val="dk1"/>
                </a:solidFill>
              </a:rPr>
              <a:t>from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PWG conveners needed to go over main doc once we have    implemented feedback</a:t>
            </a:r>
            <a:endParaRPr/>
          </a:p>
          <a:p>
            <a:pPr indent="0" lvl="7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000">
                <a:solidFill>
                  <a:schemeClr val="dk1"/>
                </a:solidFill>
              </a:rPr>
              <a:t>PACs also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need</a:t>
            </a:r>
            <a:r>
              <a:rPr lang="en-US" sz="2000">
                <a:solidFill>
                  <a:schemeClr val="dk1"/>
                </a:solidFill>
              </a:rPr>
              <a:t> access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 PWG individual papers overleaves </a:t>
            </a:r>
            <a:endParaRPr/>
          </a:p>
          <a:p>
            <a:pPr indent="-342900" lvl="7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Anything else we want to discuss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