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085B2C9-A2DE-4339-8CBD-AC695DCECA42}" v="5" dt="2026-05-04T20:25:28.79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996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252" y="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notesMaster" Target="notesMasters/notesMaster1.xml"/><Relationship Id="rId10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eff Landgraf" userId="367c8676d18b2324" providerId="LiveId" clId="{E54AE131-3580-4EAA-8084-1AB84D4DD97D}"/>
    <pc:docChg chg="undo custSel addSld delSld modSld">
      <pc:chgData name="Jeff Landgraf" userId="367c8676d18b2324" providerId="LiveId" clId="{E54AE131-3580-4EAA-8084-1AB84D4DD97D}" dt="2026-05-05T11:07:36.934" v="4443" actId="20577"/>
      <pc:docMkLst>
        <pc:docMk/>
      </pc:docMkLst>
      <pc:sldChg chg="modSp mod">
        <pc:chgData name="Jeff Landgraf" userId="367c8676d18b2324" providerId="LiveId" clId="{E54AE131-3580-4EAA-8084-1AB84D4DD97D}" dt="2026-05-05T11:01:15.941" v="3811" actId="1076"/>
        <pc:sldMkLst>
          <pc:docMk/>
          <pc:sldMk cId="3985230726" sldId="256"/>
        </pc:sldMkLst>
        <pc:spChg chg="mod">
          <ac:chgData name="Jeff Landgraf" userId="367c8676d18b2324" providerId="LiveId" clId="{E54AE131-3580-4EAA-8084-1AB84D4DD97D}" dt="2026-05-05T11:01:15.941" v="3811" actId="1076"/>
          <ac:spMkLst>
            <pc:docMk/>
            <pc:sldMk cId="3985230726" sldId="256"/>
            <ac:spMk id="8" creationId="{4C9C9C9A-C6C5-0DD2-3851-4AF11FEFE667}"/>
          </ac:spMkLst>
        </pc:spChg>
      </pc:sldChg>
      <pc:sldChg chg="addSp modSp new mod">
        <pc:chgData name="Jeff Landgraf" userId="367c8676d18b2324" providerId="LiveId" clId="{E54AE131-3580-4EAA-8084-1AB84D4DD97D}" dt="2026-05-05T11:01:56.916" v="3832" actId="20577"/>
        <pc:sldMkLst>
          <pc:docMk/>
          <pc:sldMk cId="1167083466" sldId="257"/>
        </pc:sldMkLst>
        <pc:spChg chg="mod">
          <ac:chgData name="Jeff Landgraf" userId="367c8676d18b2324" providerId="LiveId" clId="{E54AE131-3580-4EAA-8084-1AB84D4DD97D}" dt="2026-05-04T20:38:06.554" v="1492" actId="1076"/>
          <ac:spMkLst>
            <pc:docMk/>
            <pc:sldMk cId="1167083466" sldId="257"/>
            <ac:spMk id="2" creationId="{21B45635-7467-85A8-C747-EE48EBE575C6}"/>
          </ac:spMkLst>
        </pc:spChg>
        <pc:spChg chg="add mod">
          <ac:chgData name="Jeff Landgraf" userId="367c8676d18b2324" providerId="LiveId" clId="{E54AE131-3580-4EAA-8084-1AB84D4DD97D}" dt="2026-05-05T11:01:56.916" v="3832" actId="20577"/>
          <ac:spMkLst>
            <pc:docMk/>
            <pc:sldMk cId="1167083466" sldId="257"/>
            <ac:spMk id="6" creationId="{5B48A009-2630-5540-51F7-972C9FA79E7A}"/>
          </ac:spMkLst>
        </pc:spChg>
      </pc:sldChg>
      <pc:sldChg chg="del">
        <pc:chgData name="Jeff Landgraf" userId="367c8676d18b2324" providerId="LiveId" clId="{E54AE131-3580-4EAA-8084-1AB84D4DD97D}" dt="2026-05-04T20:20:47.009" v="50" actId="47"/>
        <pc:sldMkLst>
          <pc:docMk/>
          <pc:sldMk cId="1455271673" sldId="257"/>
        </pc:sldMkLst>
      </pc:sldChg>
      <pc:sldChg chg="modSp add mod">
        <pc:chgData name="Jeff Landgraf" userId="367c8676d18b2324" providerId="LiveId" clId="{E54AE131-3580-4EAA-8084-1AB84D4DD97D}" dt="2026-05-05T11:07:36.934" v="4443" actId="20577"/>
        <pc:sldMkLst>
          <pc:docMk/>
          <pc:sldMk cId="669735376" sldId="258"/>
        </pc:sldMkLst>
        <pc:spChg chg="mod">
          <ac:chgData name="Jeff Landgraf" userId="367c8676d18b2324" providerId="LiveId" clId="{E54AE131-3580-4EAA-8084-1AB84D4DD97D}" dt="2026-05-04T20:49:16.990" v="1842" actId="20577"/>
          <ac:spMkLst>
            <pc:docMk/>
            <pc:sldMk cId="669735376" sldId="258"/>
            <ac:spMk id="2" creationId="{24AF24AF-CD0E-15A0-EC8D-8486C3FC9D22}"/>
          </ac:spMkLst>
        </pc:spChg>
        <pc:spChg chg="mod">
          <ac:chgData name="Jeff Landgraf" userId="367c8676d18b2324" providerId="LiveId" clId="{E54AE131-3580-4EAA-8084-1AB84D4DD97D}" dt="2026-05-05T11:07:36.934" v="4443" actId="20577"/>
          <ac:spMkLst>
            <pc:docMk/>
            <pc:sldMk cId="669735376" sldId="258"/>
            <ac:spMk id="6" creationId="{099460A6-C3A6-6D20-7C94-3BFE8E5E04E2}"/>
          </ac:spMkLst>
        </pc:spChg>
      </pc:sldChg>
      <pc:sldChg chg="del">
        <pc:chgData name="Jeff Landgraf" userId="367c8676d18b2324" providerId="LiveId" clId="{E54AE131-3580-4EAA-8084-1AB84D4DD97D}" dt="2026-05-04T20:20:48.827" v="51" actId="47"/>
        <pc:sldMkLst>
          <pc:docMk/>
          <pc:sldMk cId="1442088839" sldId="258"/>
        </pc:sldMkLst>
      </pc:sldChg>
      <pc:sldChg chg="del">
        <pc:chgData name="Jeff Landgraf" userId="367c8676d18b2324" providerId="LiveId" clId="{E54AE131-3580-4EAA-8084-1AB84D4DD97D}" dt="2026-05-04T20:20:52.303" v="53" actId="47"/>
        <pc:sldMkLst>
          <pc:docMk/>
          <pc:sldMk cId="3397796025" sldId="259"/>
        </pc:sldMkLst>
      </pc:sldChg>
      <pc:sldChg chg="del">
        <pc:chgData name="Jeff Landgraf" userId="367c8676d18b2324" providerId="LiveId" clId="{E54AE131-3580-4EAA-8084-1AB84D4DD97D}" dt="2026-05-04T20:20:49.790" v="52" actId="47"/>
        <pc:sldMkLst>
          <pc:docMk/>
          <pc:sldMk cId="332204009" sldId="260"/>
        </pc:sldMkLst>
      </pc:sldChg>
      <pc:sldChg chg="del">
        <pc:chgData name="Jeff Landgraf" userId="367c8676d18b2324" providerId="LiveId" clId="{E54AE131-3580-4EAA-8084-1AB84D4DD97D}" dt="2026-05-04T20:20:56.623" v="54" actId="47"/>
        <pc:sldMkLst>
          <pc:docMk/>
          <pc:sldMk cId="1030251235" sldId="261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E85D90B-4440-4F91-85B4-2DAFA5B58573}" type="datetimeFigureOut">
              <a:rPr lang="en-US" smtClean="0"/>
              <a:t>5/5/2026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CA35A29-7747-4E4E-A66C-C8676ABCFC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12893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E9982B-8DDE-60B8-CF3C-EE419204E09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51B071B-2320-865F-9615-1637C10E475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862AD87-79A7-F6BC-4EDF-64E0B762B6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5/4/2026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9E11418-5782-14A6-4D74-23DFBA3E00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ePIC SRO WG Meeting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54D002-1FE9-4C62-E715-AB752405F4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8792C-3CB0-49E1-A121-6E85F9CC78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18686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4169DD-BB20-0D9A-8DFD-8BB7975B7F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E9FD900-6B3A-D55D-9FF0-6B46BF381FD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FD4A1E3-3048-D650-3922-9B46B8F1BB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5/4/2026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64DB1E7-8F87-C397-3036-F715F7F389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ePIC SRO WG Meeting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84A00EE-9CF7-9E70-4B1D-4F5224E475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8792C-3CB0-49E1-A121-6E85F9CC78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29037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EBFD101-99A7-641B-EF4A-50DC3A8B40A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CD2ADEC-4833-1448-B80C-CC658048187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6C072A6-9DB9-B977-FF7B-DA66EFBE5E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5/4/2026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5E8889-770F-19BA-126A-136255C6F8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ePIC SRO WG Meeting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228759-C545-372C-8685-746411B748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8792C-3CB0-49E1-A121-6E85F9CC78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65701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83EA14-43A6-8717-4613-48A45E0201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061113-EE7B-F6EA-9F9B-0FAC4BA255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CBA07B-6B3F-6627-71A1-6EBA7A80BB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5/4/2026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6E2B29E-7B53-1925-D99E-747939E4A5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ePIC SRO WG Meeting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4A61026-A797-15A9-0F52-255721FD6F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8792C-3CB0-49E1-A121-6E85F9CC78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67479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8613D0-364D-ED94-D5BA-6BC2798B57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3BBF6B0-3310-7478-2775-21D7198D25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63685FF-D981-9EC0-E517-B765599DB0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5/4/2026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25CBF4B-6A09-93B2-0B9E-05B85B6B88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ePIC SRO WG Meeting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45E89A-5DF0-87AC-19D3-47D33FFB4B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8792C-3CB0-49E1-A121-6E85F9CC78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28576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26AB56-36CA-FA1E-1B6E-EC738E6A93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54CC47-7F9B-3EBA-24E0-E694694B09C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D2B8097-7ADB-A4BE-28DB-0448D879040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E4500F3-64AC-B993-E02B-A1B7A4BB7E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5/4/2026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8868510-7604-6E26-F5BD-EAAE819918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ePIC SRO WG Meeting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67A874C-6286-0B53-7EEE-B2C5BCA864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8792C-3CB0-49E1-A121-6E85F9CC78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8410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83F172-8B10-048B-F1E0-BC16E74D02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7FFD384-3661-A7E9-A158-C37AC13082A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724AB77-AE9F-8D81-0A00-706429A9167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BB71F6D-F81D-60AD-686B-8A2CC2E67D1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C984499-2D7D-D42B-6CEE-C5F8A4B826D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4398921-602D-5751-FC64-9FBD2B9421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5/4/2026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C6AF388-F0B5-9196-45BE-FB81D0BB65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ePIC SRO WG Meeting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FA5D246-1157-6D4D-62EA-086C29A778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8792C-3CB0-49E1-A121-6E85F9CC78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65510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7472AB-B88A-AA5F-83D9-EDC2151F16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9FCEB89-336D-B0BD-B851-19611DE6C9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5/4/2026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95A0310-FCE2-40AE-57FD-C569CC4516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ePIC SRO WG Meeting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E59F7C1-C5FA-1CBE-F6BD-E4DC761478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8792C-3CB0-49E1-A121-6E85F9CC78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0228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316F2FB-5F17-AD2E-4B8A-44367F687F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5/4/2026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5D2046C-2563-6135-E1E2-868119454E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ePIC SRO WG Meeting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46A1CD1-7C34-4BDE-F875-C170875CF1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8792C-3CB0-49E1-A121-6E85F9CC78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06702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050EE5-5C35-7F80-7A8E-D52DA0D036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33D3F4-8D88-7BE0-DBB2-0E120122BC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B879144-375B-5390-CD4A-F66EE5BCCA7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840BFA3-5F01-E992-85A1-8FA4721736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5/4/2026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99B2524-4C27-B9DC-C2B9-811348DDE4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ePIC SRO WG Meeting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CE072F6-FC49-1E9A-6D10-0E7EE60A95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8792C-3CB0-49E1-A121-6E85F9CC78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16141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638A4C-CA9E-BB85-D825-B4D4E2603A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718BECA-3ACA-25E7-4D1C-94BBEACF8BE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05F99C4-9F21-B109-D3A6-BBBA1B24788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E87651E-D625-3117-43FF-3C3E51BD9D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5/4/2026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CA3A2B9-5B56-B418-CEE1-1B3DE2FC18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ePIC SRO WG Meeting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79B03A5-388B-827C-014B-896370547A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8792C-3CB0-49E1-A121-6E85F9CC78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07807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1D494D4-B353-F313-3004-347CC0C8EE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72669BE-3E70-F501-1909-4DD43BB8831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BA4884C-BC8E-BD95-9F24-BCD31C47BE0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r>
              <a:rPr lang="en-US"/>
              <a:t>5/4/2026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05FD6A-9737-3F4A-7153-4701DF3C1E6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r>
              <a:rPr lang="en-US"/>
              <a:t>ePIC SRO WG Meeting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6A4694B-ABF4-B962-C5CF-55DDED9BBE4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CD8792C-3CB0-49E1-A121-6E85F9CC78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78891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docs.google.com/document/d/1t5vBfgro8Kb6MKc-bz2Y67u3cOCpHK4dfepbJX-nEbE/edit?tab=t.0#heading=h.y3evqgz3sc98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indico.bnl.gov/event/31841" TargetMode="Externa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954A5C34-4D8A-13B8-EBCA-022FAC7C27A4}"/>
              </a:ext>
            </a:extLst>
          </p:cNvPr>
          <p:cNvSpPr txBox="1"/>
          <p:nvPr/>
        </p:nvSpPr>
        <p:spPr>
          <a:xfrm>
            <a:off x="1036860" y="275394"/>
            <a:ext cx="7573740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000"/>
              <a:t>ePIC SRO WG Meeting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84CD8AC-6B81-DB12-4ED2-C382E732B1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5/4/2026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080E06E-01C7-26F0-C08E-FD2303E6E8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ePIC SRO WG Meeting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A338559-4E77-3431-47B4-E90ED30EA2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8792C-3CB0-49E1-A121-6E85F9CC78B8}" type="slidenum">
              <a:rPr lang="en-US" smtClean="0"/>
              <a:t>1</a:t>
            </a:fld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C9C9C9A-C6C5-0DD2-3851-4AF11FEFE667}"/>
              </a:ext>
            </a:extLst>
          </p:cNvPr>
          <p:cNvSpPr txBox="1"/>
          <p:nvPr/>
        </p:nvSpPr>
        <p:spPr>
          <a:xfrm>
            <a:off x="1529925" y="1408567"/>
            <a:ext cx="7793672" cy="461664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/>
              <a:t>Agenda:</a:t>
            </a:r>
          </a:p>
          <a:p>
            <a:endParaRPr lang="en-US"/>
          </a:p>
          <a:p>
            <a:pPr marL="800100" lvl="1" indent="-342900">
              <a:buFont typeface="+mj-lt"/>
              <a:buAutoNum type="arabicPeriod"/>
            </a:pPr>
            <a:r>
              <a:rPr lang="en-US"/>
              <a:t>Intro (Me)</a:t>
            </a:r>
          </a:p>
          <a:p>
            <a:pPr marL="800100" lvl="1" indent="-342900">
              <a:buFont typeface="+mj-lt"/>
              <a:buAutoNum type="arabicPeriod"/>
            </a:pPr>
            <a:endParaRPr lang="en-US"/>
          </a:p>
          <a:p>
            <a:pPr marL="800100" lvl="1" indent="-342900">
              <a:buFont typeface="+mj-lt"/>
              <a:buAutoNum type="arabicPeriod"/>
            </a:pPr>
            <a:r>
              <a:rPr lang="en-US"/>
              <a:t>SVT Calibrations (Jo Schambach)</a:t>
            </a:r>
          </a:p>
          <a:p>
            <a:pPr marL="800100" lvl="1" indent="-342900">
              <a:buFont typeface="+mj-lt"/>
              <a:buAutoNum type="arabicPeriod"/>
            </a:pPr>
            <a:endParaRPr lang="en-US"/>
          </a:p>
          <a:p>
            <a:pPr marL="800100" lvl="1" indent="-342900">
              <a:buFont typeface="+mj-lt"/>
              <a:buAutoNum type="arabicPeriod"/>
            </a:pPr>
            <a:r>
              <a:rPr lang="en-US"/>
              <a:t>Echelon 2 Resource Allocations – follow up on March 24</a:t>
            </a:r>
            <a:r>
              <a:rPr lang="en-US" baseline="30000"/>
              <a:t>th</a:t>
            </a:r>
            <a:r>
              <a:rPr lang="en-US"/>
              <a:t> Discussion</a:t>
            </a:r>
          </a:p>
          <a:p>
            <a:pPr marL="1257300" lvl="2" indent="-342900">
              <a:buFont typeface="+mj-lt"/>
              <a:buAutoNum type="arabicPeriod"/>
            </a:pPr>
            <a:r>
              <a:rPr lang="en-US" sz="1200"/>
              <a:t>Echelon 2 flexible and specific definition comes from partners</a:t>
            </a:r>
          </a:p>
          <a:p>
            <a:pPr marL="1257300" lvl="2" indent="-342900">
              <a:buFont typeface="+mj-lt"/>
              <a:buAutoNum type="arabicPeriod"/>
            </a:pPr>
            <a:r>
              <a:rPr lang="en-US" sz="1200"/>
              <a:t>Can include everything from Echelone 1 but for low latency streaming</a:t>
            </a:r>
          </a:p>
          <a:p>
            <a:pPr marL="1257300" lvl="2" indent="-342900">
              <a:buFont typeface="+mj-lt"/>
              <a:buAutoNum type="arabicPeriod"/>
            </a:pPr>
            <a:r>
              <a:rPr lang="en-US" sz="1200"/>
              <a:t>Marcus’ doc:   Assumes  10^33 luminosity despite uncertainties</a:t>
            </a:r>
          </a:p>
          <a:p>
            <a:pPr marL="1257300" lvl="2" indent="-342900">
              <a:buFont typeface="+mj-lt"/>
              <a:buAutoNum type="arabicPeriod"/>
            </a:pPr>
            <a:r>
              <a:rPr lang="en-US" sz="1200"/>
              <a:t>Echelon 2 types</a:t>
            </a:r>
          </a:p>
          <a:p>
            <a:pPr marL="1714500" lvl="3" indent="-342900">
              <a:buFont typeface="+mj-lt"/>
              <a:buAutoNum type="arabicPeriod"/>
            </a:pPr>
            <a:r>
              <a:rPr lang="en-US" sz="1200"/>
              <a:t>Metrics to be defined for each type</a:t>
            </a:r>
          </a:p>
          <a:p>
            <a:pPr marL="1714500" lvl="3" indent="-342900">
              <a:buFont typeface="+mj-lt"/>
              <a:buAutoNum type="arabicPeriod"/>
            </a:pPr>
            <a:r>
              <a:rPr lang="en-US" sz="1200"/>
              <a:t>Threshold of cores to be defined to be considered an echelon 2</a:t>
            </a:r>
          </a:p>
          <a:p>
            <a:pPr marL="1714500" lvl="3" indent="-342900">
              <a:buFont typeface="+mj-lt"/>
              <a:buAutoNum type="arabicPeriod"/>
            </a:pPr>
            <a:r>
              <a:rPr lang="en-US" sz="1200"/>
              <a:t>Sites can assign their own use cases (e.g. 30% of simulations)</a:t>
            </a:r>
          </a:p>
          <a:p>
            <a:pPr marL="1714500" lvl="3" indent="-342900">
              <a:buFont typeface="+mj-lt"/>
              <a:buAutoNum type="arabicPeriod"/>
            </a:pPr>
            <a:r>
              <a:rPr lang="en-US" sz="1200"/>
              <a:t>Use cores as unit indicating size (again despite potential changes in what a core is</a:t>
            </a:r>
          </a:p>
          <a:p>
            <a:pPr marL="1714500" lvl="3" indent="-342900">
              <a:buFont typeface="+mj-lt"/>
              <a:buAutoNum type="arabicPeriod"/>
            </a:pPr>
            <a:r>
              <a:rPr lang="en-US" sz="1200"/>
              <a:t>RRB meeting in June – existing info used for resources.  Refine expectations of Echelon 2</a:t>
            </a:r>
          </a:p>
          <a:p>
            <a:pPr lvl="1"/>
            <a:endParaRPr lang="en-US"/>
          </a:p>
          <a:p>
            <a:pPr lvl="1"/>
            <a:endParaRPr lang="en-US"/>
          </a:p>
          <a:p>
            <a:r>
              <a:rPr lang="en-US" sz="1200"/>
              <a:t>Notes / Information:</a:t>
            </a:r>
          </a:p>
          <a:p>
            <a:pPr lvl="1"/>
            <a:r>
              <a:rPr lang="en-US" sz="1200"/>
              <a:t>Meeting Notes:   </a:t>
            </a:r>
            <a:r>
              <a:rPr lang="en-US" sz="1200">
                <a:hlinkClick r:id="rId2"/>
              </a:rPr>
              <a:t>ePIC Streaming Computing WG Meetings - Google Docs</a:t>
            </a:r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39852307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B45635-7467-85A8-C747-EE48EBE575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/>
          <a:lstStyle/>
          <a:p>
            <a:r>
              <a:rPr lang="en-US"/>
              <a:t>Intro to ITS2 Calibration Details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FAA2304-091A-EF47-11E1-4467062A60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5/4/2026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DDE8E25-C2B6-B87B-3F8F-E8E9D4A1D2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ePIC SRO WG Meeting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0EB2D73-3A5E-2753-E5B8-9C14B156ED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8792C-3CB0-49E1-A121-6E85F9CC78B8}" type="slidenum">
              <a:rPr lang="en-US" smtClean="0"/>
              <a:t>2</a:t>
            </a:fld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B48A009-2630-5540-51F7-972C9FA79E7A}"/>
              </a:ext>
            </a:extLst>
          </p:cNvPr>
          <p:cNvSpPr txBox="1"/>
          <p:nvPr/>
        </p:nvSpPr>
        <p:spPr>
          <a:xfrm>
            <a:off x="474106" y="1104699"/>
            <a:ext cx="11110442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/>
              <a:t>Jo presented a superset of this information in March at E&amp;DAQ Meeting   (</a:t>
            </a:r>
            <a:r>
              <a:rPr lang="en-US" sz="1600">
                <a:hlinkClick r:id="rId2"/>
              </a:rPr>
              <a:t>https://indico.bnl.gov/event/31841</a:t>
            </a:r>
            <a:r>
              <a:rPr lang="en-US" sz="1600"/>
              <a:t>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60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/>
              <a:t>The ITS2 calibrations give a really good idea of the types of calibrations detectors need in real life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/>
              <a:t>Often only known to detector groups themselves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/>
              <a:t>Often require super-specialized run modes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/>
              <a:t>Often do not use anything remotely like the physics analysis chain to analyse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/>
              <a:t>Often produce specialized data / data formats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/>
              <a:t>Often done infrequently or even once-or-twice as part of commissioning the detector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/>
              <a:t>Other detectors will have similar detailed calibrations / scans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US" sz="160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/>
              <a:t>Streaming DAQ will have some particular issues: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/>
              <a:t>Trigger DAQ can usually disable pedestal subtraction, zero-suppression, tail suppression and read out empty events at a low rate.    In ePIC, ITS2 is dependent on low pixel occupancy.   Even in an artificial triggered mode it can’t read out all 15 Billion pixels at once.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/>
              <a:t>Scans of individual un-zero-suppressed sensor behavior must be done by disabling sections of the chips in order to readout only certain sections at a time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/>
              <a:t>Some scans may take a very long time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sz="1600"/>
              <a:t>May need creative applications.  Eg. Continous calibration of small portion of the detector?</a:t>
            </a:r>
          </a:p>
        </p:txBody>
      </p:sp>
    </p:spTree>
    <p:extLst>
      <p:ext uri="{BB962C8B-B14F-4D97-AF65-F5344CB8AC3E}">
        <p14:creationId xmlns:p14="http://schemas.microsoft.com/office/powerpoint/2010/main" val="11670834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84F96D6-0F31-8AF1-3814-5460CC7C6AF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AF24AF-CD0E-15A0-EC8D-8486C3FC9D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/>
          <a:lstStyle/>
          <a:p>
            <a:r>
              <a:rPr lang="en-US"/>
              <a:t>Intro to ITS2 Calibration Details  (continued…)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FD6916F-B011-5513-AB62-E89C245C5C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5/4/2026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B17F44F-7A01-C026-22EC-F67A707671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ePIC SRO WG Meeting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21FD02E-A908-B2F9-FC5C-53C0E3265A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8792C-3CB0-49E1-A121-6E85F9CC78B8}" type="slidenum">
              <a:rPr lang="en-US" smtClean="0"/>
              <a:t>3</a:t>
            </a:fld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99460A6-C3A6-6D20-7C94-3BFE8E5E04E2}"/>
              </a:ext>
            </a:extLst>
          </p:cNvPr>
          <p:cNvSpPr txBox="1"/>
          <p:nvPr/>
        </p:nvSpPr>
        <p:spPr>
          <a:xfrm>
            <a:off x="474106" y="1104699"/>
            <a:ext cx="11110442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/>
              <a:t>When operations begin, detector groups likely to ask for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/>
              <a:t>Access to raw data from a series of runs with specific characteristics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/>
              <a:t>Resources to run specialized programs on this data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/>
              <a:t>Access to all software tools available during analysis, but not the constraints of running the standard reconstruction software…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/>
              <a:t>Changes to procedures, or at least incorporation of new ideas arising out of the problems / success’s of the initial data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US" sz="1600"/>
          </a:p>
          <a:p>
            <a:pPr marL="1200150" lvl="2" indent="-285750">
              <a:buFont typeface="Wingdings" panose="05000000000000000000" pitchFamily="2" charset="2"/>
              <a:buChar char="Ø"/>
            </a:pPr>
            <a:r>
              <a:rPr lang="en-US" sz="1600"/>
              <a:t>We shouldn’t be surprised </a:t>
            </a:r>
            <a:r>
              <a:rPr lang="en-US" sz="1600">
                <a:sym typeface="Wingdings" panose="05000000000000000000" pitchFamily="2" charset="2"/>
              </a:rPr>
              <a:t></a:t>
            </a:r>
            <a:endParaRPr lang="en-US" sz="1600"/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US" sz="160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/>
              <a:t>Things to think about regarding the calibration tasks: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/>
              <a:t>What tools do we provide to make these tasks easier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/>
              <a:t>What tools do we provide to make these tasks transparent to the collaboration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/>
              <a:t>What tools do we provide to make use of the results of these calibrations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/>
              <a:t>Are all of these calibrations part of SRO calibration infrastruction?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sz="1600"/>
              <a:t>To make it successful we need to make the SRO calibration infrastructure easier to use than having detector groups do it themselves</a:t>
            </a:r>
          </a:p>
          <a:p>
            <a:pPr marL="1657350" lvl="3" indent="-285750">
              <a:buFont typeface="Arial" panose="020B0604020202020204" pitchFamily="34" charset="0"/>
              <a:buChar char="•"/>
            </a:pPr>
            <a:r>
              <a:rPr lang="en-US" sz="1600"/>
              <a:t>Simple Data Access</a:t>
            </a:r>
          </a:p>
          <a:p>
            <a:pPr marL="1657350" lvl="3" indent="-285750">
              <a:buFont typeface="Arial" panose="020B0604020202020204" pitchFamily="34" charset="0"/>
              <a:buChar char="•"/>
            </a:pPr>
            <a:r>
              <a:rPr lang="en-US" sz="1600"/>
              <a:t>Simple programming tools for incorporating stand-alone codes</a:t>
            </a:r>
          </a:p>
          <a:p>
            <a:pPr marL="1657350" lvl="3" indent="-285750">
              <a:buFont typeface="Arial" panose="020B0604020202020204" pitchFamily="34" charset="0"/>
              <a:buChar char="•"/>
            </a:pPr>
            <a:r>
              <a:rPr lang="en-US" sz="1600"/>
              <a:t>Simple access to hardware / “batch tools” </a:t>
            </a:r>
            <a:r>
              <a:rPr lang="en-US" sz="1600">
                <a:sym typeface="Wingdings" panose="05000000000000000000" pitchFamily="2" charset="2"/>
              </a:rPr>
              <a:t></a:t>
            </a:r>
            <a:r>
              <a:rPr lang="en-US" sz="1600"/>
              <a:t> or in our case to streaming/orchestration tools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US" sz="1600"/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US" sz="1600"/>
          </a:p>
        </p:txBody>
      </p:sp>
    </p:spTree>
    <p:extLst>
      <p:ext uri="{BB962C8B-B14F-4D97-AF65-F5344CB8AC3E}">
        <p14:creationId xmlns:p14="http://schemas.microsoft.com/office/powerpoint/2010/main" val="6697353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151</TotalTime>
  <Words>563</Words>
  <Application>Microsoft Office PowerPoint</Application>
  <PresentationFormat>Widescreen</PresentationFormat>
  <Paragraphs>64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Aptos</vt:lpstr>
      <vt:lpstr>Aptos Display</vt:lpstr>
      <vt:lpstr>Arial</vt:lpstr>
      <vt:lpstr>Wingdings</vt:lpstr>
      <vt:lpstr>Office Theme</vt:lpstr>
      <vt:lpstr>PowerPoint Presentation</vt:lpstr>
      <vt:lpstr>Intro to ITS2 Calibration Details</vt:lpstr>
      <vt:lpstr>Intro to ITS2 Calibration Details  (continued…)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Jeff Landgraf</dc:creator>
  <cp:lastModifiedBy>Jeff Landgraf</cp:lastModifiedBy>
  <cp:revision>2</cp:revision>
  <dcterms:created xsi:type="dcterms:W3CDTF">2026-03-24T04:09:43Z</dcterms:created>
  <dcterms:modified xsi:type="dcterms:W3CDTF">2026-05-05T11:07:47Z</dcterms:modified>
</cp:coreProperties>
</file>