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68" r:id="rId2"/>
    <p:sldId id="420" r:id="rId3"/>
    <p:sldId id="488" r:id="rId4"/>
    <p:sldId id="643" r:id="rId5"/>
    <p:sldId id="661" r:id="rId6"/>
    <p:sldId id="537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7D6"/>
    <a:srgbClr val="45AC43"/>
    <a:srgbClr val="2B9F2B"/>
    <a:srgbClr val="3685D5"/>
    <a:srgbClr val="B1A164"/>
    <a:srgbClr val="A51900"/>
    <a:srgbClr val="F87F0F"/>
    <a:srgbClr val="FBD200"/>
    <a:srgbClr val="FFF21E"/>
    <a:srgbClr val="0A2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2"/>
    <p:restoredTop sz="96966"/>
  </p:normalViewPr>
  <p:slideViewPr>
    <p:cSldViewPr snapToGrid="0">
      <p:cViewPr varScale="1">
        <p:scale>
          <a:sx n="156" d="100"/>
          <a:sy n="156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EB1A-E6A4-B24C-9D10-513BE24FC150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FD72-C36C-E94F-82C2-9022EB93D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5CDC6-F7E5-AAEC-CBBC-1B0EAC122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CC4123-821E-4D9C-E9DB-D694D6FB6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682F06-554D-85B7-5317-856F4A735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DFFF3E-2AF7-61F9-0BA1-4E49AF9BE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FFD72-C36C-E94F-82C2-9022EB93DEF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57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11630-D19A-3318-A480-081E91C8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23D0-29DB-EB7F-0975-B6832C953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CF07B-D44D-51BE-BE2A-9E4C64A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84223883-73D9-A747-AE2D-1A713BA4CD68}" type="datetime1">
              <a:rPr lang="ja-JP" altLang="en-US" smtClean="0"/>
              <a:pPr/>
              <a:t>2026/5/11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747D41-3BC2-CDD4-DE92-1262B402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60A815-BF63-E601-48A9-FE3D51E2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502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B4636-D4E1-701B-89ED-CAC7825F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7FA0EC-3DE3-5FEC-A041-2AF3B4E6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6FD9F-D710-7C77-2F8F-40CE0DCA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8502-5169-CE4E-9EB3-01E38E239784}" type="datetime1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446F01-15BB-13D8-6F9F-EA8CEC4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9BFCD-A8E8-3D4A-984D-18D06D11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AB90DD-B226-7CEF-D692-DE5C36721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3D6768-E958-2F07-4AE8-E23AA3079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5BF9B-0B9F-09BD-6023-5AF5DA47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03F1-8B50-AC4A-B269-55D29FD34519}" type="datetime1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25E99-F993-D989-3BF5-7CCF22FD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B7BEE-96B0-9569-8860-6AD59D8D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B8922-7B8C-7967-58A5-CB62203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1F96A-52A2-42AA-6A72-15EAF619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1FBCD-2BC2-BBF7-E1AD-949B09F9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fld id="{3839DFA5-B658-DF46-ADCB-7B0AEC59A0B0}" type="datetime1">
              <a:rPr lang="ja-JP" altLang="en-US" smtClean="0"/>
              <a:pPr/>
              <a:t>2026/5/11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AE61C8-EE0D-F9CA-ACBC-2F60F4BC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A924D7-FD40-68C0-CD8B-BF8A1B31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634" y="183389"/>
            <a:ext cx="1558700" cy="15587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6C98174D-30D4-E0B5-E1CC-4B6764669BD0}"/>
              </a:ext>
            </a:extLst>
          </p:cNvPr>
          <p:cNvSpPr/>
          <p:nvPr userDrawn="1"/>
        </p:nvSpPr>
        <p:spPr>
          <a:xfrm>
            <a:off x="10939152" y="697579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FE357-C86C-42BD-689D-7F4C84FB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954" y="803192"/>
            <a:ext cx="974971" cy="365125"/>
          </a:xfrm>
        </p:spPr>
        <p:txBody>
          <a:bodyPr/>
          <a:lstStyle>
            <a:lvl1pPr>
              <a:defRPr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60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0D560-75F5-74B7-DD99-5CFDA43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136524-E3A3-530B-110E-833B9ADB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9DD99-9B00-F2B4-7401-A23DECE8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930-3653-7C40-AB33-8F59B547B6CE}" type="datetime1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AE09F7-D216-B48D-B7B7-9CCE17EC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F04B5C-3FB2-C6F6-E4FA-6C4A773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0F176-0C12-B8A5-2A26-E03F5FC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D54F1-A5C9-ED09-F2D7-8095019B6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B63DB7-C02A-A5B3-5074-5B513C57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BC19D-6239-2B84-412F-5F42B24B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CA67-6F30-F84A-BA55-FC2C527104FA}" type="datetime1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9EADF6-EB5A-E031-D324-3B45C7D8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A85BF-E9A2-7134-999A-43AABE26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DC355-7C9C-45AF-8815-4B699A70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5B5BF1-3F80-6B30-B474-39E30E13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AA8D50-05E7-48B6-305A-EF86D3011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C829A-E31B-97DC-89DD-B48289626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0DCC4F-510F-7389-9869-753029CA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752165-3B13-B8EE-AEB5-872DA9C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162A-92B9-CB41-9D92-198F9643E4AE}" type="datetime1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10F55-C238-019A-E0D7-C4E7FBA3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14E80E-5C86-F2CD-5F9C-41455653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4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40E36-0CF4-49F8-E532-036632CF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68A6A6-5B7E-7935-06A4-D01A94A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FB3F-7505-3E43-A01A-DF668105CC5E}" type="datetime1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6FF199-6894-1E57-3494-2E0076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73AC0B-F944-881C-C5CF-CE125DAE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8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FE428A-4B8A-1D67-E8FA-D9776416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8D0C-6049-7441-90F5-DA50E3FA5B12}" type="datetime1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DC713E-80C4-FDDF-282D-5B3EBFF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BB94E-9EBC-3C5A-65D4-C44D448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F3512-E245-106C-4DD1-6EDD2F34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C360A-C2F4-4208-A285-F15376A0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1C622F-5C89-8759-6C6F-0BCEE511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2DAA34-5184-CD2D-6285-C9EC381A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AEE1-6249-A840-BC5F-0020A79F4739}" type="datetime1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B220D6-2575-12F9-FF67-DE6FCDA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82A30B-EA19-8E39-3536-90633F91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60250-7895-12AE-D47E-A110FD56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DAF4ED8-603C-5DAE-57CE-87D9519B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AA943F-B7B4-A032-11F2-0739502EA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D075C7-63A8-A317-7B1A-3D33B4F0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6F-B5B8-2E49-BCEA-257F2FF52E59}" type="datetime1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B50AC9-A0B0-44C8-E37B-28ABCAB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9BFAED-4D2B-142F-2C56-6D66875C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14595D-0C4B-81CD-806A-E17968FB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ADE3DE-6ED0-4B02-E191-9497B114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6EC947-9FC4-2F3E-E401-1E4671B40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83EB2-F445-BB41-B8BF-608EAF17B04C}" type="datetime1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47D90-58EA-99BE-935E-FA195BCB9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39E822-4D97-E4A2-F184-4E72C88F5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32810/contributions/124298/attachments/69955/119912/20260506_hachiya_FPCDesignSimula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AE1A3-2C33-AF41-7F6D-EEC80F72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85A3BC-C911-E32B-348D-AD2080F63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680" y="1761253"/>
            <a:ext cx="11304638" cy="2387600"/>
          </a:xfrm>
        </p:spPr>
        <p:txBody>
          <a:bodyPr>
            <a:normAutofit/>
          </a:bodyPr>
          <a:lstStyle/>
          <a:p>
            <a:r>
              <a:rPr lang="en-US" altLang="ja-JP" dirty="0"/>
              <a:t>ASIC Requirement for BTOF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9DAE5AC8-94AE-FBFB-94E5-174564CAD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5809"/>
            <a:ext cx="9144000" cy="911905"/>
          </a:xfrm>
        </p:spPr>
        <p:txBody>
          <a:bodyPr/>
          <a:lstStyle/>
          <a:p>
            <a:r>
              <a:rPr lang="en-US" altLang="ja-JP" b="1" dirty="0">
                <a:latin typeface="Avenir Next" panose="020B0503020202020204" pitchFamily="34" charset="0"/>
              </a:rPr>
              <a:t>Satoshi YANO</a:t>
            </a:r>
          </a:p>
          <a:p>
            <a:r>
              <a:rPr lang="en-US" altLang="ja-JP" b="1" dirty="0">
                <a:latin typeface="Avenir Next" panose="020B0503020202020204" pitchFamily="34" charset="0"/>
              </a:rPr>
              <a:t>Hiroshima University &amp; RIKEN</a:t>
            </a:r>
            <a:endParaRPr lang="ja-JP" altLang="en-US" b="1">
              <a:latin typeface="Avenir Next" panose="020B0503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2372DA2-5A35-24F6-70BB-D937107A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453" y="1524297"/>
            <a:ext cx="2215091" cy="15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9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41C15-B96B-62AC-27F1-FA80990B9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721299-CB79-35CE-665F-B99FE17A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Impact on the </a:t>
            </a:r>
            <a:r>
              <a:rPr kumimoji="1" lang="en-US" altLang="ja-JP" b="1" dirty="0" err="1">
                <a:latin typeface="Avenir Next" panose="020B0503020202020204" pitchFamily="34" charset="0"/>
              </a:rPr>
              <a:t>ePIC</a:t>
            </a:r>
            <a:r>
              <a:rPr kumimoji="1" lang="en-US" altLang="ja-JP" b="1" dirty="0">
                <a:latin typeface="Avenir Next" panose="020B0503020202020204" pitchFamily="34" charset="0"/>
              </a:rPr>
              <a:t> PID Performance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09AAD273-15CC-2309-2AE4-75FBAB22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81" y="1759891"/>
            <a:ext cx="11087637" cy="1708196"/>
          </a:xfrm>
        </p:spPr>
        <p:txBody>
          <a:bodyPr>
            <a:normAutofit fontScale="92500" lnSpcReduction="10000"/>
          </a:bodyPr>
          <a:lstStyle/>
          <a:p>
            <a:r>
              <a:rPr lang="en" altLang="ja-JP" dirty="0">
                <a:latin typeface="Avenir Next" panose="020B0503020202020204" pitchFamily="34" charset="0"/>
              </a:rPr>
              <a:t>Focus of TOF PID region is below </a:t>
            </a:r>
            <a:r>
              <a:rPr lang="en" altLang="ja-JP" i="1" dirty="0">
                <a:latin typeface="Avenir Next" panose="020B0503020202020204" pitchFamily="34" charset="0"/>
              </a:rPr>
              <a:t>p</a:t>
            </a:r>
            <a:r>
              <a:rPr lang="en" altLang="ja-JP" dirty="0">
                <a:latin typeface="Avenir Next" panose="020B0503020202020204" pitchFamily="34" charset="0"/>
              </a:rPr>
              <a:t> = 1.2 GeV/</a:t>
            </a:r>
            <a:r>
              <a:rPr lang="en" altLang="ja-JP" i="1" dirty="0">
                <a:latin typeface="Avenir Next" panose="020B0503020202020204" pitchFamily="34" charset="0"/>
              </a:rPr>
              <a:t>c</a:t>
            </a:r>
            <a:r>
              <a:rPr lang="en" altLang="ja-JP" dirty="0">
                <a:latin typeface="Avenir Next" panose="020B0503020202020204" pitchFamily="34" charset="0"/>
              </a:rPr>
              <a:t> for mid-rapidity</a:t>
            </a:r>
          </a:p>
          <a:p>
            <a:r>
              <a:rPr lang="en" altLang="ja-JP" dirty="0">
                <a:latin typeface="Avenir Next" panose="020B0503020202020204" pitchFamily="34" charset="0"/>
              </a:rPr>
              <a:t>PID hole will be eliminated  by combining other PID detectors</a:t>
            </a:r>
          </a:p>
          <a:p>
            <a:r>
              <a:rPr lang="en-US" altLang="ja-JP" dirty="0" err="1"/>
              <a:t>σ</a:t>
            </a:r>
            <a:r>
              <a:rPr lang="en-US" altLang="ja-JP" baseline="-25000" dirty="0" err="1"/>
              <a:t>sensor</a:t>
            </a:r>
            <a:r>
              <a:rPr lang="en-US" altLang="ja-JP" dirty="0"/>
              <a:t> = </a:t>
            </a:r>
            <a:r>
              <a:rPr lang="en" altLang="ja-JP" dirty="0"/>
              <a:t>35 </a:t>
            </a:r>
            <a:r>
              <a:rPr lang="en" altLang="ja-JP" dirty="0" err="1"/>
              <a:t>ps</a:t>
            </a:r>
            <a:r>
              <a:rPr lang="en" altLang="ja-JP" dirty="0"/>
              <a:t> is required to get sufficient overlapping with </a:t>
            </a:r>
            <a:r>
              <a:rPr lang="en" altLang="ja-JP" dirty="0" err="1"/>
              <a:t>hpDIRC</a:t>
            </a:r>
            <a:r>
              <a:rPr lang="en" altLang="ja-JP" dirty="0"/>
              <a:t> in worst scenario (</a:t>
            </a:r>
            <a:r>
              <a:rPr lang="en-US" altLang="ja-JP" dirty="0" err="1"/>
              <a:t>σ</a:t>
            </a:r>
            <a:r>
              <a:rPr lang="en-US" altLang="ja-JP" baseline="-25000" dirty="0" err="1"/>
              <a:t>total</a:t>
            </a:r>
            <a:r>
              <a:rPr lang="en-US" altLang="ja-JP" dirty="0"/>
              <a:t> = </a:t>
            </a:r>
            <a:r>
              <a:rPr lang="en" altLang="ja-JP" dirty="0"/>
              <a:t>46 </a:t>
            </a:r>
            <a:r>
              <a:rPr lang="en" altLang="ja-JP" dirty="0" err="1"/>
              <a:t>ps</a:t>
            </a:r>
            <a:r>
              <a:rPr lang="en" altLang="ja-JP" dirty="0"/>
              <a:t>, </a:t>
            </a:r>
            <a:r>
              <a:rPr lang="en-US" altLang="ja-JP" dirty="0" err="1"/>
              <a:t>σ</a:t>
            </a:r>
            <a:r>
              <a:rPr lang="en-US" altLang="ja-JP" baseline="-25000" dirty="0" err="1"/>
              <a:t>elec</a:t>
            </a:r>
            <a:r>
              <a:rPr lang="en-US" altLang="ja-JP" dirty="0"/>
              <a:t> = 15ps, σ</a:t>
            </a:r>
            <a:r>
              <a:rPr lang="en-US" altLang="ja-JP" baseline="-25000" dirty="0"/>
              <a:t>T0</a:t>
            </a:r>
            <a:r>
              <a:rPr lang="en-US" altLang="ja-JP" dirty="0"/>
              <a:t> = 25ps, </a:t>
            </a:r>
            <a:r>
              <a:rPr lang="en-US" altLang="ja-JP" dirty="0" err="1"/>
              <a:t>σ</a:t>
            </a:r>
            <a:r>
              <a:rPr lang="en-US" altLang="ja-JP" baseline="-25000" dirty="0" err="1"/>
              <a:t>L</a:t>
            </a:r>
            <a:r>
              <a:rPr lang="en-US" altLang="ja-JP" dirty="0"/>
              <a:t> = 1 cm</a:t>
            </a:r>
            <a:r>
              <a:rPr lang="en" altLang="ja-JP" dirty="0"/>
              <a:t>)</a:t>
            </a:r>
            <a:endParaRPr lang="en" altLang="ja-JP" dirty="0">
              <a:latin typeface="Avenir Next" panose="020B0503020202020204" pitchFamily="34" charset="0"/>
            </a:endParaRPr>
          </a:p>
        </p:txBody>
      </p:sp>
      <p:sp>
        <p:nvSpPr>
          <p:cNvPr id="7" name="スライド番号プレースホルダー 29">
            <a:extLst>
              <a:ext uri="{FF2B5EF4-FFF2-40B4-BE49-F238E27FC236}">
                <a16:creationId xmlns:a16="http://schemas.microsoft.com/office/drawing/2014/main" id="{99750D0E-7A02-6C9B-1491-082FB261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858" y="803192"/>
            <a:ext cx="974971" cy="365125"/>
          </a:xfrm>
        </p:spPr>
        <p:txBody>
          <a:bodyPr/>
          <a:lstStyle/>
          <a:p>
            <a:r>
              <a:rPr lang="en-US" altLang="ja-JP" dirty="0"/>
              <a:t>2</a:t>
            </a:r>
            <a:endParaRPr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0D43F56-8899-C4B6-A133-E74DBEBD8487}"/>
              </a:ext>
            </a:extLst>
          </p:cNvPr>
          <p:cNvGrpSpPr>
            <a:grpSpLocks noChangeAspect="1"/>
          </p:cNvGrpSpPr>
          <p:nvPr/>
        </p:nvGrpSpPr>
        <p:grpSpPr>
          <a:xfrm>
            <a:off x="687090" y="3549469"/>
            <a:ext cx="3336180" cy="3336180"/>
            <a:chOff x="8608593" y="1235487"/>
            <a:chExt cx="2953681" cy="2953681"/>
          </a:xfrm>
        </p:grpSpPr>
        <p:pic>
          <p:nvPicPr>
            <p:cNvPr id="17" name="図 16" descr="グラフ, ヒスト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57A8F85-FD02-68FA-28D1-CB6CE2C32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8593" y="1235487"/>
              <a:ext cx="2953681" cy="2953681"/>
            </a:xfrm>
            <a:prstGeom prst="rect">
              <a:avLst/>
            </a:prstGeom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49533CD4-D82D-8B01-EFAA-3E52929F24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59050" y="1404366"/>
              <a:ext cx="1305202" cy="2376073"/>
              <a:chOff x="9766215" y="471158"/>
              <a:chExt cx="1544084" cy="2810949"/>
            </a:xfrm>
          </p:grpSpPr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C3D9947A-F53D-7D37-6CBC-312B05A30EA0}"/>
                  </a:ext>
                </a:extLst>
              </p:cNvPr>
              <p:cNvSpPr/>
              <p:nvPr/>
            </p:nvSpPr>
            <p:spPr>
              <a:xfrm>
                <a:off x="9766215" y="471163"/>
                <a:ext cx="986829" cy="2511229"/>
              </a:xfrm>
              <a:custGeom>
                <a:avLst/>
                <a:gdLst>
                  <a:gd name="connsiteX0" fmla="*/ 0 w 890025"/>
                  <a:gd name="connsiteY0" fmla="*/ 0 h 3091068"/>
                  <a:gd name="connsiteX1" fmla="*/ 890025 w 890025"/>
                  <a:gd name="connsiteY1" fmla="*/ 0 h 3091068"/>
                  <a:gd name="connsiteX2" fmla="*/ 890025 w 890025"/>
                  <a:gd name="connsiteY2" fmla="*/ 3091068 h 3091068"/>
                  <a:gd name="connsiteX3" fmla="*/ 621672 w 890025"/>
                  <a:gd name="connsiteY3" fmla="*/ 3091068 h 3091068"/>
                  <a:gd name="connsiteX4" fmla="*/ 441111 w 890025"/>
                  <a:gd name="connsiteY4" fmla="*/ 3045349 h 3091068"/>
                  <a:gd name="connsiteX5" fmla="*/ 260550 w 890025"/>
                  <a:gd name="connsiteY5" fmla="*/ 3091068 h 3091068"/>
                  <a:gd name="connsiteX6" fmla="*/ 0 w 890025"/>
                  <a:gd name="connsiteY6" fmla="*/ 3091068 h 3091068"/>
                  <a:gd name="connsiteX7" fmla="*/ 0 w 890025"/>
                  <a:gd name="connsiteY7" fmla="*/ 0 h 30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0025" h="3091068">
                    <a:moveTo>
                      <a:pt x="0" y="0"/>
                    </a:moveTo>
                    <a:lnTo>
                      <a:pt x="890025" y="0"/>
                    </a:lnTo>
                    <a:lnTo>
                      <a:pt x="890025" y="3091068"/>
                    </a:lnTo>
                    <a:lnTo>
                      <a:pt x="621672" y="3091068"/>
                    </a:lnTo>
                    <a:lnTo>
                      <a:pt x="441111" y="3045349"/>
                    </a:lnTo>
                    <a:lnTo>
                      <a:pt x="260550" y="3091068"/>
                    </a:lnTo>
                    <a:lnTo>
                      <a:pt x="0" y="30910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9652"/>
                </a:schemeClr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AF986645-3ADA-9DD9-1AFF-6DDBBD66BD8F}"/>
                  </a:ext>
                </a:extLst>
              </p:cNvPr>
              <p:cNvSpPr/>
              <p:nvPr/>
            </p:nvSpPr>
            <p:spPr>
              <a:xfrm>
                <a:off x="9878521" y="2277503"/>
                <a:ext cx="874344" cy="869285"/>
              </a:xfrm>
              <a:custGeom>
                <a:avLst/>
                <a:gdLst>
                  <a:gd name="connsiteX0" fmla="*/ 0 w 888364"/>
                  <a:gd name="connsiteY0" fmla="*/ 0 h 883224"/>
                  <a:gd name="connsiteX1" fmla="*/ 4320 w 888364"/>
                  <a:gd name="connsiteY1" fmla="*/ 0 h 883224"/>
                  <a:gd name="connsiteX2" fmla="*/ 4278 w 888364"/>
                  <a:gd name="connsiteY2" fmla="*/ 327 h 883224"/>
                  <a:gd name="connsiteX3" fmla="*/ 447078 w 888364"/>
                  <a:gd name="connsiteY3" fmla="*/ 353944 h 883224"/>
                  <a:gd name="connsiteX4" fmla="*/ 880882 w 888364"/>
                  <a:gd name="connsiteY4" fmla="*/ 71593 h 883224"/>
                  <a:gd name="connsiteX5" fmla="*/ 888364 w 888364"/>
                  <a:gd name="connsiteY5" fmla="*/ 12321 h 883224"/>
                  <a:gd name="connsiteX6" fmla="*/ 888364 w 888364"/>
                  <a:gd name="connsiteY6" fmla="*/ 883224 h 883224"/>
                  <a:gd name="connsiteX7" fmla="*/ 0 w 888364"/>
                  <a:gd name="connsiteY7" fmla="*/ 883224 h 883224"/>
                  <a:gd name="connsiteX8" fmla="*/ 0 w 888364"/>
                  <a:gd name="connsiteY8" fmla="*/ 0 h 88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8364" h="883224">
                    <a:moveTo>
                      <a:pt x="0" y="0"/>
                    </a:moveTo>
                    <a:lnTo>
                      <a:pt x="4320" y="0"/>
                    </a:lnTo>
                    <a:lnTo>
                      <a:pt x="4278" y="327"/>
                    </a:lnTo>
                    <a:cubicBezTo>
                      <a:pt x="4278" y="195624"/>
                      <a:pt x="202526" y="353944"/>
                      <a:pt x="447078" y="353944"/>
                    </a:cubicBezTo>
                    <a:cubicBezTo>
                      <a:pt x="661061" y="353944"/>
                      <a:pt x="839593" y="232730"/>
                      <a:pt x="880882" y="71593"/>
                    </a:cubicBezTo>
                    <a:lnTo>
                      <a:pt x="888364" y="12321"/>
                    </a:lnTo>
                    <a:lnTo>
                      <a:pt x="888364" y="883224"/>
                    </a:lnTo>
                    <a:lnTo>
                      <a:pt x="0" y="883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0CC5330-334E-797D-0823-CB4649435E6F}"/>
                  </a:ext>
                </a:extLst>
              </p:cNvPr>
              <p:cNvSpPr/>
              <p:nvPr/>
            </p:nvSpPr>
            <p:spPr>
              <a:xfrm>
                <a:off x="10723958" y="471158"/>
                <a:ext cx="518437" cy="186342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19778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E41767A5-72E1-473F-7EED-BDACBB89502A}"/>
                  </a:ext>
                </a:extLst>
              </p:cNvPr>
              <p:cNvSpPr/>
              <p:nvPr/>
            </p:nvSpPr>
            <p:spPr>
              <a:xfrm>
                <a:off x="10791862" y="1891837"/>
                <a:ext cx="518437" cy="1390270"/>
              </a:xfrm>
              <a:custGeom>
                <a:avLst/>
                <a:gdLst>
                  <a:gd name="connsiteX0" fmla="*/ 0 w 518437"/>
                  <a:gd name="connsiteY0" fmla="*/ 0 h 1390270"/>
                  <a:gd name="connsiteX1" fmla="*/ 518437 w 518437"/>
                  <a:gd name="connsiteY1" fmla="*/ 0 h 1390270"/>
                  <a:gd name="connsiteX2" fmla="*/ 518437 w 518437"/>
                  <a:gd name="connsiteY2" fmla="*/ 1124809 h 1390270"/>
                  <a:gd name="connsiteX3" fmla="*/ 10317 w 518437"/>
                  <a:gd name="connsiteY3" fmla="*/ 1390270 h 1390270"/>
                  <a:gd name="connsiteX4" fmla="*/ 0 w 518437"/>
                  <a:gd name="connsiteY4" fmla="*/ 1390270 h 139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437" h="1390270">
                    <a:moveTo>
                      <a:pt x="0" y="0"/>
                    </a:moveTo>
                    <a:lnTo>
                      <a:pt x="518437" y="0"/>
                    </a:lnTo>
                    <a:lnTo>
                      <a:pt x="518437" y="1124809"/>
                    </a:lnTo>
                    <a:lnTo>
                      <a:pt x="10317" y="1390270"/>
                    </a:lnTo>
                    <a:lnTo>
                      <a:pt x="0" y="1390270"/>
                    </a:lnTo>
                    <a:close/>
                  </a:path>
                </a:pathLst>
              </a:custGeom>
              <a:solidFill>
                <a:srgbClr val="92D050">
                  <a:alpha val="25000"/>
                </a:srgb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99B0D41-2C4E-9CB8-CD32-5C20CB3672F8}"/>
                </a:ext>
              </a:extLst>
            </p:cNvPr>
            <p:cNvSpPr txBox="1"/>
            <p:nvPr/>
          </p:nvSpPr>
          <p:spPr>
            <a:xfrm>
              <a:off x="9607983" y="1591856"/>
              <a:ext cx="1307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 err="1">
                  <a:solidFill>
                    <a:srgbClr val="0070C0"/>
                  </a:solidFill>
                  <a:latin typeface="Avenir Next" panose="020B0503020202020204" pitchFamily="34" charset="0"/>
                </a:rPr>
                <a:t>hpDIRC</a:t>
              </a:r>
              <a:endParaRPr lang="en-US" altLang="ja-JP" sz="1200" b="1" dirty="0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14DCD7F-BF9D-5B6D-A203-4267A60F7887}"/>
                </a:ext>
              </a:extLst>
            </p:cNvPr>
            <p:cNvSpPr txBox="1"/>
            <p:nvPr/>
          </p:nvSpPr>
          <p:spPr>
            <a:xfrm>
              <a:off x="9667541" y="3247174"/>
              <a:ext cx="1307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BTOF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F51D725-6D9D-BAD0-E646-B9E3DE2E6F18}"/>
                </a:ext>
              </a:extLst>
            </p:cNvPr>
            <p:cNvSpPr txBox="1"/>
            <p:nvPr/>
          </p:nvSpPr>
          <p:spPr>
            <a:xfrm>
              <a:off x="10536521" y="1592498"/>
              <a:ext cx="986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venir Next" panose="020B0503020202020204" pitchFamily="34" charset="0"/>
                </a:rPr>
                <a:t>dRICH</a:t>
              </a:r>
              <a:endParaRPr lang="en-US" altLang="ja-JP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D6216A4-47E4-BB01-659C-4A1F85806A57}"/>
                </a:ext>
              </a:extLst>
            </p:cNvPr>
            <p:cNvSpPr txBox="1"/>
            <p:nvPr/>
          </p:nvSpPr>
          <p:spPr>
            <a:xfrm>
              <a:off x="10447954" y="3038024"/>
              <a:ext cx="986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92D050"/>
                  </a:solidFill>
                  <a:latin typeface="Avenir Next" panose="020B0503020202020204" pitchFamily="34" charset="0"/>
                </a:rPr>
                <a:t>FTOF</a:t>
              </a:r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D66D5C51-9A33-5ED9-5791-EE664E8315E3}"/>
                </a:ext>
              </a:extLst>
            </p:cNvPr>
            <p:cNvSpPr/>
            <p:nvPr/>
          </p:nvSpPr>
          <p:spPr>
            <a:xfrm flipH="1">
              <a:off x="9373316" y="3170061"/>
              <a:ext cx="509236" cy="553991"/>
            </a:xfrm>
            <a:custGeom>
              <a:avLst/>
              <a:gdLst>
                <a:gd name="csX0" fmla="*/ 438231 w 438231"/>
                <a:gd name="csY0" fmla="*/ 0 h 553991"/>
                <a:gd name="csX1" fmla="*/ 0 w 438231"/>
                <a:gd name="csY1" fmla="*/ 0 h 553991"/>
                <a:gd name="csX2" fmla="*/ 0 w 438231"/>
                <a:gd name="csY2" fmla="*/ 553991 h 553991"/>
                <a:gd name="csX3" fmla="*/ 7589 w 438231"/>
                <a:gd name="csY3" fmla="*/ 553991 h 553991"/>
                <a:gd name="csX4" fmla="*/ 7590 w 438231"/>
                <a:gd name="csY4" fmla="*/ 553990 h 553991"/>
                <a:gd name="csX5" fmla="*/ 7591 w 438231"/>
                <a:gd name="csY5" fmla="*/ 553990 h 553991"/>
                <a:gd name="csX6" fmla="*/ 438231 w 438231"/>
                <a:gd name="csY6" fmla="*/ 193158 h 553991"/>
                <a:gd name="csX7" fmla="*/ 438231 w 438231"/>
                <a:gd name="csY7" fmla="*/ 193157 h 5539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438231" h="553991">
                  <a:moveTo>
                    <a:pt x="438231" y="0"/>
                  </a:moveTo>
                  <a:lnTo>
                    <a:pt x="0" y="0"/>
                  </a:lnTo>
                  <a:lnTo>
                    <a:pt x="0" y="553991"/>
                  </a:lnTo>
                  <a:lnTo>
                    <a:pt x="7589" y="553991"/>
                  </a:lnTo>
                  <a:lnTo>
                    <a:pt x="7590" y="553990"/>
                  </a:lnTo>
                  <a:lnTo>
                    <a:pt x="7591" y="553990"/>
                  </a:lnTo>
                  <a:lnTo>
                    <a:pt x="438231" y="193158"/>
                  </a:lnTo>
                  <a:lnTo>
                    <a:pt x="438231" y="193157"/>
                  </a:lnTo>
                  <a:close/>
                </a:path>
              </a:pathLst>
            </a:custGeom>
            <a:solidFill>
              <a:srgbClr val="3837D6">
                <a:alpha val="25000"/>
              </a:srgbClr>
            </a:solidFill>
            <a:ln w="3175">
              <a:solidFill>
                <a:srgbClr val="3837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63B178F6-3695-B18C-0876-5B994E7875A9}"/>
                </a:ext>
              </a:extLst>
            </p:cNvPr>
            <p:cNvSpPr/>
            <p:nvPr/>
          </p:nvSpPr>
          <p:spPr>
            <a:xfrm>
              <a:off x="9373165" y="1404366"/>
              <a:ext cx="509600" cy="1861458"/>
            </a:xfrm>
            <a:prstGeom prst="rect">
              <a:avLst/>
            </a:prstGeom>
            <a:solidFill>
              <a:srgbClr val="FFC000">
                <a:alpha val="19778"/>
              </a:srgbClr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42E7493-35AE-0A82-D0DD-701DDDB6F954}"/>
                </a:ext>
              </a:extLst>
            </p:cNvPr>
            <p:cNvSpPr txBox="1"/>
            <p:nvPr/>
          </p:nvSpPr>
          <p:spPr>
            <a:xfrm>
              <a:off x="9079774" y="3336474"/>
              <a:ext cx="749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3837D6"/>
                  </a:solidFill>
                  <a:latin typeface="Avenir Next" panose="020B0503020202020204" pitchFamily="34" charset="0"/>
                </a:rPr>
                <a:t>HRPPD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981DF48-967F-2A04-09C9-B137A686296D}"/>
                </a:ext>
              </a:extLst>
            </p:cNvPr>
            <p:cNvSpPr txBox="1"/>
            <p:nvPr/>
          </p:nvSpPr>
          <p:spPr>
            <a:xfrm>
              <a:off x="9094763" y="2039510"/>
              <a:ext cx="749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b="1" dirty="0" err="1">
                  <a:solidFill>
                    <a:srgbClr val="FFC000"/>
                  </a:solidFill>
                  <a:latin typeface="Avenir Next" panose="020B0503020202020204" pitchFamily="34" charset="0"/>
                </a:rPr>
                <a:t>pfRICH</a:t>
              </a:r>
              <a:endParaRPr lang="en-US" altLang="ja-JP" sz="1200" b="1" dirty="0">
                <a:solidFill>
                  <a:srgbClr val="FFC000"/>
                </a:solidFill>
                <a:latin typeface="Avenir Next" panose="020B0503020202020204" pitchFamily="34" charset="0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362DCD-B348-B716-A885-007945C60913}"/>
              </a:ext>
            </a:extLst>
          </p:cNvPr>
          <p:cNvSpPr txBox="1"/>
          <p:nvPr/>
        </p:nvSpPr>
        <p:spPr>
          <a:xfrm>
            <a:off x="-329974" y="6670019"/>
            <a:ext cx="33361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latin typeface="Avenir Next" panose="020B0503020202020204" pitchFamily="34" charset="0"/>
              </a:rPr>
              <a:t>Decay products </a:t>
            </a:r>
            <a:r>
              <a:rPr lang="en-US" altLang="ja-JP" sz="700" dirty="0">
                <a:latin typeface="Avenir Next" panose="020B0503020202020204" pitchFamily="34" charset="0"/>
              </a:rPr>
              <a:t>from D-meson in ep DIS @ √s = 141 GeV </a:t>
            </a:r>
          </a:p>
        </p:txBody>
      </p:sp>
      <p:pic>
        <p:nvPicPr>
          <p:cNvPr id="6" name="図 5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F6970986-D137-48C1-A967-8B75ABEE1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56" y="3504721"/>
            <a:ext cx="5588798" cy="335327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82BCC7-97C5-C242-D943-CA3ED67D83A8}"/>
              </a:ext>
            </a:extLst>
          </p:cNvPr>
          <p:cNvSpPr txBox="1"/>
          <p:nvPr/>
        </p:nvSpPr>
        <p:spPr>
          <a:xfrm>
            <a:off x="10292813" y="5480258"/>
            <a:ext cx="18739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 err="1">
                <a:solidFill>
                  <a:srgbClr val="45AC43"/>
                </a:solidFill>
                <a:latin typeface="Avenir Next" panose="020B0503020202020204" pitchFamily="34" charset="0"/>
              </a:rPr>
              <a:t>hpDIRC</a:t>
            </a:r>
            <a:r>
              <a:rPr lang="en-US" altLang="ja-JP" sz="1100" dirty="0">
                <a:solidFill>
                  <a:srgbClr val="45AC43"/>
                </a:solidFill>
                <a:latin typeface="Avenir Next" panose="020B0503020202020204" pitchFamily="34" charset="0"/>
              </a:rPr>
              <a:t> 3σ</a:t>
            </a:r>
            <a:r>
              <a:rPr lang="ja-JP" altLang="en-US" sz="1100">
                <a:solidFill>
                  <a:srgbClr val="45AC43"/>
                </a:solidFill>
                <a:latin typeface="Avenir Next" panose="020B0503020202020204" pitchFamily="34" charset="0"/>
              </a:rPr>
              <a:t> </a:t>
            </a:r>
            <a:r>
              <a:rPr lang="en-US" altLang="ja-JP" sz="1100" dirty="0">
                <a:solidFill>
                  <a:srgbClr val="45AC43"/>
                </a:solidFill>
                <a:latin typeface="Avenir Next" panose="020B0503020202020204" pitchFamily="34" charset="0"/>
              </a:rPr>
              <a:t>K/p </a:t>
            </a:r>
            <a:r>
              <a:rPr lang="en-US" altLang="ja-JP" sz="1100" dirty="0" err="1">
                <a:solidFill>
                  <a:srgbClr val="45AC43"/>
                </a:solidFill>
                <a:latin typeface="Avenir Next" panose="020B0503020202020204" pitchFamily="34" charset="0"/>
              </a:rPr>
              <a:t>sep.</a:t>
            </a:r>
            <a:r>
              <a:rPr lang="en-US" altLang="ja-JP" sz="1100" dirty="0">
                <a:solidFill>
                  <a:srgbClr val="45AC43"/>
                </a:solidFill>
                <a:latin typeface="Avenir Next" panose="020B0503020202020204" pitchFamily="34" charset="0"/>
              </a:rPr>
              <a:t> limit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B21CF5-E8EF-E756-1DF8-C98E80C04298}"/>
              </a:ext>
            </a:extLst>
          </p:cNvPr>
          <p:cNvSpPr txBox="1"/>
          <p:nvPr/>
        </p:nvSpPr>
        <p:spPr>
          <a:xfrm>
            <a:off x="10292813" y="6208959"/>
            <a:ext cx="189918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100" dirty="0" err="1">
                <a:solidFill>
                  <a:srgbClr val="317AB7"/>
                </a:solidFill>
                <a:latin typeface="Avenir Next" panose="020B0503020202020204" pitchFamily="34" charset="0"/>
              </a:rPr>
              <a:t>hpDIRC</a:t>
            </a:r>
            <a:r>
              <a:rPr lang="en-US" altLang="ja-JP" sz="1100" dirty="0">
                <a:solidFill>
                  <a:srgbClr val="317AB7"/>
                </a:solidFill>
                <a:latin typeface="Avenir Next" panose="020B0503020202020204" pitchFamily="34" charset="0"/>
              </a:rPr>
              <a:t> 3σ</a:t>
            </a:r>
            <a:r>
              <a:rPr lang="ja-JP" altLang="en-US" sz="1100">
                <a:solidFill>
                  <a:srgbClr val="317AB7"/>
                </a:solidFill>
                <a:latin typeface="Avenir Next" panose="020B0503020202020204" pitchFamily="34" charset="0"/>
              </a:rPr>
              <a:t> </a:t>
            </a:r>
            <a:r>
              <a:rPr lang="en-US" altLang="ja-JP" sz="1100" dirty="0">
                <a:solidFill>
                  <a:srgbClr val="317AB7"/>
                </a:solidFill>
                <a:latin typeface="Avenir Book" panose="02000503020000020003" pitchFamily="2" charset="0"/>
              </a:rPr>
              <a:t>π</a:t>
            </a:r>
            <a:r>
              <a:rPr lang="en-US" altLang="ja-JP" sz="1100" dirty="0">
                <a:solidFill>
                  <a:srgbClr val="317AB7"/>
                </a:solidFill>
                <a:latin typeface="Avenir Next" panose="020B0503020202020204" pitchFamily="34" charset="0"/>
              </a:rPr>
              <a:t>/K </a:t>
            </a:r>
            <a:r>
              <a:rPr lang="en-US" altLang="ja-JP" sz="1100" dirty="0" err="1">
                <a:solidFill>
                  <a:srgbClr val="317AB7"/>
                </a:solidFill>
                <a:latin typeface="Avenir Next" panose="020B0503020202020204" pitchFamily="34" charset="0"/>
              </a:rPr>
              <a:t>sep.</a:t>
            </a:r>
            <a:r>
              <a:rPr lang="en-US" altLang="ja-JP" sz="1100" dirty="0">
                <a:solidFill>
                  <a:srgbClr val="317AB7"/>
                </a:solidFill>
                <a:latin typeface="Avenir Next" panose="020B0503020202020204" pitchFamily="34" charset="0"/>
              </a:rPr>
              <a:t> limit</a:t>
            </a: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09C91E9-D7EF-C201-831E-44EFF89297E1}"/>
              </a:ext>
            </a:extLst>
          </p:cNvPr>
          <p:cNvSpPr/>
          <p:nvPr/>
        </p:nvSpPr>
        <p:spPr>
          <a:xfrm>
            <a:off x="5486400" y="4853940"/>
            <a:ext cx="4587240" cy="853440"/>
          </a:xfrm>
          <a:custGeom>
            <a:avLst/>
            <a:gdLst>
              <a:gd name="csX0" fmla="*/ 0 w 4587240"/>
              <a:gd name="csY0" fmla="*/ 0 h 853440"/>
              <a:gd name="csX1" fmla="*/ 525780 w 4587240"/>
              <a:gd name="csY1" fmla="*/ 83820 h 853440"/>
              <a:gd name="csX2" fmla="*/ 1417320 w 4587240"/>
              <a:gd name="csY2" fmla="*/ 266700 h 853440"/>
              <a:gd name="csX3" fmla="*/ 2080260 w 4587240"/>
              <a:gd name="csY3" fmla="*/ 426720 h 853440"/>
              <a:gd name="csX4" fmla="*/ 3261360 w 4587240"/>
              <a:gd name="csY4" fmla="*/ 647700 h 853440"/>
              <a:gd name="csX5" fmla="*/ 4587240 w 4587240"/>
              <a:gd name="csY5" fmla="*/ 853440 h 853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587240" h="853440">
                <a:moveTo>
                  <a:pt x="0" y="0"/>
                </a:moveTo>
                <a:cubicBezTo>
                  <a:pt x="144780" y="19685"/>
                  <a:pt x="289560" y="39370"/>
                  <a:pt x="525780" y="83820"/>
                </a:cubicBezTo>
                <a:cubicBezTo>
                  <a:pt x="762000" y="128270"/>
                  <a:pt x="1158240" y="209550"/>
                  <a:pt x="1417320" y="266700"/>
                </a:cubicBezTo>
                <a:cubicBezTo>
                  <a:pt x="1676400" y="323850"/>
                  <a:pt x="1772920" y="363220"/>
                  <a:pt x="2080260" y="426720"/>
                </a:cubicBezTo>
                <a:cubicBezTo>
                  <a:pt x="2387600" y="490220"/>
                  <a:pt x="2843530" y="576580"/>
                  <a:pt x="3261360" y="647700"/>
                </a:cubicBezTo>
                <a:cubicBezTo>
                  <a:pt x="3679190" y="718820"/>
                  <a:pt x="4133215" y="786130"/>
                  <a:pt x="4587240" y="8534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3EAEFAE-CF62-00B3-B8D8-0CD3435323B4}"/>
              </a:ext>
            </a:extLst>
          </p:cNvPr>
          <p:cNvSpPr/>
          <p:nvPr/>
        </p:nvSpPr>
        <p:spPr>
          <a:xfrm>
            <a:off x="5494020" y="5744014"/>
            <a:ext cx="4552051" cy="504386"/>
          </a:xfrm>
          <a:custGeom>
            <a:avLst/>
            <a:gdLst>
              <a:gd name="csX0" fmla="*/ 0 w 4552051"/>
              <a:gd name="csY0" fmla="*/ 1466 h 504386"/>
              <a:gd name="csX1" fmla="*/ 388620 w 4552051"/>
              <a:gd name="csY1" fmla="*/ 24326 h 504386"/>
              <a:gd name="csX2" fmla="*/ 1470660 w 4552051"/>
              <a:gd name="csY2" fmla="*/ 169106 h 504386"/>
              <a:gd name="csX3" fmla="*/ 2613660 w 4552051"/>
              <a:gd name="csY3" fmla="*/ 329126 h 504386"/>
              <a:gd name="csX4" fmla="*/ 4244340 w 4552051"/>
              <a:gd name="csY4" fmla="*/ 466286 h 504386"/>
              <a:gd name="csX5" fmla="*/ 4549140 w 4552051"/>
              <a:gd name="csY5" fmla="*/ 504386 h 5043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552051" h="504386">
                <a:moveTo>
                  <a:pt x="0" y="1466"/>
                </a:moveTo>
                <a:cubicBezTo>
                  <a:pt x="71755" y="-1074"/>
                  <a:pt x="143510" y="-3614"/>
                  <a:pt x="388620" y="24326"/>
                </a:cubicBezTo>
                <a:cubicBezTo>
                  <a:pt x="633730" y="52266"/>
                  <a:pt x="1470660" y="169106"/>
                  <a:pt x="1470660" y="169106"/>
                </a:cubicBezTo>
                <a:cubicBezTo>
                  <a:pt x="1841500" y="219906"/>
                  <a:pt x="2151380" y="279596"/>
                  <a:pt x="2613660" y="329126"/>
                </a:cubicBezTo>
                <a:cubicBezTo>
                  <a:pt x="3075940" y="378656"/>
                  <a:pt x="3921760" y="437076"/>
                  <a:pt x="4244340" y="466286"/>
                </a:cubicBezTo>
                <a:cubicBezTo>
                  <a:pt x="4566920" y="495496"/>
                  <a:pt x="4558030" y="499941"/>
                  <a:pt x="4549140" y="50438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E6284B-35A3-7759-6F65-78FEE2F84FA7}"/>
              </a:ext>
            </a:extLst>
          </p:cNvPr>
          <p:cNvSpPr txBox="1"/>
          <p:nvPr/>
        </p:nvSpPr>
        <p:spPr>
          <a:xfrm>
            <a:off x="6787797" y="4135713"/>
            <a:ext cx="1974365" cy="338554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rgbClr val="FF0000"/>
                </a:solidFill>
                <a:latin typeface="Avenir Next" panose="020B0503020202020204" pitchFamily="34" charset="0"/>
              </a:rPr>
              <a:t>Worst scenario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D2580D-922A-F5CD-803D-18BA88F42135}"/>
              </a:ext>
            </a:extLst>
          </p:cNvPr>
          <p:cNvCxnSpPr>
            <a:cxnSpLocks/>
          </p:cNvCxnSpPr>
          <p:nvPr/>
        </p:nvCxnSpPr>
        <p:spPr>
          <a:xfrm flipH="1">
            <a:off x="6334218" y="4457612"/>
            <a:ext cx="1071417" cy="4814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828D05DB-2ECD-898D-4D0E-66F90250749D}"/>
              </a:ext>
            </a:extLst>
          </p:cNvPr>
          <p:cNvCxnSpPr>
            <a:cxnSpLocks/>
          </p:cNvCxnSpPr>
          <p:nvPr/>
        </p:nvCxnSpPr>
        <p:spPr>
          <a:xfrm flipH="1">
            <a:off x="6682154" y="4457612"/>
            <a:ext cx="723481" cy="136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86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39070F-D486-A422-9A57-7C55B42F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Strip-Type AC-LGAD Sensor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FBE008-CE1A-421B-BC7E-D13941CA5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520"/>
            <a:ext cx="8451423" cy="4178672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b="1" dirty="0"/>
              <a:t>”</a:t>
            </a:r>
            <a:r>
              <a:rPr kumimoji="1" lang="en-US" altLang="ja-JP" b="1" i="1" dirty="0"/>
              <a:t>Baseline</a:t>
            </a:r>
            <a:r>
              <a:rPr kumimoji="1" lang="en-US" altLang="ja-JP" b="1" dirty="0"/>
              <a:t>”</a:t>
            </a:r>
            <a:r>
              <a:rPr lang="en-US" altLang="ja-JP" b="1" dirty="0"/>
              <a:t> </a:t>
            </a:r>
            <a:r>
              <a:rPr kumimoji="1" lang="en-US" altLang="ja-JP" b="1" dirty="0"/>
              <a:t>sensor parameters</a:t>
            </a:r>
          </a:p>
          <a:p>
            <a:pPr lvl="1"/>
            <a:r>
              <a:rPr lang="en-US" altLang="ja-JP" dirty="0"/>
              <a:t>Manufactured by Hamamatsu Photonics</a:t>
            </a:r>
          </a:p>
          <a:p>
            <a:pPr lvl="1"/>
            <a:r>
              <a:rPr lang="en-US" altLang="ja-JP" dirty="0"/>
              <a:t>Size</a:t>
            </a:r>
            <a:r>
              <a:rPr kumimoji="1" lang="en-US" altLang="ja-JP" dirty="0"/>
              <a:t>: </a:t>
            </a:r>
            <a:r>
              <a:rPr lang="en-US" altLang="ja-JP" dirty="0"/>
              <a:t>32x20 mm</a:t>
            </a:r>
            <a:r>
              <a:rPr lang="en-US" altLang="ja-JP" baseline="30000" dirty="0"/>
              <a:t>2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pPr lvl="1"/>
            <a:r>
              <a:rPr lang="en-US" altLang="ja-JP" dirty="0"/>
              <a:t>Strip</a:t>
            </a:r>
            <a:r>
              <a:rPr kumimoji="1" lang="en-US" altLang="ja-JP" dirty="0"/>
              <a:t>-size / Pich</a:t>
            </a:r>
            <a:r>
              <a:rPr lang="en-US" altLang="ja-JP" dirty="0"/>
              <a:t>: 10x0.05 mm</a:t>
            </a:r>
            <a:r>
              <a:rPr lang="en-US" altLang="ja-JP" baseline="30000" dirty="0"/>
              <a:t>2</a:t>
            </a:r>
            <a:r>
              <a:rPr lang="en-US" altLang="ja-JP" dirty="0"/>
              <a:t> / 500 </a:t>
            </a:r>
            <a:r>
              <a:rPr lang="el-GR" altLang="ja-JP" dirty="0"/>
              <a:t>μ</a:t>
            </a:r>
            <a:r>
              <a:rPr lang="en-US" altLang="ja-JP" dirty="0"/>
              <a:t>m</a:t>
            </a:r>
          </a:p>
          <a:p>
            <a:pPr lvl="1"/>
            <a:r>
              <a:rPr lang="en-US" altLang="ja-JP" dirty="0"/>
              <a:t>Strip geometry: 64x2=128 </a:t>
            </a:r>
            <a:r>
              <a:rPr lang="en-US" altLang="ja-JP" dirty="0" err="1"/>
              <a:t>ch</a:t>
            </a:r>
            <a:endParaRPr lang="en-US" altLang="ja-JP" dirty="0"/>
          </a:p>
          <a:p>
            <a:pPr lvl="1"/>
            <a:r>
              <a:rPr lang="en-US" altLang="ja-JP" dirty="0"/>
              <a:t>Active thickness: 50 </a:t>
            </a:r>
            <a:r>
              <a:rPr lang="el-GR" altLang="ja-JP" dirty="0"/>
              <a:t>μ</a:t>
            </a:r>
            <a:r>
              <a:rPr lang="en-US" altLang="ja-JP" dirty="0"/>
              <a:t>m</a:t>
            </a:r>
          </a:p>
          <a:p>
            <a:pPr lvl="1"/>
            <a:r>
              <a:rPr kumimoji="1" lang="en-US" altLang="ja-JP" dirty="0"/>
              <a:t>Detector capacitance: ~10 pF</a:t>
            </a:r>
          </a:p>
          <a:p>
            <a:pPr lvl="1"/>
            <a:r>
              <a:rPr lang="en-US" altLang="ja-JP" dirty="0"/>
              <a:t>Leasing strip</a:t>
            </a:r>
            <a:r>
              <a:rPr kumimoji="1" lang="en-US" altLang="ja-JP" dirty="0"/>
              <a:t> charge: &gt;6 </a:t>
            </a:r>
            <a:r>
              <a:rPr kumimoji="1" lang="en-US" altLang="ja-JP" dirty="0" err="1"/>
              <a:t>fC</a:t>
            </a:r>
            <a:r>
              <a:rPr kumimoji="1" lang="en-US" altLang="ja-JP" dirty="0"/>
              <a:t> (MPV: ~12 </a:t>
            </a:r>
            <a:r>
              <a:rPr kumimoji="1" lang="en-US" altLang="ja-JP" dirty="0" err="1"/>
              <a:t>fC</a:t>
            </a:r>
            <a:r>
              <a:rPr kumimoji="1" lang="en-US" altLang="ja-JP" dirty="0"/>
              <a:t>)</a:t>
            </a:r>
          </a:p>
          <a:p>
            <a:endParaRPr kumimoji="1" lang="en-US" altLang="ja-JP" dirty="0"/>
          </a:p>
          <a:p>
            <a:r>
              <a:rPr lang="en-US" altLang="ja-JP" b="1" dirty="0"/>
              <a:t>Types of Data Required 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ADC for hit position reconstruction</a:t>
            </a:r>
          </a:p>
          <a:p>
            <a:pPr lvl="2"/>
            <a:r>
              <a:rPr lang="en-US" altLang="ja-JP" dirty="0"/>
              <a:t>Charge sharing technique is used </a:t>
            </a:r>
          </a:p>
          <a:p>
            <a:pPr lvl="1"/>
            <a:r>
              <a:rPr kumimoji="1" lang="en-US" altLang="ja-JP" dirty="0"/>
              <a:t>TOA  for timing measurement</a:t>
            </a:r>
          </a:p>
          <a:p>
            <a:pPr lvl="2"/>
            <a:r>
              <a:rPr lang="en-US" altLang="ja-JP" dirty="0"/>
              <a:t>Several tens of picoseconds are required</a:t>
            </a:r>
            <a:endParaRPr kumimoji="1" lang="en-US" altLang="ja-JP" dirty="0"/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18076CA5-CB6A-FF5D-508B-A8DDB72A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904" y="803192"/>
            <a:ext cx="974971" cy="365125"/>
          </a:xfrm>
        </p:spPr>
        <p:txBody>
          <a:bodyPr/>
          <a:lstStyle/>
          <a:p>
            <a:r>
              <a:rPr lang="en-US" altLang="ja-JP" dirty="0"/>
              <a:t>3</a:t>
            </a:r>
            <a:endParaRPr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AA7B559-6EDF-D588-5CA3-775C43C98464}"/>
              </a:ext>
            </a:extLst>
          </p:cNvPr>
          <p:cNvGrpSpPr/>
          <p:nvPr/>
        </p:nvGrpSpPr>
        <p:grpSpPr>
          <a:xfrm>
            <a:off x="8801377" y="1394773"/>
            <a:ext cx="2455939" cy="3138590"/>
            <a:chOff x="8664342" y="1473751"/>
            <a:chExt cx="2455939" cy="3138590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75C46C2-B9CA-299B-B7E2-4B84A6992665}"/>
                </a:ext>
              </a:extLst>
            </p:cNvPr>
            <p:cNvSpPr txBox="1"/>
            <p:nvPr/>
          </p:nvSpPr>
          <p:spPr>
            <a:xfrm rot="16200000">
              <a:off x="8298902" y="3116086"/>
              <a:ext cx="1007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Row1 ~ 64</a:t>
              </a:r>
              <a:endParaRPr kumimoji="1" lang="ja-JP" altLang="en-US" sz="1200">
                <a:latin typeface="Hiragino Kaku Gothic Pro W3" panose="020B0300000000000000" pitchFamily="34" charset="-128"/>
                <a:ea typeface="Hiragino Kaku Gothic Pro W3" panose="020B0300000000000000" pitchFamily="34" charset="-128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B49B014-5C36-E663-35F3-932A0E25F62D}"/>
                </a:ext>
              </a:extLst>
            </p:cNvPr>
            <p:cNvGrpSpPr/>
            <p:nvPr/>
          </p:nvGrpSpPr>
          <p:grpSpPr>
            <a:xfrm rot="5400000">
              <a:off x="8486043" y="1978103"/>
              <a:ext cx="3138590" cy="2129886"/>
              <a:chOff x="7683485" y="1536393"/>
              <a:chExt cx="3138590" cy="2129886"/>
            </a:xfrm>
          </p:grpSpPr>
          <p:pic>
            <p:nvPicPr>
              <p:cNvPr id="9" name="図 8" descr="背景パター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D1CFE863-0BE6-8699-1759-636FD0625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19958" y="1870897"/>
                <a:ext cx="2802117" cy="1795382"/>
              </a:xfrm>
              <a:prstGeom prst="rect">
                <a:avLst/>
              </a:prstGeom>
            </p:spPr>
          </p:pic>
          <p:cxnSp>
            <p:nvCxnSpPr>
              <p:cNvPr id="10" name="直線矢印コネクタ 9">
                <a:extLst>
                  <a:ext uri="{FF2B5EF4-FFF2-40B4-BE49-F238E27FC236}">
                    <a16:creationId xmlns:a16="http://schemas.microsoft.com/office/drawing/2014/main" id="{1EE1C3E7-AE72-699E-8F60-765F90288A1A}"/>
                  </a:ext>
                </a:extLst>
              </p:cNvPr>
              <p:cNvCxnSpPr/>
              <p:nvPr/>
            </p:nvCxnSpPr>
            <p:spPr>
              <a:xfrm>
                <a:off x="7953471" y="1909065"/>
                <a:ext cx="0" cy="17190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F2C8196-8B37-24CA-F004-401B88E1E537}"/>
                  </a:ext>
                </a:extLst>
              </p:cNvPr>
              <p:cNvSpPr txBox="1"/>
              <p:nvPr/>
            </p:nvSpPr>
            <p:spPr>
              <a:xfrm rot="16200000">
                <a:off x="7319431" y="2586822"/>
                <a:ext cx="1089524" cy="361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20 mm</a:t>
                </a:r>
                <a:endParaRPr kumimoji="1" lang="ja-JP" altLang="en-US" sz="12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  <p:cxnSp>
            <p:nvCxnSpPr>
              <p:cNvPr id="12" name="直線矢印コネクタ 11">
                <a:extLst>
                  <a:ext uri="{FF2B5EF4-FFF2-40B4-BE49-F238E27FC236}">
                    <a16:creationId xmlns:a16="http://schemas.microsoft.com/office/drawing/2014/main" id="{49C07CC9-AADA-4A2A-11FA-5923FA3B77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55711" y="1801922"/>
                <a:ext cx="2735324" cy="41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2481CDA-41CE-CA0E-1923-763339418ED9}"/>
                  </a:ext>
                </a:extLst>
              </p:cNvPr>
              <p:cNvSpPr txBox="1"/>
              <p:nvPr/>
            </p:nvSpPr>
            <p:spPr>
              <a:xfrm>
                <a:off x="8872273" y="1536393"/>
                <a:ext cx="1096208" cy="35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rPr>
                  <a:t>32 mm</a:t>
                </a:r>
                <a:endParaRPr kumimoji="1" lang="ja-JP" altLang="en-US" sz="12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endParaRP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2B0B68D-940F-30AF-F5EA-83619802EB09}"/>
                </a:ext>
              </a:extLst>
            </p:cNvPr>
            <p:cNvSpPr txBox="1"/>
            <p:nvPr/>
          </p:nvSpPr>
          <p:spPr>
            <a:xfrm>
              <a:off x="9010017" y="4149658"/>
              <a:ext cx="1044356" cy="35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chemeClr val="bg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col1</a:t>
              </a:r>
              <a:endParaRPr kumimoji="1" lang="ja-JP" altLang="en-US" sz="1200">
                <a:solidFill>
                  <a:schemeClr val="bg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97A0786-3D2D-6897-7009-D42E009D7D6F}"/>
                </a:ext>
              </a:extLst>
            </p:cNvPr>
            <p:cNvSpPr txBox="1"/>
            <p:nvPr/>
          </p:nvSpPr>
          <p:spPr>
            <a:xfrm>
              <a:off x="9747848" y="4149658"/>
              <a:ext cx="1044356" cy="35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chemeClr val="bg1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col2</a:t>
              </a:r>
              <a:endParaRPr kumimoji="1" lang="ja-JP" altLang="en-US" sz="1200">
                <a:solidFill>
                  <a:schemeClr val="bg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9761B4-E800-3C2A-CA52-4F82959E184E}"/>
              </a:ext>
            </a:extLst>
          </p:cNvPr>
          <p:cNvSpPr txBox="1"/>
          <p:nvPr/>
        </p:nvSpPr>
        <p:spPr>
          <a:xfrm>
            <a:off x="8801377" y="4924274"/>
            <a:ext cx="289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venir Next" panose="020B0503020202020204" pitchFamily="34" charset="0"/>
              </a:rPr>
              <a:t># sensors: ~18.4K</a:t>
            </a:r>
          </a:p>
          <a:p>
            <a:r>
              <a:rPr lang="en-US" altLang="ja-JP" sz="2400" dirty="0">
                <a:latin typeface="Avenir Next" panose="020B0503020202020204" pitchFamily="34" charset="0"/>
              </a:rPr>
              <a:t># channels: ~2.4M</a:t>
            </a:r>
          </a:p>
          <a:p>
            <a:r>
              <a:rPr lang="en-US" altLang="ja-JP" sz="2400" dirty="0">
                <a:latin typeface="Avenir Next" panose="020B0503020202020204" pitchFamily="34" charset="0"/>
              </a:rPr>
              <a:t>Area: ~12 m</a:t>
            </a:r>
            <a:r>
              <a:rPr lang="en-US" altLang="ja-JP" sz="2400" baseline="30000" dirty="0">
                <a:latin typeface="Avenir Next" panose="020B0503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21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133D7-26EA-0CFA-824E-585253474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2548503C-1505-8334-EE3C-69F6737B7D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31" t="18535" r="21297" b="11868"/>
          <a:stretch>
            <a:fillRect/>
          </a:stretch>
        </p:blipFill>
        <p:spPr>
          <a:xfrm>
            <a:off x="5097050" y="2749821"/>
            <a:ext cx="6419967" cy="368171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12E4507-5B82-62A2-DCEB-35B803FC3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4" t="3568" r="4097" b="8117"/>
          <a:stretch>
            <a:fillRect/>
          </a:stretch>
        </p:blipFill>
        <p:spPr>
          <a:xfrm>
            <a:off x="5296587" y="1193658"/>
            <a:ext cx="6869430" cy="3998247"/>
          </a:xfrm>
          <a:prstGeom prst="rect">
            <a:avLst/>
          </a:prstGeom>
        </p:spPr>
      </p:pic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A2D6EB13-E65F-092C-30E6-072F1D148C72}"/>
              </a:ext>
            </a:extLst>
          </p:cNvPr>
          <p:cNvCxnSpPr>
            <a:cxnSpLocks/>
          </p:cNvCxnSpPr>
          <p:nvPr/>
        </p:nvCxnSpPr>
        <p:spPr>
          <a:xfrm>
            <a:off x="5147556" y="3029398"/>
            <a:ext cx="5679450" cy="3260382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226D003-B979-942F-717F-1EBCD970ADBC}"/>
              </a:ext>
            </a:extLst>
          </p:cNvPr>
          <p:cNvSpPr txBox="1"/>
          <p:nvPr/>
        </p:nvSpPr>
        <p:spPr>
          <a:xfrm>
            <a:off x="7120882" y="4583264"/>
            <a:ext cx="1245704" cy="488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venir Next" panose="020B0503020202020204" pitchFamily="34" charset="0"/>
              </a:rPr>
              <a:t>1</a:t>
            </a:r>
            <a:r>
              <a:rPr kumimoji="1" lang="en-US" altLang="ja-JP" b="1" dirty="0">
                <a:solidFill>
                  <a:srgbClr val="FF0000"/>
                </a:solidFill>
                <a:latin typeface="Avenir Next" panose="020B0503020202020204" pitchFamily="34" charset="0"/>
              </a:rPr>
              <a:t>.3 m 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95C19A5-2900-AFA4-162D-FDF1F49AFAFD}"/>
              </a:ext>
            </a:extLst>
          </p:cNvPr>
          <p:cNvCxnSpPr>
            <a:cxnSpLocks/>
          </p:cNvCxnSpPr>
          <p:nvPr/>
        </p:nvCxnSpPr>
        <p:spPr>
          <a:xfrm flipV="1">
            <a:off x="8182676" y="4597150"/>
            <a:ext cx="172585" cy="10494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6FC4D4E5-4D88-0766-BF5A-3FE26706CD52}"/>
              </a:ext>
            </a:extLst>
          </p:cNvPr>
          <p:cNvCxnSpPr>
            <a:cxnSpLocks/>
          </p:cNvCxnSpPr>
          <p:nvPr/>
        </p:nvCxnSpPr>
        <p:spPr>
          <a:xfrm flipV="1">
            <a:off x="7480431" y="4185914"/>
            <a:ext cx="172585" cy="10494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6AEEC281-6244-C019-CB66-CEE3FF11FB4A}"/>
              </a:ext>
            </a:extLst>
          </p:cNvPr>
          <p:cNvCxnSpPr>
            <a:cxnSpLocks/>
          </p:cNvCxnSpPr>
          <p:nvPr/>
        </p:nvCxnSpPr>
        <p:spPr>
          <a:xfrm>
            <a:off x="7480431" y="4285377"/>
            <a:ext cx="702245" cy="416714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640D36A7-81A4-3582-E916-1163B3ED9F0A}"/>
              </a:ext>
            </a:extLst>
          </p:cNvPr>
          <p:cNvCxnSpPr>
            <a:cxnSpLocks/>
          </p:cNvCxnSpPr>
          <p:nvPr/>
        </p:nvCxnSpPr>
        <p:spPr>
          <a:xfrm>
            <a:off x="7656832" y="4182269"/>
            <a:ext cx="705152" cy="42261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297BACEF-2425-1B9C-0C9E-53E6C02A0842}"/>
              </a:ext>
            </a:extLst>
          </p:cNvPr>
          <p:cNvCxnSpPr>
            <a:cxnSpLocks/>
          </p:cNvCxnSpPr>
          <p:nvPr/>
        </p:nvCxnSpPr>
        <p:spPr>
          <a:xfrm flipH="1" flipV="1">
            <a:off x="5350851" y="2017661"/>
            <a:ext cx="2132425" cy="2267716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8B4B9072-64E6-4896-13D7-9368E54EE810}"/>
              </a:ext>
            </a:extLst>
          </p:cNvPr>
          <p:cNvCxnSpPr>
            <a:cxnSpLocks/>
          </p:cNvCxnSpPr>
          <p:nvPr/>
        </p:nvCxnSpPr>
        <p:spPr>
          <a:xfrm>
            <a:off x="8182676" y="4701214"/>
            <a:ext cx="2568597" cy="44119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D2A515C1-BACA-C8DE-3517-128970C25BAC}"/>
              </a:ext>
            </a:extLst>
          </p:cNvPr>
          <p:cNvCxnSpPr>
            <a:cxnSpLocks/>
          </p:cNvCxnSpPr>
          <p:nvPr/>
        </p:nvCxnSpPr>
        <p:spPr>
          <a:xfrm flipH="1" flipV="1">
            <a:off x="7316049" y="3151519"/>
            <a:ext cx="343023" cy="103195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B3284A5-96A0-64EA-BA8E-463D40DB1B74}"/>
              </a:ext>
            </a:extLst>
          </p:cNvPr>
          <p:cNvCxnSpPr>
            <a:cxnSpLocks/>
          </p:cNvCxnSpPr>
          <p:nvPr/>
        </p:nvCxnSpPr>
        <p:spPr>
          <a:xfrm flipV="1">
            <a:off x="8348538" y="4508192"/>
            <a:ext cx="1311454" cy="8723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50301B9F-661E-1A8D-E17B-1337063C304D}"/>
              </a:ext>
            </a:extLst>
          </p:cNvPr>
          <p:cNvSpPr txBox="1"/>
          <p:nvPr/>
        </p:nvSpPr>
        <p:spPr>
          <a:xfrm>
            <a:off x="7822886" y="1458607"/>
            <a:ext cx="289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err="1">
                <a:latin typeface="Avenir Next" panose="020B0503020202020204" pitchFamily="34" charset="0"/>
              </a:rPr>
              <a:t>Stavelet</a:t>
            </a:r>
            <a:r>
              <a:rPr lang="en-US" altLang="ja-JP" sz="2400" b="1" dirty="0">
                <a:latin typeface="Avenir Next" panose="020B0503020202020204" pitchFamily="34" charset="0"/>
              </a:rPr>
              <a:t> </a:t>
            </a:r>
          </a:p>
        </p:txBody>
      </p: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AD1E3385-AFE1-EED5-2B7B-555502069F4B}"/>
              </a:ext>
            </a:extLst>
          </p:cNvPr>
          <p:cNvCxnSpPr>
            <a:cxnSpLocks/>
          </p:cNvCxnSpPr>
          <p:nvPr/>
        </p:nvCxnSpPr>
        <p:spPr>
          <a:xfrm>
            <a:off x="6764979" y="1215856"/>
            <a:ext cx="5401038" cy="3099990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8F51457A-2313-E045-27D3-FDD6D1CFACFB}"/>
              </a:ext>
            </a:extLst>
          </p:cNvPr>
          <p:cNvSpPr txBox="1"/>
          <p:nvPr/>
        </p:nvSpPr>
        <p:spPr>
          <a:xfrm>
            <a:off x="9020569" y="2194896"/>
            <a:ext cx="97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venir Next" panose="020B0503020202020204" pitchFamily="34" charset="0"/>
              </a:rPr>
              <a:t>16</a:t>
            </a:r>
            <a:r>
              <a:rPr kumimoji="1" lang="en-US" altLang="ja-JP" b="1" dirty="0">
                <a:solidFill>
                  <a:srgbClr val="FF0000"/>
                </a:solidFill>
                <a:latin typeface="Avenir Next" panose="020B0503020202020204" pitchFamily="34" charset="0"/>
              </a:rPr>
              <a:t> cm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D91EA7CA-35E6-E480-0C76-8DA13667ECB7}"/>
              </a:ext>
            </a:extLst>
          </p:cNvPr>
          <p:cNvSpPr txBox="1"/>
          <p:nvPr/>
        </p:nvSpPr>
        <p:spPr>
          <a:xfrm>
            <a:off x="10308992" y="2562927"/>
            <a:ext cx="97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70C0"/>
                </a:solidFill>
                <a:latin typeface="Avenir Next" panose="020B0503020202020204" pitchFamily="34" charset="0"/>
              </a:rPr>
              <a:t>ASIC</a:t>
            </a:r>
          </a:p>
        </p:txBody>
      </p: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F6919810-02EB-8561-BBE6-CF58F12C36B7}"/>
              </a:ext>
            </a:extLst>
          </p:cNvPr>
          <p:cNvCxnSpPr>
            <a:cxnSpLocks/>
          </p:cNvCxnSpPr>
          <p:nvPr/>
        </p:nvCxnSpPr>
        <p:spPr>
          <a:xfrm flipV="1">
            <a:off x="10074340" y="2909754"/>
            <a:ext cx="721435" cy="1315420"/>
          </a:xfrm>
          <a:prstGeom prst="line">
            <a:avLst/>
          </a:prstGeom>
          <a:ln w="6350">
            <a:solidFill>
              <a:srgbClr val="0070C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AC17E4B5-A77B-FCCB-2122-AB199E67A5D1}"/>
              </a:ext>
            </a:extLst>
          </p:cNvPr>
          <p:cNvCxnSpPr>
            <a:cxnSpLocks/>
          </p:cNvCxnSpPr>
          <p:nvPr/>
        </p:nvCxnSpPr>
        <p:spPr>
          <a:xfrm flipH="1" flipV="1">
            <a:off x="10795775" y="2922125"/>
            <a:ext cx="180262" cy="1850823"/>
          </a:xfrm>
          <a:prstGeom prst="line">
            <a:avLst/>
          </a:prstGeom>
          <a:ln w="6350">
            <a:solidFill>
              <a:srgbClr val="0070C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5FB01971-1C3B-541B-9935-158B03F8DE72}"/>
              </a:ext>
            </a:extLst>
          </p:cNvPr>
          <p:cNvCxnSpPr>
            <a:cxnSpLocks/>
          </p:cNvCxnSpPr>
          <p:nvPr/>
        </p:nvCxnSpPr>
        <p:spPr>
          <a:xfrm flipV="1">
            <a:off x="10705137" y="2922869"/>
            <a:ext cx="92273" cy="947314"/>
          </a:xfrm>
          <a:prstGeom prst="line">
            <a:avLst/>
          </a:prstGeom>
          <a:ln w="6350">
            <a:solidFill>
              <a:srgbClr val="0070C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DAC42075-88EB-E901-1E23-270150D0DA8D}"/>
              </a:ext>
            </a:extLst>
          </p:cNvPr>
          <p:cNvSpPr txBox="1"/>
          <p:nvPr/>
        </p:nvSpPr>
        <p:spPr>
          <a:xfrm>
            <a:off x="10308992" y="4166757"/>
            <a:ext cx="97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Sensor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D93A53F4-A0CC-5CA0-22C6-915B08E0B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" y="1849674"/>
            <a:ext cx="5801248" cy="4849282"/>
          </a:xfrm>
          <a:prstGeom prst="rect">
            <a:avLst/>
          </a:prstGeom>
        </p:spPr>
      </p:pic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6D87F5CF-7089-4223-52DD-9C5A3CC13030}"/>
              </a:ext>
            </a:extLst>
          </p:cNvPr>
          <p:cNvCxnSpPr>
            <a:cxnSpLocks/>
          </p:cNvCxnSpPr>
          <p:nvPr/>
        </p:nvCxnSpPr>
        <p:spPr>
          <a:xfrm>
            <a:off x="241528" y="4498149"/>
            <a:ext cx="3716662" cy="2158808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BA747A93-F105-7FC3-E99E-4B6045540598}"/>
              </a:ext>
            </a:extLst>
          </p:cNvPr>
          <p:cNvGrpSpPr>
            <a:grpSpLocks noChangeAspect="1"/>
          </p:cNvGrpSpPr>
          <p:nvPr/>
        </p:nvGrpSpPr>
        <p:grpSpPr>
          <a:xfrm>
            <a:off x="3281718" y="3932044"/>
            <a:ext cx="2797056" cy="2797056"/>
            <a:chOff x="9054624" y="3904048"/>
            <a:chExt cx="2808000" cy="2808000"/>
          </a:xfrm>
          <a:scene3d>
            <a:camera prst="isometricRightUp"/>
            <a:lightRig rig="threePt" dir="t"/>
          </a:scene3d>
        </p:grpSpPr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4D08E253-1375-ED20-A5FC-F9FF89FA955C}"/>
                </a:ext>
              </a:extLst>
            </p:cNvPr>
            <p:cNvCxnSpPr>
              <a:cxnSpLocks/>
            </p:cNvCxnSpPr>
            <p:nvPr/>
          </p:nvCxnSpPr>
          <p:spPr>
            <a:xfrm>
              <a:off x="10444383" y="5308048"/>
              <a:ext cx="0" cy="14040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円/楕円 41">
              <a:extLst>
                <a:ext uri="{FF2B5EF4-FFF2-40B4-BE49-F238E27FC236}">
                  <a16:creationId xmlns:a16="http://schemas.microsoft.com/office/drawing/2014/main" id="{C8CF0538-5B09-6FEA-1E09-4B1230972B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54624" y="3904048"/>
              <a:ext cx="2808000" cy="2808000"/>
            </a:xfrm>
            <a:prstGeom prst="ellipse">
              <a:avLst/>
            </a:prstGeom>
            <a:noFill/>
            <a:ln>
              <a:solidFill>
                <a:srgbClr val="E225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EF5B08D-04F3-7AD3-DB1D-F736278C81F6}"/>
              </a:ext>
            </a:extLst>
          </p:cNvPr>
          <p:cNvSpPr txBox="1"/>
          <p:nvPr/>
        </p:nvSpPr>
        <p:spPr>
          <a:xfrm>
            <a:off x="1124393" y="5572168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Avenir Next" panose="020B0503020202020204" pitchFamily="34" charset="0"/>
              </a:rPr>
              <a:t>2.6 m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80FD68F-C8C0-0285-1963-CA64D883B38D}"/>
              </a:ext>
            </a:extLst>
          </p:cNvPr>
          <p:cNvSpPr txBox="1"/>
          <p:nvPr/>
        </p:nvSpPr>
        <p:spPr>
          <a:xfrm>
            <a:off x="3702941" y="5719527"/>
            <a:ext cx="105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Avenir Next" panose="020B0503020202020204" pitchFamily="34" charset="0"/>
              </a:rPr>
              <a:t>0.64 m </a:t>
            </a: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4E71EDE1-E209-F031-A301-BCB9C515BA28}"/>
              </a:ext>
            </a:extLst>
          </p:cNvPr>
          <p:cNvSpPr>
            <a:spLocks noChangeAspect="1"/>
          </p:cNvSpPr>
          <p:nvPr/>
        </p:nvSpPr>
        <p:spPr>
          <a:xfrm>
            <a:off x="1514801" y="2892327"/>
            <a:ext cx="2797056" cy="2797056"/>
          </a:xfrm>
          <a:prstGeom prst="ellipse">
            <a:avLst/>
          </a:prstGeom>
          <a:noFill/>
          <a:ln>
            <a:solidFill>
              <a:srgbClr val="E2252F"/>
            </a:solidFill>
            <a:prstDash val="dashDot"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85F58F59-744E-9C98-C136-E07BB2F64282}"/>
              </a:ext>
            </a:extLst>
          </p:cNvPr>
          <p:cNvCxnSpPr>
            <a:cxnSpLocks/>
          </p:cNvCxnSpPr>
          <p:nvPr/>
        </p:nvCxnSpPr>
        <p:spPr>
          <a:xfrm flipV="1">
            <a:off x="3561813" y="2995700"/>
            <a:ext cx="1652121" cy="4028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FA7DF9C3-E304-6093-8243-B79A96B6F374}"/>
              </a:ext>
            </a:extLst>
          </p:cNvPr>
          <p:cNvCxnSpPr>
            <a:cxnSpLocks/>
          </p:cNvCxnSpPr>
          <p:nvPr/>
        </p:nvCxnSpPr>
        <p:spPr>
          <a:xfrm>
            <a:off x="5696200" y="4625246"/>
            <a:ext cx="5369197" cy="1767642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7276223A-711A-7C9B-9A86-E93D97B34314}"/>
              </a:ext>
            </a:extLst>
          </p:cNvPr>
          <p:cNvSpPr txBox="1"/>
          <p:nvPr/>
        </p:nvSpPr>
        <p:spPr>
          <a:xfrm>
            <a:off x="3774700" y="2363932"/>
            <a:ext cx="21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venir Next" panose="020B0503020202020204" pitchFamily="34" charset="0"/>
              </a:rPr>
              <a:t>Half-Stave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08A47C79-E48B-6053-796D-1DAF1720C875}"/>
              </a:ext>
            </a:extLst>
          </p:cNvPr>
          <p:cNvSpPr txBox="1"/>
          <p:nvPr/>
        </p:nvSpPr>
        <p:spPr>
          <a:xfrm>
            <a:off x="8627246" y="4036705"/>
            <a:ext cx="161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92D050"/>
                </a:solidFill>
                <a:latin typeface="Avenir Next" panose="020B0503020202020204" pitchFamily="34" charset="0"/>
              </a:rPr>
              <a:t>Interposer</a:t>
            </a: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BF9ED01C-E3EE-C85D-F064-E86CF6F13682}"/>
              </a:ext>
            </a:extLst>
          </p:cNvPr>
          <p:cNvSpPr txBox="1"/>
          <p:nvPr/>
        </p:nvSpPr>
        <p:spPr>
          <a:xfrm>
            <a:off x="11375650" y="5992598"/>
            <a:ext cx="7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C000"/>
                </a:solidFill>
                <a:latin typeface="Avenir Next" panose="020B0503020202020204" pitchFamily="34" charset="0"/>
              </a:rPr>
              <a:t>FPC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9DE947A-5719-52D1-C3C2-5DAD772CE529}"/>
              </a:ext>
            </a:extLst>
          </p:cNvPr>
          <p:cNvCxnSpPr>
            <a:cxnSpLocks/>
          </p:cNvCxnSpPr>
          <p:nvPr/>
        </p:nvCxnSpPr>
        <p:spPr>
          <a:xfrm flipV="1">
            <a:off x="8131996" y="2131469"/>
            <a:ext cx="266999" cy="1582801"/>
          </a:xfrm>
          <a:prstGeom prst="line">
            <a:avLst/>
          </a:prstGeom>
          <a:ln w="6350">
            <a:solidFill>
              <a:srgbClr val="FF0000">
                <a:alpha val="13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2500835-AAE8-E86B-4104-DB2667BB8531}"/>
              </a:ext>
            </a:extLst>
          </p:cNvPr>
          <p:cNvCxnSpPr>
            <a:cxnSpLocks/>
          </p:cNvCxnSpPr>
          <p:nvPr/>
        </p:nvCxnSpPr>
        <p:spPr>
          <a:xfrm flipV="1">
            <a:off x="9268751" y="3867673"/>
            <a:ext cx="2145271" cy="509130"/>
          </a:xfrm>
          <a:prstGeom prst="line">
            <a:avLst/>
          </a:prstGeom>
          <a:ln w="6350">
            <a:solidFill>
              <a:srgbClr val="FF0000">
                <a:alpha val="13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スライド番号プレースホルダー 29">
            <a:extLst>
              <a:ext uri="{FF2B5EF4-FFF2-40B4-BE49-F238E27FC236}">
                <a16:creationId xmlns:a16="http://schemas.microsoft.com/office/drawing/2014/main" id="{EBB40C4B-B380-D403-0B51-E48BF62A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858" y="803192"/>
            <a:ext cx="974971" cy="365125"/>
          </a:xfrm>
        </p:spPr>
        <p:txBody>
          <a:bodyPr/>
          <a:lstStyle/>
          <a:p>
            <a:r>
              <a:rPr lang="en-US" altLang="ja-JP" dirty="0"/>
              <a:t>4</a:t>
            </a:r>
            <a:endParaRPr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3618DEE-B881-FB69-3193-932567980BFE}"/>
              </a:ext>
            </a:extLst>
          </p:cNvPr>
          <p:cNvCxnSpPr>
            <a:cxnSpLocks/>
          </p:cNvCxnSpPr>
          <p:nvPr/>
        </p:nvCxnSpPr>
        <p:spPr>
          <a:xfrm flipH="1" flipV="1">
            <a:off x="10797410" y="2922125"/>
            <a:ext cx="683380" cy="1597093"/>
          </a:xfrm>
          <a:prstGeom prst="line">
            <a:avLst/>
          </a:prstGeom>
          <a:ln w="6350">
            <a:solidFill>
              <a:srgbClr val="0070C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タイトル 1">
            <a:extLst>
              <a:ext uri="{FF2B5EF4-FFF2-40B4-BE49-F238E27FC236}">
                <a16:creationId xmlns:a16="http://schemas.microsoft.com/office/drawing/2014/main" id="{E84D43F0-5426-6023-CFCB-1A0E7FC0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ja-JP" dirty="0"/>
              <a:t>Detector Design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65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09FC1-8C54-B70E-4B99-77756DEC3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>
            <a:extLst>
              <a:ext uri="{FF2B5EF4-FFF2-40B4-BE49-F238E27FC236}">
                <a16:creationId xmlns:a16="http://schemas.microsoft.com/office/drawing/2014/main" id="{D3EB15A6-2DB5-59FB-F536-54D6F5D96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70" y="3902664"/>
            <a:ext cx="2661850" cy="175413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E30AE53-A73E-4C85-0E1B-763CE309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82" t="45865" r="4675" b="43758"/>
          <a:stretch>
            <a:fillRect/>
          </a:stretch>
        </p:blipFill>
        <p:spPr>
          <a:xfrm flipV="1">
            <a:off x="2454756" y="1882007"/>
            <a:ext cx="9406128" cy="68070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0C87AB9-4C10-6769-6E70-9026F583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Data Rate (WORK-IN-PROGRESS)</a:t>
            </a:r>
            <a:endParaRPr kumimoji="1" lang="ja-JP" altLang="en-US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270935CB-F638-CBD4-4974-E11C0172D4BC}"/>
              </a:ext>
            </a:extLst>
          </p:cNvPr>
          <p:cNvCxnSpPr>
            <a:cxnSpLocks/>
          </p:cNvCxnSpPr>
          <p:nvPr/>
        </p:nvCxnSpPr>
        <p:spPr>
          <a:xfrm>
            <a:off x="2473707" y="1967514"/>
            <a:ext cx="933259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21189D2-8E5E-85A6-0B17-C29D400450C1}"/>
              </a:ext>
            </a:extLst>
          </p:cNvPr>
          <p:cNvSpPr/>
          <p:nvPr/>
        </p:nvSpPr>
        <p:spPr>
          <a:xfrm>
            <a:off x="219687" y="1867917"/>
            <a:ext cx="1998592" cy="9212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0F39495-4F66-9089-A54D-F21270C5E641}"/>
              </a:ext>
            </a:extLst>
          </p:cNvPr>
          <p:cNvSpPr/>
          <p:nvPr/>
        </p:nvSpPr>
        <p:spPr>
          <a:xfrm>
            <a:off x="1380616" y="1997995"/>
            <a:ext cx="683448" cy="5525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err="1"/>
              <a:t>lpGBT</a:t>
            </a:r>
            <a:endParaRPr kumimoji="1" lang="ja-JP" altLang="en-US" sz="110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AEF9032-6E16-9F3E-CFAB-0425153BE1DF}"/>
              </a:ext>
            </a:extLst>
          </p:cNvPr>
          <p:cNvCxnSpPr/>
          <p:nvPr/>
        </p:nvCxnSpPr>
        <p:spPr>
          <a:xfrm flipH="1">
            <a:off x="2090432" y="2144898"/>
            <a:ext cx="2922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9D1C441-CC4E-F194-490A-65C022A3FA43}"/>
              </a:ext>
            </a:extLst>
          </p:cNvPr>
          <p:cNvCxnSpPr/>
          <p:nvPr/>
        </p:nvCxnSpPr>
        <p:spPr>
          <a:xfrm flipH="1">
            <a:off x="2090431" y="2226051"/>
            <a:ext cx="2922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F16791F-9B50-B37E-F334-F5A9E95E83B8}"/>
              </a:ext>
            </a:extLst>
          </p:cNvPr>
          <p:cNvCxnSpPr/>
          <p:nvPr/>
        </p:nvCxnSpPr>
        <p:spPr>
          <a:xfrm flipH="1">
            <a:off x="2090431" y="2311699"/>
            <a:ext cx="2922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C76C89C1-B1BD-5BA5-2573-FC20BB756329}"/>
              </a:ext>
            </a:extLst>
          </p:cNvPr>
          <p:cNvCxnSpPr/>
          <p:nvPr/>
        </p:nvCxnSpPr>
        <p:spPr>
          <a:xfrm flipH="1">
            <a:off x="2090431" y="2404062"/>
            <a:ext cx="2922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D5F5C40-98C9-8454-A428-E8FD658B2A00}"/>
              </a:ext>
            </a:extLst>
          </p:cNvPr>
          <p:cNvCxnSpPr/>
          <p:nvPr/>
        </p:nvCxnSpPr>
        <p:spPr>
          <a:xfrm flipH="1">
            <a:off x="2090431" y="2497346"/>
            <a:ext cx="29223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B142A13-C215-2CF5-F709-75CAC58CCD41}"/>
              </a:ext>
            </a:extLst>
          </p:cNvPr>
          <p:cNvSpPr/>
          <p:nvPr/>
        </p:nvSpPr>
        <p:spPr>
          <a:xfrm>
            <a:off x="511479" y="2025061"/>
            <a:ext cx="551204" cy="271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err="1"/>
              <a:t>VTRx</a:t>
            </a:r>
            <a:endParaRPr kumimoji="1" lang="ja-JP" altLang="en-US" sz="110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1D9E47D-AE1D-58E3-8395-8892B80DAA4C}"/>
              </a:ext>
            </a:extLst>
          </p:cNvPr>
          <p:cNvCxnSpPr/>
          <p:nvPr/>
        </p:nvCxnSpPr>
        <p:spPr>
          <a:xfrm flipH="1">
            <a:off x="1062683" y="2121381"/>
            <a:ext cx="2922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71716BA2-A81C-BEE4-74ED-CBA2A9F8CDCB}"/>
              </a:ext>
            </a:extLst>
          </p:cNvPr>
          <p:cNvCxnSpPr/>
          <p:nvPr/>
        </p:nvCxnSpPr>
        <p:spPr>
          <a:xfrm flipH="1">
            <a:off x="1081155" y="2218363"/>
            <a:ext cx="29223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0F0A11C-FF1D-0D62-728E-1EFE2E272F28}"/>
              </a:ext>
            </a:extLst>
          </p:cNvPr>
          <p:cNvSpPr txBox="1"/>
          <p:nvPr/>
        </p:nvSpPr>
        <p:spPr>
          <a:xfrm>
            <a:off x="1451774" y="2486455"/>
            <a:ext cx="61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Book" panose="02000503020000020003" pitchFamily="2" charset="0"/>
              </a:rPr>
              <a:t>x4</a:t>
            </a:r>
            <a:endParaRPr kumimoji="1" lang="ja-JP" altLang="en-US">
              <a:latin typeface="Avenir Book" panose="02000503020000020003" pitchFamily="2" charset="0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04749DA-3785-AE0F-9563-8D5ED2D5D6A5}"/>
              </a:ext>
            </a:extLst>
          </p:cNvPr>
          <p:cNvGrpSpPr/>
          <p:nvPr/>
        </p:nvGrpSpPr>
        <p:grpSpPr>
          <a:xfrm>
            <a:off x="-163228" y="2012121"/>
            <a:ext cx="641123" cy="315891"/>
            <a:chOff x="24075" y="2413828"/>
            <a:chExt cx="641123" cy="315891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978C85D5-BCA7-B6BD-64E4-7EF939688FDB}"/>
                </a:ext>
              </a:extLst>
            </p:cNvPr>
            <p:cNvGrpSpPr/>
            <p:nvPr/>
          </p:nvGrpSpPr>
          <p:grpSpPr>
            <a:xfrm>
              <a:off x="24075" y="2521828"/>
              <a:ext cx="641123" cy="98243"/>
              <a:chOff x="894320" y="2751291"/>
              <a:chExt cx="420785" cy="96983"/>
            </a:xfrm>
          </p:grpSpPr>
          <p:cxnSp>
            <p:nvCxnSpPr>
              <p:cNvPr id="34" name="直線矢印コネクタ 33">
                <a:extLst>
                  <a:ext uri="{FF2B5EF4-FFF2-40B4-BE49-F238E27FC236}">
                    <a16:creationId xmlns:a16="http://schemas.microsoft.com/office/drawing/2014/main" id="{667A1E96-F4ED-7144-360A-D09161FF18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4320" y="2751291"/>
                <a:ext cx="420785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3EB483D4-222F-7BDA-5C0B-62AB3ED7D8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2792" y="2848273"/>
                <a:ext cx="402311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円/楕円 31">
              <a:extLst>
                <a:ext uri="{FF2B5EF4-FFF2-40B4-BE49-F238E27FC236}">
                  <a16:creationId xmlns:a16="http://schemas.microsoft.com/office/drawing/2014/main" id="{96A00C49-5CA2-974E-FC00-2EAEF47BFD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586" y="2413828"/>
              <a:ext cx="10800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>
              <a:extLst>
                <a:ext uri="{FF2B5EF4-FFF2-40B4-BE49-F238E27FC236}">
                  <a16:creationId xmlns:a16="http://schemas.microsoft.com/office/drawing/2014/main" id="{C6C386B0-5FE7-DBA7-1C75-3E378C060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586" y="2621719"/>
              <a:ext cx="108000" cy="108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264374C-CBEF-D0A5-C9DA-02A983267572}"/>
              </a:ext>
            </a:extLst>
          </p:cNvPr>
          <p:cNvSpPr/>
          <p:nvPr/>
        </p:nvSpPr>
        <p:spPr>
          <a:xfrm>
            <a:off x="454846" y="2371404"/>
            <a:ext cx="586091" cy="2718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DCDC</a:t>
            </a:r>
            <a:endParaRPr kumimoji="1" lang="ja-JP" altLang="en-US" sz="1100"/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F6143205-C71E-D735-9ED5-AD80DA545CD1}"/>
              </a:ext>
            </a:extLst>
          </p:cNvPr>
          <p:cNvCxnSpPr>
            <a:cxnSpLocks/>
          </p:cNvCxnSpPr>
          <p:nvPr/>
        </p:nvCxnSpPr>
        <p:spPr>
          <a:xfrm flipV="1">
            <a:off x="11815164" y="2025880"/>
            <a:ext cx="0" cy="45213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4BE80D5-DB6E-1587-9894-140C3D6DB5A3}"/>
              </a:ext>
            </a:extLst>
          </p:cNvPr>
          <p:cNvSpPr txBox="1"/>
          <p:nvPr/>
        </p:nvSpPr>
        <p:spPr>
          <a:xfrm rot="5400000">
            <a:off x="11602739" y="2112129"/>
            <a:ext cx="755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60 mm</a:t>
            </a: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CDF651D9-11F0-9FEB-B6B1-E2AC5AED9E4F}"/>
              </a:ext>
            </a:extLst>
          </p:cNvPr>
          <p:cNvCxnSpPr>
            <a:cxnSpLocks/>
          </p:cNvCxnSpPr>
          <p:nvPr/>
        </p:nvCxnSpPr>
        <p:spPr>
          <a:xfrm>
            <a:off x="2482574" y="2571426"/>
            <a:ext cx="1137448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3A8210F-8033-E6BB-2356-FDE1D9841BFA}"/>
              </a:ext>
            </a:extLst>
          </p:cNvPr>
          <p:cNvSpPr txBox="1"/>
          <p:nvPr/>
        </p:nvSpPr>
        <p:spPr>
          <a:xfrm>
            <a:off x="2482574" y="2562715"/>
            <a:ext cx="113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latin typeface="Avenir Next" panose="020B0503020202020204" pitchFamily="34" charset="0"/>
              </a:rPr>
              <a:t>Stavelet</a:t>
            </a:r>
            <a:endParaRPr kumimoji="1" lang="en-US" altLang="ja-JP" dirty="0">
              <a:latin typeface="Avenir Next" panose="020B0503020202020204" pitchFamily="34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3B3A695C-3FBF-8F1B-10AA-DA9326A4A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7667"/>
            <a:ext cx="10515600" cy="3415202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/>
              <a:t>Data rate: ~2 Mbps per sensor (top ep collisions)</a:t>
            </a:r>
          </a:p>
          <a:p>
            <a:pPr lvl="1"/>
            <a:r>
              <a:rPr lang="en-US" altLang="ja-JP" dirty="0"/>
              <a:t>Signal: ~20 kbps</a:t>
            </a:r>
          </a:p>
          <a:p>
            <a:pPr lvl="2"/>
            <a:r>
              <a:rPr lang="en-US" altLang="ja-JP" dirty="0"/>
              <a:t>5 charged particle (per DIS) x 500 kHz collisions = 2.5M Hz</a:t>
            </a:r>
          </a:p>
          <a:p>
            <a:pPr lvl="2"/>
            <a:r>
              <a:rPr lang="en-US" altLang="ja-JP" dirty="0"/>
              <a:t>1 Hz hit per channel</a:t>
            </a:r>
          </a:p>
          <a:p>
            <a:pPr lvl="2"/>
            <a:r>
              <a:rPr lang="en-US" altLang="ja-JP" dirty="0"/>
              <a:t>Charge share in 3 strips</a:t>
            </a:r>
          </a:p>
          <a:p>
            <a:pPr lvl="2"/>
            <a:r>
              <a:rPr lang="en-US" altLang="ja-JP" dirty="0"/>
              <a:t>32 bits header, 32 bits trailer, 32 bits hit information (ADC, TDC, Channel ID)</a:t>
            </a:r>
          </a:p>
          <a:p>
            <a:pPr lvl="3"/>
            <a:r>
              <a:rPr lang="en-US" altLang="ja-JP" dirty="0"/>
              <a:t> 7 bits channel ID, 10-12 bits TDC, 8-10 bits</a:t>
            </a:r>
          </a:p>
          <a:p>
            <a:pPr lvl="1"/>
            <a:r>
              <a:rPr lang="en-US" altLang="ja-JP" dirty="0"/>
              <a:t>BG: ~2 Mbps (</a:t>
            </a:r>
            <a:r>
              <a:rPr lang="en-US" altLang="ja-JP" b="1" i="1" dirty="0">
                <a:solidFill>
                  <a:srgbClr val="FF0000"/>
                </a:solidFill>
                <a:highlight>
                  <a:srgbClr val="FFFF00"/>
                </a:highlight>
              </a:rPr>
              <a:t>WORK-IN-PROGRESS</a:t>
            </a:r>
            <a:r>
              <a:rPr lang="en-US" altLang="ja-JP" dirty="0"/>
              <a:t>)</a:t>
            </a:r>
          </a:p>
          <a:p>
            <a:pPr lvl="2"/>
            <a:r>
              <a:rPr lang="en-US" altLang="ja-JP" dirty="0"/>
              <a:t>Synchrotron radiation = ~1 GHz</a:t>
            </a:r>
          </a:p>
          <a:p>
            <a:pPr lvl="2"/>
            <a:r>
              <a:rPr lang="en-US" altLang="ja-JP" dirty="0"/>
              <a:t>~460 Hz hit per channel</a:t>
            </a:r>
          </a:p>
          <a:p>
            <a:pPr lvl="2"/>
            <a:r>
              <a:rPr lang="en-US" altLang="ja-JP" dirty="0"/>
              <a:t>No charge sharing?</a:t>
            </a:r>
          </a:p>
          <a:p>
            <a:pPr lvl="2"/>
            <a:r>
              <a:rPr lang="en-US" altLang="ja-JP" dirty="0"/>
              <a:t>Possibly energy cut works to remove SR hits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4 x </a:t>
            </a:r>
            <a:r>
              <a:rPr lang="en-US" altLang="ja-JP" dirty="0" err="1"/>
              <a:t>lpGBTs</a:t>
            </a:r>
            <a:r>
              <a:rPr lang="en-US" altLang="ja-JP" dirty="0"/>
              <a:t> are used to treat 32 sensors</a:t>
            </a:r>
          </a:p>
          <a:p>
            <a:pPr lvl="1"/>
            <a:r>
              <a:rPr lang="en-US" altLang="ja-JP" dirty="0"/>
              <a:t>8 sensors x 2 Mbps = 16 Mbps per </a:t>
            </a:r>
            <a:r>
              <a:rPr lang="en-US" altLang="ja-JP" dirty="0" err="1"/>
              <a:t>lpGBT</a:t>
            </a:r>
            <a:r>
              <a:rPr lang="en-US" altLang="ja-JP" dirty="0"/>
              <a:t> (Maximum allowable uplink: 5.12Gbps)</a:t>
            </a: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</p:txBody>
      </p:sp>
      <p:sp>
        <p:nvSpPr>
          <p:cNvPr id="3" name="スライド番号プレースホルダー 29">
            <a:extLst>
              <a:ext uri="{FF2B5EF4-FFF2-40B4-BE49-F238E27FC236}">
                <a16:creationId xmlns:a16="http://schemas.microsoft.com/office/drawing/2014/main" id="{578B749D-5797-1450-D026-F9776A01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6770" y="803192"/>
            <a:ext cx="974971" cy="365125"/>
          </a:xfrm>
        </p:spPr>
        <p:txBody>
          <a:bodyPr/>
          <a:lstStyle/>
          <a:p>
            <a:r>
              <a:rPr lang="en-US" altLang="ja-JP" dirty="0"/>
              <a:t>5</a:t>
            </a: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FB97DD-8E68-2447-61AD-01BB56D6B84F}"/>
              </a:ext>
            </a:extLst>
          </p:cNvPr>
          <p:cNvSpPr txBox="1"/>
          <p:nvPr/>
        </p:nvSpPr>
        <p:spPr>
          <a:xfrm>
            <a:off x="4180117" y="1602184"/>
            <a:ext cx="542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32 sensors (one side) ~1300 mm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14EF8C7-0AD7-BBA1-68AC-5ECD53791E73}"/>
              </a:ext>
            </a:extLst>
          </p:cNvPr>
          <p:cNvSpPr txBox="1"/>
          <p:nvPr/>
        </p:nvSpPr>
        <p:spPr>
          <a:xfrm>
            <a:off x="10506833" y="3947295"/>
            <a:ext cx="145012" cy="15038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4046C81A-75D7-D8E5-53EF-67927A4A7C33}"/>
              </a:ext>
            </a:extLst>
          </p:cNvPr>
          <p:cNvCxnSpPr/>
          <p:nvPr/>
        </p:nvCxnSpPr>
        <p:spPr>
          <a:xfrm flipH="1">
            <a:off x="9582669" y="4204481"/>
            <a:ext cx="924164" cy="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B12F998-1DBA-0C5A-A242-44D982DB626D}"/>
              </a:ext>
            </a:extLst>
          </p:cNvPr>
          <p:cNvSpPr txBox="1"/>
          <p:nvPr/>
        </p:nvSpPr>
        <p:spPr>
          <a:xfrm>
            <a:off x="9754330" y="3720411"/>
            <a:ext cx="209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WORK-ON-PROGRESS</a:t>
            </a:r>
            <a:endParaRPr kumimoji="1" lang="en-US" altLang="ja-JP" sz="1200" b="1" dirty="0">
              <a:solidFill>
                <a:srgbClr val="FF0000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F45679C-9109-B945-8747-1E26169FDE47}"/>
              </a:ext>
            </a:extLst>
          </p:cNvPr>
          <p:cNvSpPr txBox="1"/>
          <p:nvPr/>
        </p:nvSpPr>
        <p:spPr>
          <a:xfrm>
            <a:off x="9278613" y="5621099"/>
            <a:ext cx="2840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Provided by Takuya Kumaoka (Tokyo)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5106738-BEFF-62D6-DEC3-7BD96F900B3A}"/>
              </a:ext>
            </a:extLst>
          </p:cNvPr>
          <p:cNvSpPr/>
          <p:nvPr/>
        </p:nvSpPr>
        <p:spPr>
          <a:xfrm>
            <a:off x="521790" y="2416934"/>
            <a:ext cx="586091" cy="2718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DCDC</a:t>
            </a:r>
            <a:endParaRPr kumimoji="1" lang="ja-JP" altLang="en-US" sz="110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683944C1-8651-8309-7585-AF3B5B71F336}"/>
              </a:ext>
            </a:extLst>
          </p:cNvPr>
          <p:cNvSpPr/>
          <p:nvPr/>
        </p:nvSpPr>
        <p:spPr>
          <a:xfrm>
            <a:off x="588734" y="2469716"/>
            <a:ext cx="586091" cy="2718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DCDC</a:t>
            </a:r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281308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496B3-B869-1DC5-9780-88A10F8A0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6A2D33E-5CC2-1554-FBB7-24F3A35C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68" t="16610" r="9386" b="23412"/>
          <a:stretch>
            <a:fillRect/>
          </a:stretch>
        </p:blipFill>
        <p:spPr>
          <a:xfrm>
            <a:off x="-2116608" y="1533442"/>
            <a:ext cx="9664453" cy="53245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DC25238-E9B1-04D2-2C1E-AD690521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FPC (</a:t>
            </a:r>
            <a:r>
              <a:rPr lang="en-US" altLang="ja-JP" dirty="0">
                <a:hlinkClick r:id="rId3"/>
              </a:rPr>
              <a:t>link</a:t>
            </a:r>
            <a:r>
              <a:rPr lang="en-US" altLang="ja-JP" dirty="0"/>
              <a:t>)</a:t>
            </a:r>
            <a:endParaRPr kumimoji="1" lang="ja-JP" altLang="en-US"/>
          </a:p>
        </p:txBody>
      </p:sp>
      <p:sp>
        <p:nvSpPr>
          <p:cNvPr id="4" name="スライド番号プレースホルダー 29">
            <a:extLst>
              <a:ext uri="{FF2B5EF4-FFF2-40B4-BE49-F238E27FC236}">
                <a16:creationId xmlns:a16="http://schemas.microsoft.com/office/drawing/2014/main" id="{31A16241-BBA2-8951-D800-CCC1A6B9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7656" y="781845"/>
            <a:ext cx="974971" cy="365125"/>
          </a:xfrm>
        </p:spPr>
        <p:txBody>
          <a:bodyPr/>
          <a:lstStyle/>
          <a:p>
            <a:r>
              <a:rPr lang="en-US" altLang="ja-JP" dirty="0"/>
              <a:t>6</a:t>
            </a:r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33A475-C079-2EF0-5AD0-21DD41A735C1}"/>
              </a:ext>
            </a:extLst>
          </p:cNvPr>
          <p:cNvSpPr txBox="1"/>
          <p:nvPr/>
        </p:nvSpPr>
        <p:spPr>
          <a:xfrm>
            <a:off x="3033103" y="3826389"/>
            <a:ext cx="70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Avenir Next" panose="020B0503020202020204" pitchFamily="34" charset="0"/>
              </a:rPr>
              <a:t>FPC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CEE59CB-5954-8D7A-8AA3-6E96E720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511" y="3421588"/>
            <a:ext cx="3763867" cy="217867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CA65B2D-53A7-AB5E-BDAC-D41895D946D1}"/>
              </a:ext>
            </a:extLst>
          </p:cNvPr>
          <p:cNvCxnSpPr>
            <a:cxnSpLocks/>
          </p:cNvCxnSpPr>
          <p:nvPr/>
        </p:nvCxnSpPr>
        <p:spPr>
          <a:xfrm flipV="1">
            <a:off x="5632850" y="3425294"/>
            <a:ext cx="1266661" cy="111689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01B0238-6D16-834C-CC17-6D6660E138AC}"/>
              </a:ext>
            </a:extLst>
          </p:cNvPr>
          <p:cNvCxnSpPr>
            <a:cxnSpLocks/>
          </p:cNvCxnSpPr>
          <p:nvPr/>
        </p:nvCxnSpPr>
        <p:spPr>
          <a:xfrm>
            <a:off x="4485561" y="4891597"/>
            <a:ext cx="2413950" cy="716073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0601535B-A04F-6F8B-56E0-A2E31070F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561" y="2040093"/>
            <a:ext cx="7467600" cy="1277924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4F79A9F-3093-A8E2-9353-06F55C48F0C2}"/>
              </a:ext>
            </a:extLst>
          </p:cNvPr>
          <p:cNvSpPr txBox="1"/>
          <p:nvPr/>
        </p:nvSpPr>
        <p:spPr>
          <a:xfrm>
            <a:off x="4328762" y="4357525"/>
            <a:ext cx="97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  <a:latin typeface="Avenir Next" panose="020B0503020202020204" pitchFamily="34" charset="0"/>
              </a:rPr>
              <a:t>6</a:t>
            </a:r>
            <a:r>
              <a:rPr kumimoji="1" lang="en-US" altLang="ja-JP" b="1" dirty="0">
                <a:solidFill>
                  <a:srgbClr val="FF0000"/>
                </a:solidFill>
                <a:latin typeface="Avenir Next" panose="020B0503020202020204" pitchFamily="34" charset="0"/>
              </a:rPr>
              <a:t> cm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8404DDD-CDD4-5A15-BB8A-2A89420C3533}"/>
              </a:ext>
            </a:extLst>
          </p:cNvPr>
          <p:cNvCxnSpPr>
            <a:cxnSpLocks/>
          </p:cNvCxnSpPr>
          <p:nvPr/>
        </p:nvCxnSpPr>
        <p:spPr>
          <a:xfrm flipV="1">
            <a:off x="4443386" y="4542192"/>
            <a:ext cx="1189464" cy="349405"/>
          </a:xfrm>
          <a:prstGeom prst="line">
            <a:avLst/>
          </a:prstGeom>
          <a:ln w="63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DA36B6B-8137-F65A-FAB2-134C983DD070}"/>
              </a:ext>
            </a:extLst>
          </p:cNvPr>
          <p:cNvSpPr txBox="1"/>
          <p:nvPr/>
        </p:nvSpPr>
        <p:spPr>
          <a:xfrm>
            <a:off x="5038118" y="1556597"/>
            <a:ext cx="587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venir Next" panose="020B0503020202020204" pitchFamily="34" charset="0"/>
              </a:rPr>
              <a:t>~ 56 mm is </a:t>
            </a:r>
            <a:r>
              <a:rPr kumimoji="1" lang="en-US" altLang="ja-JP" sz="2400">
                <a:latin typeface="Avenir Next" panose="020B0503020202020204" pitchFamily="34" charset="0"/>
              </a:rPr>
              <a:t>needed to 32 </a:t>
            </a:r>
            <a:r>
              <a:rPr lang="en-US" altLang="ja-JP" sz="2400">
                <a:latin typeface="Avenir Next" panose="020B0503020202020204" pitchFamily="34" charset="0"/>
              </a:rPr>
              <a:t>DataOut</a:t>
            </a:r>
            <a:r>
              <a:rPr lang="en-US" altLang="ja-JP" sz="2400" dirty="0">
                <a:latin typeface="Avenir Next" panose="020B0503020202020204" pitchFamily="34" charset="0"/>
              </a:rPr>
              <a:t> lines </a:t>
            </a:r>
            <a:endParaRPr kumimoji="1" lang="ja-JP" altLang="en-US" sz="2400">
              <a:latin typeface="Avenir Next" panose="020B0503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6D9B119-45F9-7789-A5B1-698E19CAADEC}"/>
              </a:ext>
            </a:extLst>
          </p:cNvPr>
          <p:cNvSpPr txBox="1"/>
          <p:nvPr/>
        </p:nvSpPr>
        <p:spPr>
          <a:xfrm>
            <a:off x="6321647" y="6067008"/>
            <a:ext cx="58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venir Next" panose="020B0503020202020204" pitchFamily="34" charset="0"/>
              </a:rPr>
              <a:t>If we need more than 32 </a:t>
            </a:r>
            <a:r>
              <a:rPr lang="en-US" altLang="ja-JP" sz="2400" dirty="0" err="1">
                <a:latin typeface="Avenir Next" panose="020B0503020202020204" pitchFamily="34" charset="0"/>
              </a:rPr>
              <a:t>DataOut</a:t>
            </a:r>
            <a:r>
              <a:rPr lang="en-US" altLang="ja-JP" sz="2400" dirty="0">
                <a:latin typeface="Avenir Next" panose="020B0503020202020204" pitchFamily="34" charset="0"/>
              </a:rPr>
              <a:t> lines per half-stave, additional layer is needed</a:t>
            </a:r>
            <a:endParaRPr kumimoji="1" lang="ja-JP" altLang="en-US" sz="240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7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95415</TotalTime>
  <Words>433</Words>
  <Application>Microsoft Macintosh PowerPoint</Application>
  <PresentationFormat>ワイド画面</PresentationFormat>
  <Paragraphs>89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Hiragino Kaku Gothic Pro W3</vt:lpstr>
      <vt:lpstr>游ゴシック</vt:lpstr>
      <vt:lpstr>Arial</vt:lpstr>
      <vt:lpstr>Avenir Book</vt:lpstr>
      <vt:lpstr>Avenir Next</vt:lpstr>
      <vt:lpstr>Office テーマ</vt:lpstr>
      <vt:lpstr>ASIC Requirement for BTOF</vt:lpstr>
      <vt:lpstr>Impact on the ePIC PID Performance</vt:lpstr>
      <vt:lpstr>Strip-Type AC-LGAD Sensor</vt:lpstr>
      <vt:lpstr>Detector Design</vt:lpstr>
      <vt:lpstr>Data Rate (WORK-IN-PROGRESS)</vt:lpstr>
      <vt:lpstr>FPC (link)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Satoshi YANO</dc:creator>
  <cp:lastModifiedBy>Satoshi YANO</cp:lastModifiedBy>
  <cp:revision>2720</cp:revision>
  <dcterms:created xsi:type="dcterms:W3CDTF">2025-04-11T07:28:13Z</dcterms:created>
  <dcterms:modified xsi:type="dcterms:W3CDTF">2026-05-11T13:07:31Z</dcterms:modified>
</cp:coreProperties>
</file>