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4"/>
  </p:notesMasterIdLst>
  <p:sldIdLst>
    <p:sldId id="4758" r:id="rId5"/>
    <p:sldId id="4771" r:id="rId6"/>
    <p:sldId id="4772" r:id="rId7"/>
    <p:sldId id="4773" r:id="rId8"/>
    <p:sldId id="4774" r:id="rId9"/>
    <p:sldId id="4775" r:id="rId10"/>
    <p:sldId id="5984" r:id="rId11"/>
    <p:sldId id="5985" r:id="rId12"/>
    <p:sldId id="475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724" autoAdjust="0"/>
  </p:normalViewPr>
  <p:slideViewPr>
    <p:cSldViewPr snapToGrid="0">
      <p:cViewPr varScale="1">
        <p:scale>
          <a:sx n="133" d="100"/>
          <a:sy n="133" d="100"/>
        </p:scale>
        <p:origin x="405" y="99"/>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5/11/2026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1151610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846237"/>
          </a:xfrm>
        </p:spPr>
        <p:txBody>
          <a:bodyPr anchor="t" anchorCtr="0"/>
          <a:lstStyle>
            <a:lvl1pPr algn="l">
              <a:lnSpc>
                <a:spcPct val="100000"/>
              </a:lnSpc>
              <a:defRPr sz="4400" b="1" i="0">
                <a:solidFill>
                  <a:schemeClr val="bg1"/>
                </a:solidFill>
                <a:latin typeface="+mn-lt"/>
                <a:cs typeface="Arial" panose="020B0604020202020204" pitchFamily="34" charset="0"/>
              </a:defRPr>
            </a:lvl1pPr>
          </a:lstStyle>
          <a:p>
            <a:r>
              <a:rPr lang="en-US" dirty="0"/>
              <a:t>&lt;Title from SC-2 Agenda&gt;</a:t>
            </a:r>
            <a:br>
              <a:rPr lang="en-US" dirty="0"/>
            </a:br>
            <a:endParaRPr lang="en-US" dirty="0"/>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813176" y="4649660"/>
            <a:ext cx="4363736" cy="1019620"/>
          </a:xfrm>
        </p:spPr>
        <p:txBody>
          <a:bodyP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Director’s Review</a:t>
            </a:r>
          </a:p>
          <a:p>
            <a:r>
              <a:rPr lang="en-US" dirty="0"/>
              <a:t>October 10-13,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813175" y="3103114"/>
            <a:ext cx="10334625" cy="448978"/>
          </a:xfr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812800" y="2193629"/>
            <a:ext cx="10334625" cy="501650"/>
          </a:xfr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Includes CD-3a, WBS </a:t>
            </a:r>
            <a:r>
              <a:rPr lang="en-US" sz="2800" dirty="0" err="1"/>
              <a:t>a.b.c.d</a:t>
            </a:r>
            <a:r>
              <a:rPr lang="en-US" sz="2800" dirty="0"/>
              <a:t> (if appropriate)</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812800" y="3994927"/>
            <a:ext cx="10334625" cy="379542"/>
          </a:xfr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a.bc.def…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812800" y="3552825"/>
            <a:ext cx="10334625" cy="477838"/>
          </a:xfr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2371920937"/>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571500" y="0"/>
            <a:ext cx="11499925" cy="676894"/>
          </a:xfrm>
          <a:prstGeom prst="rect">
            <a:avLst/>
          </a:prstGeom>
        </p:spPr>
        <p:txBody>
          <a:bodyPr vert="horz" lIns="91440" tIns="45720" rIns="91440" bIns="45720" rtlCol="0" anchor="ctr">
            <a:normAutofit/>
          </a:bodyPr>
          <a:lstStyle/>
          <a:p>
            <a:r>
              <a:rPr lang="en-US" dirty="0"/>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6272" y="6352220"/>
            <a:ext cx="432486" cy="365125"/>
          </a:xfrm>
          <a:prstGeom prst="rect">
            <a:avLst/>
          </a:prstGeom>
        </p:spPr>
        <p:txBody>
          <a:bodyPr lIns="0" tIns="0" rIns="0" bIns="0" anchor="ctr"/>
          <a:lstStyle>
            <a:lvl1pPr algn="ctr">
              <a:defRPr sz="1400"/>
            </a:lvl1pPr>
          </a:lstStyle>
          <a:p>
            <a:fld id="{933A556B-7C63-244D-9B7C-B0EA8042B330}" type="slidenum">
              <a:rPr lang="en-US" smtClean="0"/>
              <a:pPr/>
              <a:t>‹#›</a:t>
            </a:fld>
            <a:endParaRPr lang="en-US"/>
          </a:p>
        </p:txBody>
      </p:sp>
      <p:cxnSp>
        <p:nvCxnSpPr>
          <p:cNvPr id="3" name="Straight Connector 2">
            <a:extLst>
              <a:ext uri="{FF2B5EF4-FFF2-40B4-BE49-F238E27FC236}">
                <a16:creationId xmlns:a16="http://schemas.microsoft.com/office/drawing/2014/main" id="{4B224274-F62A-0549-BAD4-F30ACF48DB45}"/>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F7FA5F5-4A14-EA41-87C9-7867F7DC6D20}"/>
              </a:ext>
            </a:extLst>
          </p:cNvPr>
          <p:cNvSpPr txBox="1"/>
          <p:nvPr userDrawn="1"/>
        </p:nvSpPr>
        <p:spPr>
          <a:xfrm>
            <a:off x="368933" y="6577288"/>
            <a:ext cx="4214948" cy="246221"/>
          </a:xfrm>
          <a:prstGeom prst="rect">
            <a:avLst/>
          </a:prstGeom>
          <a:noFill/>
        </p:spPr>
        <p:txBody>
          <a:bodyPr wrap="square">
            <a:spAutoFit/>
          </a:bodyPr>
          <a:lstStyle/>
          <a:p>
            <a:pPr algn="l"/>
            <a:r>
              <a:rPr lang="en-US" sz="1000" dirty="0"/>
              <a:t>EIC CD-3A Review, November 14-16, 2023</a:t>
            </a:r>
          </a:p>
        </p:txBody>
      </p:sp>
      <p:sp>
        <p:nvSpPr>
          <p:cNvPr id="5" name="TextBox 4">
            <a:extLst>
              <a:ext uri="{FF2B5EF4-FFF2-40B4-BE49-F238E27FC236}">
                <a16:creationId xmlns:a16="http://schemas.microsoft.com/office/drawing/2014/main" id="{BDC487EC-0BE4-E045-8215-C57AE9AE4102}"/>
              </a:ext>
            </a:extLst>
          </p:cNvPr>
          <p:cNvSpPr txBox="1"/>
          <p:nvPr userDrawn="1"/>
        </p:nvSpPr>
        <p:spPr>
          <a:xfrm>
            <a:off x="4217926" y="6569102"/>
            <a:ext cx="3756147" cy="253916"/>
          </a:xfrm>
          <a:prstGeom prst="rect">
            <a:avLst/>
          </a:prstGeom>
          <a:noFill/>
        </p:spPr>
        <p:txBody>
          <a:bodyPr wrap="square">
            <a:spAutoFit/>
          </a:bodyPr>
          <a:lstStyle/>
          <a:p>
            <a:pPr algn="ctr"/>
            <a:r>
              <a:rPr lang="en-US" sz="1000" dirty="0"/>
              <a:t>R. Sharma</a:t>
            </a:r>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3751"/>
            <a:ext cx="11499925" cy="825178"/>
          </a:xfrm>
        </p:spPr>
        <p:txBody>
          <a:bodyPr/>
          <a:lstStyle>
            <a:lvl1pPr>
              <a:defRPr>
                <a:solidFill>
                  <a:schemeClr val="tx1"/>
                </a:solidFill>
                <a:latin typeface="Arial" charset="0"/>
                <a:ea typeface="Arial" charset="0"/>
                <a:cs typeface="Arial" charset="0"/>
              </a:defRPr>
            </a:lvl1pPr>
          </a:lstStyle>
          <a:p>
            <a:r>
              <a:rPr lang="en-US" dirty="0"/>
              <a:t>Heading</a:t>
            </a:r>
          </a:p>
        </p:txBody>
      </p:sp>
      <p:sp>
        <p:nvSpPr>
          <p:cNvPr id="3" name="Content Placeholder 2"/>
          <p:cNvSpPr>
            <a:spLocks noGrp="1"/>
          </p:cNvSpPr>
          <p:nvPr>
            <p:ph idx="1"/>
          </p:nvPr>
        </p:nvSpPr>
        <p:spPr>
          <a:xfrm>
            <a:off x="571500" y="761609"/>
            <a:ext cx="11499925" cy="486585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dirty="0"/>
          </a:p>
        </p:txBody>
      </p:sp>
      <p:sp>
        <p:nvSpPr>
          <p:cNvPr id="6" name="Slide Number Placeholder 5"/>
          <p:cNvSpPr>
            <a:spLocks noGrp="1"/>
          </p:cNvSpPr>
          <p:nvPr>
            <p:ph type="sldNum" sz="quarter" idx="12"/>
          </p:nvPr>
        </p:nvSpPr>
        <p:spPr>
          <a:xfrm>
            <a:off x="4724400" y="6362007"/>
            <a:ext cx="2743200" cy="365125"/>
          </a:xfrm>
          <a:prstGeom prst="rect">
            <a:avLst/>
          </a:prstGeo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383639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3751"/>
            <a:ext cx="11499925" cy="582177"/>
          </a:xfrm>
        </p:spPr>
        <p:txBody>
          <a:bodyPr/>
          <a:lstStyle>
            <a:lvl1pPr>
              <a:defRPr>
                <a:solidFill>
                  <a:schemeClr val="tx1"/>
                </a:solidFill>
                <a:latin typeface="Arial" charset="0"/>
                <a:ea typeface="Arial" charset="0"/>
                <a:cs typeface="Arial" charset="0"/>
              </a:defRPr>
            </a:lvl1pPr>
          </a:lstStyle>
          <a:p>
            <a:r>
              <a:rPr lang="en-US" dirty="0"/>
              <a:t>Heading</a:t>
            </a:r>
          </a:p>
        </p:txBody>
      </p:sp>
      <p:sp>
        <p:nvSpPr>
          <p:cNvPr id="6" name="Slide Number Placeholder 5"/>
          <p:cNvSpPr>
            <a:spLocks noGrp="1"/>
          </p:cNvSpPr>
          <p:nvPr>
            <p:ph type="sldNum" sz="quarter" idx="12"/>
          </p:nvPr>
        </p:nvSpPr>
        <p:spPr>
          <a:xfrm>
            <a:off x="4724400" y="6362007"/>
            <a:ext cx="2743200" cy="365125"/>
          </a:xfrm>
          <a:prstGeom prst="rect">
            <a:avLst/>
          </a:prstGeo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136516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0"/>
            <a:ext cx="11499925" cy="64126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809111"/>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71500" y="64704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DBE15E-918B-934C-B2BA-5FF9AAD315E2}"/>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B45A4DB-8197-4F27-BE59-FDF24299C61C}"/>
              </a:ext>
            </a:extLst>
          </p:cNvPr>
          <p:cNvSpPr txBox="1"/>
          <p:nvPr userDrawn="1"/>
        </p:nvSpPr>
        <p:spPr>
          <a:xfrm>
            <a:off x="365760" y="6490194"/>
            <a:ext cx="11043138" cy="307777"/>
          </a:xfrm>
          <a:prstGeom prst="rect">
            <a:avLst/>
          </a:prstGeom>
          <a:noFill/>
        </p:spPr>
        <p:txBody>
          <a:bodyPr wrap="square">
            <a:spAutoFit/>
          </a:bodyPr>
          <a:lstStyle/>
          <a:p>
            <a:pPr algn="l"/>
            <a:r>
              <a:rPr lang="en-US" sz="1400" dirty="0"/>
              <a:t>TIC 10/6/25</a:t>
            </a:r>
          </a:p>
        </p:txBody>
      </p:sp>
      <p:sp>
        <p:nvSpPr>
          <p:cNvPr id="10" name="TextBox 9">
            <a:extLst>
              <a:ext uri="{FF2B5EF4-FFF2-40B4-BE49-F238E27FC236}">
                <a16:creationId xmlns:a16="http://schemas.microsoft.com/office/drawing/2014/main" id="{3314749B-2222-4967-9577-C68C9DD38A21}"/>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sp>
        <p:nvSpPr>
          <p:cNvPr id="12" name="TextBox 11">
            <a:extLst>
              <a:ext uri="{FF2B5EF4-FFF2-40B4-BE49-F238E27FC236}">
                <a16:creationId xmlns:a16="http://schemas.microsoft.com/office/drawing/2014/main" id="{6CC5B1C6-3C82-4576-88F8-2AD0C3339FF5}"/>
              </a:ext>
            </a:extLst>
          </p:cNvPr>
          <p:cNvSpPr txBox="1"/>
          <p:nvPr userDrawn="1"/>
        </p:nvSpPr>
        <p:spPr>
          <a:xfrm>
            <a:off x="4306873" y="6490193"/>
            <a:ext cx="3756147" cy="307777"/>
          </a:xfrm>
          <a:prstGeom prst="rect">
            <a:avLst/>
          </a:prstGeom>
          <a:noFill/>
        </p:spPr>
        <p:txBody>
          <a:bodyPr wrap="square">
            <a:spAutoFit/>
          </a:bodyPr>
          <a:lstStyle/>
          <a:p>
            <a:pPr algn="ctr"/>
            <a:r>
              <a:rPr lang="en-US" sz="1400" dirty="0"/>
              <a:t>R. Wimmer</a:t>
            </a:r>
          </a:p>
        </p:txBody>
      </p:sp>
      <p:sp>
        <p:nvSpPr>
          <p:cNvPr id="8" name="Slide Number Placeholder 7">
            <a:extLst>
              <a:ext uri="{FF2B5EF4-FFF2-40B4-BE49-F238E27FC236}">
                <a16:creationId xmlns:a16="http://schemas.microsoft.com/office/drawing/2014/main" id="{AB60CF06-DD34-8E9B-3F88-8E8C30ACF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1D5AA8-F09E-4D68-A0E2-46023E68FFD3}" type="slidenum">
              <a:rPr lang="en-US" smtClean="0"/>
              <a:t>‹#›</a:t>
            </a:fld>
            <a:endParaRPr lang="en-US"/>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7" r:id="rId4"/>
    <p:sldLayoutId id="2147483668" r:id="rId5"/>
    <p:sldLayoutId id="2147483672" r:id="rId6"/>
  </p:sldLayoutIdLst>
  <p:hf hdr="0" ftr="0" dt="0"/>
  <p:txStyles>
    <p:titleStyle>
      <a:lvl1pPr algn="l" defTabSz="914400" rtl="0" eaLnBrk="1" latinLnBrk="0" hangingPunct="1">
        <a:lnSpc>
          <a:spcPct val="90000"/>
        </a:lnSpc>
        <a:spcBef>
          <a:spcPct val="0"/>
        </a:spcBef>
        <a:buNone/>
        <a:defRPr sz="3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708814" y="1143474"/>
            <a:ext cx="10334625" cy="846237"/>
          </a:xfrm>
        </p:spPr>
        <p:txBody>
          <a:bodyPr>
            <a:normAutofit fontScale="90000"/>
          </a:bodyPr>
          <a:lstStyle/>
          <a:p>
            <a:r>
              <a:rPr lang="en-US" dirty="0"/>
              <a:t>Integration, Installation and Infrastructure (Triple I Group)</a:t>
            </a:r>
            <a:br>
              <a:rPr lang="en-US" dirty="0"/>
            </a:br>
            <a:endParaRPr lang="en-US" dirty="0"/>
          </a:p>
        </p:txBody>
      </p:sp>
      <p:sp>
        <p:nvSpPr>
          <p:cNvPr id="4" name="Text Placeholder 3">
            <a:extLst>
              <a:ext uri="{FF2B5EF4-FFF2-40B4-BE49-F238E27FC236}">
                <a16:creationId xmlns:a16="http://schemas.microsoft.com/office/drawing/2014/main" id="{EE1A2A0F-F73E-004D-868A-1A4D79DBE132}"/>
              </a:ext>
            </a:extLst>
          </p:cNvPr>
          <p:cNvSpPr>
            <a:spLocks noGrp="1"/>
          </p:cNvSpPr>
          <p:nvPr>
            <p:ph type="body" sz="quarter" idx="10"/>
          </p:nvPr>
        </p:nvSpPr>
        <p:spPr>
          <a:xfrm>
            <a:off x="813175" y="3103114"/>
            <a:ext cx="10334625" cy="448978"/>
          </a:xfrm>
        </p:spPr>
        <p:txBody>
          <a:bodyPr>
            <a:normAutofit fontScale="92500" lnSpcReduction="10000"/>
          </a:bodyPr>
          <a:lstStyle/>
          <a:p>
            <a:r>
              <a:rPr lang="en-US"/>
              <a:t>Roland Wimmer</a:t>
            </a:r>
            <a:endParaRPr lang="en-US" dirty="0"/>
          </a:p>
        </p:txBody>
      </p:sp>
      <p:sp>
        <p:nvSpPr>
          <p:cNvPr id="11" name="Text Placeholder 10">
            <a:extLst>
              <a:ext uri="{FF2B5EF4-FFF2-40B4-BE49-F238E27FC236}">
                <a16:creationId xmlns:a16="http://schemas.microsoft.com/office/drawing/2014/main" id="{99059204-FF2B-03A6-FAB7-9DE25E7F11DA}"/>
              </a:ext>
            </a:extLst>
          </p:cNvPr>
          <p:cNvSpPr>
            <a:spLocks noGrp="1"/>
          </p:cNvSpPr>
          <p:nvPr>
            <p:ph type="body" sz="quarter" idx="11"/>
          </p:nvPr>
        </p:nvSpPr>
        <p:spPr>
          <a:xfrm>
            <a:off x="748195" y="2567210"/>
            <a:ext cx="10334625" cy="501650"/>
          </a:xfrm>
        </p:spPr>
        <p:txBody>
          <a:bodyPr/>
          <a:lstStyle/>
          <a:p>
            <a:r>
              <a:rPr lang="en-US"/>
              <a:t>TIC Update</a:t>
            </a:r>
            <a:endParaRPr lang="en-US" dirty="0"/>
          </a:p>
        </p:txBody>
      </p:sp>
    </p:spTree>
    <p:extLst>
      <p:ext uri="{BB962C8B-B14F-4D97-AF65-F5344CB8AC3E}">
        <p14:creationId xmlns:p14="http://schemas.microsoft.com/office/powerpoint/2010/main" val="413406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7F5D9-1416-3D29-155F-338A85D825CB}"/>
              </a:ext>
            </a:extLst>
          </p:cNvPr>
          <p:cNvSpPr>
            <a:spLocks noGrp="1"/>
          </p:cNvSpPr>
          <p:nvPr>
            <p:ph type="title"/>
          </p:nvPr>
        </p:nvSpPr>
        <p:spPr/>
        <p:txBody>
          <a:bodyPr/>
          <a:lstStyle/>
          <a:p>
            <a:r>
              <a:rPr lang="en-US" dirty="0"/>
              <a:t>Detector Updates</a:t>
            </a:r>
          </a:p>
        </p:txBody>
      </p:sp>
      <p:sp>
        <p:nvSpPr>
          <p:cNvPr id="3" name="Text Placeholder 2">
            <a:extLst>
              <a:ext uri="{FF2B5EF4-FFF2-40B4-BE49-F238E27FC236}">
                <a16:creationId xmlns:a16="http://schemas.microsoft.com/office/drawing/2014/main" id="{159E09FD-5FEC-E0C7-5B3B-B1DB47B6B37E}"/>
              </a:ext>
            </a:extLst>
          </p:cNvPr>
          <p:cNvSpPr>
            <a:spLocks noGrp="1"/>
          </p:cNvSpPr>
          <p:nvPr>
            <p:ph type="body" sz="quarter" idx="10"/>
          </p:nvPr>
        </p:nvSpPr>
        <p:spPr>
          <a:xfrm>
            <a:off x="461963" y="981075"/>
            <a:ext cx="5338762" cy="5065713"/>
          </a:xfrm>
        </p:spPr>
        <p:txBody>
          <a:bodyPr>
            <a:normAutofit/>
          </a:bodyPr>
          <a:lstStyle/>
          <a:p>
            <a:r>
              <a:rPr lang="en-US" sz="2000" dirty="0"/>
              <a:t>Model Updates</a:t>
            </a:r>
          </a:p>
          <a:p>
            <a:r>
              <a:rPr lang="en-US" sz="2000" dirty="0"/>
              <a:t>1006 Floor status</a:t>
            </a:r>
          </a:p>
          <a:p>
            <a:r>
              <a:rPr lang="en-US" sz="2000" dirty="0"/>
              <a:t>Services Mock-up</a:t>
            </a:r>
          </a:p>
          <a:p>
            <a:endParaRPr lang="en-US" sz="2000" dirty="0"/>
          </a:p>
        </p:txBody>
      </p:sp>
    </p:spTree>
    <p:extLst>
      <p:ext uri="{BB962C8B-B14F-4D97-AF65-F5344CB8AC3E}">
        <p14:creationId xmlns:p14="http://schemas.microsoft.com/office/powerpoint/2010/main" val="109146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29F5D-D454-42CB-E2C5-D8B3EC1E4EFB}"/>
              </a:ext>
            </a:extLst>
          </p:cNvPr>
          <p:cNvSpPr>
            <a:spLocks noGrp="1"/>
          </p:cNvSpPr>
          <p:nvPr>
            <p:ph type="title"/>
          </p:nvPr>
        </p:nvSpPr>
        <p:spPr/>
        <p:txBody>
          <a:bodyPr/>
          <a:lstStyle/>
          <a:p>
            <a:r>
              <a:rPr lang="en-US" dirty="0"/>
              <a:t>Model Updates</a:t>
            </a:r>
          </a:p>
        </p:txBody>
      </p:sp>
      <p:sp>
        <p:nvSpPr>
          <p:cNvPr id="3" name="Text Placeholder 2">
            <a:extLst>
              <a:ext uri="{FF2B5EF4-FFF2-40B4-BE49-F238E27FC236}">
                <a16:creationId xmlns:a16="http://schemas.microsoft.com/office/drawing/2014/main" id="{2063B832-E6E4-BA11-A555-D4F3A89273BD}"/>
              </a:ext>
            </a:extLst>
          </p:cNvPr>
          <p:cNvSpPr>
            <a:spLocks noGrp="1"/>
          </p:cNvSpPr>
          <p:nvPr>
            <p:ph type="body" sz="quarter" idx="10"/>
          </p:nvPr>
        </p:nvSpPr>
        <p:spPr/>
        <p:txBody>
          <a:bodyPr/>
          <a:lstStyle/>
          <a:p>
            <a:r>
              <a:rPr lang="en-US" dirty="0"/>
              <a:t>New EEEMCal Model</a:t>
            </a:r>
          </a:p>
          <a:p>
            <a:r>
              <a:rPr lang="en-US" dirty="0"/>
              <a:t>New MPGD disks Model</a:t>
            </a:r>
          </a:p>
          <a:p>
            <a:r>
              <a:rPr lang="en-US" dirty="0"/>
              <a:t>Updated PST</a:t>
            </a:r>
          </a:p>
          <a:p>
            <a:r>
              <a:rPr lang="en-US" dirty="0"/>
              <a:t>Updates GST</a:t>
            </a:r>
          </a:p>
        </p:txBody>
      </p:sp>
      <p:pic>
        <p:nvPicPr>
          <p:cNvPr id="5" name="Picture 4">
            <a:extLst>
              <a:ext uri="{FF2B5EF4-FFF2-40B4-BE49-F238E27FC236}">
                <a16:creationId xmlns:a16="http://schemas.microsoft.com/office/drawing/2014/main" id="{88AD09A6-4852-2A91-DA5F-4576C1312489}"/>
              </a:ext>
            </a:extLst>
          </p:cNvPr>
          <p:cNvPicPr>
            <a:picLocks noChangeAspect="1"/>
          </p:cNvPicPr>
          <p:nvPr/>
        </p:nvPicPr>
        <p:blipFill>
          <a:blip r:embed="rId2">
            <a:clrChange>
              <a:clrFrom>
                <a:srgbClr val="212833"/>
              </a:clrFrom>
              <a:clrTo>
                <a:srgbClr val="212833">
                  <a:alpha val="0"/>
                </a:srgbClr>
              </a:clrTo>
            </a:clrChange>
          </a:blip>
          <a:stretch>
            <a:fillRect/>
          </a:stretch>
        </p:blipFill>
        <p:spPr>
          <a:xfrm>
            <a:off x="4920962" y="676894"/>
            <a:ext cx="7150463" cy="5549957"/>
          </a:xfrm>
          <a:prstGeom prst="rect">
            <a:avLst/>
          </a:prstGeom>
        </p:spPr>
      </p:pic>
    </p:spTree>
    <p:extLst>
      <p:ext uri="{BB962C8B-B14F-4D97-AF65-F5344CB8AC3E}">
        <p14:creationId xmlns:p14="http://schemas.microsoft.com/office/powerpoint/2010/main" val="2206568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FBD06-8D90-5217-4945-12191CBF900F}"/>
              </a:ext>
            </a:extLst>
          </p:cNvPr>
          <p:cNvSpPr>
            <a:spLocks noGrp="1"/>
          </p:cNvSpPr>
          <p:nvPr>
            <p:ph type="title"/>
          </p:nvPr>
        </p:nvSpPr>
        <p:spPr/>
        <p:txBody>
          <a:bodyPr/>
          <a:lstStyle/>
          <a:p>
            <a:r>
              <a:rPr lang="en-US" dirty="0"/>
              <a:t>Model Updates</a:t>
            </a:r>
          </a:p>
        </p:txBody>
      </p:sp>
      <p:pic>
        <p:nvPicPr>
          <p:cNvPr id="5" name="Picture 4">
            <a:extLst>
              <a:ext uri="{FF2B5EF4-FFF2-40B4-BE49-F238E27FC236}">
                <a16:creationId xmlns:a16="http://schemas.microsoft.com/office/drawing/2014/main" id="{4C6AE0A7-D566-1C9F-B406-593AFA990505}"/>
              </a:ext>
            </a:extLst>
          </p:cNvPr>
          <p:cNvPicPr>
            <a:picLocks noChangeAspect="1"/>
          </p:cNvPicPr>
          <p:nvPr/>
        </p:nvPicPr>
        <p:blipFill>
          <a:blip r:embed="rId2">
            <a:clrChange>
              <a:clrFrom>
                <a:srgbClr val="212833"/>
              </a:clrFrom>
              <a:clrTo>
                <a:srgbClr val="212833">
                  <a:alpha val="0"/>
                </a:srgbClr>
              </a:clrTo>
            </a:clrChange>
          </a:blip>
          <a:stretch>
            <a:fillRect/>
          </a:stretch>
        </p:blipFill>
        <p:spPr>
          <a:xfrm>
            <a:off x="6646828" y="541259"/>
            <a:ext cx="5628548" cy="5498685"/>
          </a:xfrm>
          <a:prstGeom prst="rect">
            <a:avLst/>
          </a:prstGeom>
        </p:spPr>
      </p:pic>
      <p:pic>
        <p:nvPicPr>
          <p:cNvPr id="7" name="Picture 6">
            <a:extLst>
              <a:ext uri="{FF2B5EF4-FFF2-40B4-BE49-F238E27FC236}">
                <a16:creationId xmlns:a16="http://schemas.microsoft.com/office/drawing/2014/main" id="{AF9ED2A5-4F4D-4702-99F5-08830C3B2F35}"/>
              </a:ext>
            </a:extLst>
          </p:cNvPr>
          <p:cNvPicPr>
            <a:picLocks noChangeAspect="1"/>
          </p:cNvPicPr>
          <p:nvPr/>
        </p:nvPicPr>
        <p:blipFill>
          <a:blip r:embed="rId3">
            <a:clrChange>
              <a:clrFrom>
                <a:srgbClr val="212833"/>
              </a:clrFrom>
              <a:clrTo>
                <a:srgbClr val="212833">
                  <a:alpha val="0"/>
                </a:srgbClr>
              </a:clrTo>
            </a:clrChange>
          </a:blip>
          <a:stretch>
            <a:fillRect/>
          </a:stretch>
        </p:blipFill>
        <p:spPr>
          <a:xfrm>
            <a:off x="914401" y="856994"/>
            <a:ext cx="4683472" cy="5253460"/>
          </a:xfrm>
          <a:prstGeom prst="rect">
            <a:avLst/>
          </a:prstGeom>
        </p:spPr>
      </p:pic>
    </p:spTree>
    <p:extLst>
      <p:ext uri="{BB962C8B-B14F-4D97-AF65-F5344CB8AC3E}">
        <p14:creationId xmlns:p14="http://schemas.microsoft.com/office/powerpoint/2010/main" val="3531901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3FE33-8C4A-6B5F-C345-8A58C4614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139DB-E803-99EA-B002-825266B1786E}"/>
              </a:ext>
            </a:extLst>
          </p:cNvPr>
          <p:cNvSpPr>
            <a:spLocks noGrp="1"/>
          </p:cNvSpPr>
          <p:nvPr>
            <p:ph type="title"/>
          </p:nvPr>
        </p:nvSpPr>
        <p:spPr/>
        <p:txBody>
          <a:bodyPr/>
          <a:lstStyle/>
          <a:p>
            <a:r>
              <a:rPr lang="en-US" dirty="0"/>
              <a:t>Model Updates</a:t>
            </a:r>
          </a:p>
        </p:txBody>
      </p:sp>
      <p:pic>
        <p:nvPicPr>
          <p:cNvPr id="4" name="Picture 3">
            <a:extLst>
              <a:ext uri="{FF2B5EF4-FFF2-40B4-BE49-F238E27FC236}">
                <a16:creationId xmlns:a16="http://schemas.microsoft.com/office/drawing/2014/main" id="{08A98F71-D6F7-4B91-CF6A-CBE209327AA1}"/>
              </a:ext>
            </a:extLst>
          </p:cNvPr>
          <p:cNvPicPr>
            <a:picLocks noChangeAspect="1"/>
          </p:cNvPicPr>
          <p:nvPr/>
        </p:nvPicPr>
        <p:blipFill>
          <a:blip r:embed="rId2">
            <a:clrChange>
              <a:clrFrom>
                <a:srgbClr val="212833"/>
              </a:clrFrom>
              <a:clrTo>
                <a:srgbClr val="212833">
                  <a:alpha val="0"/>
                </a:srgbClr>
              </a:clrTo>
            </a:clrChange>
          </a:blip>
          <a:stretch>
            <a:fillRect/>
          </a:stretch>
        </p:blipFill>
        <p:spPr>
          <a:xfrm>
            <a:off x="2632487" y="420022"/>
            <a:ext cx="8052813" cy="5720400"/>
          </a:xfrm>
          <a:prstGeom prst="rect">
            <a:avLst/>
          </a:prstGeom>
        </p:spPr>
      </p:pic>
    </p:spTree>
    <p:extLst>
      <p:ext uri="{BB962C8B-B14F-4D97-AF65-F5344CB8AC3E}">
        <p14:creationId xmlns:p14="http://schemas.microsoft.com/office/powerpoint/2010/main" val="2246304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829CB-43ED-B0D9-FEC9-EA63F6961A86}"/>
              </a:ext>
            </a:extLst>
          </p:cNvPr>
          <p:cNvSpPr>
            <a:spLocks noGrp="1"/>
          </p:cNvSpPr>
          <p:nvPr>
            <p:ph type="title"/>
          </p:nvPr>
        </p:nvSpPr>
        <p:spPr>
          <a:xfrm>
            <a:off x="571500" y="23751"/>
            <a:ext cx="11499925" cy="607718"/>
          </a:xfrm>
        </p:spPr>
        <p:txBody>
          <a:bodyPr/>
          <a:lstStyle/>
          <a:p>
            <a:r>
              <a:rPr lang="en-US" dirty="0"/>
              <a:t>1006 Floor</a:t>
            </a:r>
          </a:p>
        </p:txBody>
      </p:sp>
      <p:sp>
        <p:nvSpPr>
          <p:cNvPr id="3" name="Content Placeholder 2">
            <a:extLst>
              <a:ext uri="{FF2B5EF4-FFF2-40B4-BE49-F238E27FC236}">
                <a16:creationId xmlns:a16="http://schemas.microsoft.com/office/drawing/2014/main" id="{DA0D9792-5F7F-3FD2-0981-1621B8B8968A}"/>
              </a:ext>
            </a:extLst>
          </p:cNvPr>
          <p:cNvSpPr>
            <a:spLocks noGrp="1"/>
          </p:cNvSpPr>
          <p:nvPr>
            <p:ph idx="1"/>
          </p:nvPr>
        </p:nvSpPr>
        <p:spPr/>
        <p:txBody>
          <a:bodyPr/>
          <a:lstStyle/>
          <a:p>
            <a:r>
              <a:rPr lang="en-US" dirty="0"/>
              <a:t>The south end of the floor in the experimental hall needs to be thickened to accommodate the new endcaps. The old slab was only 1ft thick but needs to be 3ft to match the rest of the hall.</a:t>
            </a:r>
          </a:p>
        </p:txBody>
      </p:sp>
      <p:pic>
        <p:nvPicPr>
          <p:cNvPr id="6" name="Picture 5">
            <a:extLst>
              <a:ext uri="{FF2B5EF4-FFF2-40B4-BE49-F238E27FC236}">
                <a16:creationId xmlns:a16="http://schemas.microsoft.com/office/drawing/2014/main" id="{D148BAA6-FE12-A451-03FA-6729E4EBB0A8}"/>
              </a:ext>
            </a:extLst>
          </p:cNvPr>
          <p:cNvPicPr>
            <a:picLocks noChangeAspect="1"/>
          </p:cNvPicPr>
          <p:nvPr/>
        </p:nvPicPr>
        <p:blipFill>
          <a:blip r:embed="rId2"/>
          <a:stretch>
            <a:fillRect/>
          </a:stretch>
        </p:blipFill>
        <p:spPr>
          <a:xfrm>
            <a:off x="2099556" y="1721585"/>
            <a:ext cx="7592506" cy="4374806"/>
          </a:xfrm>
          <a:prstGeom prst="rect">
            <a:avLst/>
          </a:prstGeom>
        </p:spPr>
      </p:pic>
    </p:spTree>
    <p:extLst>
      <p:ext uri="{BB962C8B-B14F-4D97-AF65-F5344CB8AC3E}">
        <p14:creationId xmlns:p14="http://schemas.microsoft.com/office/powerpoint/2010/main" val="3360654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90EE-6D17-A1E1-FD9D-61F83B88015D}"/>
              </a:ext>
            </a:extLst>
          </p:cNvPr>
          <p:cNvSpPr>
            <a:spLocks noGrp="1"/>
          </p:cNvSpPr>
          <p:nvPr>
            <p:ph type="title"/>
          </p:nvPr>
        </p:nvSpPr>
        <p:spPr/>
        <p:txBody>
          <a:bodyPr/>
          <a:lstStyle/>
          <a:p>
            <a:r>
              <a:rPr lang="en-US" dirty="0"/>
              <a:t>Backwards Services Mock-Up</a:t>
            </a:r>
          </a:p>
        </p:txBody>
      </p:sp>
      <p:sp>
        <p:nvSpPr>
          <p:cNvPr id="3" name="Slide Number Placeholder 2">
            <a:extLst>
              <a:ext uri="{FF2B5EF4-FFF2-40B4-BE49-F238E27FC236}">
                <a16:creationId xmlns:a16="http://schemas.microsoft.com/office/drawing/2014/main" id="{5FB97E88-B526-5442-CD4F-0D48EF7677C8}"/>
              </a:ext>
            </a:extLst>
          </p:cNvPr>
          <p:cNvSpPr>
            <a:spLocks noGrp="1"/>
          </p:cNvSpPr>
          <p:nvPr>
            <p:ph type="sldNum" sz="quarter" idx="12"/>
          </p:nvPr>
        </p:nvSpPr>
        <p:spPr/>
        <p:txBody>
          <a:bodyPr/>
          <a:lstStyle/>
          <a:p>
            <a:fld id="{893C5830-40F3-F04E-B2E3-10E6672BA8FF}" type="slidenum">
              <a:rPr lang="en-US" smtClean="0"/>
              <a:pPr/>
              <a:t>7</a:t>
            </a:fld>
            <a:endParaRPr lang="en-US"/>
          </a:p>
        </p:txBody>
      </p:sp>
      <p:pic>
        <p:nvPicPr>
          <p:cNvPr id="13" name="Picture 12" descr="A picture containing logo&#10;&#10;AI-generated content may be incorrect.">
            <a:extLst>
              <a:ext uri="{FF2B5EF4-FFF2-40B4-BE49-F238E27FC236}">
                <a16:creationId xmlns:a16="http://schemas.microsoft.com/office/drawing/2014/main" id="{D8F5DF39-2026-B6BF-5DCE-840890A16D71}"/>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5493047" y="3475642"/>
            <a:ext cx="3074510" cy="2747435"/>
          </a:xfrm>
          <a:prstGeom prst="rect">
            <a:avLst/>
          </a:prstGeom>
        </p:spPr>
      </p:pic>
      <p:pic>
        <p:nvPicPr>
          <p:cNvPr id="15" name="Picture 14" descr="A picture containing logo&#10;&#10;AI-generated content may be incorrect.">
            <a:extLst>
              <a:ext uri="{FF2B5EF4-FFF2-40B4-BE49-F238E27FC236}">
                <a16:creationId xmlns:a16="http://schemas.microsoft.com/office/drawing/2014/main" id="{7C4FF5AD-F65B-0288-26AF-C7FBBE8E1697}"/>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250089" y="3401584"/>
            <a:ext cx="4075998" cy="2895552"/>
          </a:xfrm>
          <a:prstGeom prst="rect">
            <a:avLst/>
          </a:prstGeom>
        </p:spPr>
      </p:pic>
      <p:pic>
        <p:nvPicPr>
          <p:cNvPr id="19" name="Picture 18" descr="A picture containing text, stationary, computer&#10;&#10;AI-generated content may be incorrect.">
            <a:extLst>
              <a:ext uri="{FF2B5EF4-FFF2-40B4-BE49-F238E27FC236}">
                <a16:creationId xmlns:a16="http://schemas.microsoft.com/office/drawing/2014/main" id="{F1F15C44-8D9D-1133-B45F-06E6FA3B05A2}"/>
              </a:ext>
            </a:extLst>
          </p:cNvPr>
          <p:cNvPicPr>
            <a:picLocks noChangeAspect="1"/>
          </p:cNvPicPr>
          <p:nvPr/>
        </p:nvPicPr>
        <p:blipFill>
          <a:blip r:embed="rId4">
            <a:clrChange>
              <a:clrFrom>
                <a:srgbClr val="1A1F25"/>
              </a:clrFrom>
              <a:clrTo>
                <a:srgbClr val="1A1F25">
                  <a:alpha val="0"/>
                </a:srgbClr>
              </a:clrTo>
            </a:clrChange>
          </a:blip>
          <a:stretch>
            <a:fillRect/>
          </a:stretch>
        </p:blipFill>
        <p:spPr>
          <a:xfrm>
            <a:off x="8038749" y="660766"/>
            <a:ext cx="4058001" cy="3419109"/>
          </a:xfrm>
          <a:prstGeom prst="rect">
            <a:avLst/>
          </a:prstGeom>
        </p:spPr>
      </p:pic>
      <p:cxnSp>
        <p:nvCxnSpPr>
          <p:cNvPr id="37" name="Straight Arrow Connector 36">
            <a:extLst>
              <a:ext uri="{FF2B5EF4-FFF2-40B4-BE49-F238E27FC236}">
                <a16:creationId xmlns:a16="http://schemas.microsoft.com/office/drawing/2014/main" id="{73357C1B-30D4-32AA-D592-ED5871E2CE62}"/>
              </a:ext>
            </a:extLst>
          </p:cNvPr>
          <p:cNvCxnSpPr>
            <a:cxnSpLocks/>
            <a:stCxn id="38" idx="1"/>
          </p:cNvCxnSpPr>
          <p:nvPr/>
        </p:nvCxnSpPr>
        <p:spPr>
          <a:xfrm flipH="1">
            <a:off x="1971675" y="3758533"/>
            <a:ext cx="1374586" cy="32459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B8F29B1-FFEF-2ECA-4A55-C65F494E0A68}"/>
              </a:ext>
            </a:extLst>
          </p:cNvPr>
          <p:cNvSpPr txBox="1"/>
          <p:nvPr/>
        </p:nvSpPr>
        <p:spPr>
          <a:xfrm>
            <a:off x="3346261" y="3589256"/>
            <a:ext cx="1240781" cy="338554"/>
          </a:xfrm>
          <a:prstGeom prst="rect">
            <a:avLst/>
          </a:prstGeom>
          <a:solidFill>
            <a:schemeClr val="accent1">
              <a:lumMod val="20000"/>
              <a:lumOff val="80000"/>
            </a:schemeClr>
          </a:solidFill>
          <a:ln w="38100">
            <a:solidFill>
              <a:schemeClr val="accent1"/>
            </a:solidFill>
          </a:ln>
        </p:spPr>
        <p:txBody>
          <a:bodyPr wrap="square" rtlCol="0">
            <a:spAutoFit/>
          </a:bodyPr>
          <a:lstStyle/>
          <a:p>
            <a:pPr algn="ctr"/>
            <a:r>
              <a:rPr lang="en-US" sz="1600" dirty="0"/>
              <a:t>End of PST</a:t>
            </a:r>
          </a:p>
        </p:txBody>
      </p:sp>
      <p:cxnSp>
        <p:nvCxnSpPr>
          <p:cNvPr id="41" name="Straight Arrow Connector 40">
            <a:extLst>
              <a:ext uri="{FF2B5EF4-FFF2-40B4-BE49-F238E27FC236}">
                <a16:creationId xmlns:a16="http://schemas.microsoft.com/office/drawing/2014/main" id="{91BE5662-8222-BF89-1FFE-26EBA19926FD}"/>
              </a:ext>
            </a:extLst>
          </p:cNvPr>
          <p:cNvCxnSpPr>
            <a:cxnSpLocks/>
            <a:stCxn id="42" idx="0"/>
          </p:cNvCxnSpPr>
          <p:nvPr/>
        </p:nvCxnSpPr>
        <p:spPr>
          <a:xfrm flipV="1">
            <a:off x="10119611" y="2895600"/>
            <a:ext cx="260955" cy="958967"/>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9762E00-DF7A-9824-A906-C7CB885686DD}"/>
              </a:ext>
            </a:extLst>
          </p:cNvPr>
          <p:cNvSpPr txBox="1"/>
          <p:nvPr/>
        </p:nvSpPr>
        <p:spPr>
          <a:xfrm>
            <a:off x="9301670" y="3854567"/>
            <a:ext cx="1635881" cy="584775"/>
          </a:xfrm>
          <a:prstGeom prst="rect">
            <a:avLst/>
          </a:prstGeom>
          <a:solidFill>
            <a:schemeClr val="accent4">
              <a:lumMod val="20000"/>
              <a:lumOff val="80000"/>
            </a:schemeClr>
          </a:solidFill>
          <a:ln w="38100">
            <a:solidFill>
              <a:schemeClr val="accent4"/>
            </a:solidFill>
          </a:ln>
        </p:spPr>
        <p:txBody>
          <a:bodyPr wrap="square" rtlCol="0">
            <a:spAutoFit/>
          </a:bodyPr>
          <a:lstStyle/>
          <a:p>
            <a:pPr algn="ctr"/>
            <a:r>
              <a:rPr lang="en-US" sz="1600" dirty="0"/>
              <a:t>Inner Tracker Services</a:t>
            </a:r>
          </a:p>
        </p:txBody>
      </p:sp>
      <p:cxnSp>
        <p:nvCxnSpPr>
          <p:cNvPr id="45" name="Straight Arrow Connector 44">
            <a:extLst>
              <a:ext uri="{FF2B5EF4-FFF2-40B4-BE49-F238E27FC236}">
                <a16:creationId xmlns:a16="http://schemas.microsoft.com/office/drawing/2014/main" id="{BB49EDE3-A878-3E6F-2BDC-1AF576C5137F}"/>
              </a:ext>
            </a:extLst>
          </p:cNvPr>
          <p:cNvCxnSpPr>
            <a:cxnSpLocks/>
            <a:stCxn id="42" idx="0"/>
          </p:cNvCxnSpPr>
          <p:nvPr/>
        </p:nvCxnSpPr>
        <p:spPr>
          <a:xfrm flipH="1" flipV="1">
            <a:off x="9806794" y="3238500"/>
            <a:ext cx="312817" cy="616067"/>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6CB1A64-A2F1-B12E-02CF-0376D39EE6AA}"/>
              </a:ext>
            </a:extLst>
          </p:cNvPr>
          <p:cNvCxnSpPr>
            <a:cxnSpLocks/>
            <a:stCxn id="42" idx="0"/>
          </p:cNvCxnSpPr>
          <p:nvPr/>
        </p:nvCxnSpPr>
        <p:spPr>
          <a:xfrm flipH="1" flipV="1">
            <a:off x="10067749" y="3238500"/>
            <a:ext cx="51862" cy="616067"/>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7515F98-60B4-8E2D-6CE7-54132703FB03}"/>
              </a:ext>
            </a:extLst>
          </p:cNvPr>
          <p:cNvCxnSpPr>
            <a:cxnSpLocks/>
            <a:stCxn id="38" idx="3"/>
          </p:cNvCxnSpPr>
          <p:nvPr/>
        </p:nvCxnSpPr>
        <p:spPr>
          <a:xfrm>
            <a:off x="4587042" y="3758533"/>
            <a:ext cx="1556785" cy="94029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0F6DD4B-AF56-0079-D909-FBA42F4C661C}"/>
              </a:ext>
            </a:extLst>
          </p:cNvPr>
          <p:cNvCxnSpPr>
            <a:cxnSpLocks/>
            <a:stCxn id="65" idx="1"/>
          </p:cNvCxnSpPr>
          <p:nvPr/>
        </p:nvCxnSpPr>
        <p:spPr>
          <a:xfrm flipH="1">
            <a:off x="2163312" y="4614186"/>
            <a:ext cx="1182949" cy="532983"/>
          </a:xfrm>
          <a:prstGeom prst="straightConnector1">
            <a:avLst/>
          </a:prstGeom>
          <a:ln w="57150">
            <a:solidFill>
              <a:srgbClr val="DB3527"/>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9524795-BA6F-01F0-22C8-4F775295254B}"/>
              </a:ext>
            </a:extLst>
          </p:cNvPr>
          <p:cNvSpPr txBox="1"/>
          <p:nvPr/>
        </p:nvSpPr>
        <p:spPr>
          <a:xfrm>
            <a:off x="3346261" y="4444909"/>
            <a:ext cx="1240781" cy="338554"/>
          </a:xfrm>
          <a:prstGeom prst="rect">
            <a:avLst/>
          </a:prstGeom>
          <a:solidFill>
            <a:schemeClr val="accent5">
              <a:lumMod val="20000"/>
              <a:lumOff val="80000"/>
            </a:schemeClr>
          </a:solidFill>
          <a:ln w="38100">
            <a:solidFill>
              <a:schemeClr val="accent5"/>
            </a:solidFill>
          </a:ln>
        </p:spPr>
        <p:txBody>
          <a:bodyPr wrap="square" rtlCol="0">
            <a:spAutoFit/>
          </a:bodyPr>
          <a:lstStyle/>
          <a:p>
            <a:pPr algn="ctr"/>
            <a:r>
              <a:rPr lang="en-US" sz="1600" dirty="0"/>
              <a:t>End of </a:t>
            </a:r>
            <a:r>
              <a:rPr lang="en-US" sz="1600" dirty="0" err="1"/>
              <a:t>ToF</a:t>
            </a:r>
            <a:endParaRPr lang="en-US" sz="1600" dirty="0"/>
          </a:p>
        </p:txBody>
      </p:sp>
      <p:cxnSp>
        <p:nvCxnSpPr>
          <p:cNvPr id="66" name="Straight Arrow Connector 65">
            <a:extLst>
              <a:ext uri="{FF2B5EF4-FFF2-40B4-BE49-F238E27FC236}">
                <a16:creationId xmlns:a16="http://schemas.microsoft.com/office/drawing/2014/main" id="{B429B33B-C69D-4985-53BB-B76796092167}"/>
              </a:ext>
            </a:extLst>
          </p:cNvPr>
          <p:cNvCxnSpPr>
            <a:cxnSpLocks/>
            <a:stCxn id="65" idx="3"/>
          </p:cNvCxnSpPr>
          <p:nvPr/>
        </p:nvCxnSpPr>
        <p:spPr>
          <a:xfrm>
            <a:off x="4587042" y="4614186"/>
            <a:ext cx="1361281" cy="1104658"/>
          </a:xfrm>
          <a:prstGeom prst="straightConnector1">
            <a:avLst/>
          </a:prstGeom>
          <a:ln w="57150">
            <a:solidFill>
              <a:srgbClr val="DB3527"/>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4AD95F9-8C1A-2BC5-09AE-B740E723C64D}"/>
              </a:ext>
            </a:extLst>
          </p:cNvPr>
          <p:cNvCxnSpPr>
            <a:cxnSpLocks/>
            <a:stCxn id="68" idx="1"/>
          </p:cNvCxnSpPr>
          <p:nvPr/>
        </p:nvCxnSpPr>
        <p:spPr>
          <a:xfrm flipH="1">
            <a:off x="1724025" y="4189738"/>
            <a:ext cx="1345293" cy="88343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106EE77-3A74-2107-C746-9BC4D586E0A5}"/>
              </a:ext>
            </a:extLst>
          </p:cNvPr>
          <p:cNvSpPr txBox="1"/>
          <p:nvPr/>
        </p:nvSpPr>
        <p:spPr>
          <a:xfrm>
            <a:off x="3069318" y="4020461"/>
            <a:ext cx="1759858" cy="338554"/>
          </a:xfrm>
          <a:prstGeom prst="rect">
            <a:avLst/>
          </a:prstGeom>
          <a:solidFill>
            <a:schemeClr val="accent2">
              <a:lumMod val="20000"/>
              <a:lumOff val="80000"/>
            </a:schemeClr>
          </a:solidFill>
          <a:ln w="38100">
            <a:solidFill>
              <a:schemeClr val="accent2"/>
            </a:solidFill>
          </a:ln>
        </p:spPr>
        <p:txBody>
          <a:bodyPr wrap="square" rtlCol="0">
            <a:spAutoFit/>
          </a:bodyPr>
          <a:lstStyle/>
          <a:p>
            <a:pPr algn="ctr"/>
            <a:r>
              <a:rPr lang="en-US" sz="1600" dirty="0"/>
              <a:t>End of CYMBAL</a:t>
            </a:r>
          </a:p>
        </p:txBody>
      </p:sp>
      <p:cxnSp>
        <p:nvCxnSpPr>
          <p:cNvPr id="69" name="Straight Arrow Connector 68">
            <a:extLst>
              <a:ext uri="{FF2B5EF4-FFF2-40B4-BE49-F238E27FC236}">
                <a16:creationId xmlns:a16="http://schemas.microsoft.com/office/drawing/2014/main" id="{5B58E9C1-A208-1CE0-F49A-955FE345E597}"/>
              </a:ext>
            </a:extLst>
          </p:cNvPr>
          <p:cNvCxnSpPr>
            <a:cxnSpLocks/>
            <a:stCxn id="68" idx="3"/>
          </p:cNvCxnSpPr>
          <p:nvPr/>
        </p:nvCxnSpPr>
        <p:spPr>
          <a:xfrm>
            <a:off x="4829176" y="4189738"/>
            <a:ext cx="1132452" cy="1120092"/>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F0AC8C98-5208-D2E0-E5D7-9A04448A48B7}"/>
              </a:ext>
            </a:extLst>
          </p:cNvPr>
          <p:cNvCxnSpPr>
            <a:cxnSpLocks/>
            <a:stCxn id="85" idx="1"/>
          </p:cNvCxnSpPr>
          <p:nvPr/>
        </p:nvCxnSpPr>
        <p:spPr>
          <a:xfrm flipH="1" flipV="1">
            <a:off x="3771900" y="5625071"/>
            <a:ext cx="619361" cy="213155"/>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4DBF003-8752-51C0-26F5-2ACFB43E41AA}"/>
              </a:ext>
            </a:extLst>
          </p:cNvPr>
          <p:cNvSpPr txBox="1"/>
          <p:nvPr/>
        </p:nvSpPr>
        <p:spPr>
          <a:xfrm>
            <a:off x="4391261" y="5545838"/>
            <a:ext cx="875829" cy="584775"/>
          </a:xfrm>
          <a:prstGeom prst="rect">
            <a:avLst/>
          </a:prstGeom>
          <a:solidFill>
            <a:schemeClr val="accent6">
              <a:lumMod val="20000"/>
              <a:lumOff val="80000"/>
            </a:schemeClr>
          </a:solidFill>
          <a:ln w="38100">
            <a:solidFill>
              <a:schemeClr val="accent6"/>
            </a:solidFill>
          </a:ln>
        </p:spPr>
        <p:txBody>
          <a:bodyPr wrap="square" rtlCol="0">
            <a:spAutoFit/>
          </a:bodyPr>
          <a:lstStyle/>
          <a:p>
            <a:pPr algn="ctr"/>
            <a:r>
              <a:rPr lang="en-US" sz="1600" dirty="0"/>
              <a:t>Service Trays</a:t>
            </a:r>
          </a:p>
        </p:txBody>
      </p:sp>
      <p:cxnSp>
        <p:nvCxnSpPr>
          <p:cNvPr id="86" name="Straight Arrow Connector 85">
            <a:extLst>
              <a:ext uri="{FF2B5EF4-FFF2-40B4-BE49-F238E27FC236}">
                <a16:creationId xmlns:a16="http://schemas.microsoft.com/office/drawing/2014/main" id="{BE0F534D-6C2C-02AD-D176-5457FB26B53A}"/>
              </a:ext>
            </a:extLst>
          </p:cNvPr>
          <p:cNvCxnSpPr>
            <a:cxnSpLocks/>
            <a:stCxn id="85" idx="3"/>
          </p:cNvCxnSpPr>
          <p:nvPr/>
        </p:nvCxnSpPr>
        <p:spPr>
          <a:xfrm>
            <a:off x="5267090" y="5838226"/>
            <a:ext cx="1166960" cy="47875"/>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1" name="Content Placeholder 2">
            <a:extLst>
              <a:ext uri="{FF2B5EF4-FFF2-40B4-BE49-F238E27FC236}">
                <a16:creationId xmlns:a16="http://schemas.microsoft.com/office/drawing/2014/main" id="{DA8B972A-DC0F-BDAE-F9F2-653CA6818F78}"/>
              </a:ext>
            </a:extLst>
          </p:cNvPr>
          <p:cNvSpPr txBox="1">
            <a:spLocks/>
          </p:cNvSpPr>
          <p:nvPr/>
        </p:nvSpPr>
        <p:spPr>
          <a:xfrm>
            <a:off x="257175" y="622665"/>
            <a:ext cx="7833435" cy="3463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The ends of the detectors will be 3d printed and attached to an 80/20 frame</a:t>
            </a:r>
          </a:p>
          <a:p>
            <a:r>
              <a:rPr lang="en-US" sz="2200" dirty="0"/>
              <a:t>1/12</a:t>
            </a:r>
            <a:r>
              <a:rPr lang="en-US" sz="2200" baseline="30000" dirty="0"/>
              <a:t>th</a:t>
            </a:r>
            <a:r>
              <a:rPr lang="en-US" sz="2200" dirty="0"/>
              <a:t> of the services coming out of the inner trackers will be mocked up</a:t>
            </a:r>
          </a:p>
          <a:p>
            <a:r>
              <a:rPr lang="en-US" sz="2200" dirty="0"/>
              <a:t>Will use old cables from sPHENIX which are similar to what will be used for EIC</a:t>
            </a:r>
          </a:p>
          <a:p>
            <a:r>
              <a:rPr lang="en-US" sz="2200" dirty="0"/>
              <a:t>Will be checking amount of space used by the services along with bend radii</a:t>
            </a:r>
          </a:p>
        </p:txBody>
      </p:sp>
    </p:spTree>
    <p:extLst>
      <p:ext uri="{BB962C8B-B14F-4D97-AF65-F5344CB8AC3E}">
        <p14:creationId xmlns:p14="http://schemas.microsoft.com/office/powerpoint/2010/main" val="1424760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2BA4-91B9-D406-5C92-8EAB271DC36B}"/>
              </a:ext>
            </a:extLst>
          </p:cNvPr>
          <p:cNvSpPr>
            <a:spLocks noGrp="1"/>
          </p:cNvSpPr>
          <p:nvPr>
            <p:ph type="title"/>
          </p:nvPr>
        </p:nvSpPr>
        <p:spPr/>
        <p:txBody>
          <a:bodyPr/>
          <a:lstStyle/>
          <a:p>
            <a:r>
              <a:rPr lang="en-US" dirty="0"/>
              <a:t>Services Mock-up</a:t>
            </a:r>
          </a:p>
        </p:txBody>
      </p:sp>
      <p:sp>
        <p:nvSpPr>
          <p:cNvPr id="3" name="Slide Number Placeholder 2">
            <a:extLst>
              <a:ext uri="{FF2B5EF4-FFF2-40B4-BE49-F238E27FC236}">
                <a16:creationId xmlns:a16="http://schemas.microsoft.com/office/drawing/2014/main" id="{814F9EA0-348F-97AE-94B3-9212EEF330AB}"/>
              </a:ext>
            </a:extLst>
          </p:cNvPr>
          <p:cNvSpPr>
            <a:spLocks noGrp="1"/>
          </p:cNvSpPr>
          <p:nvPr>
            <p:ph type="sldNum" sz="quarter" idx="12"/>
          </p:nvPr>
        </p:nvSpPr>
        <p:spPr/>
        <p:txBody>
          <a:bodyPr/>
          <a:lstStyle/>
          <a:p>
            <a:fld id="{893C5830-40F3-F04E-B2E3-10E6672BA8FF}" type="slidenum">
              <a:rPr lang="en-US" smtClean="0"/>
              <a:pPr/>
              <a:t>8</a:t>
            </a:fld>
            <a:endParaRPr lang="en-US"/>
          </a:p>
        </p:txBody>
      </p:sp>
      <p:pic>
        <p:nvPicPr>
          <p:cNvPr id="5" name="Picture 4">
            <a:extLst>
              <a:ext uri="{FF2B5EF4-FFF2-40B4-BE49-F238E27FC236}">
                <a16:creationId xmlns:a16="http://schemas.microsoft.com/office/drawing/2014/main" id="{55024920-DA05-2D7C-4C52-DBD614BCFD7E}"/>
              </a:ext>
            </a:extLst>
          </p:cNvPr>
          <p:cNvPicPr>
            <a:picLocks noChangeAspect="1"/>
          </p:cNvPicPr>
          <p:nvPr/>
        </p:nvPicPr>
        <p:blipFill>
          <a:blip r:embed="rId2"/>
          <a:srcRect t="10144" b="9666"/>
          <a:stretch>
            <a:fillRect/>
          </a:stretch>
        </p:blipFill>
        <p:spPr>
          <a:xfrm>
            <a:off x="4215124" y="703061"/>
            <a:ext cx="3867912" cy="5499380"/>
          </a:xfrm>
          <a:prstGeom prst="rect">
            <a:avLst/>
          </a:prstGeom>
        </p:spPr>
      </p:pic>
      <p:pic>
        <p:nvPicPr>
          <p:cNvPr id="7" name="Picture 6">
            <a:extLst>
              <a:ext uri="{FF2B5EF4-FFF2-40B4-BE49-F238E27FC236}">
                <a16:creationId xmlns:a16="http://schemas.microsoft.com/office/drawing/2014/main" id="{71CED41D-2D3D-5B0A-1DB8-AF2122ADD0C6}"/>
              </a:ext>
            </a:extLst>
          </p:cNvPr>
          <p:cNvPicPr>
            <a:picLocks noChangeAspect="1"/>
          </p:cNvPicPr>
          <p:nvPr/>
        </p:nvPicPr>
        <p:blipFill>
          <a:blip r:embed="rId3"/>
          <a:srcRect t="11016" b="8796"/>
          <a:stretch>
            <a:fillRect/>
          </a:stretch>
        </p:blipFill>
        <p:spPr>
          <a:xfrm>
            <a:off x="306356" y="703061"/>
            <a:ext cx="3867912" cy="5499380"/>
          </a:xfrm>
          <a:prstGeom prst="rect">
            <a:avLst/>
          </a:prstGeom>
        </p:spPr>
      </p:pic>
      <p:pic>
        <p:nvPicPr>
          <p:cNvPr id="9" name="Picture 8">
            <a:extLst>
              <a:ext uri="{FF2B5EF4-FFF2-40B4-BE49-F238E27FC236}">
                <a16:creationId xmlns:a16="http://schemas.microsoft.com/office/drawing/2014/main" id="{0E198F4B-9D4B-125A-37E8-643E12DAD64D}"/>
              </a:ext>
            </a:extLst>
          </p:cNvPr>
          <p:cNvPicPr>
            <a:picLocks noChangeAspect="1"/>
          </p:cNvPicPr>
          <p:nvPr/>
        </p:nvPicPr>
        <p:blipFill>
          <a:blip r:embed="rId4"/>
          <a:srcRect t="11365" b="8446"/>
          <a:stretch>
            <a:fillRect/>
          </a:stretch>
        </p:blipFill>
        <p:spPr>
          <a:xfrm>
            <a:off x="8164749" y="703061"/>
            <a:ext cx="3867912" cy="5499380"/>
          </a:xfrm>
          <a:prstGeom prst="rect">
            <a:avLst/>
          </a:prstGeom>
        </p:spPr>
      </p:pic>
    </p:spTree>
    <p:extLst>
      <p:ext uri="{BB962C8B-B14F-4D97-AF65-F5344CB8AC3E}">
        <p14:creationId xmlns:p14="http://schemas.microsoft.com/office/powerpoint/2010/main" val="2925135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801C-0B2B-47C7-8528-62EECE13F617}"/>
              </a:ext>
            </a:extLst>
          </p:cNvPr>
          <p:cNvSpPr>
            <a:spLocks noGrp="1"/>
          </p:cNvSpPr>
          <p:nvPr>
            <p:ph type="title"/>
          </p:nvPr>
        </p:nvSpPr>
        <p:spPr>
          <a:xfrm>
            <a:off x="346037" y="2919351"/>
            <a:ext cx="11499925" cy="825178"/>
          </a:xfrm>
        </p:spPr>
        <p:txBody>
          <a:bodyPr>
            <a:normAutofit/>
          </a:bodyPr>
          <a:lstStyle/>
          <a:p>
            <a:pPr algn="ctr"/>
            <a:r>
              <a:rPr lang="en-US" sz="3600" dirty="0"/>
              <a:t>Backup Slides</a:t>
            </a:r>
          </a:p>
        </p:txBody>
      </p:sp>
    </p:spTree>
    <p:extLst>
      <p:ext uri="{BB962C8B-B14F-4D97-AF65-F5344CB8AC3E}">
        <p14:creationId xmlns:p14="http://schemas.microsoft.com/office/powerpoint/2010/main" val="3787515772"/>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9AD70558AC79641AC36496E6FEE9A6E" ma:contentTypeVersion="4" ma:contentTypeDescription="Create a new document." ma:contentTypeScope="" ma:versionID="c836d54df9ad875ddbfe2777157cbad1">
  <xsd:schema xmlns:xsd="http://www.w3.org/2001/XMLSchema" xmlns:xs="http://www.w3.org/2001/XMLSchema" xmlns:p="http://schemas.microsoft.com/office/2006/metadata/properties" xmlns:ns2="7598c3d8-57a9-49d9-87da-8d2ac3199484" targetNamespace="http://schemas.microsoft.com/office/2006/metadata/properties" ma:root="true" ma:fieldsID="a1dcfe6a7be53e253488c469644543b2" ns2:_="">
    <xsd:import namespace="7598c3d8-57a9-49d9-87da-8d2ac3199484"/>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8c3d8-57a9-49d9-87da-8d2ac31994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2.xml><?xml version="1.0" encoding="utf-8"?>
<ds:datastoreItem xmlns:ds="http://schemas.openxmlformats.org/officeDocument/2006/customXml" ds:itemID="{78754FCC-0321-4AF0-8AFD-07A376B5A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8c3d8-57a9-49d9-87da-8d2ac3199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5637A3-DEB1-4C7D-9F81-D2184D65C3B4}">
  <ds:schemaRefs>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elements/1.1/"/>
    <ds:schemaRef ds:uri="7598c3d8-57a9-49d9-87da-8d2ac319948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5637</TotalTime>
  <Words>166</Words>
  <Application>Microsoft Office PowerPoint</Application>
  <PresentationFormat>Widescreen</PresentationFormat>
  <Paragraphs>31</Paragraphs>
  <Slides>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BNL</vt:lpstr>
      <vt:lpstr>Integration, Installation and Infrastructure (Triple I Group) </vt:lpstr>
      <vt:lpstr>Detector Updates</vt:lpstr>
      <vt:lpstr>Model Updates</vt:lpstr>
      <vt:lpstr>Model Updates</vt:lpstr>
      <vt:lpstr>Model Updates</vt:lpstr>
      <vt:lpstr>1006 Floor</vt:lpstr>
      <vt:lpstr>Backwards Services Mock-Up</vt:lpstr>
      <vt:lpstr>Services Mock-up</vt:lpstr>
      <vt:lpstr>Backup Slides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Houston, Michelle</dc:creator>
  <cp:keywords/>
  <dc:description/>
  <cp:lastModifiedBy>Wimmer, Roland</cp:lastModifiedBy>
  <cp:revision>101</cp:revision>
  <dcterms:created xsi:type="dcterms:W3CDTF">2023-09-12T20:43:32Z</dcterms:created>
  <dcterms:modified xsi:type="dcterms:W3CDTF">2026-05-11T13:33:51Z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0x010100E9AD70558AC79641AC36496E6FEE9A6E</vt:lpwstr>
  </property>
  <property fmtid="{D5CDD505-2E9C-101B-9397-08002B2CF9AE}" pid="3" name="MediaServiceImageTags">
    <vt:lpwstr/>
  </property>
</Properties>
</file>