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FDD7B5-282D-427B-82F2-08F5EEC15EF2}" v="6" dt="2026-05-07T16:23:13.4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7" autoAdjust="0"/>
    <p:restoredTop sz="94660"/>
  </p:normalViewPr>
  <p:slideViewPr>
    <p:cSldViewPr snapToGrid="0">
      <p:cViewPr varScale="1">
        <p:scale>
          <a:sx n="96" d="100"/>
          <a:sy n="96" d="100"/>
        </p:scale>
        <p:origin x="33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zmoun, Bob" userId="df2f8141-83e3-4d14-89d8-c4a64028f01e" providerId="ADAL" clId="{E16E0266-C878-46E8-8F0F-5AA5822E0278}"/>
    <pc:docChg chg="custSel addSld modSld">
      <pc:chgData name="Azmoun, Bob" userId="df2f8141-83e3-4d14-89d8-c4a64028f01e" providerId="ADAL" clId="{E16E0266-C878-46E8-8F0F-5AA5822E0278}" dt="2026-05-07T16:25:30.058" v="379" actId="20577"/>
      <pc:docMkLst>
        <pc:docMk/>
      </pc:docMkLst>
      <pc:sldChg chg="modSp mod">
        <pc:chgData name="Azmoun, Bob" userId="df2f8141-83e3-4d14-89d8-c4a64028f01e" providerId="ADAL" clId="{E16E0266-C878-46E8-8F0F-5AA5822E0278}" dt="2026-05-07T16:25:30.058" v="379" actId="20577"/>
        <pc:sldMkLst>
          <pc:docMk/>
          <pc:sldMk cId="1296385794" sldId="257"/>
        </pc:sldMkLst>
        <pc:spChg chg="mod">
          <ac:chgData name="Azmoun, Bob" userId="df2f8141-83e3-4d14-89d8-c4a64028f01e" providerId="ADAL" clId="{E16E0266-C878-46E8-8F0F-5AA5822E0278}" dt="2026-05-07T16:25:30.058" v="379" actId="20577"/>
          <ac:spMkLst>
            <pc:docMk/>
            <pc:sldMk cId="1296385794" sldId="257"/>
            <ac:spMk id="5" creationId="{7D66781C-D806-38DD-04FC-D7273B1CAB65}"/>
          </ac:spMkLst>
        </pc:spChg>
        <pc:spChg chg="mod">
          <ac:chgData name="Azmoun, Bob" userId="df2f8141-83e3-4d14-89d8-c4a64028f01e" providerId="ADAL" clId="{E16E0266-C878-46E8-8F0F-5AA5822E0278}" dt="2026-05-07T16:09:08.763" v="362" actId="20577"/>
          <ac:spMkLst>
            <pc:docMk/>
            <pc:sldMk cId="1296385794" sldId="257"/>
            <ac:spMk id="8" creationId="{821407CE-3E6F-3206-FFE7-F162DDE7D8AF}"/>
          </ac:spMkLst>
        </pc:spChg>
      </pc:sldChg>
      <pc:sldChg chg="addSp delSp modSp new mod">
        <pc:chgData name="Azmoun, Bob" userId="df2f8141-83e3-4d14-89d8-c4a64028f01e" providerId="ADAL" clId="{E16E0266-C878-46E8-8F0F-5AA5822E0278}" dt="2026-05-07T16:05:20.905" v="113" actId="1076"/>
        <pc:sldMkLst>
          <pc:docMk/>
          <pc:sldMk cId="558784374" sldId="258"/>
        </pc:sldMkLst>
        <pc:spChg chg="mod">
          <ac:chgData name="Azmoun, Bob" userId="df2f8141-83e3-4d14-89d8-c4a64028f01e" providerId="ADAL" clId="{E16E0266-C878-46E8-8F0F-5AA5822E0278}" dt="2026-05-07T16:02:59.636" v="41" actId="20577"/>
          <ac:spMkLst>
            <pc:docMk/>
            <pc:sldMk cId="558784374" sldId="258"/>
            <ac:spMk id="2" creationId="{9C3216AA-F5A2-2EFE-F132-23E50912C733}"/>
          </ac:spMkLst>
        </pc:spChg>
        <pc:spChg chg="add del">
          <ac:chgData name="Azmoun, Bob" userId="df2f8141-83e3-4d14-89d8-c4a64028f01e" providerId="ADAL" clId="{E16E0266-C878-46E8-8F0F-5AA5822E0278}" dt="2026-05-07T16:00:48.792" v="3" actId="478"/>
          <ac:spMkLst>
            <pc:docMk/>
            <pc:sldMk cId="558784374" sldId="258"/>
            <ac:spMk id="4" creationId="{A51A8DC8-898F-FB72-0CAF-00EFC2BED2DC}"/>
          </ac:spMkLst>
        </pc:spChg>
        <pc:spChg chg="add del mod">
          <ac:chgData name="Azmoun, Bob" userId="df2f8141-83e3-4d14-89d8-c4a64028f01e" providerId="ADAL" clId="{E16E0266-C878-46E8-8F0F-5AA5822E0278}" dt="2026-05-07T16:01:19.617" v="12" actId="478"/>
          <ac:spMkLst>
            <pc:docMk/>
            <pc:sldMk cId="558784374" sldId="258"/>
            <ac:spMk id="7" creationId="{75CF7D98-8137-E72D-9570-F78496E4EC51}"/>
          </ac:spMkLst>
        </pc:spChg>
        <pc:spChg chg="add mod">
          <ac:chgData name="Azmoun, Bob" userId="df2f8141-83e3-4d14-89d8-c4a64028f01e" providerId="ADAL" clId="{E16E0266-C878-46E8-8F0F-5AA5822E0278}" dt="2026-05-07T16:04:01.794" v="65" actId="1076"/>
          <ac:spMkLst>
            <pc:docMk/>
            <pc:sldMk cId="558784374" sldId="258"/>
            <ac:spMk id="12" creationId="{9AF2D157-8434-913D-1DD3-E55429408B21}"/>
          </ac:spMkLst>
        </pc:spChg>
        <pc:spChg chg="add mod">
          <ac:chgData name="Azmoun, Bob" userId="df2f8141-83e3-4d14-89d8-c4a64028f01e" providerId="ADAL" clId="{E16E0266-C878-46E8-8F0F-5AA5822E0278}" dt="2026-05-07T16:04:52.011" v="84" actId="1076"/>
          <ac:spMkLst>
            <pc:docMk/>
            <pc:sldMk cId="558784374" sldId="258"/>
            <ac:spMk id="14" creationId="{264797A3-8EA7-1A5C-73FF-122BE6AC01B7}"/>
          </ac:spMkLst>
        </pc:spChg>
        <pc:spChg chg="add mod">
          <ac:chgData name="Azmoun, Bob" userId="df2f8141-83e3-4d14-89d8-c4a64028f01e" providerId="ADAL" clId="{E16E0266-C878-46E8-8F0F-5AA5822E0278}" dt="2026-05-07T16:05:20.905" v="113" actId="1076"/>
          <ac:spMkLst>
            <pc:docMk/>
            <pc:sldMk cId="558784374" sldId="258"/>
            <ac:spMk id="16" creationId="{786AB132-847D-3274-1843-066E5FF06B9C}"/>
          </ac:spMkLst>
        </pc:spChg>
        <pc:picChg chg="add mod">
          <ac:chgData name="Azmoun, Bob" userId="df2f8141-83e3-4d14-89d8-c4a64028f01e" providerId="ADAL" clId="{E16E0266-C878-46E8-8F0F-5AA5822E0278}" dt="2026-05-07T16:03:12.849" v="45" actId="1076"/>
          <ac:picMkLst>
            <pc:docMk/>
            <pc:sldMk cId="558784374" sldId="258"/>
            <ac:picMk id="6" creationId="{03A08E86-8A23-CCC7-9CC2-C16B5F999F87}"/>
          </ac:picMkLst>
        </pc:picChg>
        <pc:picChg chg="add mod">
          <ac:chgData name="Azmoun, Bob" userId="df2f8141-83e3-4d14-89d8-c4a64028f01e" providerId="ADAL" clId="{E16E0266-C878-46E8-8F0F-5AA5822E0278}" dt="2026-05-07T16:03:14.873" v="46" actId="1076"/>
          <ac:picMkLst>
            <pc:docMk/>
            <pc:sldMk cId="558784374" sldId="258"/>
            <ac:picMk id="9" creationId="{AADBA4F4-D64B-9517-9B78-621200220334}"/>
          </ac:picMkLst>
        </pc:picChg>
        <pc:cxnChg chg="add mod">
          <ac:chgData name="Azmoun, Bob" userId="df2f8141-83e3-4d14-89d8-c4a64028f01e" providerId="ADAL" clId="{E16E0266-C878-46E8-8F0F-5AA5822E0278}" dt="2026-05-07T16:03:39.495" v="50" actId="692"/>
          <ac:cxnSpMkLst>
            <pc:docMk/>
            <pc:sldMk cId="558784374" sldId="258"/>
            <ac:cxnSpMk id="11" creationId="{C1ED85B8-B687-9604-976E-0A59D5C591BC}"/>
          </ac:cxnSpMkLst>
        </pc:cxnChg>
        <pc:cxnChg chg="add mod">
          <ac:chgData name="Azmoun, Bob" userId="df2f8141-83e3-4d14-89d8-c4a64028f01e" providerId="ADAL" clId="{E16E0266-C878-46E8-8F0F-5AA5822E0278}" dt="2026-05-07T16:04:11.333" v="67" actId="1076"/>
          <ac:cxnSpMkLst>
            <pc:docMk/>
            <pc:sldMk cId="558784374" sldId="258"/>
            <ac:cxnSpMk id="13" creationId="{6018B479-D787-B0EE-E0A6-3386A7B2EE45}"/>
          </ac:cxnSpMkLst>
        </pc:cxnChg>
        <pc:cxnChg chg="add mod">
          <ac:chgData name="Azmoun, Bob" userId="df2f8141-83e3-4d14-89d8-c4a64028f01e" providerId="ADAL" clId="{E16E0266-C878-46E8-8F0F-5AA5822E0278}" dt="2026-05-07T16:05:07.158" v="87" actId="14100"/>
          <ac:cxnSpMkLst>
            <pc:docMk/>
            <pc:sldMk cId="558784374" sldId="258"/>
            <ac:cxnSpMk id="15" creationId="{4D7E73F5-FC35-7EBA-CBF7-7AC1BB04CECF}"/>
          </ac:cxnSpMkLst>
        </pc:cxnChg>
      </pc:sldChg>
      <pc:sldChg chg="addSp modSp new mod">
        <pc:chgData name="Azmoun, Bob" userId="df2f8141-83e3-4d14-89d8-c4a64028f01e" providerId="ADAL" clId="{E16E0266-C878-46E8-8F0F-5AA5822E0278}" dt="2026-05-07T16:07:47.847" v="280" actId="14100"/>
        <pc:sldMkLst>
          <pc:docMk/>
          <pc:sldMk cId="883227534" sldId="259"/>
        </pc:sldMkLst>
        <pc:spChg chg="mod">
          <ac:chgData name="Azmoun, Bob" userId="df2f8141-83e3-4d14-89d8-c4a64028f01e" providerId="ADAL" clId="{E16E0266-C878-46E8-8F0F-5AA5822E0278}" dt="2026-05-07T16:05:54.841" v="152" actId="14100"/>
          <ac:spMkLst>
            <pc:docMk/>
            <pc:sldMk cId="883227534" sldId="259"/>
            <ac:spMk id="2" creationId="{0413D2ED-0E1B-9A3C-45C9-FF1299FC979A}"/>
          </ac:spMkLst>
        </pc:spChg>
        <pc:spChg chg="add mod">
          <ac:chgData name="Azmoun, Bob" userId="df2f8141-83e3-4d14-89d8-c4a64028f01e" providerId="ADAL" clId="{E16E0266-C878-46E8-8F0F-5AA5822E0278}" dt="2026-05-07T16:07:05.348" v="258" actId="20577"/>
          <ac:spMkLst>
            <pc:docMk/>
            <pc:sldMk cId="883227534" sldId="259"/>
            <ac:spMk id="5" creationId="{836C6E37-6C33-2812-9E7F-68DC1B915FE7}"/>
          </ac:spMkLst>
        </pc:spChg>
        <pc:spChg chg="add mod">
          <ac:chgData name="Azmoun, Bob" userId="df2f8141-83e3-4d14-89d8-c4a64028f01e" providerId="ADAL" clId="{E16E0266-C878-46E8-8F0F-5AA5822E0278}" dt="2026-05-07T16:07:47.847" v="280" actId="14100"/>
          <ac:spMkLst>
            <pc:docMk/>
            <pc:sldMk cId="883227534" sldId="259"/>
            <ac:spMk id="7" creationId="{B6B54863-05F0-018D-3D9E-0A40634E84D1}"/>
          </ac:spMkLst>
        </pc:spChg>
        <pc:picChg chg="add mod">
          <ac:chgData name="Azmoun, Bob" userId="df2f8141-83e3-4d14-89d8-c4a64028f01e" providerId="ADAL" clId="{E16E0266-C878-46E8-8F0F-5AA5822E0278}" dt="2026-05-07T16:05:59.704" v="153" actId="1076"/>
          <ac:picMkLst>
            <pc:docMk/>
            <pc:sldMk cId="883227534" sldId="259"/>
            <ac:picMk id="4" creationId="{70AEF0B2-9BC9-8748-55A7-0F92FA4E82E0}"/>
          </ac:picMkLst>
        </pc:picChg>
        <pc:cxnChg chg="add mod">
          <ac:chgData name="Azmoun, Bob" userId="df2f8141-83e3-4d14-89d8-c4a64028f01e" providerId="ADAL" clId="{E16E0266-C878-46E8-8F0F-5AA5822E0278}" dt="2026-05-07T16:07:34.508" v="261" actId="14100"/>
          <ac:cxnSpMkLst>
            <pc:docMk/>
            <pc:sldMk cId="883227534" sldId="259"/>
            <ac:cxnSpMk id="6" creationId="{1EF85DEC-FBEE-349F-0DAF-B2270F065524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9B3E7-F2FE-DED4-F7BB-8FBB6BFFB0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F2C410-8671-30BB-EE4F-706FF37FF9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7BAB71-38FA-DB47-AC44-DE66C2809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5D594-834F-4AC2-85F9-719843796D64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19D47A-108C-58C8-B418-B8D9D529C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085836-E682-C309-89A5-5F3D97F60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ECAF0-6375-4D77-AE1A-70219A0F6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265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0C450-4595-62D3-7F04-5CE15FC47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5BB9B2-D962-04C8-9171-F11C5C6EA4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C4688B-5784-0296-A003-56A723A36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5D594-834F-4AC2-85F9-719843796D64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42948-044F-4251-7B05-33F2AAC00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786CF-050D-B335-6C8C-5EE867E74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ECAF0-6375-4D77-AE1A-70219A0F6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814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B6559B-C78B-4224-ECF9-F38E0290C1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9367BA-D2EC-6EBD-AA2C-F02B30D21D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99E6D9-5DE1-FD40-0158-BD4B322E9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5D594-834F-4AC2-85F9-719843796D64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7718E-F898-DE66-79B1-F028C42B3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1FDBC3-04A3-5EBF-1C74-0CA637720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ECAF0-6375-4D77-AE1A-70219A0F6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706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4077F-9013-0DBB-856F-DAD02A98C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2E84EF-B341-7369-0324-4CB2B25BBE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23CF51-4F77-ED44-9700-A547D2266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5D594-834F-4AC2-85F9-719843796D64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F7875D-791C-BDC2-57E9-37EDE652C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AA7236-D3C6-8561-CD92-93E8888C2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ECAF0-6375-4D77-AE1A-70219A0F6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709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6907E-06F4-52DD-DDD8-774B5523D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A0F34B-3B0F-A09D-C704-5C57CBFA82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CDDEC1-45F4-7D28-547C-17B8B8282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5D594-834F-4AC2-85F9-719843796D64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FADB24-6E51-9B4D-86AA-4DF357024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50054E-4B1A-1901-3D93-CEDEFC6EB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ECAF0-6375-4D77-AE1A-70219A0F6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969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08950-81FC-6577-0E6C-A3080D507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7FC0A-BF9E-B79C-2FDB-BD4F22B936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FA6C7-5F73-CCC5-67BA-F2118F4779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5C13A3-DDA2-F59E-F443-A0C83C84E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5D594-834F-4AC2-85F9-719843796D64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0802AD-0A83-3915-5922-BF6FEAF33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757C50-CCE4-B651-3141-F138D38FD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ECAF0-6375-4D77-AE1A-70219A0F6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783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4905A-4EA0-0BBA-8E48-19AD3D7C1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252758-7549-B107-56B0-E8C2E3E82E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B1AE9A-4D2B-B2D5-0D35-4B0D57643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310803-DA01-487B-31B7-280B7995FD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416A62-99E6-AC2F-2A00-3191089A50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3F6C55-5193-9253-A69B-DFE8ECB35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5D594-834F-4AC2-85F9-719843796D64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5938ED-7979-6D79-C827-A4AC963D9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1ED469-8AFA-3470-267A-47E795D17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ECAF0-6375-4D77-AE1A-70219A0F6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463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79D5F-3348-6418-1F28-5651E1273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27DEB5-B243-2602-D992-8E2592C97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5D594-834F-4AC2-85F9-719843796D64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B79BB0-8E8A-2F85-50AB-ACD12164F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E241AF-5236-376F-044D-092F872C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ECAF0-6375-4D77-AE1A-70219A0F6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572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264702-C205-3BD9-54FB-DA5C564E2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5D594-834F-4AC2-85F9-719843796D64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7275CD-5146-6BAF-6C32-5811578C3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6F641E-B152-279D-59D0-84269E42C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ECAF0-6375-4D77-AE1A-70219A0F6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634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FF8F9-121E-7938-0F0A-15F94CFF3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61DE2C-8171-B0DE-21A3-099B4B7F5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F4A445-0180-6066-5584-EAF45A4231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07DE6B-0BD8-0398-7968-4615A185A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5D594-834F-4AC2-85F9-719843796D64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4870BD-97C4-13DA-9BDE-44BD5CD7B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87BA95-7EE3-7F8F-1307-A48CCF56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ECAF0-6375-4D77-AE1A-70219A0F6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908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079CE-2FA8-2C82-A8BB-935B91DFB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8BD7D8-9DD9-9B2C-80D6-BD46EE614A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AFA2E0-D90D-C93F-11D5-7368CAB88C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54D1A8-61C7-5F7C-22A7-60F737A67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5D594-834F-4AC2-85F9-719843796D64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B7BDA7-1CE1-7B7D-1551-9895D506E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054C42-B05A-9BA2-A1DF-897172B55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ECAF0-6375-4D77-AE1A-70219A0F6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327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C31702-9929-4EEC-45B7-BE91B40CA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A65BC2-9BDB-2057-232A-94758B9072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AF3B85-C0CC-D1D6-2290-2F453C6474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55D594-834F-4AC2-85F9-719843796D64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63E1E-BB75-C32B-A8A7-6FA3C42EFB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738B16-6941-1E51-61D9-F036A25F64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FFECAF0-6375-4D77-AE1A-70219A0F6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890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B8CE2-6C03-4E8A-8A82-CE78A07C1E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Beam Test Installation/Construction Update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454650-668C-1571-DD7A-C201A5915B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5/7/2026</a:t>
            </a:r>
          </a:p>
          <a:p>
            <a:r>
              <a:rPr lang="en-US" dirty="0"/>
              <a:t>B. Azmoun, BNL</a:t>
            </a:r>
          </a:p>
        </p:txBody>
      </p:sp>
    </p:spTree>
    <p:extLst>
      <p:ext uri="{BB962C8B-B14F-4D97-AF65-F5344CB8AC3E}">
        <p14:creationId xmlns:p14="http://schemas.microsoft.com/office/powerpoint/2010/main" val="620387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9F10582-E435-C346-106E-B43A48BF1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Updates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66781C-D806-38DD-04FC-D7273B1CAB65}"/>
              </a:ext>
            </a:extLst>
          </p:cNvPr>
          <p:cNvSpPr txBox="1"/>
          <p:nvPr/>
        </p:nvSpPr>
        <p:spPr>
          <a:xfrm>
            <a:off x="245137" y="1242463"/>
            <a:ext cx="612584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Progress on items this past week…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components for the HRPPD beam test apparatus are complete: 4-HRPPD RICH, 5</a:t>
            </a:r>
            <a:r>
              <a:rPr lang="en-US" baseline="30000" dirty="0"/>
              <a:t>th</a:t>
            </a:r>
            <a:r>
              <a:rPr lang="en-US" dirty="0"/>
              <a:t> </a:t>
            </a:r>
            <a:r>
              <a:rPr lang="en-US" dirty="0" err="1"/>
              <a:t>indep</a:t>
            </a:r>
            <a:r>
              <a:rPr lang="en-US" dirty="0"/>
              <a:t>. HRPPD (TOF), MCP-PMT x2 + Finger Counter, 2 Large Paddle counters), 4-Layer GEM tracker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Successful test fit HRPPD mounting fixtures on HRPPD Delrin base plate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SHV to HRPPD HV pigtail patch panels complete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Velmex</a:t>
            </a:r>
            <a:r>
              <a:rPr lang="en-US" dirty="0"/>
              <a:t> XY stage for MCP-PMT x2 + Finger counter + 5</a:t>
            </a:r>
            <a:r>
              <a:rPr lang="en-US" baseline="30000" dirty="0"/>
              <a:t>th</a:t>
            </a:r>
            <a:r>
              <a:rPr lang="en-US" dirty="0"/>
              <a:t> HRPPD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Velmex</a:t>
            </a:r>
            <a:r>
              <a:rPr lang="en-US" dirty="0"/>
              <a:t> stage for Aerogel (diving board)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Dark box feed-throughs (</a:t>
            </a:r>
            <a:r>
              <a:rPr lang="en-US" dirty="0" err="1"/>
              <a:t>Velmex</a:t>
            </a:r>
            <a:r>
              <a:rPr lang="en-US" dirty="0"/>
              <a:t>, gas, fiber, pressure)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Indep</a:t>
            </a:r>
            <a:r>
              <a:rPr lang="en-US" dirty="0"/>
              <a:t>. HRPPD platform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3D printed PMT holders for 2 paddle counters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4 GEM layers tested and mounted to 8020 chassis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All 8020 brackets complete (gas panel, paddle counters. NIM bin, stress relief for MCX &amp; SHV cables)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Implemented fiber + diffuser setup inside dark box to deliver light from either LED and Pilas laser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1407CE-3E6F-3206-FFE7-F162DDE7D8AF}"/>
              </a:ext>
            </a:extLst>
          </p:cNvPr>
          <p:cNvSpPr txBox="1"/>
          <p:nvPr/>
        </p:nvSpPr>
        <p:spPr>
          <a:xfrm>
            <a:off x="6589645" y="1242463"/>
            <a:ext cx="521804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u="sng" dirty="0"/>
              <a:t>Logistics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Packed 6 large wooden crates with all of our equipment; will ship out today; arrives at CERN on or before May 18</a:t>
            </a:r>
            <a:r>
              <a:rPr lang="en-US" baseline="30000" dirty="0"/>
              <a:t>th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One more crate with 5 HRPPD tiles and 2 aerogel tiles to be sent out </a:t>
            </a:r>
            <a:r>
              <a:rPr lang="en-US"/>
              <a:t>on </a:t>
            </a:r>
            <a:r>
              <a:rPr lang="en-US" dirty="0"/>
              <a:t>M</a:t>
            </a:r>
            <a:r>
              <a:rPr lang="en-US"/>
              <a:t>onday</a:t>
            </a:r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Start to setup at SPS on Wednesday the 20</a:t>
            </a:r>
            <a:r>
              <a:rPr lang="en-US" baseline="30000" dirty="0"/>
              <a:t>th</a:t>
            </a:r>
            <a:r>
              <a:rPr lang="en-US" dirty="0"/>
              <a:t>, before our scheduled installation day on the 27</a:t>
            </a:r>
            <a:r>
              <a:rPr lang="en-US" baseline="30000" dirty="0"/>
              <a:t>th</a:t>
            </a:r>
            <a:r>
              <a:rPr lang="en-US" dirty="0"/>
              <a:t> to give us a head start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Gas ordered thru CERN (N2 for RICH, ArCO2 for GEMs)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Internal CERN shipment from </a:t>
            </a:r>
            <a:r>
              <a:rPr lang="en-US" dirty="0" err="1"/>
              <a:t>Meyrin</a:t>
            </a:r>
            <a:r>
              <a:rPr lang="en-US" dirty="0"/>
              <a:t> to SPS done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In contact with local organizers at CERN to make sure we are well prepared for all the little issues that may arise (</a:t>
            </a:r>
            <a:r>
              <a:rPr lang="en-US" dirty="0" err="1"/>
              <a:t>ie</a:t>
            </a:r>
            <a:r>
              <a:rPr lang="en-US" dirty="0"/>
              <a:t> layout of the beam test area with location of the racks, DESY table, power outlets, etc.) </a:t>
            </a:r>
          </a:p>
        </p:txBody>
      </p:sp>
    </p:spTree>
    <p:extLst>
      <p:ext uri="{BB962C8B-B14F-4D97-AF65-F5344CB8AC3E}">
        <p14:creationId xmlns:p14="http://schemas.microsoft.com/office/powerpoint/2010/main" val="1296385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216AA-F5A2-2EFE-F132-23E50912C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Dark box diving board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A08E86-8A23-CCC7-9CC2-C16B5F999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48" y="1690687"/>
            <a:ext cx="5698433" cy="42738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DBA4F4-D64B-9517-9B78-621200220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921" y="1690688"/>
            <a:ext cx="5698431" cy="4273823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1ED85B8-B687-9604-976E-0A59D5C591BC}"/>
              </a:ext>
            </a:extLst>
          </p:cNvPr>
          <p:cNvCxnSpPr/>
          <p:nvPr/>
        </p:nvCxnSpPr>
        <p:spPr>
          <a:xfrm flipH="1" flipV="1">
            <a:off x="2671011" y="4271211"/>
            <a:ext cx="204536" cy="1227221"/>
          </a:xfrm>
          <a:prstGeom prst="straightConnector1">
            <a:avLst/>
          </a:prstGeom>
          <a:ln>
            <a:solidFill>
              <a:srgbClr val="FFFF00"/>
            </a:solidFill>
            <a:headEnd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AF2D157-8434-913D-1DD3-E55429408B21}"/>
              </a:ext>
            </a:extLst>
          </p:cNvPr>
          <p:cNvSpPr txBox="1"/>
          <p:nvPr/>
        </p:nvSpPr>
        <p:spPr>
          <a:xfrm>
            <a:off x="2162819" y="5546805"/>
            <a:ext cx="1425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Diving board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018B479-D787-B0EE-E0A6-3386A7B2EE45}"/>
              </a:ext>
            </a:extLst>
          </p:cNvPr>
          <p:cNvCxnSpPr/>
          <p:nvPr/>
        </p:nvCxnSpPr>
        <p:spPr>
          <a:xfrm flipH="1" flipV="1">
            <a:off x="4927005" y="4271211"/>
            <a:ext cx="204536" cy="1227221"/>
          </a:xfrm>
          <a:prstGeom prst="straightConnector1">
            <a:avLst/>
          </a:prstGeom>
          <a:ln>
            <a:solidFill>
              <a:srgbClr val="FFFF00"/>
            </a:solidFill>
            <a:headEnd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64797A3-8EA7-1A5C-73FF-122BE6AC01B7}"/>
              </a:ext>
            </a:extLst>
          </p:cNvPr>
          <p:cNvSpPr txBox="1"/>
          <p:nvPr/>
        </p:nvSpPr>
        <p:spPr>
          <a:xfrm>
            <a:off x="3949991" y="5546805"/>
            <a:ext cx="2012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HRPPD Base Plate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D7E73F5-FC35-7EBA-CBF7-7AC1BB04CECF}"/>
              </a:ext>
            </a:extLst>
          </p:cNvPr>
          <p:cNvCxnSpPr>
            <a:cxnSpLocks/>
          </p:cNvCxnSpPr>
          <p:nvPr/>
        </p:nvCxnSpPr>
        <p:spPr>
          <a:xfrm flipV="1">
            <a:off x="9082172" y="4594860"/>
            <a:ext cx="0" cy="903572"/>
          </a:xfrm>
          <a:prstGeom prst="straightConnector1">
            <a:avLst/>
          </a:prstGeom>
          <a:ln>
            <a:solidFill>
              <a:srgbClr val="FFFF00"/>
            </a:solidFill>
            <a:headEnd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86AB132-847D-3274-1843-066E5FF06B9C}"/>
              </a:ext>
            </a:extLst>
          </p:cNvPr>
          <p:cNvSpPr txBox="1"/>
          <p:nvPr/>
        </p:nvSpPr>
        <p:spPr>
          <a:xfrm>
            <a:off x="6595520" y="5156484"/>
            <a:ext cx="2925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Diving board with </a:t>
            </a:r>
            <a:r>
              <a:rPr lang="en-US" dirty="0" err="1">
                <a:highlight>
                  <a:srgbClr val="FFFF00"/>
                </a:highlight>
              </a:rPr>
              <a:t>Velmex</a:t>
            </a:r>
            <a:r>
              <a:rPr lang="en-US" dirty="0">
                <a:highlight>
                  <a:srgbClr val="FFFF00"/>
                </a:highlight>
              </a:rPr>
              <a:t> Motor/stage</a:t>
            </a:r>
          </a:p>
        </p:txBody>
      </p:sp>
    </p:spTree>
    <p:extLst>
      <p:ext uri="{BB962C8B-B14F-4D97-AF65-F5344CB8AC3E}">
        <p14:creationId xmlns:p14="http://schemas.microsoft.com/office/powerpoint/2010/main" val="558784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3D2ED-0E1B-9A3C-45C9-FF1299FC9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082790" cy="1325563"/>
          </a:xfrm>
        </p:spPr>
        <p:txBody>
          <a:bodyPr/>
          <a:lstStyle/>
          <a:p>
            <a:r>
              <a:rPr lang="en-US" dirty="0"/>
              <a:t>GEM layer mounted to 8020 Chassis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AEF0B2-9BC9-8748-55A7-0F92FA4E8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7970" y="1280160"/>
            <a:ext cx="3977639" cy="53035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6C6E37-6C33-2812-9E7F-68DC1B915FE7}"/>
              </a:ext>
            </a:extLst>
          </p:cNvPr>
          <p:cNvSpPr txBox="1"/>
          <p:nvPr/>
        </p:nvSpPr>
        <p:spPr>
          <a:xfrm>
            <a:off x="541020" y="2468880"/>
            <a:ext cx="56966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GEM gas panel mounted to back end of 8020 chassis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GEM layers tested and mounted prior to shipment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EF85DEC-FBEE-349F-0DAF-B2270F065524}"/>
              </a:ext>
            </a:extLst>
          </p:cNvPr>
          <p:cNvCxnSpPr>
            <a:cxnSpLocks/>
          </p:cNvCxnSpPr>
          <p:nvPr/>
        </p:nvCxnSpPr>
        <p:spPr>
          <a:xfrm flipV="1">
            <a:off x="7573277" y="5154930"/>
            <a:ext cx="1033513" cy="920240"/>
          </a:xfrm>
          <a:prstGeom prst="straightConnector1">
            <a:avLst/>
          </a:prstGeom>
          <a:ln>
            <a:solidFill>
              <a:srgbClr val="FFFF00"/>
            </a:solidFill>
            <a:headEnd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6B54863-05F0-018D-3D9E-0A40634E84D1}"/>
              </a:ext>
            </a:extLst>
          </p:cNvPr>
          <p:cNvSpPr txBox="1"/>
          <p:nvPr/>
        </p:nvSpPr>
        <p:spPr>
          <a:xfrm>
            <a:off x="6860549" y="6123543"/>
            <a:ext cx="3563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Upstream GEM layer</a:t>
            </a:r>
          </a:p>
        </p:txBody>
      </p:sp>
    </p:spTree>
    <p:extLst>
      <p:ext uri="{BB962C8B-B14F-4D97-AF65-F5344CB8AC3E}">
        <p14:creationId xmlns:p14="http://schemas.microsoft.com/office/powerpoint/2010/main" val="8832275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89561e60-dc75-4c28-a1c9-2e8d8870196b}" enabled="0" method="" siteId="{89561e60-dc75-4c28-a1c9-2e8d8870196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340</Words>
  <Application>Microsoft Office PowerPoint</Application>
  <PresentationFormat>Widescreen</PresentationFormat>
  <Paragraphs>31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Aptos</vt:lpstr>
      <vt:lpstr>Aptos Display</vt:lpstr>
      <vt:lpstr>Arial</vt:lpstr>
      <vt:lpstr>Office Theme</vt:lpstr>
      <vt:lpstr>Beam Test Installation/Construction Update </vt:lpstr>
      <vt:lpstr>Updates</vt:lpstr>
      <vt:lpstr>Dark box diving board</vt:lpstr>
      <vt:lpstr>GEM layer mounted to 8020 Chassis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Azmoun, Bob</dc:creator>
  <cp:lastModifiedBy>Azmoun, Bob</cp:lastModifiedBy>
  <cp:revision>1</cp:revision>
  <dcterms:created xsi:type="dcterms:W3CDTF">2026-05-07T15:30:34Z</dcterms:created>
  <dcterms:modified xsi:type="dcterms:W3CDTF">2026-05-07T16:25:35Z</dcterms:modified>
</cp:coreProperties>
</file>