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9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280" y="16045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1360" y="16045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280" y="36817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1360" y="36817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280" y="16045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1360" y="16045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280" y="36817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1360" y="3681720"/>
            <a:ext cx="26492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880" y="36817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48200" y="441360"/>
            <a:ext cx="2713320" cy="101520"/>
          </a:xfrm>
          <a:prstGeom prst="rect">
            <a:avLst/>
          </a:prstGeom>
          <a:solidFill>
            <a:srgbClr val="1a3260"/>
          </a:solidFill>
          <a:ln w="9360">
            <a:noFill/>
          </a:ln>
          <a:effectLst>
            <a:outerShdw dir="5400000" dist="25560">
              <a:srgbClr val="000000">
                <a:alpha val="5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5976000" y="441360"/>
            <a:ext cx="2704320" cy="101520"/>
          </a:xfrm>
          <a:prstGeom prst="rect">
            <a:avLst/>
          </a:prstGeom>
          <a:solidFill>
            <a:srgbClr val="969fa7"/>
          </a:solidFill>
          <a:ln w="9360">
            <a:noFill/>
          </a:ln>
          <a:effectLst>
            <a:outerShdw dir="5400000" dist="25560">
              <a:srgbClr val="000000">
                <a:alpha val="5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3216600" y="441360"/>
            <a:ext cx="2704320" cy="101520"/>
          </a:xfrm>
          <a:prstGeom prst="rect">
            <a:avLst/>
          </a:prstGeom>
          <a:solidFill>
            <a:srgbClr val="4590b8"/>
          </a:solidFill>
          <a:ln w="9360">
            <a:noFill/>
          </a:ln>
          <a:effectLst>
            <a:outerShdw dir="5400000" dist="25560">
              <a:srgbClr val="000000">
                <a:alpha val="5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edit the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title text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564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448200" y="441360"/>
            <a:ext cx="2713320" cy="101520"/>
          </a:xfrm>
          <a:prstGeom prst="rect">
            <a:avLst/>
          </a:prstGeom>
          <a:solidFill>
            <a:srgbClr val="1a3260"/>
          </a:solidFill>
          <a:ln w="9360">
            <a:noFill/>
          </a:ln>
          <a:effectLst>
            <a:outerShdw dir="5400000" dist="25560">
              <a:srgbClr val="000000">
                <a:alpha val="5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2" name="CustomShape 2"/>
          <p:cNvSpPr/>
          <p:nvPr/>
        </p:nvSpPr>
        <p:spPr>
          <a:xfrm>
            <a:off x="5976000" y="441360"/>
            <a:ext cx="2704320" cy="101520"/>
          </a:xfrm>
          <a:prstGeom prst="rect">
            <a:avLst/>
          </a:prstGeom>
          <a:solidFill>
            <a:srgbClr val="969fa7"/>
          </a:solidFill>
          <a:ln w="9360">
            <a:noFill/>
          </a:ln>
          <a:effectLst>
            <a:outerShdw dir="5400000" dist="25560">
              <a:srgbClr val="000000">
                <a:alpha val="5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3216600" y="441360"/>
            <a:ext cx="2704320" cy="101520"/>
          </a:xfrm>
          <a:prstGeom prst="rect">
            <a:avLst/>
          </a:prstGeom>
          <a:solidFill>
            <a:srgbClr val="4590b8"/>
          </a:solidFill>
          <a:ln w="9360">
            <a:noFill/>
          </a:ln>
          <a:effectLst>
            <a:outerShdw dir="5400000" dist="25560">
              <a:srgbClr val="000000">
                <a:alpha val="5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edit the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title text </a:t>
            </a: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564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40080" y="2468880"/>
            <a:ext cx="7589520" cy="546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3200" spc="-1" strike="noStrike">
                <a:solidFill>
                  <a:srgbClr val="2a6099"/>
                </a:solidFill>
                <a:latin typeface="Arial"/>
              </a:rPr>
              <a:t>First studies </a:t>
            </a:r>
            <a:r>
              <a:rPr b="0" lang="en-US" sz="3200" spc="-1" strike="noStrike">
                <a:solidFill>
                  <a:srgbClr val="2a6099"/>
                </a:solidFill>
                <a:latin typeface="Arial"/>
              </a:rPr>
              <a:t>with dRICH </a:t>
            </a:r>
            <a:r>
              <a:rPr b="0" lang="en-US" sz="3200" spc="-1" strike="noStrike">
                <a:solidFill>
                  <a:srgbClr val="2a6099"/>
                </a:solidFill>
                <a:latin typeface="Arial"/>
              </a:rPr>
              <a:t>prototypes</a:t>
            </a:r>
            <a:endParaRPr b="0" lang="en-US" sz="3200" spc="-1" strike="noStrike">
              <a:solidFill>
                <a:srgbClr val="2a6099"/>
              </a:solidFill>
              <a:latin typeface="Arial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3578760" y="3897360"/>
            <a:ext cx="2181960" cy="4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Fateme Farokhi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365760" y="5303520"/>
            <a:ext cx="1828800" cy="115344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2"/>
          <a:stretch/>
        </p:blipFill>
        <p:spPr>
          <a:xfrm>
            <a:off x="7498080" y="5486400"/>
            <a:ext cx="1414440" cy="1030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91440" y="6492240"/>
            <a:ext cx="2279520" cy="3592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2"/>
          <p:cNvSpPr/>
          <p:nvPr/>
        </p:nvSpPr>
        <p:spPr>
          <a:xfrm>
            <a:off x="457200" y="951840"/>
            <a:ext cx="8229240" cy="4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b="1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 </a:t>
            </a:r>
            <a:r>
              <a:rPr b="1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Single sector geometry: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</p:txBody>
      </p:sp>
      <p:pic>
        <p:nvPicPr>
          <p:cNvPr id="88" name="" descr=""/>
          <p:cNvPicPr/>
          <p:nvPr/>
        </p:nvPicPr>
        <p:blipFill>
          <a:blip r:embed="rId1"/>
          <a:stretch/>
        </p:blipFill>
        <p:spPr>
          <a:xfrm>
            <a:off x="457200" y="1893600"/>
            <a:ext cx="6633000" cy="1763640"/>
          </a:xfrm>
          <a:prstGeom prst="rect">
            <a:avLst/>
          </a:prstGeom>
          <a:ln>
            <a:noFill/>
          </a:ln>
        </p:spPr>
      </p:pic>
      <p:sp>
        <p:nvSpPr>
          <p:cNvPr id="89" name="CustomShape 3"/>
          <p:cNvSpPr/>
          <p:nvPr/>
        </p:nvSpPr>
        <p:spPr>
          <a:xfrm>
            <a:off x="457200" y="3746520"/>
            <a:ext cx="8229240" cy="179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byssinica SIL"/>
              </a:rPr>
              <a:t>For a single sector: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4000"/>
                </a:solidFill>
                <a:latin typeface="Abyssinica SIL"/>
              </a:rPr>
              <a:t>nSectors=1</a:t>
            </a:r>
            <a:r>
              <a:rPr b="0" lang="en-US" sz="1800" spc="-1" strike="noStrike">
                <a:solidFill>
                  <a:srgbClr val="000000"/>
                </a:solidFill>
                <a:latin typeface="Abyssinica SIL"/>
              </a:rPr>
              <a:t> and </a:t>
            </a:r>
            <a:r>
              <a:rPr b="0" lang="en-US" sz="1800" spc="-1" strike="noStrike">
                <a:solidFill>
                  <a:srgbClr val="ff4000"/>
                </a:solidFill>
                <a:latin typeface="Abyssinica SIL"/>
              </a:rPr>
              <a:t>isec= 0</a:t>
            </a:r>
            <a:r>
              <a:rPr b="0" lang="en-US" sz="1800" spc="-1" strike="noStrike">
                <a:solidFill>
                  <a:srgbClr val="000000"/>
                </a:solidFill>
                <a:latin typeface="Abyssinica SIL"/>
              </a:rPr>
              <a:t>  </a:t>
            </a:r>
            <a:r>
              <a:rPr b="0" lang="en-US" sz="1800" spc="-1" strike="noStrike">
                <a:solidFill>
                  <a:srgbClr val="2a6099"/>
                </a:solidFill>
                <a:latin typeface="Abyssinica SIL"/>
              </a:rPr>
              <a:t>so: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byssinica SIL"/>
                <a:ea typeface="DejaVu Sans"/>
              </a:rPr>
              <a:t>Phi = (0 + 0.5)* 2 * M_PI / 1 = 180 deg ,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byssinica SIL"/>
                <a:ea typeface="DejaVu Sans"/>
              </a:rPr>
              <a:t>so in 1-sector geometry, the single sector is centered at </a:t>
            </a:r>
            <a:r>
              <a:rPr b="0" lang="en-US" sz="1400" spc="-1" strike="noStrike">
                <a:solidFill>
                  <a:srgbClr val="ff4000"/>
                </a:solidFill>
                <a:latin typeface="Abyssinica SIL"/>
                <a:ea typeface="DejaVu Sans"/>
              </a:rPr>
              <a:t>180 deg</a:t>
            </a:r>
            <a:r>
              <a:rPr b="0" lang="en-US" sz="1400" spc="-1" strike="noStrike">
                <a:solidFill>
                  <a:srgbClr val="000000"/>
                </a:solidFill>
                <a:latin typeface="Abyssinica SIL"/>
                <a:ea typeface="DejaVu Sans"/>
              </a:rPr>
              <a:t>.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byssinica SIL"/>
                <a:ea typeface="DejaVu Sans"/>
              </a:rPr>
              <a:t>For whole sectors: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4000"/>
                </a:solidFill>
                <a:latin typeface="Abyssinica SIL"/>
                <a:ea typeface="DejaVu Sans"/>
              </a:rPr>
              <a:t>nsectors = 6</a:t>
            </a:r>
            <a:r>
              <a:rPr b="0" lang="en-US" sz="1800" spc="-1" strike="noStrike">
                <a:solidFill>
                  <a:srgbClr val="000000"/>
                </a:solidFill>
                <a:latin typeface="Abyssinica SIL"/>
                <a:ea typeface="DejaVu Sans"/>
              </a:rPr>
              <a:t> and </a:t>
            </a:r>
            <a:r>
              <a:rPr b="0" lang="en-US" sz="1800" spc="-1" strike="noStrike">
                <a:solidFill>
                  <a:srgbClr val="ff4000"/>
                </a:solidFill>
                <a:latin typeface="Abyssinica SIL"/>
                <a:ea typeface="DejaVu Sans"/>
              </a:rPr>
              <a:t>isec=0</a:t>
            </a:r>
            <a:r>
              <a:rPr b="0" lang="en-US" sz="1800" spc="-1" strike="noStrike">
                <a:solidFill>
                  <a:srgbClr val="000000"/>
                </a:solidFill>
                <a:latin typeface="Abyssinica SIL"/>
                <a:ea typeface="DejaVu Sans"/>
              </a:rPr>
              <a:t>  phi = 30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byssinica SIL"/>
                <a:ea typeface="DejaVu Sans"/>
              </a:rPr>
              <a:t>But in the normal 6-sector geometry, </a:t>
            </a:r>
            <a:r>
              <a:rPr b="0" lang="en-US" sz="1400" spc="-1" strike="noStrike">
                <a:solidFill>
                  <a:srgbClr val="ff4000"/>
                </a:solidFill>
                <a:latin typeface="Abyssinica SIL"/>
                <a:ea typeface="DejaVu Sans"/>
              </a:rPr>
              <a:t>sector 0</a:t>
            </a:r>
            <a:r>
              <a:rPr b="0" lang="en-US" sz="1400" spc="-1" strike="noStrike">
                <a:solidFill>
                  <a:srgbClr val="000000"/>
                </a:solidFill>
                <a:latin typeface="Abyssinica SIL"/>
                <a:ea typeface="DejaVu Sans"/>
              </a:rPr>
              <a:t> is centered at </a:t>
            </a:r>
            <a:r>
              <a:rPr b="0" lang="en-US" sz="1400" spc="-1" strike="noStrike">
                <a:solidFill>
                  <a:srgbClr val="ff4000"/>
                </a:solidFill>
                <a:latin typeface="Abyssinica SIL"/>
                <a:ea typeface="DejaVu Sans"/>
              </a:rPr>
              <a:t>30 deg</a:t>
            </a:r>
            <a:r>
              <a:rPr b="0" lang="en-US" sz="1400" spc="-1" strike="noStrike">
                <a:solidFill>
                  <a:srgbClr val="000000"/>
                </a:solidFill>
                <a:latin typeface="Abyssinica SIL"/>
                <a:ea typeface="DejaVu Sans"/>
              </a:rPr>
              <a:t>.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90" name="CustomShape 4"/>
          <p:cNvSpPr/>
          <p:nvPr/>
        </p:nvSpPr>
        <p:spPr>
          <a:xfrm>
            <a:off x="433080" y="1505520"/>
            <a:ext cx="4367160" cy="30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byssinica SIL"/>
                <a:ea typeface="DejaVu Sans"/>
              </a:rPr>
              <a:t>DRICH_geo.cpp:</a:t>
            </a:r>
            <a:endParaRPr b="0" lang="en-US" sz="1400" spc="-1" strike="noStrike">
              <a:latin typeface="Arial"/>
            </a:endParaRPr>
          </a:p>
        </p:txBody>
      </p:sp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5475600" y="1554480"/>
            <a:ext cx="3485520" cy="26200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228600" y="1891080"/>
            <a:ext cx="7772040" cy="130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2000 proton ,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 = 180 GeV/c,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eta = 3,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Phi values: 30, 60, 90, 120, 150, 180 deg </a:t>
            </a:r>
            <a:endParaRPr b="0" lang="en-US" sz="2000" spc="-1" strike="noStrike"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69840" y="3429000"/>
            <a:ext cx="4572720" cy="3156840"/>
          </a:xfrm>
          <a:prstGeom prst="rect">
            <a:avLst/>
          </a:prstGeom>
          <a:ln>
            <a:noFill/>
          </a:ln>
        </p:spPr>
      </p:pic>
      <p:pic>
        <p:nvPicPr>
          <p:cNvPr id="94" name="" descr=""/>
          <p:cNvPicPr/>
          <p:nvPr/>
        </p:nvPicPr>
        <p:blipFill>
          <a:blip r:embed="rId2"/>
          <a:stretch/>
        </p:blipFill>
        <p:spPr>
          <a:xfrm>
            <a:off x="4642920" y="3478680"/>
            <a:ext cx="4500720" cy="3107160"/>
          </a:xfrm>
          <a:prstGeom prst="rect">
            <a:avLst/>
          </a:prstGeom>
          <a:ln>
            <a:noFill/>
          </a:ln>
        </p:spPr>
      </p:pic>
      <p:sp>
        <p:nvSpPr>
          <p:cNvPr id="95" name="CustomShape 2"/>
          <p:cNvSpPr/>
          <p:nvPr/>
        </p:nvSpPr>
        <p:spPr>
          <a:xfrm>
            <a:off x="269640" y="914400"/>
            <a:ext cx="8645400" cy="76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NPE vs phi (</a:t>
            </a:r>
            <a:r>
              <a:rPr b="0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comparing two geometry single sector and whole sector</a:t>
            </a:r>
            <a:r>
              <a:rPr b="1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):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228600" y="685800"/>
            <a:ext cx="4571640" cy="42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Hitting position for:  </a:t>
            </a:r>
            <a:endParaRPr b="0" lang="en-US" sz="2200" spc="-1" strike="noStrike">
              <a:latin typeface="Arial"/>
            </a:endParaRPr>
          </a:p>
        </p:txBody>
      </p:sp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457200" y="1240920"/>
            <a:ext cx="2971440" cy="218772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2"/>
          <a:stretch/>
        </p:blipFill>
        <p:spPr>
          <a:xfrm>
            <a:off x="5486400" y="914400"/>
            <a:ext cx="3258000" cy="2599200"/>
          </a:xfrm>
          <a:prstGeom prst="rect">
            <a:avLst/>
          </a:prstGeom>
          <a:ln>
            <a:noFill/>
          </a:ln>
        </p:spPr>
      </p:pic>
      <p:sp>
        <p:nvSpPr>
          <p:cNvPr id="99" name="CustomShape 2"/>
          <p:cNvSpPr/>
          <p:nvPr/>
        </p:nvSpPr>
        <p:spPr>
          <a:xfrm>
            <a:off x="228600" y="3645000"/>
            <a:ext cx="299052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Abyssinica SIL"/>
                <a:ea typeface="DejaVu Sans"/>
              </a:rPr>
              <a:t>single sector at phi= 180 deg</a:t>
            </a:r>
            <a:endParaRPr b="0" lang="en-US" sz="1600" spc="-1" strike="noStrike">
              <a:latin typeface="Arial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3"/>
          <a:stretch/>
        </p:blipFill>
        <p:spPr>
          <a:xfrm>
            <a:off x="5509440" y="4114800"/>
            <a:ext cx="3177000" cy="2322000"/>
          </a:xfrm>
          <a:prstGeom prst="rect">
            <a:avLst/>
          </a:prstGeom>
          <a:ln>
            <a:noFill/>
          </a:ln>
        </p:spPr>
      </p:pic>
      <p:sp>
        <p:nvSpPr>
          <p:cNvPr id="101" name="CustomShape 3"/>
          <p:cNvSpPr/>
          <p:nvPr/>
        </p:nvSpPr>
        <p:spPr>
          <a:xfrm>
            <a:off x="5715000" y="6386040"/>
            <a:ext cx="297144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Abyssinica SIL"/>
                <a:ea typeface="DejaVu Sans"/>
              </a:rPr>
              <a:t>whole sector at phi= 30 deg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02" name="CustomShape 4"/>
          <p:cNvSpPr/>
          <p:nvPr/>
        </p:nvSpPr>
        <p:spPr>
          <a:xfrm>
            <a:off x="5509440" y="3513960"/>
            <a:ext cx="303516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Abyssinica SIL"/>
                <a:ea typeface="DejaVu Sans"/>
              </a:rPr>
              <a:t>whole sector at phi= 180 deg</a:t>
            </a:r>
            <a:endParaRPr b="0" lang="en-US" sz="1600" spc="-1" strike="noStrike">
              <a:latin typeface="Arial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4"/>
          <a:stretch/>
        </p:blipFill>
        <p:spPr>
          <a:xfrm>
            <a:off x="228600" y="4116960"/>
            <a:ext cx="3428640" cy="2283480"/>
          </a:xfrm>
          <a:prstGeom prst="rect">
            <a:avLst/>
          </a:prstGeom>
          <a:ln>
            <a:noFill/>
          </a:ln>
        </p:spPr>
      </p:pic>
      <p:sp>
        <p:nvSpPr>
          <p:cNvPr id="104" name="CustomShape 5"/>
          <p:cNvSpPr/>
          <p:nvPr/>
        </p:nvSpPr>
        <p:spPr>
          <a:xfrm>
            <a:off x="514080" y="6400800"/>
            <a:ext cx="291456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Abyssinica SIL"/>
                <a:ea typeface="DejaVu Sans"/>
              </a:rPr>
              <a:t>single sector at phi= 30 deg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91440" y="6492240"/>
            <a:ext cx="2279520" cy="3592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2"/>
          <p:cNvSpPr/>
          <p:nvPr/>
        </p:nvSpPr>
        <p:spPr>
          <a:xfrm>
            <a:off x="457200" y="723240"/>
            <a:ext cx="7494120" cy="4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en-US" sz="2200" spc="-1" strike="noStrike">
                <a:solidFill>
                  <a:srgbClr val="2a6099"/>
                </a:solidFill>
                <a:latin typeface="Abyssinica SIL"/>
                <a:ea typeface="DejaVu Sans"/>
              </a:rPr>
              <a:t>SPE vs phi :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1"/>
          <a:stretch/>
        </p:blipFill>
        <p:spPr>
          <a:xfrm>
            <a:off x="0" y="1921680"/>
            <a:ext cx="4604400" cy="3178800"/>
          </a:xfrm>
          <a:prstGeom prst="rect">
            <a:avLst/>
          </a:prstGeom>
          <a:ln>
            <a:noFill/>
          </a:ln>
        </p:spPr>
      </p:pic>
      <p:pic>
        <p:nvPicPr>
          <p:cNvPr id="108" name="" descr=""/>
          <p:cNvPicPr/>
          <p:nvPr/>
        </p:nvPicPr>
        <p:blipFill>
          <a:blip r:embed="rId2"/>
          <a:stretch/>
        </p:blipFill>
        <p:spPr>
          <a:xfrm>
            <a:off x="4343400" y="1943640"/>
            <a:ext cx="4800240" cy="3313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ALFA RAYAN</dc:creator>
  <dc:description/>
  <dc:language>en-US</dc:language>
  <cp:lastModifiedBy/>
  <dcterms:modified xsi:type="dcterms:W3CDTF">2026-05-07T17:50:37Z</dcterms:modified>
  <cp:revision>179</cp:revision>
  <dc:subject/>
  <dc:title>Effects of the Oxygen depletion in extremely high dose rate proton irradiation investigated through Scavenger example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ntentTypeId">
    <vt:lpwstr>0x0101009665C9890E7D024D8AD7D4A039C30FEA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5</vt:i4>
  </property>
</Properties>
</file>