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12"/>
  </p:notesMasterIdLst>
  <p:sldIdLst>
    <p:sldId id="767" r:id="rId6"/>
    <p:sldId id="778" r:id="rId7"/>
    <p:sldId id="779" r:id="rId8"/>
    <p:sldId id="780" r:id="rId9"/>
    <p:sldId id="781" r:id="rId10"/>
    <p:sldId id="7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F07"/>
    <a:srgbClr val="8E6AA8"/>
    <a:srgbClr val="E4CACC"/>
    <a:srgbClr val="F24F27"/>
    <a:srgbClr val="AD0505"/>
    <a:srgbClr val="FFA500"/>
    <a:srgbClr val="F27507"/>
    <a:srgbClr val="FFCC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989E7-A72A-4B01-9BAB-E2F3FE87CDA2}" v="15" dt="2026-05-04T16:56:39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6" autoAdjust="0"/>
  </p:normalViewPr>
  <p:slideViewPr>
    <p:cSldViewPr snapToGrid="0">
      <p:cViewPr varScale="1">
        <p:scale>
          <a:sx n="87" d="100"/>
          <a:sy n="87" d="100"/>
        </p:scale>
        <p:origin x="9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B7AFC-1D47-439A-86F4-10E315754BAE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E94F1-3FBF-4F47-A050-8935839AD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4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94F1-3FBF-4F47-A050-8935839ADE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4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3170A-DCC6-9EDE-4462-76ECE4239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A869B-D531-529E-BB90-A5D6BE5FD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3B35DA-714C-20A1-C45D-56B363AC7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C2C34-C8CC-1FEC-E36C-DD3247775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94F1-3FBF-4F47-A050-8935839ADE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3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42975"/>
            <a:ext cx="10515600" cy="50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E7D6E0F-64EB-465A-9306-D74A9807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279E96-F297-464C-BC29-76C5D2A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222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71C-E2DA-4F3C-9D2E-095926EF7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680C0-F5F9-499C-BA5C-3C0B63B9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49BA9B6-A841-41CC-9020-EF05FA3E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33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t-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570805"/>
          </a:xfrm>
          <a:prstGeom prst="rect">
            <a:avLst/>
          </a:prstGeom>
        </p:spPr>
        <p:txBody>
          <a:bodyPr/>
          <a:lstStyle>
            <a:lvl1pPr>
              <a:defRPr sz="2800"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76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EF282473-35FD-4E46-BE93-B8780F3A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66855"/>
            <a:ext cx="965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55ABBA6F-C10C-4703-A1F6-51198957300E}" type="datetimeFigureOut">
              <a:rPr lang="en-US" smtClean="0"/>
              <a:t>5/11/2026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43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19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013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B3CA301-B15F-4483-A740-7D8A58B2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C0FEE4-ED1A-4DA8-B83F-76B715B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114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61B3AE-832D-0844-9BB5-9675E51E3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0179"/>
            <a:ext cx="4292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594" lvl="0" indent="-228594">
              <a:buSzPct val="80000"/>
            </a:pPr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84968-C327-D042-ADF8-845D3E517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39" y="830179"/>
            <a:ext cx="6138863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DBB73B04-6D4C-4C94-9DDF-68BC5B4D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A20B234-93B7-4096-BC9A-8645502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162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2692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50839"/>
            <a:ext cx="5157787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2692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50839"/>
            <a:ext cx="5183188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9AC8E8E4-AE10-4763-80F0-F426C3548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A5166E6-ECBB-481E-AD51-272C2B92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18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71C-E2DA-4F3C-9D2E-095926EF7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680C0-F5F9-499C-BA5C-3C0B63B9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49BA9B6-A841-41CC-9020-EF05FA3E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85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42975"/>
            <a:ext cx="10515600" cy="50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E7D6E0F-64EB-465A-9306-D74A9807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279E96-F297-464C-BC29-76C5D2A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23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B3CA301-B15F-4483-A740-7D8A58B2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C0FEE4-ED1A-4DA8-B83F-76B715B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01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61B3AE-832D-0844-9BB5-9675E51E3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0179"/>
            <a:ext cx="4292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594" lvl="0" indent="-228594">
              <a:buSzPct val="80000"/>
            </a:pPr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84968-C327-D042-ADF8-845D3E517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39" y="830179"/>
            <a:ext cx="6138863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DBB73B04-6D4C-4C94-9DDF-68BC5B4D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A20B234-93B7-4096-BC9A-8645502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864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933252"/>
            <a:ext cx="11334750" cy="55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A368D-6521-A842-A062-43BAC4D9A904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017B-FB37-5D4A-B75F-2A84F08FD229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000FF-D668-EE49-8935-137F4E9D47F7}"/>
              </a:ext>
            </a:extLst>
          </p:cNvPr>
          <p:cNvSpPr txBox="1"/>
          <p:nvPr userDrawn="1"/>
        </p:nvSpPr>
        <p:spPr>
          <a:xfrm>
            <a:off x="11155753" y="6444641"/>
            <a:ext cx="891568" cy="41335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E41F1-FD02-4DF3-97A6-D051DB6EB37D}" type="slidenum">
              <a:rPr lang="en-US" sz="1000" b="0" i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00" b="0" i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A28EB-EDD6-488A-A0BA-0414772257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25079"/>
          <a:stretch/>
        </p:blipFill>
        <p:spPr bwMode="auto">
          <a:xfrm>
            <a:off x="95250" y="118833"/>
            <a:ext cx="1749270" cy="4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C77CA-9F22-4F7E-B50F-ACF5F8590D89}"/>
              </a:ext>
            </a:extLst>
          </p:cNvPr>
          <p:cNvCxnSpPr>
            <a:cxnSpLocks/>
          </p:cNvCxnSpPr>
          <p:nvPr userDrawn="1"/>
        </p:nvCxnSpPr>
        <p:spPr>
          <a:xfrm>
            <a:off x="0" y="6632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BA77B7F-E910-4A41-AAE3-3D5CF7D5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C52E-AE7D-49A7-BFEA-A2B957F44B6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968BF3-8C15-88A5-F149-AC6883E0C2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b="24181"/>
          <a:stretch/>
        </p:blipFill>
        <p:spPr bwMode="auto">
          <a:xfrm>
            <a:off x="10851253" y="77556"/>
            <a:ext cx="1196068" cy="5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2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8" r:id="rId5"/>
    <p:sldLayoutId id="2147483669" r:id="rId6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230188" marR="0" indent="-230188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20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783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890" b="0" i="0" kern="1200" baseline="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2971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8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160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6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349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4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36">
          <p15:clr>
            <a:srgbClr val="F26B43"/>
          </p15:clr>
        </p15:guide>
        <p15:guide id="3" pos="14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933252"/>
            <a:ext cx="11334750" cy="55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A368D-6521-A842-A062-43BAC4D9A904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017B-FB37-5D4A-B75F-2A84F08FD229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000FF-D668-EE49-8935-137F4E9D47F7}"/>
              </a:ext>
            </a:extLst>
          </p:cNvPr>
          <p:cNvSpPr txBox="1"/>
          <p:nvPr userDrawn="1"/>
        </p:nvSpPr>
        <p:spPr>
          <a:xfrm>
            <a:off x="11155753" y="6444641"/>
            <a:ext cx="891568" cy="41335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E41F1-FD02-4DF3-97A6-D051DB6EB37D}" type="slidenum">
              <a:rPr lang="en-US" sz="1000" b="0" i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00" b="0" i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A28EB-EDD6-488A-A0BA-0414772257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25079"/>
          <a:stretch/>
        </p:blipFill>
        <p:spPr bwMode="auto">
          <a:xfrm>
            <a:off x="95250" y="118833"/>
            <a:ext cx="1749270" cy="4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C77CA-9F22-4F7E-B50F-ACF5F8590D89}"/>
              </a:ext>
            </a:extLst>
          </p:cNvPr>
          <p:cNvCxnSpPr>
            <a:cxnSpLocks/>
          </p:cNvCxnSpPr>
          <p:nvPr userDrawn="1"/>
        </p:nvCxnSpPr>
        <p:spPr>
          <a:xfrm>
            <a:off x="0" y="6632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BA77B7F-E910-4A41-AAE3-3D5CF7D5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C52E-AE7D-49A7-BFEA-A2B957F44B6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968BF3-8C15-88A5-F149-AC6883E0C2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b="24181"/>
          <a:stretch/>
        </p:blipFill>
        <p:spPr bwMode="auto">
          <a:xfrm>
            <a:off x="10851253" y="77556"/>
            <a:ext cx="1196068" cy="5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8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230188" marR="0" indent="-230188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20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783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890" b="0" i="0" kern="1200" baseline="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2971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8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160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6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349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4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36">
          <p15:clr>
            <a:srgbClr val="F26B43"/>
          </p15:clr>
        </p15:guide>
        <p15:guide id="3" pos="14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3D7A8-15B4-4723-8AD4-CB3C91A95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429" y="1127919"/>
            <a:ext cx="9144000" cy="2387600"/>
          </a:xfrm>
        </p:spPr>
        <p:txBody>
          <a:bodyPr/>
          <a:lstStyle/>
          <a:p>
            <a:r>
              <a:rPr lang="en-US" dirty="0" err="1"/>
              <a:t>pfRICH</a:t>
            </a:r>
            <a:r>
              <a:rPr lang="en-US" dirty="0"/>
              <a:t> Beam Test Mirror scanning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7C0C2C-19AF-47FC-A2FE-70C645BC9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Simon Snydersmith, Sushrut Karmarkar, Andreas Jung</a:t>
            </a:r>
          </a:p>
          <a:p>
            <a:endParaRPr lang="en-US" dirty="0"/>
          </a:p>
          <a:p>
            <a:r>
              <a:rPr lang="en-US" dirty="0"/>
              <a:t>4 May, 2026</a:t>
            </a:r>
          </a:p>
        </p:txBody>
      </p:sp>
    </p:spTree>
    <p:extLst>
      <p:ext uri="{BB962C8B-B14F-4D97-AF65-F5344CB8AC3E}">
        <p14:creationId xmlns:p14="http://schemas.microsoft.com/office/powerpoint/2010/main" val="91679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1A34FA-256A-8234-3B03-773A835BE0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14" t="40101" r="-1"/>
          <a:stretch>
            <a:fillRect/>
          </a:stretch>
        </p:blipFill>
        <p:spPr>
          <a:xfrm>
            <a:off x="7310399" y="3889490"/>
            <a:ext cx="4814623" cy="29685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212E0F9-9317-D3EF-6F64-8C15D835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face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6A46F-1D06-F9C0-6D8B-39960F703D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581"/>
          <a:stretch>
            <a:fillRect/>
          </a:stretch>
        </p:blipFill>
        <p:spPr>
          <a:xfrm>
            <a:off x="7310399" y="693228"/>
            <a:ext cx="3750184" cy="3541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87553F-ADED-6683-B9B7-9BC3E7ECD8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16" t="2523" r="26689"/>
          <a:stretch>
            <a:fillRect/>
          </a:stretch>
        </p:blipFill>
        <p:spPr>
          <a:xfrm>
            <a:off x="0" y="693229"/>
            <a:ext cx="5449824" cy="6122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12B625-9C1A-39B9-0C3E-2BE7F23D9F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445" t="20097" r="23" b="14020"/>
          <a:stretch>
            <a:fillRect/>
          </a:stretch>
        </p:blipFill>
        <p:spPr>
          <a:xfrm>
            <a:off x="5375452" y="816292"/>
            <a:ext cx="1441095" cy="5876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7D18C3-7B74-516B-7EAE-E23E5D5D43F6}"/>
              </a:ext>
            </a:extLst>
          </p:cNvPr>
          <p:cNvSpPr txBox="1"/>
          <p:nvPr/>
        </p:nvSpPr>
        <p:spPr>
          <a:xfrm>
            <a:off x="7310399" y="4788969"/>
            <a:ext cx="280903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Cylinder axis to optical table</a:t>
            </a:r>
          </a:p>
          <a:p>
            <a:endParaRPr lang="en-US" sz="1400" dirty="0"/>
          </a:p>
          <a:p>
            <a:r>
              <a:rPr lang="en-US" sz="1400" dirty="0"/>
              <a:t>Upright plane to mirror foot</a:t>
            </a:r>
          </a:p>
          <a:p>
            <a:endParaRPr lang="en-US" sz="1400" dirty="0"/>
          </a:p>
          <a:p>
            <a:r>
              <a:rPr lang="en-US" sz="1400" dirty="0"/>
              <a:t>Upright plane to optical table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9308D4-6EA7-8819-D9C0-BCCDE9C5CBA3}"/>
              </a:ext>
            </a:extLst>
          </p:cNvPr>
          <p:cNvCxnSpPr>
            <a:cxnSpLocks/>
          </p:cNvCxnSpPr>
          <p:nvPr/>
        </p:nvCxnSpPr>
        <p:spPr>
          <a:xfrm>
            <a:off x="10007194" y="4937760"/>
            <a:ext cx="958291" cy="234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AFD52B-CDC4-F5CF-CD86-29D168CDF583}"/>
              </a:ext>
            </a:extLst>
          </p:cNvPr>
          <p:cNvCxnSpPr>
            <a:cxnSpLocks/>
          </p:cNvCxnSpPr>
          <p:nvPr/>
        </p:nvCxnSpPr>
        <p:spPr>
          <a:xfrm>
            <a:off x="9926053" y="5370329"/>
            <a:ext cx="841921" cy="355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CDF925-C7F7-8226-F409-EEAC8E3796BA}"/>
              </a:ext>
            </a:extLst>
          </p:cNvPr>
          <p:cNvCxnSpPr>
            <a:cxnSpLocks/>
          </p:cNvCxnSpPr>
          <p:nvPr/>
        </p:nvCxnSpPr>
        <p:spPr>
          <a:xfrm>
            <a:off x="10023251" y="5809151"/>
            <a:ext cx="463088" cy="149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3CEB9B2-6C38-94C8-B9C1-CA4DA55FB4C9}"/>
              </a:ext>
            </a:extLst>
          </p:cNvPr>
          <p:cNvSpPr txBox="1"/>
          <p:nvPr/>
        </p:nvSpPr>
        <p:spPr>
          <a:xfrm>
            <a:off x="8714917" y="3251606"/>
            <a:ext cx="1500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Upright planes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0F3647-964D-9468-6627-CDE6E425517A}"/>
              </a:ext>
            </a:extLst>
          </p:cNvPr>
          <p:cNvCxnSpPr/>
          <p:nvPr/>
        </p:nvCxnSpPr>
        <p:spPr>
          <a:xfrm flipH="1" flipV="1">
            <a:off x="8799226" y="2683239"/>
            <a:ext cx="269823" cy="554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919D61-7C9F-8BD6-F40A-237E208F4C25}"/>
              </a:ext>
            </a:extLst>
          </p:cNvPr>
          <p:cNvCxnSpPr/>
          <p:nvPr/>
        </p:nvCxnSpPr>
        <p:spPr>
          <a:xfrm flipV="1">
            <a:off x="9824314" y="2743200"/>
            <a:ext cx="295121" cy="508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0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6DFDA-3060-0240-7800-2E1083C8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E9514B3-1337-CF77-6BE1-09DACE67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744" b="3711"/>
          <a:stretch>
            <a:fillRect/>
          </a:stretch>
        </p:blipFill>
        <p:spPr>
          <a:xfrm>
            <a:off x="7043772" y="4108797"/>
            <a:ext cx="5113778" cy="27492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9BC87F-40C8-0BED-9B6A-00D9822C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face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65196-9E6B-D269-34BD-42DFEC209D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511"/>
          <a:stretch>
            <a:fillRect/>
          </a:stretch>
        </p:blipFill>
        <p:spPr>
          <a:xfrm>
            <a:off x="7641952" y="663853"/>
            <a:ext cx="3602024" cy="400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085DD1-FB2F-5B0F-2FBE-7BB2676F41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91" t="3086" r="15993"/>
          <a:stretch>
            <a:fillRect/>
          </a:stretch>
        </p:blipFill>
        <p:spPr>
          <a:xfrm>
            <a:off x="34450" y="758442"/>
            <a:ext cx="4981651" cy="6099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97AFB-01A6-433A-EEBF-935A07E23F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4007" t="21952" r="1343" b="17725"/>
          <a:stretch>
            <a:fillRect/>
          </a:stretch>
        </p:blipFill>
        <p:spPr>
          <a:xfrm>
            <a:off x="5155916" y="854049"/>
            <a:ext cx="1351227" cy="5779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6369BF-5371-A62E-CEDD-AD7AD92514BD}"/>
              </a:ext>
            </a:extLst>
          </p:cNvPr>
          <p:cNvSpPr txBox="1"/>
          <p:nvPr/>
        </p:nvSpPr>
        <p:spPr>
          <a:xfrm>
            <a:off x="8622597" y="5824815"/>
            <a:ext cx="28090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Cylinder axis to mirror foot</a:t>
            </a:r>
          </a:p>
          <a:p>
            <a:endParaRPr lang="en-US" sz="1400" dirty="0"/>
          </a:p>
          <a:p>
            <a:r>
              <a:rPr lang="en-US" sz="1400" dirty="0"/>
              <a:t>Cylinder axis to optical table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10C31C-BD64-2BBF-15E5-B44C758E7DF9}"/>
              </a:ext>
            </a:extLst>
          </p:cNvPr>
          <p:cNvCxnSpPr/>
          <p:nvPr/>
        </p:nvCxnSpPr>
        <p:spPr>
          <a:xfrm flipH="1">
            <a:off x="8024774" y="6005779"/>
            <a:ext cx="665684" cy="263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E03645-8F8F-A5E3-A651-1FE83E0C373A}"/>
              </a:ext>
            </a:extLst>
          </p:cNvPr>
          <p:cNvCxnSpPr>
            <a:cxnSpLocks/>
          </p:cNvCxnSpPr>
          <p:nvPr/>
        </p:nvCxnSpPr>
        <p:spPr>
          <a:xfrm flipH="1">
            <a:off x="7834579" y="6431890"/>
            <a:ext cx="855879" cy="1315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7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A477FF-21EF-B51A-4DC5-457DE53E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253" y="1166153"/>
            <a:ext cx="3534747" cy="433082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D1B142-720E-DACE-1712-B2E67AEC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4B6406-EE40-6682-C5BB-0AECFF5B5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102" y="1002566"/>
            <a:ext cx="10997795" cy="5418221"/>
          </a:xfrm>
        </p:spPr>
        <p:txBody>
          <a:bodyPr/>
          <a:lstStyle/>
          <a:p>
            <a:r>
              <a:rPr lang="en-US" dirty="0"/>
              <a:t>Best-fit cylinder used to get orientation of mirror, upright back planes used to verify</a:t>
            </a:r>
          </a:p>
          <a:p>
            <a:r>
              <a:rPr lang="en-US" dirty="0"/>
              <a:t>Angles to optical table:</a:t>
            </a:r>
          </a:p>
          <a:p>
            <a:pPr lvl="1"/>
            <a:r>
              <a:rPr lang="en-US" dirty="0"/>
              <a:t>82.5° nominal</a:t>
            </a:r>
          </a:p>
          <a:p>
            <a:pPr lvl="1"/>
            <a:r>
              <a:rPr lang="en-US" dirty="0"/>
              <a:t>82.026° measured from back face</a:t>
            </a:r>
          </a:p>
          <a:p>
            <a:pPr lvl="1"/>
            <a:r>
              <a:rPr lang="en-US" dirty="0"/>
              <a:t>82.007° measured from front face</a:t>
            </a:r>
          </a:p>
          <a:p>
            <a:pPr lvl="1"/>
            <a:r>
              <a:rPr lang="en-US" b="1" dirty="0"/>
              <a:t>~0.49° deviation from nominal</a:t>
            </a:r>
          </a:p>
          <a:p>
            <a:r>
              <a:rPr lang="en-US" dirty="0"/>
              <a:t>Will scan next foot to check 3d-print angle</a:t>
            </a:r>
          </a:p>
          <a:p>
            <a:r>
              <a:rPr lang="en-US" dirty="0"/>
              <a:t>Likely due to adhesive being pushed toward the top of foot during gluing</a:t>
            </a:r>
          </a:p>
          <a:p>
            <a:r>
              <a:rPr lang="en-US" dirty="0"/>
              <a:t>0.5-0.6 mm deviation toward center of vessel at top center of mirror</a:t>
            </a:r>
          </a:p>
          <a:p>
            <a:r>
              <a:rPr lang="en-US" dirty="0"/>
              <a:t>2.5-2.8 mm deviation away from center of vessel at corners</a:t>
            </a:r>
          </a:p>
          <a:p>
            <a:r>
              <a:rPr lang="en-US" b="1" dirty="0"/>
              <a:t>Connector pieces likely necessary to correct curvature at corners</a:t>
            </a:r>
            <a:r>
              <a:rPr lang="en-US" dirty="0"/>
              <a:t>, curvature between uprights good</a:t>
            </a:r>
          </a:p>
        </p:txBody>
      </p:sp>
    </p:spTree>
    <p:extLst>
      <p:ext uri="{BB962C8B-B14F-4D97-AF65-F5344CB8AC3E}">
        <p14:creationId xmlns:p14="http://schemas.microsoft.com/office/powerpoint/2010/main" val="360836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364D6-1E63-4271-0561-2814F87C6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803" y="837494"/>
            <a:ext cx="5181600" cy="5418221"/>
          </a:xfrm>
        </p:spPr>
        <p:txBody>
          <a:bodyPr/>
          <a:lstStyle/>
          <a:p>
            <a:r>
              <a:rPr lang="en-US" dirty="0"/>
              <a:t>Shape is within 0.3 mm of nominal</a:t>
            </a:r>
          </a:p>
          <a:p>
            <a:r>
              <a:rPr lang="en-US" dirty="0"/>
              <a:t>No tool shape compensation</a:t>
            </a:r>
          </a:p>
          <a:p>
            <a:r>
              <a:rPr lang="en-US" dirty="0"/>
              <a:t>3 mm deformation seen on mirror likely due to tool interactions, could be amended by new, compensated tool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F39ECC-8CE8-AB55-F5A0-9996C1AC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Scanning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8FF20-E247-7D6E-0DE0-02F3C88F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60" t="6694" r="17680" b="1901"/>
          <a:stretch>
            <a:fillRect/>
          </a:stretch>
        </p:blipFill>
        <p:spPr>
          <a:xfrm>
            <a:off x="5365087" y="670027"/>
            <a:ext cx="5449825" cy="6067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32602-3EE2-B944-05E7-D78865D97E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656" t="25998" r="394" b="11942"/>
          <a:stretch>
            <a:fillRect/>
          </a:stretch>
        </p:blipFill>
        <p:spPr>
          <a:xfrm>
            <a:off x="10814912" y="653759"/>
            <a:ext cx="1377088" cy="6204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025DF-1E75-FD29-6043-BAC477CB64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73"/>
          <a:stretch>
            <a:fillRect/>
          </a:stretch>
        </p:blipFill>
        <p:spPr>
          <a:xfrm>
            <a:off x="0" y="3018838"/>
            <a:ext cx="3715449" cy="3839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12A53C-419F-514B-C691-D2BFC5D0BB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583" b="5341"/>
          <a:stretch>
            <a:fillRect/>
          </a:stretch>
        </p:blipFill>
        <p:spPr>
          <a:xfrm>
            <a:off x="3533049" y="2695267"/>
            <a:ext cx="1131363" cy="416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3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2BCFC4-1B41-65DD-E80F-68A310074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904" b="26725"/>
          <a:stretch>
            <a:fillRect/>
          </a:stretch>
        </p:blipFill>
        <p:spPr>
          <a:xfrm>
            <a:off x="1701384" y="1159086"/>
            <a:ext cx="10490616" cy="531791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06E331-121E-D3E7-922A-62E9F5963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757472" cy="5418221"/>
          </a:xfrm>
        </p:spPr>
        <p:txBody>
          <a:bodyPr/>
          <a:lstStyle/>
          <a:p>
            <a:r>
              <a:rPr lang="en-US" dirty="0"/>
              <a:t>82.31 degrees between cylinder and table</a:t>
            </a:r>
          </a:p>
          <a:p>
            <a:r>
              <a:rPr lang="en-US" dirty="0"/>
              <a:t>82.58 degrees between flat upright faces and table</a:t>
            </a:r>
          </a:p>
          <a:p>
            <a:r>
              <a:rPr lang="en-US" dirty="0"/>
              <a:t>+-0.2 degrees 3D print accuracy</a:t>
            </a:r>
          </a:p>
          <a:p>
            <a:r>
              <a:rPr lang="en-US" dirty="0"/>
              <a:t>Bonding mirror precisely at 82.5 degrees will require machined bonding fixture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53C192-60C6-65E5-8E75-BAE60902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print angle scan</a:t>
            </a:r>
          </a:p>
        </p:txBody>
      </p:sp>
    </p:spTree>
    <p:extLst>
      <p:ext uri="{BB962C8B-B14F-4D97-AF65-F5344CB8AC3E}">
        <p14:creationId xmlns:p14="http://schemas.microsoft.com/office/powerpoint/2010/main" val="2549019059"/>
      </p:ext>
    </p:extLst>
  </p:cSld>
  <p:clrMapOvr>
    <a:masterClrMapping/>
  </p:clrMapOvr>
</p:sld>
</file>

<file path=ppt/theme/theme1.xml><?xml version="1.0" encoding="utf-8"?>
<a:theme xmlns:a="http://schemas.openxmlformats.org/drawingml/2006/main" name="2019-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B00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urdue Slide Template - CMSC" id="{DB3E5DED-9015-4D95-9F16-EB5F9FA5EC8F}" vid="{B8E3BA45-8B1A-444C-B079-1806B94991F6}"/>
    </a:ext>
  </a:extLst>
</a:theme>
</file>

<file path=ppt/theme/theme2.xml><?xml version="1.0" encoding="utf-8"?>
<a:theme xmlns:a="http://schemas.openxmlformats.org/drawingml/2006/main" name="1_2019-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B00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Slide Template - CMSC" id="{DB3E5DED-9015-4D95-9F16-EB5F9FA5EC8F}" vid="{B8E3BA45-8B1A-444C-B079-1806B94991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b0fb0c-40f9-4728-ad06-baa70c6d2c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EEA1F80E447B418FA1D47B57B08757" ma:contentTypeVersion="18" ma:contentTypeDescription="Create a new document." ma:contentTypeScope="" ma:versionID="a322d36b80f9f20240e190e6efcf8aa6">
  <xsd:schema xmlns:xsd="http://www.w3.org/2001/XMLSchema" xmlns:xs="http://www.w3.org/2001/XMLSchema" xmlns:p="http://schemas.microsoft.com/office/2006/metadata/properties" xmlns:ns3="0da22d03-a044-4d37-8d61-2e52f45284c7" xmlns:ns4="52b0fb0c-40f9-4728-ad06-baa70c6d2cec" targetNamespace="http://schemas.microsoft.com/office/2006/metadata/properties" ma:root="true" ma:fieldsID="158cbd6f37602bb4da299ac84dbbef6d" ns3:_="" ns4:_="">
    <xsd:import namespace="0da22d03-a044-4d37-8d61-2e52f45284c7"/>
    <xsd:import namespace="52b0fb0c-40f9-4728-ad06-baa70c6d2c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22d03-a044-4d37-8d61-2e52f452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0fb0c-40f9-4728-ad06-baa70c6d2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0A1943-4253-4D5E-8585-0A517D1B3A7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52b0fb0c-40f9-4728-ad06-baa70c6d2cec"/>
    <ds:schemaRef ds:uri="0da22d03-a044-4d37-8d61-2e52f45284c7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0FAFFE-D3CB-4A85-AAB2-E2401B394811}">
  <ds:schemaRefs>
    <ds:schemaRef ds:uri="0da22d03-a044-4d37-8d61-2e52f45284c7"/>
    <ds:schemaRef ds:uri="52b0fb0c-40f9-4728-ad06-baa70c6d2c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7F0D5E-2923-408D-85B5-D50718B09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4878</TotalTime>
  <Words>220</Words>
  <Application>Microsoft Office PowerPoint</Application>
  <PresentationFormat>Widescreen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Corbel</vt:lpstr>
      <vt:lpstr>Franklin Gothic Book</vt:lpstr>
      <vt:lpstr>Franklin Gothic Medium</vt:lpstr>
      <vt:lpstr>Verdana</vt:lpstr>
      <vt:lpstr>2019-1</vt:lpstr>
      <vt:lpstr>1_2019-1</vt:lpstr>
      <vt:lpstr>pfRICH Beam Test Mirror scanning</vt:lpstr>
      <vt:lpstr>Back face results</vt:lpstr>
      <vt:lpstr>Front face results</vt:lpstr>
      <vt:lpstr>Data Summary</vt:lpstr>
      <vt:lpstr>Tool Scanning</vt:lpstr>
      <vt:lpstr>3D print angle scan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ROSES E.7 Materials Science</dc:title>
  <dc:creator>Sushrut Karmarkar</dc:creator>
  <cp:lastModifiedBy>Simon Roger Snydersmith</cp:lastModifiedBy>
  <cp:revision>12</cp:revision>
  <dcterms:created xsi:type="dcterms:W3CDTF">2023-08-01T19:20:09Z</dcterms:created>
  <dcterms:modified xsi:type="dcterms:W3CDTF">2026-05-11T16:02:16Z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0x010100A2EEA1F80E447B418FA1D47B57B08757</vt:lpwstr>
  </property>
  <property fmtid="{D5CDD505-2E9C-101B-9397-08002B2CF9AE}" pid="3" name="MSIP_Label_f7606f69-b0ae-4874-be30-7d43a3c7be10_Enabled">
    <vt:lpwstr>true</vt:lpwstr>
  </property>
  <property fmtid="{D5CDD505-2E9C-101B-9397-08002B2CF9AE}" pid="4" name="MSIP_Label_f7606f69-b0ae-4874-be30-7d43a3c7be10_SetDate">
    <vt:lpwstr>2025-04-14T14:00:47Z</vt:lpwstr>
  </property>
  <property fmtid="{D5CDD505-2E9C-101B-9397-08002B2CF9AE}" pid="5" name="MSIP_Label_f7606f69-b0ae-4874-be30-7d43a3c7be10_Method">
    <vt:lpwstr>Standard</vt:lpwstr>
  </property>
  <property fmtid="{D5CDD505-2E9C-101B-9397-08002B2CF9AE}" pid="6" name="MSIP_Label_f7606f69-b0ae-4874-be30-7d43a3c7be10_Name">
    <vt:lpwstr>defa4170-0d19-0005-0001-bc88714345d2</vt:lpwstr>
  </property>
  <property fmtid="{D5CDD505-2E9C-101B-9397-08002B2CF9AE}" pid="7" name="MSIP_Label_f7606f69-b0ae-4874-be30-7d43a3c7be10_SiteId">
    <vt:lpwstr>4130bd39-7c53-419c-b1e5-8758d6d63f21</vt:lpwstr>
  </property>
  <property fmtid="{D5CDD505-2E9C-101B-9397-08002B2CF9AE}" pid="8" name="MSIP_Label_f7606f69-b0ae-4874-be30-7d43a3c7be10_ActionId">
    <vt:lpwstr>3c69ca5d-2d77-46c9-97e4-9790ac1be3be</vt:lpwstr>
  </property>
  <property fmtid="{D5CDD505-2E9C-101B-9397-08002B2CF9AE}" pid="9" name="MSIP_Label_f7606f69-b0ae-4874-be30-7d43a3c7be10_ContentBits">
    <vt:lpwstr>0</vt:lpwstr>
  </property>
  <property fmtid="{D5CDD505-2E9C-101B-9397-08002B2CF9AE}" pid="10" name="MSIP_Label_f7606f69-b0ae-4874-be30-7d43a3c7be10_Tag">
    <vt:lpwstr>10, 3, 0, 1</vt:lpwstr>
  </property>
</Properties>
</file>