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5143500" cx="9144000"/>
  <p:notesSz cx="6858000" cy="9144000"/>
  <p:embeddedFontLst>
    <p:embeddedFont>
      <p:font typeface="Raleway"/>
      <p:regular r:id="rId15"/>
      <p:bold r:id="rId16"/>
      <p:italic r:id="rId17"/>
      <p:boldItalic r:id="rId18"/>
    </p:embeddedFont>
    <p:embeddedFont>
      <p:font typeface="Lato"/>
      <p:regular r:id="rId19"/>
      <p:bold r:id="rId20"/>
      <p:italic r:id="rId21"/>
      <p:boldItalic r:id="rId2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Lato-bold.fntdata"/><Relationship Id="rId11" Type="http://schemas.openxmlformats.org/officeDocument/2006/relationships/slide" Target="slides/slide6.xml"/><Relationship Id="rId22" Type="http://schemas.openxmlformats.org/officeDocument/2006/relationships/font" Target="fonts/Lato-boldItalic.fntdata"/><Relationship Id="rId10" Type="http://schemas.openxmlformats.org/officeDocument/2006/relationships/slide" Target="slides/slide5.xml"/><Relationship Id="rId21" Type="http://schemas.openxmlformats.org/officeDocument/2006/relationships/font" Target="fonts/Lato-italic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Raleway-regular.fntdata"/><Relationship Id="rId14" Type="http://schemas.openxmlformats.org/officeDocument/2006/relationships/slide" Target="slides/slide9.xml"/><Relationship Id="rId17" Type="http://schemas.openxmlformats.org/officeDocument/2006/relationships/font" Target="fonts/Raleway-italic.fntdata"/><Relationship Id="rId16" Type="http://schemas.openxmlformats.org/officeDocument/2006/relationships/font" Target="fonts/Raleway-bold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Lato-regular.fntdata"/><Relationship Id="rId6" Type="http://schemas.openxmlformats.org/officeDocument/2006/relationships/slide" Target="slides/slide1.xml"/><Relationship Id="rId18" Type="http://schemas.openxmlformats.org/officeDocument/2006/relationships/font" Target="fonts/Raleway-bold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3dd94bd020a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3dd94bd020a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3e3050dac49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3e3050dac49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dd94bd020a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3dd94bd020a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3dd94bd020a_0_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Google Shape;115;g3dd94bd020a_0_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dd94bd020a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3dd94bd020a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3dd94bd020a_0_4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3dd94bd020a_0_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3e3050dac49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3e3050dac49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3e3050dac49_0_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3e3050dac49_0_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lt2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2" name="Google Shape;12;p2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" name="Google Shape;14;p2"/>
          <p:cNvSpPr txBox="1"/>
          <p:nvPr>
            <p:ph type="ctrTitle"/>
          </p:nvPr>
        </p:nvSpPr>
        <p:spPr>
          <a:xfrm>
            <a:off x="729450" y="1322450"/>
            <a:ext cx="7688100" cy="166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5" name="Google Shape;15;p2"/>
          <p:cNvSpPr txBox="1"/>
          <p:nvPr>
            <p:ph idx="1" type="subTitle"/>
          </p:nvPr>
        </p:nvSpPr>
        <p:spPr>
          <a:xfrm>
            <a:off x="729627" y="3172900"/>
            <a:ext cx="7688100" cy="54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dk1"/>
        </a:solid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oogle Shape;74;p11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75" name="Google Shape;75;p11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" name="Google Shape;76;p11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7" name="Google Shape;77;p11"/>
          <p:cNvSpPr txBox="1"/>
          <p:nvPr>
            <p:ph hasCustomPrompt="1" type="title"/>
          </p:nvPr>
        </p:nvSpPr>
        <p:spPr>
          <a:xfrm>
            <a:off x="729450" y="733950"/>
            <a:ext cx="7688400" cy="124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8" name="Google Shape;78;p11"/>
          <p:cNvSpPr txBox="1"/>
          <p:nvPr>
            <p:ph idx="1" type="body"/>
          </p:nvPr>
        </p:nvSpPr>
        <p:spPr>
          <a:xfrm>
            <a:off x="729450" y="2272888"/>
            <a:ext cx="7688400" cy="158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  <a:defRPr>
                <a:solidFill>
                  <a:schemeClr val="lt1"/>
                </a:solidFill>
              </a:defRPr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79" name="Google Shape;79;p11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2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oogle Shape;18;p3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9" name="Google Shape;19;p3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" name="Google Shape;20;p3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1" name="Google Shape;21;p3"/>
          <p:cNvSpPr txBox="1"/>
          <p:nvPr>
            <p:ph type="title"/>
          </p:nvPr>
        </p:nvSpPr>
        <p:spPr>
          <a:xfrm>
            <a:off x="729450" y="1322450"/>
            <a:ext cx="7688400" cy="151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2" name="Google Shape;22;p3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5" name="Google Shape;25;p4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26" name="Google Shape;26;p4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" name="Google Shape;27;p4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8" name="Google Shape;28;p4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29" name="Google Shape;29;p4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0" name="Google Shape;30;p4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3" name="Google Shape;33;p5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34" name="Google Shape;34;p5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" name="Google Shape;35;p5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6" name="Google Shape;36;p5"/>
          <p:cNvSpPr txBox="1"/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37" name="Google Shape;37;p5"/>
          <p:cNvSpPr txBox="1"/>
          <p:nvPr>
            <p:ph idx="1" type="body"/>
          </p:nvPr>
        </p:nvSpPr>
        <p:spPr>
          <a:xfrm>
            <a:off x="729325" y="2078875"/>
            <a:ext cx="37743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8" name="Google Shape;38;p5"/>
          <p:cNvSpPr txBox="1"/>
          <p:nvPr>
            <p:ph idx="2" type="body"/>
          </p:nvPr>
        </p:nvSpPr>
        <p:spPr>
          <a:xfrm>
            <a:off x="4643604" y="2078875"/>
            <a:ext cx="37743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9" name="Google Shape;39;p5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2" name="Google Shape;42;p6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43" name="Google Shape;43;p6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" name="Google Shape;44;p6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5" name="Google Shape;45;p6"/>
          <p:cNvSpPr txBox="1"/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46" name="Google Shape;46;p6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7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9" name="Google Shape;49;p7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50" name="Google Shape;50;p7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" name="Google Shape;51;p7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2" name="Google Shape;52;p7"/>
          <p:cNvSpPr txBox="1"/>
          <p:nvPr>
            <p:ph type="title"/>
          </p:nvPr>
        </p:nvSpPr>
        <p:spPr>
          <a:xfrm>
            <a:off x="730000" y="1318650"/>
            <a:ext cx="3300900" cy="138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53" name="Google Shape;53;p7"/>
          <p:cNvSpPr txBox="1"/>
          <p:nvPr>
            <p:ph idx="1" type="body"/>
          </p:nvPr>
        </p:nvSpPr>
        <p:spPr>
          <a:xfrm>
            <a:off x="721225" y="2781725"/>
            <a:ext cx="3300900" cy="159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4" name="Google Shape;54;p7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3"/>
        </a:solidFill>
      </p:bgPr>
    </p:bg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oogle Shape;56;p8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57" name="Google Shape;57;p8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" name="Google Shape;58;p8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9" name="Google Shape;59;p8"/>
          <p:cNvSpPr txBox="1"/>
          <p:nvPr>
            <p:ph type="title"/>
          </p:nvPr>
        </p:nvSpPr>
        <p:spPr>
          <a:xfrm>
            <a:off x="729450" y="864300"/>
            <a:ext cx="7021200" cy="2985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0" name="Google Shape;60;p8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9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3" name="Google Shape;63;p9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64" name="Google Shape;64;p9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" name="Google Shape;65;p9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6" name="Google Shape;66;p9"/>
          <p:cNvSpPr txBox="1"/>
          <p:nvPr>
            <p:ph type="title"/>
          </p:nvPr>
        </p:nvSpPr>
        <p:spPr>
          <a:xfrm>
            <a:off x="730000" y="1318650"/>
            <a:ext cx="3300900" cy="168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67" name="Google Shape;67;p9"/>
          <p:cNvSpPr txBox="1"/>
          <p:nvPr>
            <p:ph idx="1" type="subTitle"/>
          </p:nvPr>
        </p:nvSpPr>
        <p:spPr>
          <a:xfrm>
            <a:off x="724950" y="3161525"/>
            <a:ext cx="3300900" cy="75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68" name="Google Shape;68;p9"/>
          <p:cNvSpPr txBox="1"/>
          <p:nvPr>
            <p:ph idx="2" type="body"/>
          </p:nvPr>
        </p:nvSpPr>
        <p:spPr>
          <a:xfrm>
            <a:off x="5174225" y="1352625"/>
            <a:ext cx="3374400" cy="302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9" name="Google Shape;69;p9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0"/>
          <p:cNvSpPr txBox="1"/>
          <p:nvPr>
            <p:ph idx="1" type="body"/>
          </p:nvPr>
        </p:nvSpPr>
        <p:spPr>
          <a:xfrm>
            <a:off x="724950" y="4372551"/>
            <a:ext cx="7697400" cy="460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72" name="Google Shape;72;p10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treamline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Lato"/>
              <a:buChar char="●"/>
              <a:defRPr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2984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2984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2984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2984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2984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2984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2984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2984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7.png"/><Relationship Id="rId4" Type="http://schemas.openxmlformats.org/officeDocument/2006/relationships/image" Target="../media/image10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9.png"/><Relationship Id="rId4" Type="http://schemas.openxmlformats.org/officeDocument/2006/relationships/image" Target="../media/image1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Relationship Id="rId4" Type="http://schemas.openxmlformats.org/officeDocument/2006/relationships/image" Target="../media/image4.png"/><Relationship Id="rId5" Type="http://schemas.openxmlformats.org/officeDocument/2006/relationships/image" Target="../media/image8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6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3"/>
          <p:cNvSpPr txBox="1"/>
          <p:nvPr>
            <p:ph type="ctrTitle"/>
          </p:nvPr>
        </p:nvSpPr>
        <p:spPr>
          <a:xfrm>
            <a:off x="729450" y="1322450"/>
            <a:ext cx="7688100" cy="113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EPIC Sims Integration and Fitting</a:t>
            </a:r>
            <a:endParaRPr/>
          </a:p>
        </p:txBody>
      </p:sp>
      <p:sp>
        <p:nvSpPr>
          <p:cNvPr id="87" name="Google Shape;87;p13"/>
          <p:cNvSpPr txBox="1"/>
          <p:nvPr>
            <p:ph idx="1" type="subTitle"/>
          </p:nvPr>
        </p:nvSpPr>
        <p:spPr>
          <a:xfrm>
            <a:off x="729450" y="2729475"/>
            <a:ext cx="4395300" cy="100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Bennett Lamb and Professor Xiaochao Zheng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University of Virginia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" name="Google Shape;92;p14" title="a1n_figure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15725" y="551400"/>
            <a:ext cx="2852225" cy="4501575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4"/>
          <p:cNvSpPr txBox="1"/>
          <p:nvPr>
            <p:ph type="title"/>
          </p:nvPr>
        </p:nvSpPr>
        <p:spPr>
          <a:xfrm>
            <a:off x="113450" y="33375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EPIC A1p_phys neutron data</a:t>
            </a:r>
            <a:endParaRPr/>
          </a:p>
        </p:txBody>
      </p:sp>
      <p:pic>
        <p:nvPicPr>
          <p:cNvPr id="94" name="Google Shape;94;p14" title="Screenshot 2026-05-19 at 12.18.22 PM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358525" y="797925"/>
            <a:ext cx="2267049" cy="3338924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14"/>
          <p:cNvSpPr txBox="1"/>
          <p:nvPr/>
        </p:nvSpPr>
        <p:spPr>
          <a:xfrm>
            <a:off x="6941100" y="4327350"/>
            <a:ext cx="1624800" cy="31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ECCE Sim for comparison</a:t>
            </a:r>
            <a:endParaRPr sz="900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Google Shape;100;p15" title="a1p_figure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80650" y="546150"/>
            <a:ext cx="2890893" cy="4562624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15"/>
          <p:cNvSpPr txBox="1"/>
          <p:nvPr>
            <p:ph type="title"/>
          </p:nvPr>
        </p:nvSpPr>
        <p:spPr>
          <a:xfrm>
            <a:off x="113450" y="33375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EPIC A1p_phys proton data</a:t>
            </a:r>
            <a:endParaRPr/>
          </a:p>
        </p:txBody>
      </p:sp>
      <p:sp>
        <p:nvSpPr>
          <p:cNvPr id="102" name="Google Shape;102;p15"/>
          <p:cNvSpPr txBox="1"/>
          <p:nvPr/>
        </p:nvSpPr>
        <p:spPr>
          <a:xfrm>
            <a:off x="6941100" y="4327350"/>
            <a:ext cx="1624800" cy="31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ECCE Sim for comparison</a:t>
            </a:r>
            <a:endParaRPr sz="900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103" name="Google Shape;103;p15" title="Screenshot 2026-05-19 at 12.19.22 PM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452700" y="786700"/>
            <a:ext cx="2113199" cy="34161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6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Comparison of g1 to EIC sims</a:t>
            </a:r>
            <a:endParaRPr/>
          </a:p>
        </p:txBody>
      </p:sp>
      <p:sp>
        <p:nvSpPr>
          <p:cNvPr id="109" name="Google Shape;109;p16"/>
          <p:cNvSpPr txBox="1"/>
          <p:nvPr>
            <p:ph idx="1" type="body"/>
          </p:nvPr>
        </p:nvSpPr>
        <p:spPr>
          <a:xfrm>
            <a:off x="727650" y="1853850"/>
            <a:ext cx="7688700" cy="42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/>
              <a:t>Using g1~A1*F1, obtained similar functional form as EIC sims</a:t>
            </a:r>
            <a:endParaRPr/>
          </a:p>
        </p:txBody>
      </p:sp>
      <p:pic>
        <p:nvPicPr>
          <p:cNvPr id="110" name="Google Shape;110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63550" y="2236250"/>
            <a:ext cx="3441695" cy="256215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1" name="Google Shape;111;p16"/>
          <p:cNvCxnSpPr/>
          <p:nvPr/>
        </p:nvCxnSpPr>
        <p:spPr>
          <a:xfrm>
            <a:off x="4689975" y="2295425"/>
            <a:ext cx="5400" cy="24438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pic>
        <p:nvPicPr>
          <p:cNvPr id="112" name="Google Shape;112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180100" y="2276550"/>
            <a:ext cx="3339164" cy="25218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7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Integration</a:t>
            </a:r>
            <a:endParaRPr/>
          </a:p>
        </p:txBody>
      </p:sp>
      <p:sp>
        <p:nvSpPr>
          <p:cNvPr id="118" name="Google Shape;118;p17"/>
          <p:cNvSpPr txBox="1"/>
          <p:nvPr>
            <p:ph idx="1" type="body"/>
          </p:nvPr>
        </p:nvSpPr>
        <p:spPr>
          <a:xfrm>
            <a:off x="762500" y="1941225"/>
            <a:ext cx="42303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/>
              <a:t>Graph shows EPIC + model vs theoretical Bjorken Sum with statistical uncertainty</a:t>
            </a:r>
            <a:endParaRPr/>
          </a:p>
        </p:txBody>
      </p:sp>
      <p:pic>
        <p:nvPicPr>
          <p:cNvPr id="119" name="Google Shape;119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170550" y="1828799"/>
            <a:ext cx="3593125" cy="2693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8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Monte Carlo Simulations</a:t>
            </a:r>
            <a:endParaRPr/>
          </a:p>
        </p:txBody>
      </p:sp>
      <p:sp>
        <p:nvSpPr>
          <p:cNvPr id="125" name="Google Shape;125;p18"/>
          <p:cNvSpPr txBox="1"/>
          <p:nvPr>
            <p:ph idx="1" type="body"/>
          </p:nvPr>
        </p:nvSpPr>
        <p:spPr>
          <a:xfrm>
            <a:off x="729450" y="1853850"/>
            <a:ext cx="7688700" cy="127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Systematic uncertainties were estimated with 3% correlated and 1.5% uncorrelated error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Model fill-in was used when calculating the Bjorken sum and its uncertainty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9"/>
          <p:cNvSpPr txBox="1"/>
          <p:nvPr>
            <p:ph type="title"/>
          </p:nvPr>
        </p:nvSpPr>
        <p:spPr>
          <a:xfrm>
            <a:off x="729450" y="1318650"/>
            <a:ext cx="1796400" cy="141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MC and Fitting Results</a:t>
            </a:r>
            <a:endParaRPr/>
          </a:p>
        </p:txBody>
      </p:sp>
      <p:pic>
        <p:nvPicPr>
          <p:cNvPr id="131" name="Google Shape;131;p19" title="Screenshot 2026-05-19 at 4.09.53 PM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71825" y="1455825"/>
            <a:ext cx="3428925" cy="712827"/>
          </a:xfrm>
          <a:prstGeom prst="rect">
            <a:avLst/>
          </a:prstGeom>
          <a:noFill/>
          <a:ln>
            <a:noFill/>
          </a:ln>
        </p:spPr>
      </p:pic>
      <p:pic>
        <p:nvPicPr>
          <p:cNvPr id="132" name="Google Shape;132;p19" title="Screenshot 2026-05-19 at 4.10.11 PM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266825" y="2512025"/>
            <a:ext cx="2147925" cy="831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3" name="Google Shape;133;p19" title="Screenshot 2026-05-20 at 10.14.49 AM.pn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308475" y="309300"/>
            <a:ext cx="3251426" cy="47856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0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Other Fitting Results (statistical uncertainties)</a:t>
            </a:r>
            <a:endParaRPr/>
          </a:p>
        </p:txBody>
      </p:sp>
      <p:pic>
        <p:nvPicPr>
          <p:cNvPr id="139" name="Google Shape;139;p20" title="Screenshot 2026-05-19 at 4.09.40 PM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7025" y="2251150"/>
            <a:ext cx="8509951" cy="88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1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Next Steps</a:t>
            </a:r>
            <a:endParaRPr/>
          </a:p>
        </p:txBody>
      </p:sp>
      <p:sp>
        <p:nvSpPr>
          <p:cNvPr id="145" name="Google Shape;145;p21"/>
          <p:cNvSpPr txBox="1"/>
          <p:nvPr>
            <p:ph idx="1" type="body"/>
          </p:nvPr>
        </p:nvSpPr>
        <p:spPr>
          <a:xfrm>
            <a:off x="729450" y="2078875"/>
            <a:ext cx="7688700" cy="908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/>
              <a:t>Repeat fitting procedure with Existing, Existing + SoLID11, etc., with EPIC added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treamline">
  <a:themeElements>
    <a:clrScheme name="Streamline">
      <a:dk1>
        <a:srgbClr val="1A9988"/>
      </a:dk1>
      <a:lt1>
        <a:srgbClr val="FFFFFF"/>
      </a:lt1>
      <a:dk2>
        <a:srgbClr val="1A1A1A"/>
      </a:dk2>
      <a:lt2>
        <a:srgbClr val="E9EDEE"/>
      </a:lt2>
      <a:accent1>
        <a:srgbClr val="595959"/>
      </a:accent1>
      <a:accent2>
        <a:srgbClr val="6AA4C8"/>
      </a:accent2>
      <a:accent3>
        <a:srgbClr val="EB5600"/>
      </a:accent3>
      <a:accent4>
        <a:srgbClr val="A2FFE8"/>
      </a:accent4>
      <a:accent5>
        <a:srgbClr val="1C3678"/>
      </a:accent5>
      <a:accent6>
        <a:srgbClr val="FFB8A2"/>
      </a:accent6>
      <a:hlink>
        <a:srgbClr val="1C3678"/>
      </a:hlink>
      <a:folHlink>
        <a:srgbClr val="1C367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