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76" r:id="rId3"/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3582" autoAdjust="0"/>
  </p:normalViewPr>
  <p:slideViewPr>
    <p:cSldViewPr snapToGrid="0">
      <p:cViewPr varScale="1">
        <p:scale>
          <a:sx n="101" d="100"/>
          <a:sy n="10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7496C-4083-4A0C-8809-8E85FE5221C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E733E-64B7-42AF-ADED-D9D51EF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4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DDB5C-4B61-E0E7-8BF8-0B6DDCAC2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F3ECA-C87E-EB95-01FB-FFE6745CB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3E05B-281B-F929-FD06-B55DE8FF5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47364-B2F5-019B-25B8-91F80DFC2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E733E-64B7-42AF-ADED-D9D51EFA67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FBBD-5B3C-870D-C4E1-579C41AC9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E9A0C-058F-0FDC-3433-E654DE60A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9F254-1DA7-2253-A292-9488A88F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2AFA-70F9-47E1-9273-BEF5C0060807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5FE3A-6D26-237E-88B3-756D8B34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B0AA3-1F79-5192-2514-D98A3A70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1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23B2-4A9B-5464-DF8C-361C35F9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D8C73-FC38-3C8E-C7A9-9FAFF04B5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6E42-F5B5-7AE0-BF0A-C6851A99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772-EECA-49D9-8BFF-BA783929C581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E357-B51C-2D33-0C03-FC83EE65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AA2DB-B812-2D30-FD26-71B29527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9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C34FC3-3753-1BA7-0743-AF00D1BC8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EDD0D-DD07-F82D-B0EF-66633CCFE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35C8-278E-3BD3-92D7-8B5A22F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3438-3D4F-424E-A511-5939D6DD2CE7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98B18-1EBE-6F02-DB8D-CD22D540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596E4-1A3F-A60F-D51B-C6DA1518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D00A-22B2-67E2-2ADC-BE8EB378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15B2B-8277-3B4D-02BA-A8680ABA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9CC7-9B7D-7533-23B5-05350C98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CF80-7D10-DF04-3C6D-D86E8B80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09DFD-7C92-C022-0FD0-711D7AEC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8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DD8A-B7A6-8431-CDD0-69F5D8B2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8755C-5458-B707-9497-0E9F33D3D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18ED-31A1-62B2-6FE9-FA242F10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B004-1989-4F92-A463-5363B9B3A6B0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E71AB-1974-31AB-CE86-48575EBB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A846-D2DB-A6EA-DA70-86849491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9CAC-AC24-3C26-7465-2BBB1A44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5AEB-E640-4DC6-BE49-D00724F44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0E6FE-9733-90BE-E180-B8A3EB4C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39578-4038-C168-9B95-B895B76A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020-9C34-472A-A070-E118C87766F3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7499D-9CDC-6B7A-A6DC-85B13002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3BADD-A810-FD16-5010-C92DAEB8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4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FDDC-147B-48A3-D500-C5028138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8EA4D-8F76-BCBF-6D45-4AF166A5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B506A-8507-567B-F44E-AB6807152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61983-8755-765D-2FC6-917F7D4AD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4A328-92B5-F205-AD68-DA5C80295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4D52F-9116-3E68-9A9E-CFC13D0E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0DBD-4369-410B-8C63-9C6A157182AA}" type="datetime1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84107-F4FA-0FA7-014F-71845E13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71AB9-562D-8598-443A-242F89C5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6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4F77-36CF-6D5E-CEA1-DF3DB75F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77D64-02B7-231F-588E-3AC8510B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2DFF-E09D-497F-808F-CA6A87C6760A}" type="datetime1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B6EF3-E309-594A-A4D8-F12E9860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C838D-51E4-6D93-B8D9-F9276922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5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E0B71-693C-967C-AC0F-4390BAEB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A2AB-E023-43C4-9518-AE8921D924AA}" type="datetime1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B397A-0B14-FB22-3664-5B81A7B7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285D0-2B94-560B-5208-B7E015CB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0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92A4-A274-F052-64B0-D3BE6F34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218A-7EB8-0B0F-C82D-A53A63F8B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28D56-5B8D-3323-6A9D-1434E8077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05A9D-4523-3D58-3EA7-E657ABD5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16C8-D725-4202-AD90-579397DFCCF0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DBD9F-F063-7DB7-35FC-6CE84D7A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73E0D-6DF0-8634-404E-DE73DBF4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93FE-D9AA-B100-0213-1DFBC67B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321EC-2AA0-8584-6DFB-F8708D122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59E1-EB42-3F92-795E-9DCDDBB1F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4BF81-5285-3830-39C9-B346C2CA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3AEC-BDCD-495B-A69F-A65AFE2944A1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8F51C-1614-189F-ED5B-E3BD22D6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73293-FD20-1314-2B9F-75978196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4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EBDE-CE97-2F14-BBB8-DCA4D23E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6DF5A-7190-241C-5FD9-394E046FD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C3F39-53DA-4F13-2983-291FF183F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FDFDBB-C3A1-4943-BAE1-7A36EE667127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C929-73C6-03F2-D048-9B19A3123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B45E2-4E04-953C-F325-431236DB8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C63C-E4B7-D2E8-AF99-6FB2B662A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78037"/>
          </a:xfrm>
        </p:spPr>
        <p:txBody>
          <a:bodyPr>
            <a:normAutofit/>
          </a:bodyPr>
          <a:lstStyle/>
          <a:p>
            <a:r>
              <a:rPr lang="en-US" dirty="0"/>
              <a:t>LV power consumption and readout scheme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3A011-139F-3283-87DB-13DC097BF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7640"/>
            <a:ext cx="9144000" cy="1280160"/>
          </a:xfrm>
        </p:spPr>
        <p:txBody>
          <a:bodyPr>
            <a:normAutofit/>
          </a:bodyPr>
          <a:lstStyle/>
          <a:p>
            <a:r>
              <a:rPr lang="en-US" dirty="0"/>
              <a:t>Takao Sakaguchi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7F68-8C16-5F17-52B4-DFFADC5C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9CF2-6AC3-4887-BC8B-56E0A2E12113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A92B6-E577-6348-FFC3-38B23528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D1D54-A8E1-4AA3-9207-0351A750D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A89F7E-A4B3-2F96-A7A5-CC78AB55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15166" cy="53498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Power consumption of a 32ch-FCFD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01B9EB-2FEA-F7DC-8756-8EF11D9D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19" y="1227001"/>
            <a:ext cx="4348073" cy="4779142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FCFD now goes for 32ch/chip.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Previous number:</a:t>
            </a:r>
          </a:p>
          <a:p>
            <a:pPr lvl="1"/>
            <a:r>
              <a:rPr kumimoji="1" lang="en-US" altLang="ja-JP" i="1" dirty="0">
                <a:solidFill>
                  <a:srgbClr val="00B0F0"/>
                </a:solidFill>
              </a:rPr>
              <a:t>Estimated from the table for 128ch</a:t>
            </a:r>
            <a:r>
              <a:rPr kumimoji="1" lang="en-US" altLang="ja-JP" i="1" dirty="0"/>
              <a:t>.</a:t>
            </a:r>
          </a:p>
          <a:p>
            <a:pPr lvl="1"/>
            <a:r>
              <a:rPr kumimoji="1" lang="en-US" altLang="ja-JP" dirty="0"/>
              <a:t>Analog 32ch: 3.8mW * 32 = 120mW</a:t>
            </a:r>
          </a:p>
          <a:p>
            <a:pPr lvl="1"/>
            <a:r>
              <a:rPr kumimoji="1" lang="en-US" altLang="ja-JP" dirty="0"/>
              <a:t>TDC+ADC 32ch: 0.2mW *32 = 6.4mW</a:t>
            </a:r>
          </a:p>
          <a:p>
            <a:pPr lvl="1"/>
            <a:r>
              <a:rPr kumimoji="1" lang="en-US" altLang="ja-JP" dirty="0"/>
              <a:t>Supporting Circuitry 32ch: 6.4mW</a:t>
            </a:r>
          </a:p>
          <a:p>
            <a:pPr lvl="1"/>
            <a:r>
              <a:rPr kumimoji="1" lang="en-US" altLang="ja-JP" dirty="0"/>
              <a:t>Global circuitry: 1per chip = 200mW</a:t>
            </a:r>
          </a:p>
          <a:p>
            <a:pPr lvl="1"/>
            <a:r>
              <a:rPr kumimoji="1" lang="en-US" altLang="ja-JP" dirty="0"/>
              <a:t>Total power per chip will be: </a:t>
            </a:r>
            <a:r>
              <a:rPr kumimoji="1" lang="en-US" altLang="ja-JP" u="sng" dirty="0"/>
              <a:t>330mW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New number:</a:t>
            </a:r>
          </a:p>
          <a:p>
            <a:pPr lvl="1"/>
            <a:r>
              <a:rPr kumimoji="1" lang="en-US" altLang="ja-JP" i="1" dirty="0">
                <a:solidFill>
                  <a:srgbClr val="00B0F0"/>
                </a:solidFill>
              </a:rPr>
              <a:t>As presented at the TIC meeting</a:t>
            </a:r>
          </a:p>
          <a:p>
            <a:pPr lvl="1"/>
            <a:r>
              <a:rPr kumimoji="1" lang="en-US" altLang="ja-JP" dirty="0"/>
              <a:t>Analog 32ch: 3.6mW * 32= </a:t>
            </a:r>
            <a:r>
              <a:rPr kumimoji="1" lang="en-US" altLang="ja-JP" dirty="0">
                <a:solidFill>
                  <a:srgbClr val="FF0000"/>
                </a:solidFill>
              </a:rPr>
              <a:t>116.2mW</a:t>
            </a:r>
          </a:p>
          <a:p>
            <a:pPr lvl="1"/>
            <a:r>
              <a:rPr kumimoji="1" lang="en-US" altLang="ja-JP" dirty="0"/>
              <a:t>TDC+ADC 32ch: 0.2mW*32= 6.4mW</a:t>
            </a:r>
          </a:p>
          <a:p>
            <a:pPr lvl="1"/>
            <a:r>
              <a:rPr kumimoji="1" lang="en-US" altLang="ja-JP" dirty="0"/>
              <a:t>Supporting Circuitry 32ch: </a:t>
            </a:r>
            <a:r>
              <a:rPr kumimoji="1" lang="en-US" altLang="ja-JP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kumimoji="1" lang="en-US" altLang="ja-JP" dirty="0"/>
              <a:t>Global circuitry: 1 per chip = </a:t>
            </a:r>
            <a:r>
              <a:rPr kumimoji="1" lang="en-US" altLang="ja-JP" dirty="0">
                <a:solidFill>
                  <a:srgbClr val="FF0000"/>
                </a:solidFill>
              </a:rPr>
              <a:t>78mW</a:t>
            </a:r>
          </a:p>
          <a:p>
            <a:pPr lvl="1"/>
            <a:r>
              <a:rPr kumimoji="1" lang="en-US" altLang="ja-JP" dirty="0"/>
              <a:t>Total power per chip: </a:t>
            </a:r>
            <a:r>
              <a:rPr kumimoji="1" lang="en-US" altLang="ja-JP" u="sng" dirty="0">
                <a:solidFill>
                  <a:srgbClr val="FF0000"/>
                </a:solidFill>
              </a:rPr>
              <a:t>200mW</a:t>
            </a:r>
            <a:r>
              <a:rPr kumimoji="1" lang="en-US" altLang="ja-JP" dirty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EBC417-9F0B-9DE3-2022-4230B44F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81C0D7-7689-7D13-300F-E3910C96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5AD1108-E78C-3572-DA7C-58293C53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006"/>
          <a:stretch>
            <a:fillRect/>
          </a:stretch>
        </p:blipFill>
        <p:spPr>
          <a:xfrm>
            <a:off x="5394103" y="1345883"/>
            <a:ext cx="6446728" cy="2051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39A83E-278F-C1A5-8C0F-858E9D6B48C9}"/>
              </a:ext>
            </a:extLst>
          </p:cNvPr>
          <p:cNvSpPr txBox="1"/>
          <p:nvPr/>
        </p:nvSpPr>
        <p:spPr>
          <a:xfrm>
            <a:off x="7472363" y="4060471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From Artur’s slide</a:t>
            </a:r>
            <a:endParaRPr kumimoji="1" lang="ja-JP" alt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29DFC9-3F18-B749-786D-7BCA57EC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282" y="3529816"/>
            <a:ext cx="5850628" cy="28608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B9DB3B-5EC4-0AC1-18D3-1CD7D47AB5BD}"/>
              </a:ext>
            </a:extLst>
          </p:cNvPr>
          <p:cNvSpPr txBox="1"/>
          <p:nvPr/>
        </p:nvSpPr>
        <p:spPr>
          <a:xfrm>
            <a:off x="6096000" y="3529816"/>
            <a:ext cx="510024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Table presented by Artur at TIC meeting on May 11,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A9B8D-D594-552C-B362-C7FBB5554639}"/>
              </a:ext>
            </a:extLst>
          </p:cNvPr>
          <p:cNvSpPr txBox="1"/>
          <p:nvPr/>
        </p:nvSpPr>
        <p:spPr>
          <a:xfrm>
            <a:off x="5606788" y="1312953"/>
            <a:ext cx="546912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Table presented by Artur at </a:t>
            </a:r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coll</a:t>
            </a:r>
            <a:r>
              <a:rPr lang="en-US" sz="1600" dirty="0"/>
              <a:t> meeting on Jul 16,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5DE9DE-468F-FFF5-230D-1B5935D29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25353" r="40792" b="24550"/>
          <a:stretch>
            <a:fillRect/>
          </a:stretch>
        </p:blipFill>
        <p:spPr>
          <a:xfrm rot="5400000">
            <a:off x="10306756" y="-19153"/>
            <a:ext cx="1063264" cy="13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4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13DE-7333-EFDA-35B1-637490A14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arallelogram 61">
            <a:extLst>
              <a:ext uri="{FF2B5EF4-FFF2-40B4-BE49-F238E27FC236}">
                <a16:creationId xmlns:a16="http://schemas.microsoft.com/office/drawing/2014/main" id="{D1EEFE11-640F-5AB7-C41C-604E99FA8E2C}"/>
              </a:ext>
            </a:extLst>
          </p:cNvPr>
          <p:cNvSpPr/>
          <p:nvPr/>
        </p:nvSpPr>
        <p:spPr>
          <a:xfrm rot="16200000" flipH="1">
            <a:off x="3496159" y="4068356"/>
            <a:ext cx="4114436" cy="1126190"/>
          </a:xfrm>
          <a:prstGeom prst="parallelogram">
            <a:avLst>
              <a:gd name="adj" fmla="val 6762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C9DDB-B20E-DB23-749C-1321E6E9C23D}"/>
              </a:ext>
            </a:extLst>
          </p:cNvPr>
          <p:cNvSpPr/>
          <p:nvPr/>
        </p:nvSpPr>
        <p:spPr>
          <a:xfrm>
            <a:off x="5853410" y="2847911"/>
            <a:ext cx="2986742" cy="3188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E6CAC-3BEE-A121-FA24-D80195393DB7}"/>
              </a:ext>
            </a:extLst>
          </p:cNvPr>
          <p:cNvSpPr/>
          <p:nvPr/>
        </p:nvSpPr>
        <p:spPr>
          <a:xfrm>
            <a:off x="5765657" y="2895086"/>
            <a:ext cx="2986742" cy="3188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FD667E-E38A-9DF5-E4E1-172CE4FCE8EA}"/>
              </a:ext>
            </a:extLst>
          </p:cNvPr>
          <p:cNvSpPr/>
          <p:nvPr/>
        </p:nvSpPr>
        <p:spPr>
          <a:xfrm>
            <a:off x="5684432" y="2953703"/>
            <a:ext cx="2986742" cy="3188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16CCF-DE65-B23E-A9F0-889E6DFDD37C}"/>
              </a:ext>
            </a:extLst>
          </p:cNvPr>
          <p:cNvSpPr/>
          <p:nvPr/>
        </p:nvSpPr>
        <p:spPr>
          <a:xfrm>
            <a:off x="5585453" y="3024402"/>
            <a:ext cx="2986742" cy="3188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0D2E9-7E1C-4CB4-E720-019BE8E3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20" y="312773"/>
            <a:ext cx="9682915" cy="564984"/>
          </a:xfrm>
        </p:spPr>
        <p:txBody>
          <a:bodyPr>
            <a:normAutofit fontScale="90000"/>
          </a:bodyPr>
          <a:lstStyle/>
          <a:p>
            <a:r>
              <a:rPr lang="en-US" dirty="0"/>
              <a:t>Readout scheme and LV power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625E6-F62B-C94F-DF08-88294157A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89" y="975695"/>
            <a:ext cx="4336143" cy="53505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Average data rate (incl background):</a:t>
            </a:r>
          </a:p>
          <a:p>
            <a:pPr lvl="1"/>
            <a:r>
              <a:rPr lang="en-US" dirty="0"/>
              <a:t>Based on hit rate provided by Brian</a:t>
            </a:r>
          </a:p>
          <a:p>
            <a:pPr lvl="1"/>
            <a:r>
              <a:rPr lang="en-US" dirty="0"/>
              <a:t>5bit ADC/TDC + ~20% </a:t>
            </a:r>
            <a:r>
              <a:rPr lang="en-US" dirty="0" err="1"/>
              <a:t>hdr</a:t>
            </a:r>
            <a:r>
              <a:rPr lang="en-US" dirty="0"/>
              <a:t> =12 bit/hit/pad.</a:t>
            </a:r>
          </a:p>
          <a:p>
            <a:pPr lvl="1"/>
            <a:r>
              <a:rPr lang="en-US" u="sng" dirty="0"/>
              <a:t>15Mbps</a:t>
            </a:r>
            <a:r>
              <a:rPr lang="en-US" dirty="0"/>
              <a:t> per HRPPD</a:t>
            </a:r>
          </a:p>
          <a:p>
            <a:pPr lvl="1"/>
            <a:r>
              <a:rPr lang="en-US" u="sng" dirty="0"/>
              <a:t>1Gbps</a:t>
            </a:r>
            <a:r>
              <a:rPr lang="en-US" dirty="0"/>
              <a:t> from </a:t>
            </a:r>
            <a:r>
              <a:rPr lang="en-US" dirty="0" err="1"/>
              <a:t>pfRICH</a:t>
            </a:r>
            <a:r>
              <a:rPr lang="en-US" dirty="0"/>
              <a:t> as whole</a:t>
            </a:r>
          </a:p>
          <a:p>
            <a:pPr lvl="2"/>
            <a:endParaRPr lang="en-US" dirty="0"/>
          </a:p>
          <a:p>
            <a:r>
              <a:rPr lang="en-US" dirty="0"/>
              <a:t>Bandwidth of </a:t>
            </a:r>
            <a:r>
              <a:rPr lang="en-US" dirty="0" err="1"/>
              <a:t>lpGBT</a:t>
            </a:r>
            <a:r>
              <a:rPr lang="en-US" dirty="0"/>
              <a:t> + VTRX+</a:t>
            </a:r>
          </a:p>
          <a:p>
            <a:pPr lvl="1"/>
            <a:r>
              <a:rPr lang="en-US" dirty="0"/>
              <a:t>Max bandwidth for </a:t>
            </a:r>
            <a:r>
              <a:rPr lang="en-US" dirty="0" err="1"/>
              <a:t>lpGBT</a:t>
            </a:r>
            <a:r>
              <a:rPr lang="en-US" dirty="0"/>
              <a:t> with FEC10 encoding is </a:t>
            </a:r>
            <a:r>
              <a:rPr lang="en-US" u="sng" dirty="0"/>
              <a:t>7.68Gbps</a:t>
            </a:r>
            <a:r>
              <a:rPr lang="en-US" dirty="0"/>
              <a:t>. (10.24Gbps mode)</a:t>
            </a:r>
          </a:p>
          <a:p>
            <a:pPr lvl="1"/>
            <a:r>
              <a:rPr lang="en-US" dirty="0"/>
              <a:t>Whole </a:t>
            </a:r>
            <a:r>
              <a:rPr lang="en-US" dirty="0" err="1"/>
              <a:t>pfRICH</a:t>
            </a:r>
            <a:r>
              <a:rPr lang="en-US" dirty="0"/>
              <a:t> data could fit to this.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Conceptual readout scheme.</a:t>
            </a:r>
          </a:p>
          <a:p>
            <a:pPr lvl="1"/>
            <a:r>
              <a:rPr lang="en-US" altLang="ja-JP" dirty="0"/>
              <a:t>Four (tentative) FCFDs per FEB.</a:t>
            </a:r>
          </a:p>
          <a:p>
            <a:pPr lvl="1"/>
            <a:r>
              <a:rPr lang="en-US" altLang="ja-JP" dirty="0"/>
              <a:t>FCFD output bandwidth: 320Mbps/chip</a:t>
            </a:r>
          </a:p>
          <a:p>
            <a:pPr lvl="1"/>
            <a:r>
              <a:rPr lang="en-US" altLang="ja-JP" dirty="0"/>
              <a:t>A Father board (FB) (a set of </a:t>
            </a:r>
            <a:r>
              <a:rPr lang="en-US" altLang="ja-JP" dirty="0" err="1"/>
              <a:t>lpGBT</a:t>
            </a:r>
            <a:r>
              <a:rPr lang="en-US" altLang="ja-JP" dirty="0"/>
              <a:t> and VTRX+) handles eight FEBs.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FB can handle multiple HRPPDs, but we should carefully design conn. diagram.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Power: 1.1*8+1.6 = </a:t>
            </a:r>
            <a:r>
              <a:rPr lang="en-US" altLang="ja-JP" u="sng" dirty="0"/>
              <a:t>10.4 W/HRPPD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u="sng" dirty="0"/>
              <a:t>707W for whole </a:t>
            </a:r>
            <a:r>
              <a:rPr lang="en-US" altLang="ja-JP" u="sng" dirty="0" err="1"/>
              <a:t>pfRICH</a:t>
            </a:r>
            <a:r>
              <a:rPr lang="en-US" altLang="ja-JP" dirty="0"/>
              <a:t>. If we collect all data to one </a:t>
            </a:r>
            <a:r>
              <a:rPr lang="en-US" altLang="ja-JP" dirty="0" err="1"/>
              <a:t>lpGBT+VTRX</a:t>
            </a:r>
            <a:r>
              <a:rPr lang="en-US" altLang="ja-JP" dirty="0"/>
              <a:t>, we save </a:t>
            </a:r>
            <a:r>
              <a:rPr lang="en-US" altLang="ja-JP" u="sng" dirty="0"/>
              <a:t>100W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dirty="0"/>
              <a:t>bPOL48 (DC-DC) eff. is assumed to be 70% in average (can be better).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C1E27A-0522-006B-DA13-D91733A1C651}"/>
              </a:ext>
            </a:extLst>
          </p:cNvPr>
          <p:cNvSpPr/>
          <p:nvPr/>
        </p:nvSpPr>
        <p:spPr>
          <a:xfrm>
            <a:off x="9752183" y="5568531"/>
            <a:ext cx="810407" cy="8852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RDO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573EFF-15B3-F614-0DEE-E98F55216E47}"/>
              </a:ext>
            </a:extLst>
          </p:cNvPr>
          <p:cNvSpPr/>
          <p:nvPr/>
        </p:nvSpPr>
        <p:spPr>
          <a:xfrm>
            <a:off x="11079621" y="4130155"/>
            <a:ext cx="810407" cy="23236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FELIX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BB0C2-EDD8-9CCC-741F-CC1DD6CF64A4}"/>
              </a:ext>
            </a:extLst>
          </p:cNvPr>
          <p:cNvSpPr/>
          <p:nvPr/>
        </p:nvSpPr>
        <p:spPr>
          <a:xfrm>
            <a:off x="9778727" y="3311628"/>
            <a:ext cx="1432869" cy="5675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Wiener MPV4016I ?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12E7B35-2773-2F3A-CC51-9444B5433542}"/>
              </a:ext>
            </a:extLst>
          </p:cNvPr>
          <p:cNvSpPr/>
          <p:nvPr/>
        </p:nvSpPr>
        <p:spPr>
          <a:xfrm>
            <a:off x="9751133" y="4139670"/>
            <a:ext cx="810407" cy="8852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RDO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2B8FB44-6BCE-5B6A-A348-A303D1CD4EB4}"/>
              </a:ext>
            </a:extLst>
          </p:cNvPr>
          <p:cNvCxnSpPr>
            <a:cxnSpLocks/>
          </p:cNvCxnSpPr>
          <p:nvPr/>
        </p:nvCxnSpPr>
        <p:spPr>
          <a:xfrm>
            <a:off x="10585469" y="4608418"/>
            <a:ext cx="4941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9FD8E6F-4F75-6E01-9EE0-21AB19B8C328}"/>
              </a:ext>
            </a:extLst>
          </p:cNvPr>
          <p:cNvCxnSpPr>
            <a:cxnSpLocks/>
          </p:cNvCxnSpPr>
          <p:nvPr/>
        </p:nvCxnSpPr>
        <p:spPr>
          <a:xfrm>
            <a:off x="10609117" y="5966318"/>
            <a:ext cx="4941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9D41C62-CD14-5BC1-9F84-DBCBFC4501F6}"/>
              </a:ext>
            </a:extLst>
          </p:cNvPr>
          <p:cNvCxnSpPr>
            <a:cxnSpLocks/>
          </p:cNvCxnSpPr>
          <p:nvPr/>
        </p:nvCxnSpPr>
        <p:spPr>
          <a:xfrm>
            <a:off x="10156336" y="5099434"/>
            <a:ext cx="0" cy="40595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9" name="Table 168">
            <a:extLst>
              <a:ext uri="{FF2B5EF4-FFF2-40B4-BE49-F238E27FC236}">
                <a16:creationId xmlns:a16="http://schemas.microsoft.com/office/drawing/2014/main" id="{ED3CB4A9-F23E-CDC2-AB0E-224275DFF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30268"/>
              </p:ext>
            </p:extLst>
          </p:nvPr>
        </p:nvGraphicFramePr>
        <p:xfrm>
          <a:off x="5064998" y="1108990"/>
          <a:ext cx="2958551" cy="114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93">
                  <a:extLst>
                    <a:ext uri="{9D8B030D-6E8A-4147-A177-3AD203B41FA5}">
                      <a16:colId xmlns:a16="http://schemas.microsoft.com/office/drawing/2014/main" val="1250816839"/>
                    </a:ext>
                  </a:extLst>
                </a:gridCol>
                <a:gridCol w="999545">
                  <a:extLst>
                    <a:ext uri="{9D8B030D-6E8A-4147-A177-3AD203B41FA5}">
                      <a16:colId xmlns:a16="http://schemas.microsoft.com/office/drawing/2014/main" val="569413285"/>
                    </a:ext>
                  </a:extLst>
                </a:gridCol>
                <a:gridCol w="991513">
                  <a:extLst>
                    <a:ext uri="{9D8B030D-6E8A-4147-A177-3AD203B41FA5}">
                      <a16:colId xmlns:a16="http://schemas.microsoft.com/office/drawing/2014/main" val="2464925508"/>
                    </a:ext>
                  </a:extLst>
                </a:gridCol>
              </a:tblGrid>
              <a:tr h="285026">
                <a:tc>
                  <a:txBody>
                    <a:bodyPr/>
                    <a:lstStyle/>
                    <a:p>
                      <a:r>
                        <a:rPr lang="en-US" sz="1300" dirty="0"/>
                        <a:t>Parts</a:t>
                      </a:r>
                    </a:p>
                  </a:txBody>
                  <a:tcPr marL="85508" marR="85508" marT="42754" marB="42754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Per unit</a:t>
                      </a:r>
                    </a:p>
                  </a:txBody>
                  <a:tcPr marL="85508" marR="85508" marT="42754" marB="42754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QTY</a:t>
                      </a:r>
                    </a:p>
                  </a:txBody>
                  <a:tcPr marL="85508" marR="85508" marT="42754" marB="42754"/>
                </a:tc>
                <a:extLst>
                  <a:ext uri="{0D108BD9-81ED-4DB2-BD59-A6C34878D82A}">
                    <a16:rowId xmlns:a16="http://schemas.microsoft.com/office/drawing/2014/main" val="1785608881"/>
                  </a:ext>
                </a:extLst>
              </a:tr>
              <a:tr h="285026">
                <a:tc>
                  <a:txBody>
                    <a:bodyPr/>
                    <a:lstStyle/>
                    <a:p>
                      <a:r>
                        <a:rPr lang="en-US" sz="1300" dirty="0"/>
                        <a:t>FCFD</a:t>
                      </a:r>
                    </a:p>
                  </a:txBody>
                  <a:tcPr marL="85508" marR="85508" marT="42754" marB="42754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200mW</a:t>
                      </a:r>
                    </a:p>
                  </a:txBody>
                  <a:tcPr marL="85508" marR="85508" marT="42754" marB="42754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85508" marR="85508" marT="42754" marB="42754"/>
                </a:tc>
                <a:extLst>
                  <a:ext uri="{0D108BD9-81ED-4DB2-BD59-A6C34878D82A}">
                    <a16:rowId xmlns:a16="http://schemas.microsoft.com/office/drawing/2014/main" val="1793797519"/>
                  </a:ext>
                </a:extLst>
              </a:tr>
              <a:tr h="285026">
                <a:tc>
                  <a:txBody>
                    <a:bodyPr/>
                    <a:lstStyle/>
                    <a:p>
                      <a:r>
                        <a:rPr lang="en-US" sz="1300" dirty="0"/>
                        <a:t>bPOL48</a:t>
                      </a:r>
                    </a:p>
                  </a:txBody>
                  <a:tcPr marL="85508" marR="85508" marT="42754" marB="42754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~70% eff</a:t>
                      </a:r>
                    </a:p>
                  </a:txBody>
                  <a:tcPr marL="85508" marR="85508" marT="42754" marB="42754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 per line</a:t>
                      </a:r>
                    </a:p>
                  </a:txBody>
                  <a:tcPr marL="85508" marR="85508" marT="42754" marB="42754"/>
                </a:tc>
                <a:extLst>
                  <a:ext uri="{0D108BD9-81ED-4DB2-BD59-A6C34878D82A}">
                    <a16:rowId xmlns:a16="http://schemas.microsoft.com/office/drawing/2014/main" val="2924441434"/>
                  </a:ext>
                </a:extLst>
              </a:tr>
              <a:tr h="285026">
                <a:tc>
                  <a:txBody>
                    <a:bodyPr/>
                    <a:lstStyle/>
                    <a:p>
                      <a:r>
                        <a:rPr lang="en-US" sz="1300" dirty="0"/>
                        <a:t>Total</a:t>
                      </a:r>
                    </a:p>
                  </a:txBody>
                  <a:tcPr marL="85508" marR="85508" marT="42754" marB="42754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~1.1W</a:t>
                      </a:r>
                    </a:p>
                  </a:txBody>
                  <a:tcPr marL="85508" marR="85508" marT="42754" marB="42754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per FEB</a:t>
                      </a:r>
                    </a:p>
                  </a:txBody>
                  <a:tcPr marL="85508" marR="85508" marT="42754" marB="42754"/>
                </a:tc>
                <a:extLst>
                  <a:ext uri="{0D108BD9-81ED-4DB2-BD59-A6C34878D82A}">
                    <a16:rowId xmlns:a16="http://schemas.microsoft.com/office/drawing/2014/main" val="700156504"/>
                  </a:ext>
                </a:extLst>
              </a:tr>
            </a:tbl>
          </a:graphicData>
        </a:graphic>
      </p:graphicFrame>
      <p:sp>
        <p:nvSpPr>
          <p:cNvPr id="170" name="TextBox 169">
            <a:extLst>
              <a:ext uri="{FF2B5EF4-FFF2-40B4-BE49-F238E27FC236}">
                <a16:creationId xmlns:a16="http://schemas.microsoft.com/office/drawing/2014/main" id="{668A309D-0650-0687-D2CA-A62EB09CC35A}"/>
              </a:ext>
            </a:extLst>
          </p:cNvPr>
          <p:cNvSpPr txBox="1"/>
          <p:nvPr/>
        </p:nvSpPr>
        <p:spPr>
          <a:xfrm>
            <a:off x="9751133" y="2847856"/>
            <a:ext cx="1438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0-16V, 10A/</a:t>
            </a:r>
            <a:r>
              <a:rPr lang="en-US" sz="1200" dirty="0" err="1"/>
              <a:t>ch</a:t>
            </a:r>
            <a:r>
              <a:rPr lang="en-US" sz="1200" dirty="0"/>
              <a:t> max,</a:t>
            </a:r>
          </a:p>
          <a:p>
            <a:r>
              <a:rPr lang="en-US" sz="1200" dirty="0"/>
              <a:t>100W/</a:t>
            </a:r>
            <a:r>
              <a:rPr lang="en-US" sz="1200" dirty="0" err="1"/>
              <a:t>ch</a:t>
            </a:r>
            <a:r>
              <a:rPr lang="en-US" sz="1200" dirty="0"/>
              <a:t> max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885A7AD-5846-2DCE-CAC2-D0A57A7F07F0}"/>
              </a:ext>
            </a:extLst>
          </p:cNvPr>
          <p:cNvSpPr/>
          <p:nvPr/>
        </p:nvSpPr>
        <p:spPr>
          <a:xfrm>
            <a:off x="9693728" y="2847856"/>
            <a:ext cx="1625725" cy="11388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01F99-3418-9A96-EED1-E5EEBF2AE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42A5-F251-4AA1-AC03-7146D967FAAE}" type="datetime1">
              <a:rPr lang="en-US" smtClean="0"/>
              <a:t>5/13/2026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1B79852-C062-B9CC-1BAB-9C0A7960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98877"/>
            <a:ext cx="2743200" cy="365125"/>
          </a:xfrm>
        </p:spPr>
        <p:txBody>
          <a:bodyPr/>
          <a:lstStyle/>
          <a:p>
            <a:fld id="{D48592C1-4CE5-4BF6-901C-E4E08D8AB324}" type="slidenum">
              <a:rPr lang="en-US" smtClean="0"/>
              <a:t>3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41EF-CC47-EA4E-6A09-434A2438456F}"/>
              </a:ext>
            </a:extLst>
          </p:cNvPr>
          <p:cNvSpPr/>
          <p:nvPr/>
        </p:nvSpPr>
        <p:spPr>
          <a:xfrm>
            <a:off x="5489615" y="3088823"/>
            <a:ext cx="2986742" cy="3188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D49D85-94F5-6B22-05F5-D4E4EB704D05}"/>
              </a:ext>
            </a:extLst>
          </p:cNvPr>
          <p:cNvSpPr/>
          <p:nvPr/>
        </p:nvSpPr>
        <p:spPr>
          <a:xfrm>
            <a:off x="5368738" y="3161197"/>
            <a:ext cx="2996034" cy="3188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C128F3-5B38-1C60-222A-BDEF3D1A4530}"/>
              </a:ext>
            </a:extLst>
          </p:cNvPr>
          <p:cNvSpPr/>
          <p:nvPr/>
        </p:nvSpPr>
        <p:spPr>
          <a:xfrm>
            <a:off x="5264225" y="3230026"/>
            <a:ext cx="2986742" cy="3188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87412E-19D0-11B1-D8BE-48F0687FECAD}"/>
              </a:ext>
            </a:extLst>
          </p:cNvPr>
          <p:cNvSpPr/>
          <p:nvPr/>
        </p:nvSpPr>
        <p:spPr>
          <a:xfrm>
            <a:off x="5146182" y="3311629"/>
            <a:ext cx="2986742" cy="3188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127F7E-F31D-BE3A-1433-C85EDC602F42}"/>
              </a:ext>
            </a:extLst>
          </p:cNvPr>
          <p:cNvSpPr/>
          <p:nvPr/>
        </p:nvSpPr>
        <p:spPr>
          <a:xfrm>
            <a:off x="5395959" y="3615101"/>
            <a:ext cx="598642" cy="434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FCFD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4EDC66-96DE-F6EE-303A-4E6A98694D0F}"/>
              </a:ext>
            </a:extLst>
          </p:cNvPr>
          <p:cNvSpPr txBox="1"/>
          <p:nvPr/>
        </p:nvSpPr>
        <p:spPr>
          <a:xfrm>
            <a:off x="6418123" y="2515044"/>
            <a:ext cx="171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FEBs, 8 per HRPPD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EFC6FC-97A9-A89A-A664-8D9F72E3B210}"/>
              </a:ext>
            </a:extLst>
          </p:cNvPr>
          <p:cNvSpPr/>
          <p:nvPr/>
        </p:nvSpPr>
        <p:spPr>
          <a:xfrm>
            <a:off x="5395959" y="4323076"/>
            <a:ext cx="595204" cy="434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FCFD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748BB3-A665-4919-E014-9FAC3BC7D620}"/>
              </a:ext>
            </a:extLst>
          </p:cNvPr>
          <p:cNvSpPr/>
          <p:nvPr/>
        </p:nvSpPr>
        <p:spPr>
          <a:xfrm>
            <a:off x="5395959" y="5031051"/>
            <a:ext cx="595204" cy="434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FCFD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CE40BC-3105-A6B0-5768-0D14AC2045A3}"/>
              </a:ext>
            </a:extLst>
          </p:cNvPr>
          <p:cNvSpPr/>
          <p:nvPr/>
        </p:nvSpPr>
        <p:spPr>
          <a:xfrm>
            <a:off x="5395959" y="5739026"/>
            <a:ext cx="595204" cy="434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FCFD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0E7BAA-D2DB-CD2A-0B4F-0D773FD0007A}"/>
              </a:ext>
            </a:extLst>
          </p:cNvPr>
          <p:cNvSpPr/>
          <p:nvPr/>
        </p:nvSpPr>
        <p:spPr>
          <a:xfrm>
            <a:off x="6688076" y="3532831"/>
            <a:ext cx="1218814" cy="2657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bPOL</a:t>
            </a:r>
            <a:r>
              <a:rPr lang="en-US" sz="1200" dirty="0">
                <a:solidFill>
                  <a:schemeClr val="tx1"/>
                </a:solidFill>
              </a:rPr>
              <a:t> 48: 2.5V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8B41FD-EE4B-0A48-2569-53DC463CA06F}"/>
              </a:ext>
            </a:extLst>
          </p:cNvPr>
          <p:cNvCxnSpPr>
            <a:cxnSpLocks/>
          </p:cNvCxnSpPr>
          <p:nvPr/>
        </p:nvCxnSpPr>
        <p:spPr>
          <a:xfrm>
            <a:off x="7895586" y="3650977"/>
            <a:ext cx="18983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CCA555F-4B7B-137A-8A89-27C4BE872E9B}"/>
              </a:ext>
            </a:extLst>
          </p:cNvPr>
          <p:cNvCxnSpPr>
            <a:cxnSpLocks/>
          </p:cNvCxnSpPr>
          <p:nvPr/>
        </p:nvCxnSpPr>
        <p:spPr>
          <a:xfrm flipH="1">
            <a:off x="5991163" y="3615101"/>
            <a:ext cx="667063" cy="71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26E9C4-0D67-CFA5-CA36-06C8D9172C9E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5951589" y="3720491"/>
            <a:ext cx="730940" cy="416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9E2F85-9481-6AC5-2288-FA9F716B606E}"/>
              </a:ext>
            </a:extLst>
          </p:cNvPr>
          <p:cNvCxnSpPr>
            <a:cxnSpLocks/>
            <a:endCxn id="28" idx="3"/>
          </p:cNvCxnSpPr>
          <p:nvPr/>
        </p:nvCxnSpPr>
        <p:spPr>
          <a:xfrm flipH="1" flipV="1">
            <a:off x="5994601" y="3832271"/>
            <a:ext cx="658023" cy="73436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C0F7BB-A459-89BE-1BB1-0185879A8A55}"/>
              </a:ext>
            </a:extLst>
          </p:cNvPr>
          <p:cNvCxnSpPr>
            <a:cxnSpLocks/>
          </p:cNvCxnSpPr>
          <p:nvPr/>
        </p:nvCxnSpPr>
        <p:spPr>
          <a:xfrm>
            <a:off x="6291685" y="4433221"/>
            <a:ext cx="0" cy="148841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609D38-F5E4-7986-13F2-08DBEAC3DEA7}"/>
              </a:ext>
            </a:extLst>
          </p:cNvPr>
          <p:cNvCxnSpPr>
            <a:cxnSpLocks/>
          </p:cNvCxnSpPr>
          <p:nvPr/>
        </p:nvCxnSpPr>
        <p:spPr>
          <a:xfrm flipV="1">
            <a:off x="7289741" y="3800731"/>
            <a:ext cx="2195" cy="21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AE614A1-3CB9-86FE-9E0A-3B305D7EF5EA}"/>
              </a:ext>
            </a:extLst>
          </p:cNvPr>
          <p:cNvSpPr/>
          <p:nvPr/>
        </p:nvSpPr>
        <p:spPr>
          <a:xfrm>
            <a:off x="6682529" y="4003752"/>
            <a:ext cx="1218814" cy="2657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bPOL48: 1.2V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F44C8B-C702-7A14-65D5-C0DF33827919}"/>
              </a:ext>
            </a:extLst>
          </p:cNvPr>
          <p:cNvSpPr/>
          <p:nvPr/>
        </p:nvSpPr>
        <p:spPr>
          <a:xfrm>
            <a:off x="6680334" y="4454815"/>
            <a:ext cx="1218814" cy="2657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bPOL48: 1.2V</a:t>
            </a:r>
          </a:p>
        </p:txBody>
      </p:sp>
      <p:cxnSp>
        <p:nvCxnSpPr>
          <p:cNvPr id="45" name="Straight Arrow Connector 165">
            <a:extLst>
              <a:ext uri="{FF2B5EF4-FFF2-40B4-BE49-F238E27FC236}">
                <a16:creationId xmlns:a16="http://schemas.microsoft.com/office/drawing/2014/main" id="{8B5A0777-D07B-B252-C809-B1983B8BD73E}"/>
              </a:ext>
            </a:extLst>
          </p:cNvPr>
          <p:cNvCxnSpPr>
            <a:cxnSpLocks/>
          </p:cNvCxnSpPr>
          <p:nvPr/>
        </p:nvCxnSpPr>
        <p:spPr>
          <a:xfrm>
            <a:off x="5849244" y="3924384"/>
            <a:ext cx="2214567" cy="1913270"/>
          </a:xfrm>
          <a:prstGeom prst="bentConnector3">
            <a:avLst>
              <a:gd name="adj1" fmla="val 32968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66">
            <a:extLst>
              <a:ext uri="{FF2B5EF4-FFF2-40B4-BE49-F238E27FC236}">
                <a16:creationId xmlns:a16="http://schemas.microsoft.com/office/drawing/2014/main" id="{33CA55E5-C1A9-2679-75D2-A991C17957DA}"/>
              </a:ext>
            </a:extLst>
          </p:cNvPr>
          <p:cNvCxnSpPr>
            <a:cxnSpLocks/>
          </p:cNvCxnSpPr>
          <p:nvPr/>
        </p:nvCxnSpPr>
        <p:spPr>
          <a:xfrm>
            <a:off x="5864603" y="3962541"/>
            <a:ext cx="2315860" cy="1989871"/>
          </a:xfrm>
          <a:prstGeom prst="bentConnector3">
            <a:avLst>
              <a:gd name="adj1" fmla="val 28284"/>
            </a:avLst>
          </a:prstGeom>
          <a:ln>
            <a:solidFill>
              <a:srgbClr val="92D05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9C16193-5B7D-B10F-4B7C-E591EFF256FC}"/>
              </a:ext>
            </a:extLst>
          </p:cNvPr>
          <p:cNvSpPr txBox="1"/>
          <p:nvPr/>
        </p:nvSpPr>
        <p:spPr>
          <a:xfrm>
            <a:off x="6217142" y="5981232"/>
            <a:ext cx="157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control, Clock, trigger, digitized data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60027F6-39C2-2D35-873A-B97ECAF6A10A}"/>
              </a:ext>
            </a:extLst>
          </p:cNvPr>
          <p:cNvSpPr/>
          <p:nvPr/>
        </p:nvSpPr>
        <p:spPr>
          <a:xfrm rot="10800000">
            <a:off x="7854350" y="3808532"/>
            <a:ext cx="145016" cy="624689"/>
          </a:xfrm>
          <a:custGeom>
            <a:avLst/>
            <a:gdLst>
              <a:gd name="csX0" fmla="*/ 117856 w 145016"/>
              <a:gd name="csY0" fmla="*/ 0 h 624689"/>
              <a:gd name="csX1" fmla="*/ 27321 w 145016"/>
              <a:gd name="csY1" fmla="*/ 153909 h 624689"/>
              <a:gd name="csX2" fmla="*/ 161 w 145016"/>
              <a:gd name="csY2" fmla="*/ 398353 h 624689"/>
              <a:gd name="csX3" fmla="*/ 36375 w 145016"/>
              <a:gd name="csY3" fmla="*/ 497941 h 624689"/>
              <a:gd name="csX4" fmla="*/ 145016 w 145016"/>
              <a:gd name="csY4" fmla="*/ 624689 h 6246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5016" h="624689">
                <a:moveTo>
                  <a:pt x="117856" y="0"/>
                </a:moveTo>
                <a:cubicBezTo>
                  <a:pt x="82396" y="43758"/>
                  <a:pt x="46937" y="87517"/>
                  <a:pt x="27321" y="153909"/>
                </a:cubicBezTo>
                <a:cubicBezTo>
                  <a:pt x="7705" y="220301"/>
                  <a:pt x="-1348" y="341014"/>
                  <a:pt x="161" y="398353"/>
                </a:cubicBezTo>
                <a:cubicBezTo>
                  <a:pt x="1670" y="455692"/>
                  <a:pt x="12233" y="460218"/>
                  <a:pt x="36375" y="497941"/>
                </a:cubicBezTo>
                <a:cubicBezTo>
                  <a:pt x="60517" y="535664"/>
                  <a:pt x="102766" y="580176"/>
                  <a:pt x="145016" y="62468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E38E99-D23C-8AA5-0C14-C21F2F022332}"/>
              </a:ext>
            </a:extLst>
          </p:cNvPr>
          <p:cNvSpPr/>
          <p:nvPr/>
        </p:nvSpPr>
        <p:spPr>
          <a:xfrm>
            <a:off x="8132924" y="5064982"/>
            <a:ext cx="82645" cy="1234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3B3CFAB-A139-E77F-100F-C89817DAC2C5}"/>
              </a:ext>
            </a:extLst>
          </p:cNvPr>
          <p:cNvSpPr/>
          <p:nvPr/>
        </p:nvSpPr>
        <p:spPr>
          <a:xfrm>
            <a:off x="8283479" y="4928602"/>
            <a:ext cx="82645" cy="1234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8A7829-2B4E-1E0F-1EBB-428CCD5A9CAD}"/>
              </a:ext>
            </a:extLst>
          </p:cNvPr>
          <p:cNvSpPr/>
          <p:nvPr/>
        </p:nvSpPr>
        <p:spPr>
          <a:xfrm>
            <a:off x="8424398" y="4817153"/>
            <a:ext cx="82645" cy="1234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165908-3A5D-1255-A983-4769800B39EA}"/>
              </a:ext>
            </a:extLst>
          </p:cNvPr>
          <p:cNvSpPr/>
          <p:nvPr/>
        </p:nvSpPr>
        <p:spPr>
          <a:xfrm>
            <a:off x="8582830" y="4721976"/>
            <a:ext cx="82645" cy="1234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2243D5BB-8778-ED8D-80B7-2AC6B8649007}"/>
              </a:ext>
            </a:extLst>
          </p:cNvPr>
          <p:cNvSpPr/>
          <p:nvPr/>
        </p:nvSpPr>
        <p:spPr>
          <a:xfrm>
            <a:off x="8225216" y="3832271"/>
            <a:ext cx="691328" cy="2741447"/>
          </a:xfrm>
          <a:prstGeom prst="cube">
            <a:avLst>
              <a:gd name="adj" fmla="val 90490"/>
            </a:avLst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4603417-66B1-A1A2-88CD-B861DB7FEC98}"/>
              </a:ext>
            </a:extLst>
          </p:cNvPr>
          <p:cNvSpPr/>
          <p:nvPr/>
        </p:nvSpPr>
        <p:spPr>
          <a:xfrm rot="16200000">
            <a:off x="8105572" y="4952753"/>
            <a:ext cx="1536784" cy="2444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bPOL48: 2.5, 1.2V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CE90183-78EA-DEA2-3E9D-E8D397B1A369}"/>
              </a:ext>
            </a:extLst>
          </p:cNvPr>
          <p:cNvSpPr/>
          <p:nvPr/>
        </p:nvSpPr>
        <p:spPr>
          <a:xfrm rot="16200000">
            <a:off x="8187699" y="5743230"/>
            <a:ext cx="595205" cy="3194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lpGBT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323338D-D440-009E-26D2-2DCE426694B3}"/>
              </a:ext>
            </a:extLst>
          </p:cNvPr>
          <p:cNvSpPr/>
          <p:nvPr/>
        </p:nvSpPr>
        <p:spPr>
          <a:xfrm rot="16200000">
            <a:off x="8133425" y="4913398"/>
            <a:ext cx="716733" cy="2566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VTRX+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741E26A-4391-5929-A33F-37FF2B6D1809}"/>
              </a:ext>
            </a:extLst>
          </p:cNvPr>
          <p:cNvCxnSpPr>
            <a:cxnSpLocks/>
          </p:cNvCxnSpPr>
          <p:nvPr/>
        </p:nvCxnSpPr>
        <p:spPr>
          <a:xfrm rot="16200000">
            <a:off x="8365952" y="5505391"/>
            <a:ext cx="25213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1B8F26F-5CB9-8955-BFC3-FFFB72FBB5DF}"/>
              </a:ext>
            </a:extLst>
          </p:cNvPr>
          <p:cNvSpPr txBox="1"/>
          <p:nvPr/>
        </p:nvSpPr>
        <p:spPr>
          <a:xfrm>
            <a:off x="8982860" y="3363528"/>
            <a:ext cx="574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LVPS</a:t>
            </a:r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C90428E3-3554-CF1E-1110-0124EC4FA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08637"/>
              </p:ext>
            </p:extLst>
          </p:nvPr>
        </p:nvGraphicFramePr>
        <p:xfrm>
          <a:off x="8464373" y="1048665"/>
          <a:ext cx="3322815" cy="143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871">
                  <a:extLst>
                    <a:ext uri="{9D8B030D-6E8A-4147-A177-3AD203B41FA5}">
                      <a16:colId xmlns:a16="http://schemas.microsoft.com/office/drawing/2014/main" val="1250816839"/>
                    </a:ext>
                  </a:extLst>
                </a:gridCol>
                <a:gridCol w="1320594">
                  <a:extLst>
                    <a:ext uri="{9D8B030D-6E8A-4147-A177-3AD203B41FA5}">
                      <a16:colId xmlns:a16="http://schemas.microsoft.com/office/drawing/2014/main" val="569413285"/>
                    </a:ext>
                  </a:extLst>
                </a:gridCol>
                <a:gridCol w="873350">
                  <a:extLst>
                    <a:ext uri="{9D8B030D-6E8A-4147-A177-3AD203B41FA5}">
                      <a16:colId xmlns:a16="http://schemas.microsoft.com/office/drawing/2014/main" val="2464925508"/>
                    </a:ext>
                  </a:extLst>
                </a:gridCol>
              </a:tblGrid>
              <a:tr h="286308">
                <a:tc>
                  <a:txBody>
                    <a:bodyPr/>
                    <a:lstStyle/>
                    <a:p>
                      <a:r>
                        <a:rPr lang="en-US" sz="1300" dirty="0"/>
                        <a:t>Parts</a:t>
                      </a:r>
                    </a:p>
                  </a:txBody>
                  <a:tcPr marL="85892" marR="85892" marT="42946" marB="4294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Per unit</a:t>
                      </a:r>
                    </a:p>
                  </a:txBody>
                  <a:tcPr marL="85892" marR="85892" marT="42946" marB="4294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QTY</a:t>
                      </a:r>
                    </a:p>
                  </a:txBody>
                  <a:tcPr marL="85892" marR="85892" marT="42946" marB="42946"/>
                </a:tc>
                <a:extLst>
                  <a:ext uri="{0D108BD9-81ED-4DB2-BD59-A6C34878D82A}">
                    <a16:rowId xmlns:a16="http://schemas.microsoft.com/office/drawing/2014/main" val="1785608881"/>
                  </a:ext>
                </a:extLst>
              </a:tr>
              <a:tr h="286308">
                <a:tc>
                  <a:txBody>
                    <a:bodyPr/>
                    <a:lstStyle/>
                    <a:p>
                      <a:r>
                        <a:rPr lang="en-US" sz="1300" dirty="0" err="1"/>
                        <a:t>lpGBT</a:t>
                      </a:r>
                      <a:endParaRPr lang="en-US" sz="1300" dirty="0"/>
                    </a:p>
                  </a:txBody>
                  <a:tcPr marL="85892" marR="85892" marT="42946" marB="4294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750mW</a:t>
                      </a:r>
                    </a:p>
                  </a:txBody>
                  <a:tcPr marL="85892" marR="85892" marT="42946" marB="4294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85892" marR="85892" marT="42946" marB="42946"/>
                </a:tc>
                <a:extLst>
                  <a:ext uri="{0D108BD9-81ED-4DB2-BD59-A6C34878D82A}">
                    <a16:rowId xmlns:a16="http://schemas.microsoft.com/office/drawing/2014/main" val="143486095"/>
                  </a:ext>
                </a:extLst>
              </a:tr>
              <a:tr h="286308">
                <a:tc>
                  <a:txBody>
                    <a:bodyPr/>
                    <a:lstStyle/>
                    <a:p>
                      <a:r>
                        <a:rPr lang="en-US" sz="1300" dirty="0"/>
                        <a:t>VTRX+</a:t>
                      </a:r>
                    </a:p>
                  </a:txBody>
                  <a:tcPr marL="85892" marR="85892" marT="42946" marB="4294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300mW</a:t>
                      </a:r>
                    </a:p>
                  </a:txBody>
                  <a:tcPr marL="85892" marR="85892" marT="42946" marB="4294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85892" marR="85892" marT="42946" marB="42946"/>
                </a:tc>
                <a:extLst>
                  <a:ext uri="{0D108BD9-81ED-4DB2-BD59-A6C34878D82A}">
                    <a16:rowId xmlns:a16="http://schemas.microsoft.com/office/drawing/2014/main" val="4215447721"/>
                  </a:ext>
                </a:extLst>
              </a:tr>
              <a:tr h="286308">
                <a:tc>
                  <a:txBody>
                    <a:bodyPr/>
                    <a:lstStyle/>
                    <a:p>
                      <a:r>
                        <a:rPr lang="en-US" sz="1300" dirty="0"/>
                        <a:t>bPOL48</a:t>
                      </a:r>
                    </a:p>
                  </a:txBody>
                  <a:tcPr marL="85892" marR="85892" marT="42946" marB="4294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~70% eff</a:t>
                      </a:r>
                    </a:p>
                  </a:txBody>
                  <a:tcPr marL="85892" marR="85892" marT="42946" marB="4294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 per line</a:t>
                      </a:r>
                    </a:p>
                  </a:txBody>
                  <a:tcPr marL="85892" marR="85892" marT="42946" marB="42946"/>
                </a:tc>
                <a:extLst>
                  <a:ext uri="{0D108BD9-81ED-4DB2-BD59-A6C34878D82A}">
                    <a16:rowId xmlns:a16="http://schemas.microsoft.com/office/drawing/2014/main" val="2924441434"/>
                  </a:ext>
                </a:extLst>
              </a:tr>
              <a:tr h="286308">
                <a:tc>
                  <a:txBody>
                    <a:bodyPr/>
                    <a:lstStyle/>
                    <a:p>
                      <a:r>
                        <a:rPr lang="en-US" sz="1300" dirty="0"/>
                        <a:t>Total</a:t>
                      </a:r>
                    </a:p>
                  </a:txBody>
                  <a:tcPr marL="85892" marR="85892" marT="42946" marB="4294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~1.6W</a:t>
                      </a:r>
                    </a:p>
                  </a:txBody>
                  <a:tcPr marL="85892" marR="85892" marT="42946" marB="4294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Per FB</a:t>
                      </a:r>
                    </a:p>
                  </a:txBody>
                  <a:tcPr marL="85892" marR="85892" marT="42946" marB="42946"/>
                </a:tc>
                <a:extLst>
                  <a:ext uri="{0D108BD9-81ED-4DB2-BD59-A6C34878D82A}">
                    <a16:rowId xmlns:a16="http://schemas.microsoft.com/office/drawing/2014/main" val="700156504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A92FCCCF-4295-DB5F-2382-A7F2F0961B9D}"/>
              </a:ext>
            </a:extLst>
          </p:cNvPr>
          <p:cNvSpPr txBox="1"/>
          <p:nvPr/>
        </p:nvSpPr>
        <p:spPr>
          <a:xfrm rot="19481712">
            <a:off x="4744930" y="2700470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HRPPD backplane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CB6F4DF-E65C-71B0-F673-4A9A326EFD7C}"/>
              </a:ext>
            </a:extLst>
          </p:cNvPr>
          <p:cNvSpPr/>
          <p:nvPr/>
        </p:nvSpPr>
        <p:spPr>
          <a:xfrm>
            <a:off x="8469630" y="4183603"/>
            <a:ext cx="1305432" cy="502697"/>
          </a:xfrm>
          <a:custGeom>
            <a:avLst/>
            <a:gdLst>
              <a:gd name="csX0" fmla="*/ 0 w 1245870"/>
              <a:gd name="csY0" fmla="*/ 659307 h 659307"/>
              <a:gd name="csX1" fmla="*/ 125730 w 1245870"/>
              <a:gd name="csY1" fmla="*/ 144957 h 659307"/>
              <a:gd name="csX2" fmla="*/ 468630 w 1245870"/>
              <a:gd name="csY2" fmla="*/ 7797 h 659307"/>
              <a:gd name="csX3" fmla="*/ 982980 w 1245870"/>
              <a:gd name="csY3" fmla="*/ 30657 h 659307"/>
              <a:gd name="csX4" fmla="*/ 1062990 w 1245870"/>
              <a:gd name="csY4" fmla="*/ 144957 h 659307"/>
              <a:gd name="csX5" fmla="*/ 1120140 w 1245870"/>
              <a:gd name="csY5" fmla="*/ 282117 h 659307"/>
              <a:gd name="csX6" fmla="*/ 1165860 w 1245870"/>
              <a:gd name="csY6" fmla="*/ 282117 h 659307"/>
              <a:gd name="csX7" fmla="*/ 1245870 w 1245870"/>
              <a:gd name="csY7" fmla="*/ 293547 h 6593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245870" h="659307">
                <a:moveTo>
                  <a:pt x="0" y="659307"/>
                </a:moveTo>
                <a:cubicBezTo>
                  <a:pt x="23812" y="456424"/>
                  <a:pt x="47625" y="253542"/>
                  <a:pt x="125730" y="144957"/>
                </a:cubicBezTo>
                <a:cubicBezTo>
                  <a:pt x="203835" y="36372"/>
                  <a:pt x="325755" y="26847"/>
                  <a:pt x="468630" y="7797"/>
                </a:cubicBezTo>
                <a:cubicBezTo>
                  <a:pt x="611505" y="-11253"/>
                  <a:pt x="883920" y="7797"/>
                  <a:pt x="982980" y="30657"/>
                </a:cubicBezTo>
                <a:cubicBezTo>
                  <a:pt x="1082040" y="53517"/>
                  <a:pt x="1040130" y="103047"/>
                  <a:pt x="1062990" y="144957"/>
                </a:cubicBezTo>
                <a:cubicBezTo>
                  <a:pt x="1085850" y="186867"/>
                  <a:pt x="1102995" y="259257"/>
                  <a:pt x="1120140" y="282117"/>
                </a:cubicBezTo>
                <a:cubicBezTo>
                  <a:pt x="1137285" y="304977"/>
                  <a:pt x="1144905" y="280212"/>
                  <a:pt x="1165860" y="282117"/>
                </a:cubicBezTo>
                <a:cubicBezTo>
                  <a:pt x="1186815" y="284022"/>
                  <a:pt x="1216342" y="288784"/>
                  <a:pt x="1245870" y="293547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CBD7D05-9768-73D3-BD72-9E3AD98C578B}"/>
              </a:ext>
            </a:extLst>
          </p:cNvPr>
          <p:cNvCxnSpPr>
            <a:cxnSpLocks/>
          </p:cNvCxnSpPr>
          <p:nvPr/>
        </p:nvCxnSpPr>
        <p:spPr>
          <a:xfrm>
            <a:off x="6291685" y="2317923"/>
            <a:ext cx="17614" cy="44430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848D331-8B92-2234-A169-226100BC30E8}"/>
              </a:ext>
            </a:extLst>
          </p:cNvPr>
          <p:cNvCxnSpPr>
            <a:cxnSpLocks/>
          </p:cNvCxnSpPr>
          <p:nvPr/>
        </p:nvCxnSpPr>
        <p:spPr>
          <a:xfrm flipH="1">
            <a:off x="8897557" y="2524138"/>
            <a:ext cx="627193" cy="96928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83F91BC-D42B-E0B9-32ED-C5644D12952A}"/>
              </a:ext>
            </a:extLst>
          </p:cNvPr>
          <p:cNvCxnSpPr>
            <a:cxnSpLocks/>
          </p:cNvCxnSpPr>
          <p:nvPr/>
        </p:nvCxnSpPr>
        <p:spPr>
          <a:xfrm flipH="1">
            <a:off x="8873965" y="3642829"/>
            <a:ext cx="8587" cy="663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39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425</Words>
  <Application>Microsoft Office PowerPoint</Application>
  <PresentationFormat>Widescreen</PresentationFormat>
  <Paragraphs>97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LV power consumption and readout scheme update</vt:lpstr>
      <vt:lpstr>Power consumption of a 32ch-FCFD</vt:lpstr>
      <vt:lpstr>Readout scheme and LV power consumption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Sakaguchi, Takao</dc:creator>
  <cp:lastModifiedBy>Sakaguchi, Takao</cp:lastModifiedBy>
  <cp:revision>41</cp:revision>
  <dcterms:created xsi:type="dcterms:W3CDTF">2026-03-16T17:39:02Z</dcterms:created>
  <dcterms:modified xsi:type="dcterms:W3CDTF">2026-05-13T20:51:18Z</dcterms:modified>
</cp:coreProperties>
</file>