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69639" r:id="rId6"/>
    <p:sldId id="2147469664" r:id="rId7"/>
    <p:sldId id="2147469555" r:id="rId8"/>
    <p:sldId id="2147469632" r:id="rId9"/>
    <p:sldId id="2147469633" r:id="rId10"/>
    <p:sldId id="2147469673" r:id="rId11"/>
    <p:sldId id="2147469671" r:id="rId12"/>
    <p:sldId id="2147469803" r:id="rId13"/>
    <p:sldId id="2147469804" r:id="rId14"/>
    <p:sldId id="5981" r:id="rId15"/>
    <p:sldId id="4772" r:id="rId16"/>
    <p:sldId id="2147469666" r:id="rId17"/>
    <p:sldId id="5864" r:id="rId18"/>
    <p:sldId id="2147469642" r:id="rId19"/>
  </p:sldIdLst>
  <p:sldSz cx="12192000" cy="6858000"/>
  <p:notesSz cx="7102475" cy="9388475"/>
  <p:embeddedFontLst>
    <p:embeddedFont>
      <p:font typeface="Cambria Math" panose="0204050305040603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33FF"/>
    <a:srgbClr val="FF40FF"/>
    <a:srgbClr val="B5D64A"/>
    <a:srgbClr val="008000"/>
    <a:srgbClr val="0091FF"/>
    <a:srgbClr val="00ACDB"/>
    <a:srgbClr val="BFBFBF"/>
    <a:srgbClr val="A6A6A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5205" autoAdjust="0"/>
  </p:normalViewPr>
  <p:slideViewPr>
    <p:cSldViewPr snapToGrid="0" snapToObjects="1">
      <p:cViewPr varScale="1">
        <p:scale>
          <a:sx n="116" d="100"/>
          <a:sy n="116" d="100"/>
        </p:scale>
        <p:origin x="11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3345-978B-7922-66E3-4902E58D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0C9BE-BA81-4B62-1FE8-852E81080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ECF5C-A732-42F3-CC65-7EBDCA34E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FC2BF-F02B-FDC4-376C-DE2561A37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772E-DAD0-44D6-21D8-55BE033E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90BD3-B84A-6F30-1DD6-FA1ED6BAC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B9A51-34C2-32E9-2B8B-60CDCC674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F2C01-2E85-9128-30A5-623B497C8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839EF-EF2D-A244-8B03-02564FD38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June 5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11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62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June 5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21" r:id="rId5"/>
    <p:sldLayoutId id="214748372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31808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5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General Meeting</a:t>
            </a:r>
          </a:p>
          <a:p>
            <a:r>
              <a:rPr lang="en-US" dirty="0"/>
              <a:t>June 5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B493-3365-1748-DC09-BFF31228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EEEMCAL FDR, May 26,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CD1A3-5C90-F625-2461-12F38A2584D1}"/>
              </a:ext>
            </a:extLst>
          </p:cNvPr>
          <p:cNvSpPr txBox="1"/>
          <p:nvPr/>
        </p:nvSpPr>
        <p:spPr>
          <a:xfrm>
            <a:off x="8758743" y="6164"/>
            <a:ext cx="3126049" cy="1107996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Review Committee: </a:t>
            </a:r>
          </a:p>
          <a:p>
            <a:r>
              <a:rPr lang="en-US" sz="1600" dirty="0"/>
              <a:t>Liping Gan (UNC Wilmington)</a:t>
            </a:r>
            <a:endParaRPr lang="en-US" sz="1600" dirty="0">
              <a:cs typeface="Arial" panose="020B0604020202020204"/>
            </a:endParaRPr>
          </a:p>
          <a:p>
            <a:r>
              <a:rPr lang="en-US" sz="1600" dirty="0"/>
              <a:t>Lars Schmitt (GSI Darmstadt)</a:t>
            </a:r>
          </a:p>
          <a:p>
            <a:r>
              <a:rPr lang="en-US" sz="1600" dirty="0"/>
              <a:t>Timothy Whitlatch (Jefferson Lab)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8438-C0D2-D301-681E-668E6FB1A4AF}"/>
              </a:ext>
            </a:extLst>
          </p:cNvPr>
          <p:cNvSpPr txBox="1"/>
          <p:nvPr/>
        </p:nvSpPr>
        <p:spPr>
          <a:xfrm>
            <a:off x="6547751" y="4553807"/>
            <a:ext cx="5567397" cy="166199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/>
              <a:t>Conclusion: 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congratulate the Backward </a:t>
            </a:r>
            <a:r>
              <a:rPr lang="en-US" sz="1400" dirty="0" err="1"/>
              <a:t>EEEMCal</a:t>
            </a:r>
            <a:r>
              <a:rPr lang="en-US" sz="1400" dirty="0"/>
              <a:t> team for the remarkable achievements.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thank the team for the excellent quality of the presentations and the constructive discussions in the Q&amp;A.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are looking forward to further progress towards CD2 and the realization of the project.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195B-D447-CA39-406E-76D855DA30E4}"/>
              </a:ext>
            </a:extLst>
          </p:cNvPr>
          <p:cNvSpPr txBox="1"/>
          <p:nvPr/>
        </p:nvSpPr>
        <p:spPr>
          <a:xfrm>
            <a:off x="461963" y="688744"/>
            <a:ext cx="4235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PWO crystal FDR: 		July 21, 2023</a:t>
            </a:r>
          </a:p>
          <a:p>
            <a:r>
              <a:rPr lang="en-US" dirty="0"/>
              <a:t>Photosensor FDR: 		Sep 14, 2023</a:t>
            </a:r>
          </a:p>
          <a:p>
            <a:r>
              <a:rPr lang="en-US" dirty="0"/>
              <a:t>Mech. Structure FDR:	This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28679-11CB-319B-3152-0C80C98A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64" y="1836413"/>
            <a:ext cx="5311201" cy="2380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CF444-25C3-D6C6-0CDE-D5F0B1DA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91" y="2392545"/>
            <a:ext cx="3390583" cy="152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C7186-A7CE-491F-8C0E-65D2F7022CAC}"/>
              </a:ext>
            </a:extLst>
          </p:cNvPr>
          <p:cNvSpPr txBox="1"/>
          <p:nvPr/>
        </p:nvSpPr>
        <p:spPr>
          <a:xfrm>
            <a:off x="7670656" y="1316334"/>
            <a:ext cx="254941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Overall mechanical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42A6E-85FF-D90B-AAC8-D2619B576B9A}"/>
              </a:ext>
            </a:extLst>
          </p:cNvPr>
          <p:cNvSpPr txBox="1"/>
          <p:nvPr/>
        </p:nvSpPr>
        <p:spPr>
          <a:xfrm>
            <a:off x="3664711" y="1948652"/>
            <a:ext cx="253216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Integration with beam pipe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779F6-61AE-C9A5-0744-E5387A3048DA}"/>
              </a:ext>
            </a:extLst>
          </p:cNvPr>
          <p:cNvSpPr txBox="1"/>
          <p:nvPr/>
        </p:nvSpPr>
        <p:spPr>
          <a:xfrm>
            <a:off x="3735167" y="4126112"/>
            <a:ext cx="104990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Assembly</a:t>
            </a:r>
          </a:p>
        </p:txBody>
      </p:sp>
      <p:grpSp>
        <p:nvGrpSpPr>
          <p:cNvPr id="11" name="Groupe 1">
            <a:extLst>
              <a:ext uri="{FF2B5EF4-FFF2-40B4-BE49-F238E27FC236}">
                <a16:creationId xmlns:a16="http://schemas.microsoft.com/office/drawing/2014/main" id="{3260A074-037E-7440-DB42-7BDAFFED0C2B}"/>
              </a:ext>
            </a:extLst>
          </p:cNvPr>
          <p:cNvGrpSpPr/>
          <p:nvPr/>
        </p:nvGrpSpPr>
        <p:grpSpPr>
          <a:xfrm>
            <a:off x="611986" y="2473364"/>
            <a:ext cx="2218252" cy="1545766"/>
            <a:chOff x="6142192" y="2842478"/>
            <a:chExt cx="4809132" cy="3513872"/>
          </a:xfrm>
        </p:grpSpPr>
        <p:grpSp>
          <p:nvGrpSpPr>
            <p:cNvPr id="12" name="Groupe 37">
              <a:extLst>
                <a:ext uri="{FF2B5EF4-FFF2-40B4-BE49-F238E27FC236}">
                  <a16:creationId xmlns:a16="http://schemas.microsoft.com/office/drawing/2014/main" id="{A2A874B4-BEE8-CB81-5B26-7787F326D1A1}"/>
                </a:ext>
              </a:extLst>
            </p:cNvPr>
            <p:cNvGrpSpPr/>
            <p:nvPr/>
          </p:nvGrpSpPr>
          <p:grpSpPr>
            <a:xfrm>
              <a:off x="7496636" y="3072094"/>
              <a:ext cx="3454688" cy="3284256"/>
              <a:chOff x="7768322" y="1170180"/>
              <a:chExt cx="3454688" cy="3284256"/>
            </a:xfrm>
          </p:grpSpPr>
          <p:pic>
            <p:nvPicPr>
              <p:cNvPr id="17" name="Image 10">
                <a:extLst>
                  <a:ext uri="{FF2B5EF4-FFF2-40B4-BE49-F238E27FC236}">
                    <a16:creationId xmlns:a16="http://schemas.microsoft.com/office/drawing/2014/main" id="{0D47E2BE-61AA-276A-B091-B1684A5D5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8322" y="1170180"/>
                <a:ext cx="3454688" cy="3284256"/>
              </a:xfrm>
              <a:prstGeom prst="rect">
                <a:avLst/>
              </a:prstGeom>
              <a:effectLst/>
            </p:spPr>
          </p:pic>
          <p:cxnSp>
            <p:nvCxnSpPr>
              <p:cNvPr id="18" name="Connecteur droit 5">
                <a:extLst>
                  <a:ext uri="{FF2B5EF4-FFF2-40B4-BE49-F238E27FC236}">
                    <a16:creationId xmlns:a16="http://schemas.microsoft.com/office/drawing/2014/main" id="{99CAECE4-27AC-30BD-28FF-C4465C696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0600" y="2101176"/>
                <a:ext cx="1371600" cy="314183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4">
                <a:extLst>
                  <a:ext uri="{FF2B5EF4-FFF2-40B4-BE49-F238E27FC236}">
                    <a16:creationId xmlns:a16="http://schemas.microsoft.com/office/drawing/2014/main" id="{552022C6-216A-70E8-91E3-2FF7CAA02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82200" y="2415360"/>
                <a:ext cx="31750" cy="1432740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8">
                <a:extLst>
                  <a:ext uri="{FF2B5EF4-FFF2-40B4-BE49-F238E27FC236}">
                    <a16:creationId xmlns:a16="http://schemas.microsoft.com/office/drawing/2014/main" id="{1E732B7C-CB0C-C446-7D22-627FBD2DB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50310" y="3777886"/>
                <a:ext cx="260580" cy="56012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1">
                <a:extLst>
                  <a:ext uri="{FF2B5EF4-FFF2-40B4-BE49-F238E27FC236}">
                    <a16:creationId xmlns:a16="http://schemas.microsoft.com/office/drawing/2014/main" id="{2EA739A7-12A8-7929-A7B1-3B5F8E3E0D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59889" y="2229965"/>
                <a:ext cx="1587" cy="282855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3">
                <a:extLst>
                  <a:ext uri="{FF2B5EF4-FFF2-40B4-BE49-F238E27FC236}">
                    <a16:creationId xmlns:a16="http://schemas.microsoft.com/office/drawing/2014/main" id="{889B1197-58B9-0CDE-67FC-BD6E49949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63063" y="2447459"/>
                <a:ext cx="23812" cy="1224429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5">
                <a:extLst>
                  <a:ext uri="{FF2B5EF4-FFF2-40B4-BE49-F238E27FC236}">
                    <a16:creationId xmlns:a16="http://schemas.microsoft.com/office/drawing/2014/main" id="{820F0C1E-1306-9C64-B397-1639AAD20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05838" y="2101175"/>
                <a:ext cx="38100" cy="142240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7">
                <a:extLst>
                  <a:ext uri="{FF2B5EF4-FFF2-40B4-BE49-F238E27FC236}">
                    <a16:creationId xmlns:a16="http://schemas.microsoft.com/office/drawing/2014/main" id="{08BB7B04-3B70-BED6-98C0-A6674DD1A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4888" y="2816697"/>
                <a:ext cx="1331154" cy="289796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30">
                <a:extLst>
                  <a:ext uri="{FF2B5EF4-FFF2-40B4-BE49-F238E27FC236}">
                    <a16:creationId xmlns:a16="http://schemas.microsoft.com/office/drawing/2014/main" id="{A1E6492C-30BE-26AF-1AAE-DD0D8B5D60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43938" y="3509494"/>
                <a:ext cx="1135062" cy="27097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44">
              <a:extLst>
                <a:ext uri="{FF2B5EF4-FFF2-40B4-BE49-F238E27FC236}">
                  <a16:creationId xmlns:a16="http://schemas.microsoft.com/office/drawing/2014/main" id="{91325823-42D1-B639-738F-06D30E0957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2511" y="4131879"/>
              <a:ext cx="1469341" cy="364547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46">
              <a:extLst>
                <a:ext uri="{FF2B5EF4-FFF2-40B4-BE49-F238E27FC236}">
                  <a16:creationId xmlns:a16="http://schemas.microsoft.com/office/drawing/2014/main" id="{9BF70E45-DEA9-A78A-F6EA-BAAC02178F24}"/>
                </a:ext>
              </a:extLst>
            </p:cNvPr>
            <p:cNvSpPr txBox="1"/>
            <p:nvPr/>
          </p:nvSpPr>
          <p:spPr>
            <a:xfrm>
              <a:off x="6337945" y="2842478"/>
              <a:ext cx="1679690" cy="979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PCB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SiPM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47">
              <a:extLst>
                <a:ext uri="{FF2B5EF4-FFF2-40B4-BE49-F238E27FC236}">
                  <a16:creationId xmlns:a16="http://schemas.microsoft.com/office/drawing/2014/main" id="{5F173126-C8E4-91B1-127F-6B5EB47BC4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2670" y="3466593"/>
              <a:ext cx="1686200" cy="90261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54">
              <a:extLst>
                <a:ext uri="{FF2B5EF4-FFF2-40B4-BE49-F238E27FC236}">
                  <a16:creationId xmlns:a16="http://schemas.microsoft.com/office/drawing/2014/main" id="{98A2276A-0381-7CB9-DF4E-9AD33D900D38}"/>
                </a:ext>
              </a:extLst>
            </p:cNvPr>
            <p:cNvSpPr txBox="1"/>
            <p:nvPr/>
          </p:nvSpPr>
          <p:spPr>
            <a:xfrm>
              <a:off x="6142192" y="4276264"/>
              <a:ext cx="2254773" cy="1049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PCB adapter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E63F62-E541-D51B-5D82-6BD4A932FB3F}"/>
              </a:ext>
            </a:extLst>
          </p:cNvPr>
          <p:cNvSpPr txBox="1"/>
          <p:nvPr/>
        </p:nvSpPr>
        <p:spPr>
          <a:xfrm>
            <a:off x="655155" y="1948652"/>
            <a:ext cx="217508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Electronics Integration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19F8CB-555B-9D4B-5450-C35BAC26B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972" y="4553807"/>
            <a:ext cx="1818036" cy="17504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B146E5-E4DD-7BE3-6EBB-C25D0C7C0506}"/>
              </a:ext>
            </a:extLst>
          </p:cNvPr>
          <p:cNvSpPr txBox="1"/>
          <p:nvPr/>
        </p:nvSpPr>
        <p:spPr>
          <a:xfrm>
            <a:off x="655189" y="4134686"/>
            <a:ext cx="192450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Cooling Prototyping</a:t>
            </a:r>
          </a:p>
        </p:txBody>
      </p:sp>
      <p:pic>
        <p:nvPicPr>
          <p:cNvPr id="29" name="Image 379">
            <a:extLst>
              <a:ext uri="{FF2B5EF4-FFF2-40B4-BE49-F238E27FC236}">
                <a16:creationId xmlns:a16="http://schemas.microsoft.com/office/drawing/2014/main" id="{1BC2D7F3-3CAE-DEDC-A4A3-213147B6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008" y="4723023"/>
            <a:ext cx="734243" cy="518474"/>
          </a:xfrm>
          <a:prstGeom prst="rect">
            <a:avLst/>
          </a:prstGeom>
        </p:spPr>
      </p:pic>
      <p:pic>
        <p:nvPicPr>
          <p:cNvPr id="30" name="Image 2">
            <a:extLst>
              <a:ext uri="{FF2B5EF4-FFF2-40B4-BE49-F238E27FC236}">
                <a16:creationId xmlns:a16="http://schemas.microsoft.com/office/drawing/2014/main" id="{10648B2B-9FAA-DE25-B08E-1D7707273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924" y="5590724"/>
            <a:ext cx="1651587" cy="5893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0D69BE-10D0-8A21-188F-8857FE5FBDF9}"/>
              </a:ext>
            </a:extLst>
          </p:cNvPr>
          <p:cNvSpPr txBox="1"/>
          <p:nvPr/>
        </p:nvSpPr>
        <p:spPr>
          <a:xfrm>
            <a:off x="4814924" y="5217772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Carbon Structure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D0BA9B4-5C34-C11F-F436-810F71A0A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26" y="4792235"/>
            <a:ext cx="2262354" cy="13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7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89613A-617D-8727-9882-334EF73D7E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2833"/>
              </a:clrFrom>
              <a:clrTo>
                <a:srgbClr val="212833">
                  <a:alpha val="0"/>
                </a:srgbClr>
              </a:clrTo>
            </a:clrChange>
          </a:blip>
          <a:srcRect l="18639" r="15705"/>
          <a:stretch>
            <a:fillRect/>
          </a:stretch>
        </p:blipFill>
        <p:spPr>
          <a:xfrm>
            <a:off x="289428" y="617169"/>
            <a:ext cx="3756917" cy="3590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2D5E8-1E8C-22CB-27AC-BC548C8C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7047"/>
          </a:xfrm>
        </p:spPr>
        <p:txBody>
          <a:bodyPr>
            <a:noAutofit/>
          </a:bodyPr>
          <a:lstStyle/>
          <a:p>
            <a:r>
              <a:rPr lang="en-US" sz="2800" dirty="0"/>
              <a:t>EEEMCal Installation in Experimental Hall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85D2A-115D-FDA5-4C2F-664148107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722" y="623306"/>
            <a:ext cx="3858615" cy="358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53BAF-BF5D-8FEB-4DF4-84879591B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325" y="624433"/>
            <a:ext cx="4033762" cy="35829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FD34F7-C804-BB44-B415-C1543B3623EF}"/>
              </a:ext>
            </a:extLst>
          </p:cNvPr>
          <p:cNvGraphicFramePr>
            <a:graphicFrameLocks noGrp="1"/>
          </p:cNvGraphicFramePr>
          <p:nvPr/>
        </p:nvGraphicFramePr>
        <p:xfrm>
          <a:off x="3649612" y="4276427"/>
          <a:ext cx="4850833" cy="1920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94507">
                  <a:extLst>
                    <a:ext uri="{9D8B030D-6E8A-4147-A177-3AD203B41FA5}">
                      <a16:colId xmlns:a16="http://schemas.microsoft.com/office/drawing/2014/main" val="1358134073"/>
                    </a:ext>
                  </a:extLst>
                </a:gridCol>
                <a:gridCol w="1156326">
                  <a:extLst>
                    <a:ext uri="{9D8B030D-6E8A-4147-A177-3AD203B41FA5}">
                      <a16:colId xmlns:a16="http://schemas.microsoft.com/office/drawing/2014/main" val="1662242628"/>
                    </a:ext>
                  </a:extLst>
                </a:gridCol>
              </a:tblGrid>
              <a:tr h="187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622189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 &amp; EEEMCal Platform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33709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447226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/>
                        <a:t>EEEMCal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668604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 &amp; EEEMCal Cabling &amp;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713576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 &amp; EEEMCal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440622"/>
                  </a:ext>
                </a:extLst>
              </a:tr>
              <a:tr h="1875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 &amp; EEEMCal Platform Removal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796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0998CB-003B-4AA7-AFEE-EFF32AD6CF91}"/>
              </a:ext>
            </a:extLst>
          </p:cNvPr>
          <p:cNvSpPr txBox="1"/>
          <p:nvPr/>
        </p:nvSpPr>
        <p:spPr>
          <a:xfrm>
            <a:off x="462579" y="4496586"/>
            <a:ext cx="3015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Within engineering group: much attention to installation and installation tooling, and how to allow serviceability of detectors.</a:t>
            </a:r>
          </a:p>
        </p:txBody>
      </p:sp>
    </p:spTree>
    <p:extLst>
      <p:ext uri="{BB962C8B-B14F-4D97-AF65-F5344CB8AC3E}">
        <p14:creationId xmlns:p14="http://schemas.microsoft.com/office/powerpoint/2010/main" val="332364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9F5D-D454-42CB-E2C5-D8B3EC1E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Services Mock-Up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3B832-E6E4-BA11-A555-D4F3A8927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676895"/>
            <a:ext cx="5978411" cy="5962030"/>
          </a:xfrm>
        </p:spPr>
        <p:txBody>
          <a:bodyPr>
            <a:normAutofit/>
          </a:bodyPr>
          <a:lstStyle/>
          <a:p>
            <a:r>
              <a:rPr lang="en-US" dirty="0"/>
              <a:t>We mocked up 1/12</a:t>
            </a:r>
            <a:r>
              <a:rPr lang="en-US" baseline="30000" dirty="0"/>
              <a:t>th</a:t>
            </a:r>
            <a:r>
              <a:rPr lang="en-US" dirty="0"/>
              <a:t> of the region between the backward end of the PST, the </a:t>
            </a:r>
            <a:r>
              <a:rPr lang="en-US" dirty="0" err="1"/>
              <a:t>pfRICH</a:t>
            </a:r>
            <a:r>
              <a:rPr lang="en-US" dirty="0"/>
              <a:t>, CYMBAL, and barrel </a:t>
            </a:r>
            <a:r>
              <a:rPr lang="en-US" dirty="0" err="1"/>
              <a:t>ToF</a:t>
            </a:r>
            <a:endParaRPr lang="en-US" dirty="0"/>
          </a:p>
          <a:p>
            <a:r>
              <a:rPr lang="en-US" dirty="0"/>
              <a:t>We 3d printed the ends of the relevant detectors along with the services trays which will be used to guide services out past the EEEMCal. We also printed a mock SVT exhaust air duct. </a:t>
            </a:r>
          </a:p>
          <a:p>
            <a:r>
              <a:rPr lang="en-US" dirty="0"/>
              <a:t>Using cables from previous  experiments, we are checking to see      if the spaces we have allocated are adequate </a:t>
            </a:r>
          </a:p>
          <a:p>
            <a:r>
              <a:rPr lang="en-US" dirty="0"/>
              <a:t>Additionally, we want to see if we can maintain acceptable bend radii for all    the fibers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D09A6-4852-2A91-DA5F-4576C13124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2833"/>
              </a:clrFrom>
              <a:clrTo>
                <a:srgbClr val="212833">
                  <a:alpha val="0"/>
                </a:srgbClr>
              </a:clrTo>
            </a:clrChange>
          </a:blip>
          <a:srcRect l="3928" t="10143" r="2260" b="47770"/>
          <a:stretch>
            <a:fillRect/>
          </a:stretch>
        </p:blipFill>
        <p:spPr>
          <a:xfrm>
            <a:off x="6273686" y="712310"/>
            <a:ext cx="5855436" cy="2038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57FB6-8B15-A773-0186-179357B1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58" t="17709" r="10997" b="29919"/>
          <a:stretch>
            <a:fillRect/>
          </a:stretch>
        </p:blipFill>
        <p:spPr>
          <a:xfrm>
            <a:off x="9160393" y="2820279"/>
            <a:ext cx="2959178" cy="3369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DD767-0A78-282A-5E75-2BCE0D87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288" b="22606"/>
          <a:stretch>
            <a:fillRect/>
          </a:stretch>
        </p:blipFill>
        <p:spPr>
          <a:xfrm>
            <a:off x="5754545" y="2846307"/>
            <a:ext cx="3069723" cy="3325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66FA8-D81C-A8C1-1FB2-0767D14B191E}"/>
              </a:ext>
            </a:extLst>
          </p:cNvPr>
          <p:cNvSpPr txBox="1"/>
          <p:nvPr/>
        </p:nvSpPr>
        <p:spPr>
          <a:xfrm>
            <a:off x="8343902" y="3509335"/>
            <a:ext cx="11011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End of PST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DBD411-CD5D-8109-0681-00E147F3878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9445002" y="3647835"/>
            <a:ext cx="186942" cy="9997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640A03-E493-6A80-803A-681F99F427F2}"/>
              </a:ext>
            </a:extLst>
          </p:cNvPr>
          <p:cNvSpPr txBox="1"/>
          <p:nvPr/>
        </p:nvSpPr>
        <p:spPr>
          <a:xfrm>
            <a:off x="8329063" y="4405947"/>
            <a:ext cx="1107826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End of </a:t>
            </a:r>
            <a:r>
              <a:rPr lang="en-US" sz="1200" dirty="0" err="1"/>
              <a:t>ToF</a:t>
            </a:r>
            <a:endParaRPr lang="en-US" sz="12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6FAF9F-1791-DF11-1D70-2FD36EFBFCC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436889" y="4506393"/>
            <a:ext cx="268863" cy="38054"/>
          </a:xfrm>
          <a:prstGeom prst="straightConnector1">
            <a:avLst/>
          </a:prstGeom>
          <a:ln w="3810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8AF9B2-6D52-F52A-1D7F-CD70F0E1AC65}"/>
              </a:ext>
            </a:extLst>
          </p:cNvPr>
          <p:cNvSpPr txBox="1"/>
          <p:nvPr/>
        </p:nvSpPr>
        <p:spPr>
          <a:xfrm>
            <a:off x="8335207" y="3855390"/>
            <a:ext cx="110782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End of CYMBAL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9857D8-4E5A-50A7-D969-0F998A4BE2A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9443033" y="4086223"/>
            <a:ext cx="258619" cy="921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D18ACBE-EA2A-F6DB-5A8A-CF9B3665E718}"/>
              </a:ext>
            </a:extLst>
          </p:cNvPr>
          <p:cNvSpPr txBox="1"/>
          <p:nvPr/>
        </p:nvSpPr>
        <p:spPr>
          <a:xfrm>
            <a:off x="8329063" y="4752001"/>
            <a:ext cx="1118068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Service Trays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61D7FD-10C9-29B6-3E2F-9E68DC29069F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447131" y="4890501"/>
            <a:ext cx="607160" cy="22275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2B58C7A-AEF6-F185-906E-37E88A3BDC3D}"/>
              </a:ext>
            </a:extLst>
          </p:cNvPr>
          <p:cNvSpPr/>
          <p:nvPr/>
        </p:nvSpPr>
        <p:spPr>
          <a:xfrm>
            <a:off x="7856455" y="1849305"/>
            <a:ext cx="598664" cy="59866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36E60F-DC62-FC9B-3041-E10F01BE4957}"/>
              </a:ext>
            </a:extLst>
          </p:cNvPr>
          <p:cNvCxnSpPr>
            <a:cxnSpLocks/>
          </p:cNvCxnSpPr>
          <p:nvPr/>
        </p:nvCxnSpPr>
        <p:spPr>
          <a:xfrm>
            <a:off x="7544825" y="1703011"/>
            <a:ext cx="357421" cy="250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B4B7443-6CD3-4DD8-72C7-59EAA2F0AE1B}"/>
              </a:ext>
            </a:extLst>
          </p:cNvPr>
          <p:cNvSpPr txBox="1"/>
          <p:nvPr/>
        </p:nvSpPr>
        <p:spPr>
          <a:xfrm>
            <a:off x="8343901" y="2955337"/>
            <a:ext cx="110782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SVT Exhaust air duct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CAF944-2F9E-DEF8-5CEF-BEEB80006A0C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451727" y="3186170"/>
            <a:ext cx="1473448" cy="24283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56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9AC5-39B8-1876-803F-D5878DC2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B92B-883C-845B-6881-64C792E5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04" y="3271"/>
            <a:ext cx="11499234" cy="538383"/>
          </a:xfrm>
        </p:spPr>
        <p:txBody>
          <a:bodyPr/>
          <a:lstStyle/>
          <a:p>
            <a:r>
              <a:rPr lang="en-US" dirty="0"/>
              <a:t>Planning for CD-3C Package – DET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B51E8A-CA49-F1E6-7F12-F489C5B73351}"/>
              </a:ext>
            </a:extLst>
          </p:cNvPr>
          <p:cNvGraphicFramePr>
            <a:graphicFrameLocks noGrp="1"/>
          </p:cNvGraphicFramePr>
          <p:nvPr/>
        </p:nvGraphicFramePr>
        <p:xfrm>
          <a:off x="362809" y="629532"/>
          <a:ext cx="11730037" cy="52418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1413">
                  <a:extLst>
                    <a:ext uri="{9D8B030D-6E8A-4147-A177-3AD203B41FA5}">
                      <a16:colId xmlns:a16="http://schemas.microsoft.com/office/drawing/2014/main" val="3173217023"/>
                    </a:ext>
                  </a:extLst>
                </a:gridCol>
                <a:gridCol w="713294">
                  <a:extLst>
                    <a:ext uri="{9D8B030D-6E8A-4147-A177-3AD203B41FA5}">
                      <a16:colId xmlns:a16="http://schemas.microsoft.com/office/drawing/2014/main" val="1660367825"/>
                    </a:ext>
                  </a:extLst>
                </a:gridCol>
                <a:gridCol w="7636350">
                  <a:extLst>
                    <a:ext uri="{9D8B030D-6E8A-4147-A177-3AD203B41FA5}">
                      <a16:colId xmlns:a16="http://schemas.microsoft.com/office/drawing/2014/main" val="524449421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92053818"/>
                    </a:ext>
                  </a:extLst>
                </a:gridCol>
                <a:gridCol w="1218098">
                  <a:extLst>
                    <a:ext uri="{9D8B030D-6E8A-4147-A177-3AD203B41FA5}">
                      <a16:colId xmlns:a16="http://schemas.microsoft.com/office/drawing/2014/main" val="38938717"/>
                    </a:ext>
                  </a:extLst>
                </a:gridCol>
              </a:tblGrid>
              <a:tr h="504091">
                <a:tc>
                  <a:txBody>
                    <a:bodyPr/>
                    <a:lstStyle/>
                    <a:p>
                      <a:r>
                        <a:rPr lang="en-US" sz="1600" dirty="0"/>
                        <a:t>Subproject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 Lead Procurement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46189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 tungstate crystals (cont. CD-3A/B) – 830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90477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fECal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Scintillating Fibers (cont. CD-3A/B) – 1185 km remaining; </a:t>
                      </a:r>
                    </a:p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Barrel </a:t>
                      </a:r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Korea In-Kind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1512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(cont. CD-3A/B) – 220 k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184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Steel towers for forward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HCal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(cont. CD-3A/B) – 650 towers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54376"/>
                  </a:ext>
                </a:extLst>
              </a:tr>
              <a:tr h="3680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Flux return steal rear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7500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432FF"/>
                          </a:solidFill>
                        </a:rPr>
                        <a:t>High-Rate 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Picosecond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PhotoDetectors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(HRPPDs)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08/2026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25382"/>
                  </a:ext>
                </a:extLst>
              </a:tr>
              <a:tr h="3883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all the other subsystems and mounting on the </a:t>
                      </a:r>
                      <a:r>
                        <a:rPr lang="en-US" sz="1600" kern="1200" dirty="0" err="1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6459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Aerogel for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(Ring Imaging Cherenkov (RICH)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698653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Mirrors for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907681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HCal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towers due to large assembly time (incl.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Steel towers)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02494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ECal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large assembly time (excl.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78262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Barrel Imaging Calorimeter to assemble sampling calorimeter modules (excl.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06530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7247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39A7CD-9324-2C6B-087D-9C2B885DBD67}"/>
              </a:ext>
            </a:extLst>
          </p:cNvPr>
          <p:cNvSpPr txBox="1"/>
          <p:nvPr/>
        </p:nvSpPr>
        <p:spPr>
          <a:xfrm>
            <a:off x="6523348" y="5859136"/>
            <a:ext cx="55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$21M for the </a:t>
            </a:r>
            <a:r>
              <a:rPr lang="en-US" dirty="0">
                <a:solidFill>
                  <a:srgbClr val="0432FF"/>
                </a:solidFill>
              </a:rPr>
              <a:t>high</a:t>
            </a:r>
            <a:r>
              <a:rPr lang="en-US" dirty="0"/>
              <a:t> </a:t>
            </a:r>
            <a:r>
              <a:rPr lang="en-US" dirty="0">
                <a:solidFill>
                  <a:srgbClr val="FF40FF"/>
                </a:solidFill>
              </a:rPr>
              <a:t>priority</a:t>
            </a:r>
            <a:r>
              <a:rPr lang="en-US" dirty="0"/>
              <a:t> items (without contingency)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3101CB-E949-4887-8B8F-58635B06141F}"/>
              </a:ext>
            </a:extLst>
          </p:cNvPr>
          <p:cNvCxnSpPr/>
          <p:nvPr/>
        </p:nvCxnSpPr>
        <p:spPr>
          <a:xfrm>
            <a:off x="362809" y="3799002"/>
            <a:ext cx="11730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5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05000-4882-4AE7-0AA1-1A57A4436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4006E3-0297-81FF-A5DD-B71B78380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lang="en-US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2B14D2-874E-4AEB-8B10-A13F69BB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1" y="0"/>
            <a:ext cx="11347413" cy="576943"/>
          </a:xfrm>
        </p:spPr>
        <p:txBody>
          <a:bodyPr/>
          <a:lstStyle/>
          <a:p>
            <a:r>
              <a:rPr lang="en-US" dirty="0"/>
              <a:t>EIC Present Planning Dates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5AFC6B-38D0-03FA-8E10-10E4A171949E}"/>
              </a:ext>
            </a:extLst>
          </p:cNvPr>
          <p:cNvGraphicFramePr>
            <a:graphicFrameLocks noGrp="1"/>
          </p:cNvGraphicFramePr>
          <p:nvPr/>
        </p:nvGraphicFramePr>
        <p:xfrm>
          <a:off x="475302" y="592707"/>
          <a:ext cx="11503148" cy="4433979"/>
        </p:xfrm>
        <a:graphic>
          <a:graphicData uri="http://schemas.openxmlformats.org/drawingml/2006/table">
            <a:tbl>
              <a:tblPr firstRow="1" bandRow="1"/>
              <a:tblGrid>
                <a:gridCol w="4276688">
                  <a:extLst>
                    <a:ext uri="{9D8B030D-6E8A-4147-A177-3AD203B41FA5}">
                      <a16:colId xmlns:a16="http://schemas.microsoft.com/office/drawing/2014/main" val="3898981589"/>
                    </a:ext>
                  </a:extLst>
                </a:gridCol>
                <a:gridCol w="1650380">
                  <a:extLst>
                    <a:ext uri="{9D8B030D-6E8A-4147-A177-3AD203B41FA5}">
                      <a16:colId xmlns:a16="http://schemas.microsoft.com/office/drawing/2014/main" val="1559924210"/>
                    </a:ext>
                  </a:extLst>
                </a:gridCol>
                <a:gridCol w="3940235">
                  <a:extLst>
                    <a:ext uri="{9D8B030D-6E8A-4147-A177-3AD203B41FA5}">
                      <a16:colId xmlns:a16="http://schemas.microsoft.com/office/drawing/2014/main" val="974879860"/>
                    </a:ext>
                  </a:extLst>
                </a:gridCol>
                <a:gridCol w="1635845">
                  <a:extLst>
                    <a:ext uri="{9D8B030D-6E8A-4147-A177-3AD203B41FA5}">
                      <a16:colId xmlns:a16="http://schemas.microsoft.com/office/drawing/2014/main" val="2821486861"/>
                    </a:ext>
                  </a:extLst>
                </a:gridCol>
              </a:tblGrid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5833"/>
                  </a:ext>
                </a:extLst>
              </a:tr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Arial"/>
                        </a:rPr>
                        <a:t>DOE Independent Project Review (IPR)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1400" b="1" i="0">
                          <a:latin typeface="Arial"/>
                          <a:cs typeface="Arial"/>
                        </a:rPr>
                        <a:t>Jan 7-9, 2025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Assessments of Baseline Readiness for SPs</a:t>
                      </a: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Nov’ 25 – June ’26</a:t>
                      </a: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7672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Start Developing Scope of Subprojects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10,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1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     Interaction Region (IR)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Nov. 18-20,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36161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IR SC Magnet Steering Group Meetings - Monthly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January 17,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1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     Accelerator Storage Rings (ASR)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Jan. 14-16, 2026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59954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Meeting 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February 11,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1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    Detector (DET) (Rescheduled from Nov. 12-14)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Feb. 3-5, 2026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76565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Detector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11-13,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1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    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Project and Integrated Performance (IP)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Mar. 9-12, 2026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6149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EIC Advisory Board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17,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1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    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Electron Injector (EIN) (follow-up to Apr ‘25 Review)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3-5, 2026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11163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CD-3B ESAAB Approval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28, 2026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EIC Project Advisory Committee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algn="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Dec. 2,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08645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IPR Focused Status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5-7,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EIC Project Strategy Workshop - Stakeholders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algn="r">
                        <a:buNone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Dec. 4,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3570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DOE RHIC R&amp;R/Injector Operations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 8-10,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RHIC Operations Concludes, R&amp;R Starts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February 6, 2026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938530"/>
                  </a:ext>
                </a:extLst>
              </a:tr>
              <a:tr h="314807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Machine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Sept. 16-18,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/>
                          <a:cs typeface="Arial"/>
                        </a:rPr>
                        <a:t>BNL Director’s Review – Comprehensive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"/>
                          <a:cs typeface="Arial"/>
                        </a:rPr>
                        <a:t>Mar. 9-12,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4516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Infrastructure Construction Advisory Committee</a:t>
                      </a: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October 1-2, 2025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/>
                          <a:cs typeface="Arial"/>
                        </a:rPr>
                        <a:t>Project Advisory Committee Review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"/>
                          <a:cs typeface="Arial"/>
                        </a:rPr>
                        <a:t>Aug. 18-19,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68018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EIC Advisory Board Meeting</a:t>
                      </a:r>
                      <a:endParaRPr lang="en-US" sz="1400" b="0" i="0" kern="1200" spc="25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October 10, 2025</a:t>
                      </a: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spc="25" dirty="0">
                          <a:latin typeface="Arial"/>
                          <a:cs typeface="Arial"/>
                        </a:rPr>
                        <a:t>DOE IPR </a:t>
                      </a:r>
                      <a:r>
                        <a:rPr lang="en-US" sz="1400" b="1" i="0" spc="-30" dirty="0">
                          <a:latin typeface="Arial"/>
                          <a:cs typeface="Arial"/>
                        </a:rPr>
                        <a:t>Comprehensive Review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Sep.15-18,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Resource Review Board Meeting (BNL)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 4-5, 2025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DOE CD ESAAB Approvals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Late CY2026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35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1ADB568-BEC0-4719-A1CB-F66C2FCB88E4}"/>
              </a:ext>
            </a:extLst>
          </p:cNvPr>
          <p:cNvSpPr/>
          <p:nvPr/>
        </p:nvSpPr>
        <p:spPr>
          <a:xfrm>
            <a:off x="1189820" y="5049431"/>
            <a:ext cx="10074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4444"/>
                </a:solidFill>
                <a:cs typeface="Calibri"/>
              </a:rPr>
              <a:t>@Present foreseen scope of DOE IPR Comprehensive Review on Sept. 15-18 is: planning for baselining. start of first EIC subproject (Infrastructure) and CD-3C.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16A4B-792F-45AE-B9F6-0F4C120EC0BF}"/>
              </a:ext>
            </a:extLst>
          </p:cNvPr>
          <p:cNvSpPr/>
          <p:nvPr/>
        </p:nvSpPr>
        <p:spPr>
          <a:xfrm>
            <a:off x="1189820" y="5670264"/>
            <a:ext cx="1077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(CD-2 for DET may slip to coincide with CD-3 given risk in large in-kind contributions for DET without signed agreements (yet). To keep momentum, a large share of CD-3C may be related to DET.)</a:t>
            </a:r>
          </a:p>
        </p:txBody>
      </p:sp>
    </p:spTree>
    <p:extLst>
      <p:ext uri="{BB962C8B-B14F-4D97-AF65-F5344CB8AC3E}">
        <p14:creationId xmlns:p14="http://schemas.microsoft.com/office/powerpoint/2010/main" val="258928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9768-DFD6-33B8-CF61-5AE16D6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609600"/>
          </a:xfrm>
        </p:spPr>
        <p:txBody>
          <a:bodyPr>
            <a:normAutofit/>
          </a:bodyPr>
          <a:lstStyle/>
          <a:p>
            <a:r>
              <a:rPr lang="en-US" sz="3200" dirty="0" err="1"/>
              <a:t>ePIC</a:t>
            </a:r>
            <a:r>
              <a:rPr lang="en-US" sz="3200" dirty="0"/>
              <a:t> – The EIC State-of-the-Art General-Purpose Detector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25B6BC07-D3D4-8B33-8578-B213968FB738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000" smtClean="0"/>
              <a:pPr algn="ctr"/>
              <a:t>2</a:t>
            </a:fld>
            <a:endParaRPr lang="en-US" sz="1000" dirty="0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A6CE9D69-85E3-72A8-485A-3A66B917EC34}"/>
              </a:ext>
            </a:extLst>
          </p:cNvPr>
          <p:cNvSpPr txBox="1">
            <a:spLocks/>
          </p:cNvSpPr>
          <p:nvPr/>
        </p:nvSpPr>
        <p:spPr>
          <a:xfrm>
            <a:off x="467943" y="622142"/>
            <a:ext cx="3837635" cy="257607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 subsystems over ± 40 m to measure particle momenta, energy and type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 Solenoid (⌀ 2.84 m)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hadronic calorimeters (also serve as flux return)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electromagnetic calorimeters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DIRC + 2 RICH detectors + barrel and forward time-of-flight detectors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Silicon and Micro-pattern gas tracking detectors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sz="1600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5287A67-3E19-60AD-DD58-5E0E598C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5407"/>
            <a:ext cx="12192000" cy="2498436"/>
          </a:xfrm>
          <a:prstGeom prst="rect">
            <a:avLst/>
          </a:prstGeom>
        </p:spPr>
      </p:pic>
      <p:pic>
        <p:nvPicPr>
          <p:cNvPr id="79" name="Picture 78" descr="A picture containing icon&#10;&#10;Description automatically generated">
            <a:extLst>
              <a:ext uri="{FF2B5EF4-FFF2-40B4-BE49-F238E27FC236}">
                <a16:creationId xmlns:a16="http://schemas.microsoft.com/office/drawing/2014/main" id="{74AC2046-6375-F42E-1BE4-D16D459F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075" y="5795409"/>
            <a:ext cx="736033" cy="529535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3DFED7C-B6EC-DFC7-7825-BAD1B311CE8F}"/>
              </a:ext>
            </a:extLst>
          </p:cNvPr>
          <p:cNvCxnSpPr>
            <a:cxnSpLocks/>
          </p:cNvCxnSpPr>
          <p:nvPr/>
        </p:nvCxnSpPr>
        <p:spPr>
          <a:xfrm flipV="1">
            <a:off x="3694145" y="4893847"/>
            <a:ext cx="1630843" cy="196542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F0E52C2-C166-5931-1B95-96ACB7083595}"/>
              </a:ext>
            </a:extLst>
          </p:cNvPr>
          <p:cNvCxnSpPr>
            <a:cxnSpLocks/>
          </p:cNvCxnSpPr>
          <p:nvPr/>
        </p:nvCxnSpPr>
        <p:spPr>
          <a:xfrm flipH="1">
            <a:off x="7502279" y="4519302"/>
            <a:ext cx="1901402" cy="227402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00E5ACE-CCF5-E2E6-2513-65946A2FD936}"/>
              </a:ext>
            </a:extLst>
          </p:cNvPr>
          <p:cNvSpPr txBox="1"/>
          <p:nvPr/>
        </p:nvSpPr>
        <p:spPr>
          <a:xfrm rot="21264767">
            <a:off x="7424397" y="430026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9E2577E-896C-9785-63F8-3FE0338B9349}"/>
              </a:ext>
            </a:extLst>
          </p:cNvPr>
          <p:cNvSpPr txBox="1"/>
          <p:nvPr/>
        </p:nvSpPr>
        <p:spPr>
          <a:xfrm rot="21240000">
            <a:off x="3903653" y="4604425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p/A beam</a:t>
            </a:r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F0A7D553-0045-31D8-C44C-D858C1A303A5}"/>
              </a:ext>
            </a:extLst>
          </p:cNvPr>
          <p:cNvSpPr/>
          <p:nvPr/>
        </p:nvSpPr>
        <p:spPr>
          <a:xfrm>
            <a:off x="3021980" y="5081531"/>
            <a:ext cx="629905" cy="7293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Line">
            <a:extLst>
              <a:ext uri="{FF2B5EF4-FFF2-40B4-BE49-F238E27FC236}">
                <a16:creationId xmlns:a16="http://schemas.microsoft.com/office/drawing/2014/main" id="{AAE565F6-DA6F-27F3-8BC5-670C2F9223F4}"/>
              </a:ext>
            </a:extLst>
          </p:cNvPr>
          <p:cNvSpPr/>
          <p:nvPr/>
        </p:nvSpPr>
        <p:spPr>
          <a:xfrm>
            <a:off x="1990805" y="5081531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Line">
            <a:extLst>
              <a:ext uri="{FF2B5EF4-FFF2-40B4-BE49-F238E27FC236}">
                <a16:creationId xmlns:a16="http://schemas.microsoft.com/office/drawing/2014/main" id="{A702E8FF-3B26-643D-F476-3C74D783D0DA}"/>
              </a:ext>
            </a:extLst>
          </p:cNvPr>
          <p:cNvSpPr/>
          <p:nvPr/>
        </p:nvSpPr>
        <p:spPr>
          <a:xfrm flipH="1">
            <a:off x="319230" y="5081531"/>
            <a:ext cx="198231" cy="100050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33">
            <a:extLst>
              <a:ext uri="{FF2B5EF4-FFF2-40B4-BE49-F238E27FC236}">
                <a16:creationId xmlns:a16="http://schemas.microsoft.com/office/drawing/2014/main" id="{65BEB4A8-AA7A-B9B1-20E8-EC0EE5870EFD}"/>
              </a:ext>
            </a:extLst>
          </p:cNvPr>
          <p:cNvSpPr txBox="1"/>
          <p:nvPr/>
        </p:nvSpPr>
        <p:spPr>
          <a:xfrm>
            <a:off x="314186" y="4591754"/>
            <a:ext cx="93605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3BF48E3B-ED07-37ED-11B4-1A85E18A1C97}"/>
              </a:ext>
            </a:extLst>
          </p:cNvPr>
          <p:cNvSpPr txBox="1"/>
          <p:nvPr/>
        </p:nvSpPr>
        <p:spPr>
          <a:xfrm>
            <a:off x="1854226" y="4789091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89" name="TextBox 33">
            <a:extLst>
              <a:ext uri="{FF2B5EF4-FFF2-40B4-BE49-F238E27FC236}">
                <a16:creationId xmlns:a16="http://schemas.microsoft.com/office/drawing/2014/main" id="{12B1E0F1-DEAC-A2FC-E0EB-E63882A3A481}"/>
              </a:ext>
            </a:extLst>
          </p:cNvPr>
          <p:cNvSpPr txBox="1"/>
          <p:nvPr/>
        </p:nvSpPr>
        <p:spPr>
          <a:xfrm>
            <a:off x="9847373" y="4061134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Zero Degree Calorimeter</a:t>
            </a:r>
            <a:endParaRPr sz="1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Line">
            <a:extLst>
              <a:ext uri="{FF2B5EF4-FFF2-40B4-BE49-F238E27FC236}">
                <a16:creationId xmlns:a16="http://schemas.microsoft.com/office/drawing/2014/main" id="{39EE8631-C095-C40C-4EAA-FEB14A724452}"/>
              </a:ext>
            </a:extLst>
          </p:cNvPr>
          <p:cNvSpPr/>
          <p:nvPr/>
        </p:nvSpPr>
        <p:spPr>
          <a:xfrm flipH="1" flipV="1">
            <a:off x="9754840" y="5029173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Line">
            <a:extLst>
              <a:ext uri="{FF2B5EF4-FFF2-40B4-BE49-F238E27FC236}">
                <a16:creationId xmlns:a16="http://schemas.microsoft.com/office/drawing/2014/main" id="{46430C15-C668-64DF-B1EF-FDCE979FC187}"/>
              </a:ext>
            </a:extLst>
          </p:cNvPr>
          <p:cNvSpPr/>
          <p:nvPr/>
        </p:nvSpPr>
        <p:spPr>
          <a:xfrm>
            <a:off x="10691115" y="4332007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5">
            <a:extLst>
              <a:ext uri="{FF2B5EF4-FFF2-40B4-BE49-F238E27FC236}">
                <a16:creationId xmlns:a16="http://schemas.microsoft.com/office/drawing/2014/main" id="{A2656CAE-18A6-0C1C-DA4D-4A9DD38D7635}"/>
              </a:ext>
            </a:extLst>
          </p:cNvPr>
          <p:cNvSpPr txBox="1"/>
          <p:nvPr/>
        </p:nvSpPr>
        <p:spPr>
          <a:xfrm>
            <a:off x="7570558" y="5646080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B0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agnet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sz="1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Line">
            <a:extLst>
              <a:ext uri="{FF2B5EF4-FFF2-40B4-BE49-F238E27FC236}">
                <a16:creationId xmlns:a16="http://schemas.microsoft.com/office/drawing/2014/main" id="{805E8204-339B-7357-B6C2-35D90CB3580B}"/>
              </a:ext>
            </a:extLst>
          </p:cNvPr>
          <p:cNvSpPr/>
          <p:nvPr/>
        </p:nvSpPr>
        <p:spPr>
          <a:xfrm flipH="1" flipV="1">
            <a:off x="7502279" y="5366213"/>
            <a:ext cx="629904" cy="36467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AC36ABA9-3852-2C34-B348-F42975525D87}"/>
              </a:ext>
            </a:extLst>
          </p:cNvPr>
          <p:cNvSpPr txBox="1"/>
          <p:nvPr/>
        </p:nvSpPr>
        <p:spPr>
          <a:xfrm>
            <a:off x="9691977" y="5477198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Roman Pots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(RPs) 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endParaRPr lang="en-US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Off-Momentum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etectors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(OMDs)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5" name="Line">
            <a:extLst>
              <a:ext uri="{FF2B5EF4-FFF2-40B4-BE49-F238E27FC236}">
                <a16:creationId xmlns:a16="http://schemas.microsoft.com/office/drawing/2014/main" id="{6718D909-F7EE-2380-BE08-4701491C4DBD}"/>
              </a:ext>
            </a:extLst>
          </p:cNvPr>
          <p:cNvSpPr/>
          <p:nvPr/>
        </p:nvSpPr>
        <p:spPr>
          <a:xfrm flipV="1">
            <a:off x="10597481" y="4977277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1A9A3A9-4E89-8EA7-CA6E-158C0B66D25F}"/>
              </a:ext>
            </a:extLst>
          </p:cNvPr>
          <p:cNvGrpSpPr>
            <a:grpSpLocks noChangeAspect="1"/>
          </p:cNvGrpSpPr>
          <p:nvPr/>
        </p:nvGrpSpPr>
        <p:grpSpPr>
          <a:xfrm>
            <a:off x="4427283" y="627327"/>
            <a:ext cx="4091507" cy="3504330"/>
            <a:chOff x="4752917" y="490042"/>
            <a:chExt cx="6819178" cy="5840550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71A8F88-8AF1-B387-5603-00D637E2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1661" y="919413"/>
              <a:ext cx="6710434" cy="5411179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9A42329-C191-5310-F554-A992326F7079}"/>
                </a:ext>
              </a:extLst>
            </p:cNvPr>
            <p:cNvSpPr txBox="1"/>
            <p:nvPr/>
          </p:nvSpPr>
          <p:spPr>
            <a:xfrm>
              <a:off x="7493445" y="2295114"/>
              <a:ext cx="882187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Magnet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A94178F-5BCF-CF95-F5CD-66C9FD6F87E0}"/>
                </a:ext>
              </a:extLst>
            </p:cNvPr>
            <p:cNvSpPr/>
            <p:nvPr/>
          </p:nvSpPr>
          <p:spPr>
            <a:xfrm>
              <a:off x="10228524" y="1132702"/>
              <a:ext cx="1171891" cy="4451750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E2656C5-3F98-C2A8-6F4A-EE23C8B2DB39}"/>
                </a:ext>
              </a:extLst>
            </p:cNvPr>
            <p:cNvSpPr/>
            <p:nvPr/>
          </p:nvSpPr>
          <p:spPr>
            <a:xfrm>
              <a:off x="4909520" y="1114467"/>
              <a:ext cx="923829" cy="4474203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F7A3A8B-35F9-FBF3-2998-5DA30CDBF031}"/>
                </a:ext>
              </a:extLst>
            </p:cNvPr>
            <p:cNvSpPr/>
            <p:nvPr/>
          </p:nvSpPr>
          <p:spPr>
            <a:xfrm>
              <a:off x="5881208" y="1529332"/>
              <a:ext cx="4330988" cy="588981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D67071D-BC8B-2947-B3FF-84E004259DE7}"/>
                </a:ext>
              </a:extLst>
            </p:cNvPr>
            <p:cNvCxnSpPr>
              <a:cxnSpLocks/>
            </p:cNvCxnSpPr>
            <p:nvPr/>
          </p:nvCxnSpPr>
          <p:spPr>
            <a:xfrm>
              <a:off x="5980379" y="827918"/>
              <a:ext cx="1672107" cy="0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B53AF2E-CD74-4B31-E44A-9A14516DE2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105" y="811590"/>
              <a:ext cx="1856151" cy="0"/>
            </a:xfrm>
            <a:prstGeom prst="straightConnector1">
              <a:avLst/>
            </a:prstGeom>
            <a:ln w="381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4BB8E4F-397A-D341-43C3-766EBD0CEDD7}"/>
                </a:ext>
              </a:extLst>
            </p:cNvPr>
            <p:cNvSpPr txBox="1"/>
            <p:nvPr/>
          </p:nvSpPr>
          <p:spPr>
            <a:xfrm>
              <a:off x="8407205" y="490042"/>
              <a:ext cx="139781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/>
                <a:t>electron beam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0EAC62D-F531-B630-6F6A-E5BF653DDFEC}"/>
                </a:ext>
              </a:extLst>
            </p:cNvPr>
            <p:cNvSpPr txBox="1"/>
            <p:nvPr/>
          </p:nvSpPr>
          <p:spPr>
            <a:xfrm>
              <a:off x="6270663" y="490042"/>
              <a:ext cx="12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/>
                <a:t>p/A beam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48FD80-AA4E-393B-3747-A4DA60CFD244}"/>
                </a:ext>
              </a:extLst>
            </p:cNvPr>
            <p:cNvSpPr txBox="1"/>
            <p:nvPr/>
          </p:nvSpPr>
          <p:spPr>
            <a:xfrm>
              <a:off x="10251000" y="584292"/>
              <a:ext cx="935620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Forward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3C49F77-1545-5D07-A4CD-1ED4BEBA8119}"/>
                </a:ext>
              </a:extLst>
            </p:cNvPr>
            <p:cNvSpPr txBox="1"/>
            <p:nvPr/>
          </p:nvSpPr>
          <p:spPr>
            <a:xfrm>
              <a:off x="4752917" y="618504"/>
              <a:ext cx="106118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Backward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853EC6B-2562-74A0-A6B6-34DC11BB0A86}"/>
                </a:ext>
              </a:extLst>
            </p:cNvPr>
            <p:cNvSpPr txBox="1"/>
            <p:nvPr/>
          </p:nvSpPr>
          <p:spPr>
            <a:xfrm>
              <a:off x="7397475" y="2592459"/>
              <a:ext cx="118408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FF40FF"/>
                  </a:solidFill>
                </a:rPr>
                <a:t>Barrel </a:t>
              </a:r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642612F-E8B1-20A5-7A93-A5A3B0C038EA}"/>
                </a:ext>
              </a:extLst>
            </p:cNvPr>
            <p:cNvSpPr txBox="1"/>
            <p:nvPr/>
          </p:nvSpPr>
          <p:spPr>
            <a:xfrm rot="16200000">
              <a:off x="6088459" y="3092885"/>
              <a:ext cx="1090577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FF40FF"/>
                  </a:solidFill>
                </a:rPr>
                <a:t>backward </a:t>
              </a:r>
            </a:p>
            <a:p>
              <a:pPr algn="ctr"/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FC13911-8619-F59A-751C-9860A2C207AB}"/>
                </a:ext>
              </a:extLst>
            </p:cNvPr>
            <p:cNvSpPr txBox="1"/>
            <p:nvPr/>
          </p:nvSpPr>
          <p:spPr>
            <a:xfrm rot="5400000">
              <a:off x="9716602" y="2595310"/>
              <a:ext cx="129896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FF40FF"/>
                  </a:solidFill>
                </a:rPr>
                <a:t>forward </a:t>
              </a:r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B46E826-8E11-8A48-EAE6-2E09FC99CA95}"/>
                </a:ext>
              </a:extLst>
            </p:cNvPr>
            <p:cNvSpPr txBox="1"/>
            <p:nvPr/>
          </p:nvSpPr>
          <p:spPr>
            <a:xfrm rot="16200000">
              <a:off x="6590365" y="3150302"/>
              <a:ext cx="86882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err="1">
                  <a:solidFill>
                    <a:srgbClr val="00B050"/>
                  </a:solidFill>
                </a:rPr>
                <a:t>pfRICH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19795AF-14C6-DE1A-BDF8-8F1983DA4432}"/>
                </a:ext>
              </a:extLst>
            </p:cNvPr>
            <p:cNvSpPr txBox="1"/>
            <p:nvPr/>
          </p:nvSpPr>
          <p:spPr>
            <a:xfrm rot="5400000">
              <a:off x="9504942" y="2811294"/>
              <a:ext cx="82073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err="1">
                  <a:solidFill>
                    <a:srgbClr val="00B050"/>
                  </a:solidFill>
                </a:rPr>
                <a:t>dRICH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D118C01-D2AE-DEA1-2377-605EC36C720E}"/>
                </a:ext>
              </a:extLst>
            </p:cNvPr>
            <p:cNvSpPr txBox="1"/>
            <p:nvPr/>
          </p:nvSpPr>
          <p:spPr>
            <a:xfrm>
              <a:off x="5829279" y="2664445"/>
              <a:ext cx="724557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>
                  <a:solidFill>
                    <a:srgbClr val="00B050"/>
                  </a:solidFill>
                </a:rPr>
                <a:t>DIRC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5FB391E-7291-820C-687E-3559E9B4D52C}"/>
                </a:ext>
              </a:extLst>
            </p:cNvPr>
            <p:cNvSpPr txBox="1"/>
            <p:nvPr/>
          </p:nvSpPr>
          <p:spPr>
            <a:xfrm rot="5400000">
              <a:off x="8601048" y="3187157"/>
              <a:ext cx="123217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0B050"/>
                  </a:solidFill>
                </a:rPr>
                <a:t>forward </a:t>
              </a:r>
              <a:r>
                <a:rPr lang="en-US" sz="800" err="1">
                  <a:solidFill>
                    <a:srgbClr val="00B050"/>
                  </a:solidFill>
                </a:rPr>
                <a:t>ToF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31BDD39-236E-28A9-F576-475496980697}"/>
                </a:ext>
              </a:extLst>
            </p:cNvPr>
            <p:cNvSpPr txBox="1"/>
            <p:nvPr/>
          </p:nvSpPr>
          <p:spPr>
            <a:xfrm rot="5400000">
              <a:off x="10206718" y="2412922"/>
              <a:ext cx="1306982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forward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3AC279C-1B63-8F3C-D756-3217598199CF}"/>
                </a:ext>
              </a:extLst>
            </p:cNvPr>
            <p:cNvSpPr txBox="1"/>
            <p:nvPr/>
          </p:nvSpPr>
          <p:spPr>
            <a:xfrm>
              <a:off x="7391709" y="1630182"/>
              <a:ext cx="1192100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Barrel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7447799-1CAA-C548-11B2-A1A05C96BF83}"/>
                </a:ext>
              </a:extLst>
            </p:cNvPr>
            <p:cNvSpPr txBox="1"/>
            <p:nvPr/>
          </p:nvSpPr>
          <p:spPr>
            <a:xfrm rot="16200000">
              <a:off x="4607472" y="2338067"/>
              <a:ext cx="148865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Backward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E26F36F-9E39-6144-E875-00F905DC8401}"/>
                </a:ext>
              </a:extLst>
            </p:cNvPr>
            <p:cNvSpPr/>
            <p:nvPr/>
          </p:nvSpPr>
          <p:spPr>
            <a:xfrm>
              <a:off x="7179608" y="2908224"/>
              <a:ext cx="1964962" cy="865441"/>
            </a:xfrm>
            <a:prstGeom prst="rect">
              <a:avLst/>
            </a:prstGeom>
            <a:noFill/>
            <a:ln w="34925"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92F32D0-A69D-653C-2513-5A05B4DAD65A}"/>
                </a:ext>
              </a:extLst>
            </p:cNvPr>
            <p:cNvCxnSpPr>
              <a:cxnSpLocks/>
            </p:cNvCxnSpPr>
            <p:nvPr/>
          </p:nvCxnSpPr>
          <p:spPr>
            <a:xfrm>
              <a:off x="6266914" y="2846488"/>
              <a:ext cx="2998756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09F437B-7848-2CCB-7D58-3EE233FC5877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96" y="3902180"/>
              <a:ext cx="3105974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6648F83-3FDA-B4CE-6A33-CE9365DB1CEC}"/>
                </a:ext>
              </a:extLst>
            </p:cNvPr>
            <p:cNvSpPr txBox="1"/>
            <p:nvPr/>
          </p:nvSpPr>
          <p:spPr>
            <a:xfrm>
              <a:off x="7609999" y="2765730"/>
              <a:ext cx="1165383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>
                  <a:solidFill>
                    <a:srgbClr val="00B050"/>
                  </a:solidFill>
                </a:rPr>
                <a:t>Barrel </a:t>
              </a:r>
              <a:r>
                <a:rPr lang="en-US" sz="800" b="1" err="1">
                  <a:solidFill>
                    <a:srgbClr val="00B050"/>
                  </a:solidFill>
                </a:rPr>
                <a:t>ToF</a:t>
              </a:r>
              <a:endParaRPr lang="en-US" sz="800" b="1">
                <a:solidFill>
                  <a:srgbClr val="00B050"/>
                </a:solidFill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036F915C-7F31-154B-1D92-E7D66AA0AA9B}"/>
              </a:ext>
            </a:extLst>
          </p:cNvPr>
          <p:cNvSpPr txBox="1">
            <a:spLocks/>
          </p:cNvSpPr>
          <p:nvPr/>
        </p:nvSpPr>
        <p:spPr>
          <a:xfrm>
            <a:off x="8694095" y="1000698"/>
            <a:ext cx="3399565" cy="2576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Auxiliary detectors integrated in the accelerator lattice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 streaming readout electronics and DAQ (integrate AI/ML capabilities from the start)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(IR-6 and RCS) and hadron (IR-4 &amp; IR-6) polarimetry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Integration, Installation and Infrastructure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Non-Beam Commissioning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123" name="Arrow: Down 122">
            <a:extLst>
              <a:ext uri="{FF2B5EF4-FFF2-40B4-BE49-F238E27FC236}">
                <a16:creationId xmlns:a16="http://schemas.microsoft.com/office/drawing/2014/main" id="{FD347AF7-5F4D-AE61-B9EE-35F08B820A9C}"/>
              </a:ext>
            </a:extLst>
          </p:cNvPr>
          <p:cNvSpPr/>
          <p:nvPr/>
        </p:nvSpPr>
        <p:spPr>
          <a:xfrm rot="10320000">
            <a:off x="6292034" y="38781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9A6345A-26D4-0083-D762-A498ED4776DD}"/>
              </a:ext>
            </a:extLst>
          </p:cNvPr>
          <p:cNvSpPr txBox="1"/>
          <p:nvPr/>
        </p:nvSpPr>
        <p:spPr>
          <a:xfrm>
            <a:off x="991166" y="3487137"/>
            <a:ext cx="3057247" cy="923330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8 world first technologies: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4 in micro-electronics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4 in detector technologies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08326B-5123-4B8F-5234-7177CAFD62F6}"/>
              </a:ext>
            </a:extLst>
          </p:cNvPr>
          <p:cNvSpPr/>
          <p:nvPr/>
        </p:nvSpPr>
        <p:spPr>
          <a:xfrm>
            <a:off x="279908" y="4617702"/>
            <a:ext cx="989320" cy="476811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6E7A9AC-1A7D-C7E5-64B9-4B4926AB69A2}"/>
              </a:ext>
            </a:extLst>
          </p:cNvPr>
          <p:cNvSpPr/>
          <p:nvPr/>
        </p:nvSpPr>
        <p:spPr>
          <a:xfrm>
            <a:off x="1860952" y="4792611"/>
            <a:ext cx="1252202" cy="369331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AB47CBA-2528-290F-B0E5-0F7FB493D574}"/>
              </a:ext>
            </a:extLst>
          </p:cNvPr>
          <p:cNvSpPr/>
          <p:nvPr/>
        </p:nvSpPr>
        <p:spPr>
          <a:xfrm>
            <a:off x="9800669" y="4027501"/>
            <a:ext cx="1883701" cy="369331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DDC819C-6676-02C3-D749-FECDB5336505}"/>
              </a:ext>
            </a:extLst>
          </p:cNvPr>
          <p:cNvSpPr/>
          <p:nvPr/>
        </p:nvSpPr>
        <p:spPr>
          <a:xfrm>
            <a:off x="9638833" y="5531762"/>
            <a:ext cx="2524682" cy="46168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324542F-CCCA-584F-3EE6-AE7FB877D99D}"/>
              </a:ext>
            </a:extLst>
          </p:cNvPr>
          <p:cNvSpPr/>
          <p:nvPr/>
        </p:nvSpPr>
        <p:spPr>
          <a:xfrm>
            <a:off x="7570558" y="5696116"/>
            <a:ext cx="1105562" cy="46168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5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5E7F-575A-FE7E-F6B5-6660312F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B985-0692-DBFD-DCAD-3DDF7FD1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dirty="0"/>
              <a:t>Update on </a:t>
            </a:r>
            <a:r>
              <a:rPr lang="en-US" sz="2800" b="1" dirty="0">
                <a:latin typeface="+mn-lt"/>
              </a:rPr>
              <a:t>Reviews – Path to Baselining CD-2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8DDDE-7330-4F4F-9F2A-058ECCA85044}"/>
              </a:ext>
            </a:extLst>
          </p:cNvPr>
          <p:cNvSpPr txBox="1"/>
          <p:nvPr/>
        </p:nvSpPr>
        <p:spPr>
          <a:xfrm>
            <a:off x="319368" y="641533"/>
            <a:ext cx="116341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(6.03.01.02.01) – Jan. 27-28, 2026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(6.03.01.11) – February 18,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Review: DAQ-Slow Controls (6.03.01.08.02) – Summer 2026 – Slow controls integration separated from electronics/DAQ to ensure integration in collider common platform; the controls rely on scope in various areas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(6.03.01.10) – April 20, 2026 – Low-Q2, ZDC, includes 6.10.14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(6.03.01.10) – July (?) 2026 – B0, RPs, OMDs – Exact Dates TBD pending when IR design more mature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June 3-4,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Peer Review: Detector Infrastructure and Utilities Integration – June 2026 – overall utilities needs, couple review to the off-project portfolio scope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EM Calorimetry (6.03.01.04.01) –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May 26, 2026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FDRs planning ongoing – next slide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Detector Baseline Readiness Review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Feb 3 – 5, 2026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BNL Director’s Review – Comprehensive, Mar. 9-12, 2026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 review – acts as Director’s Review, August 18-19, 2026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Status Review / IPR </a:t>
            </a:r>
            <a:r>
              <a:rPr lang="en-US" sz="1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28-May 1,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September 15-18,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(ICR may not be needed, INF and CD-3C scope both below $100M)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 – Summer/Fall 2026 – act as next comprehensive review of the </a:t>
            </a:r>
            <a:r>
              <a:rPr lang="en-US" sz="1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 status: has progress since the June 2025 comprehensive design review of the DAC been satisfactory, have all recommendations that are relevant for detector CD-2 baselining been addressed, and to give advice for the </a:t>
            </a:r>
            <a:r>
              <a:rPr lang="en-US" sz="1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 CD-3 production phase.</a:t>
            </a: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baseline="30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June 9-10, 2026 – MEXT, Tokyo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Joint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/EICUG Meeting, July 13-17 – Glasgow,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https://indico.bnl.gov/event/31808/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Software and Computing Review: October 13-14, 2026 – BNL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59F5E9-92C8-A92C-167E-4348A5DAAE24}"/>
              </a:ext>
            </a:extLst>
          </p:cNvPr>
          <p:cNvSpPr/>
          <p:nvPr/>
        </p:nvSpPr>
        <p:spPr>
          <a:xfrm>
            <a:off x="1189820" y="5049431"/>
            <a:ext cx="10074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4444"/>
                </a:solidFill>
                <a:cs typeface="Calibri"/>
              </a:rPr>
              <a:t>@Present foreseen scope of DOE IPR Comprehensive Review on Sept. 15-18 is: planning for baselining. start of first EIC subproject (Infrastructure) and CD-3C.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9C3EEB-2970-039E-E82A-591E9EF6EC1A}"/>
              </a:ext>
            </a:extLst>
          </p:cNvPr>
          <p:cNvSpPr/>
          <p:nvPr/>
        </p:nvSpPr>
        <p:spPr>
          <a:xfrm>
            <a:off x="1189820" y="5670264"/>
            <a:ext cx="1077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(CD-2 for DET may slip to coincide with CD-3 given risk in large in-kind contributions for DET without signed agreements (yet). To keep momentum, a large share of CD-3C may be related to DET.)</a:t>
            </a:r>
          </a:p>
        </p:txBody>
      </p:sp>
    </p:spTree>
    <p:extLst>
      <p:ext uri="{BB962C8B-B14F-4D97-AF65-F5344CB8AC3E}">
        <p14:creationId xmlns:p14="http://schemas.microsoft.com/office/powerpoint/2010/main" val="231155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7697-4142-7539-8DAF-37871BCA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FA88-104B-76C3-B11A-0FA5F7E9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15117"/>
          </a:xfrm>
        </p:spPr>
        <p:txBody>
          <a:bodyPr>
            <a:normAutofit/>
          </a:bodyPr>
          <a:lstStyle/>
          <a:p>
            <a:r>
              <a:rPr lang="en-US" dirty="0"/>
              <a:t>Detector Advisory Committee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CA1224-215E-A51E-B4C1-EEEBECB7C3A5}"/>
              </a:ext>
            </a:extLst>
          </p:cNvPr>
          <p:cNvSpPr txBox="1">
            <a:spLocks/>
          </p:cNvSpPr>
          <p:nvPr/>
        </p:nvSpPr>
        <p:spPr>
          <a:xfrm>
            <a:off x="461963" y="600581"/>
            <a:ext cx="11499234" cy="5791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DAC founded in 2020; Per the charter, 1/3 of the committee replaced every year</a:t>
            </a:r>
          </a:p>
          <a:p>
            <a:pPr lvl="1"/>
            <a:r>
              <a:rPr lang="en-US" sz="1400" dirty="0">
                <a:sym typeface="Wingdings" pitchFamily="2" charset="2"/>
              </a:rPr>
              <a:t>2024: transition from Ed Kinney to Andy White as Chair</a:t>
            </a: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7798D-8019-7CB1-E2C4-C2FAD069D11D}"/>
              </a:ext>
            </a:extLst>
          </p:cNvPr>
          <p:cNvSpPr txBox="1"/>
          <p:nvPr/>
        </p:nvSpPr>
        <p:spPr>
          <a:xfrm>
            <a:off x="1621760" y="113803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084E9-4FF4-727D-F9BB-21B654E704AA}"/>
              </a:ext>
            </a:extLst>
          </p:cNvPr>
          <p:cNvSpPr txBox="1"/>
          <p:nvPr/>
        </p:nvSpPr>
        <p:spPr>
          <a:xfrm>
            <a:off x="9487863" y="115291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86AA8-7B2D-2D28-7246-2F71BFE5B976}"/>
              </a:ext>
            </a:extLst>
          </p:cNvPr>
          <p:cNvSpPr txBox="1"/>
          <p:nvPr/>
        </p:nvSpPr>
        <p:spPr>
          <a:xfrm>
            <a:off x="5844812" y="11491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2025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6467E2-3E98-7DEB-2B88-5D33AD1FA359}"/>
              </a:ext>
            </a:extLst>
          </p:cNvPr>
          <p:cNvGraphicFramePr>
            <a:graphicFrameLocks noGrp="1"/>
          </p:cNvGraphicFramePr>
          <p:nvPr/>
        </p:nvGraphicFramePr>
        <p:xfrm>
          <a:off x="4292442" y="1430161"/>
          <a:ext cx="3860800" cy="2405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5088">
                  <a:extLst>
                    <a:ext uri="{9D8B030D-6E8A-4147-A177-3AD203B41FA5}">
                      <a16:colId xmlns:a16="http://schemas.microsoft.com/office/drawing/2014/main" val="3534329230"/>
                    </a:ext>
                  </a:extLst>
                </a:gridCol>
                <a:gridCol w="2295712">
                  <a:extLst>
                    <a:ext uri="{9D8B030D-6E8A-4147-A177-3AD203B41FA5}">
                      <a16:colId xmlns:a16="http://schemas.microsoft.com/office/drawing/2014/main" val="1525506910"/>
                    </a:ext>
                  </a:extLst>
                </a:gridCol>
              </a:tblGrid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Andrew White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U. Texas Arlington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9325173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Edward Kinney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Boulder 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72160511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Ken Wyllie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19368115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Petra Merkel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73900219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89768899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 Ljubljana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40731152"/>
                  </a:ext>
                </a:extLst>
              </a:tr>
              <a:tr h="2307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Ana Amelia Machado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Campinas State U, Brazil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85882452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1809716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15439558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INFN Frascati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5960366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65189827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983785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04F6C43-6107-9CCE-F7EA-DFA9ADC85EEE}"/>
              </a:ext>
            </a:extLst>
          </p:cNvPr>
          <p:cNvGraphicFramePr>
            <a:graphicFrameLocks noGrp="1"/>
          </p:cNvGraphicFramePr>
          <p:nvPr/>
        </p:nvGraphicFramePr>
        <p:xfrm>
          <a:off x="260484" y="1419054"/>
          <a:ext cx="3911601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918">
                  <a:extLst>
                    <a:ext uri="{9D8B030D-6E8A-4147-A177-3AD203B41FA5}">
                      <a16:colId xmlns:a16="http://schemas.microsoft.com/office/drawing/2014/main" val="2395639681"/>
                    </a:ext>
                  </a:extLst>
                </a:gridCol>
                <a:gridCol w="2366683">
                  <a:extLst>
                    <a:ext uri="{9D8B030D-6E8A-4147-A177-3AD203B41FA5}">
                      <a16:colId xmlns:a16="http://schemas.microsoft.com/office/drawing/2014/main" val="357240122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Andrew White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U. Texas Arlington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273448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Edward Kinney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Boulder 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015404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Ken Wyllie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3952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FNAL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75051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Rutherford Appleton Laboratory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666343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U Ljubljana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378420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Ana Amelia Machado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Campinas State U, Brazil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006257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Cecilia Gerber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UIC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571223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218569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INFN Frascati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339417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IJCLab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221844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0097906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FCB5BEB-DDA6-797E-404B-D20467D1C2A2}"/>
              </a:ext>
            </a:extLst>
          </p:cNvPr>
          <p:cNvGraphicFramePr>
            <a:graphicFrameLocks noGrp="1"/>
          </p:cNvGraphicFramePr>
          <p:nvPr/>
        </p:nvGraphicFramePr>
        <p:xfrm>
          <a:off x="8273599" y="1449593"/>
          <a:ext cx="3860800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5861">
                  <a:extLst>
                    <a:ext uri="{9D8B030D-6E8A-4147-A177-3AD203B41FA5}">
                      <a16:colId xmlns:a16="http://schemas.microsoft.com/office/drawing/2014/main" val="2657473565"/>
                    </a:ext>
                  </a:extLst>
                </a:gridCol>
                <a:gridCol w="2514939">
                  <a:extLst>
                    <a:ext uri="{9D8B030D-6E8A-4147-A177-3AD203B41FA5}">
                      <a16:colId xmlns:a16="http://schemas.microsoft.com/office/drawing/2014/main" val="208789303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Andy White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U. Texas Arlington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102312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Filippo Costa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85560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Szymon Kulis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955086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415165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216351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 Ljubljana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566691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Floris Keizer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9663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Anna Macchiolo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TU Zurich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68510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Lorenzo Rota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SLAC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454132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INFN Frascati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782601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751802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317644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57E19ED-7B2B-D8E7-10CA-DB999F50E396}"/>
              </a:ext>
            </a:extLst>
          </p:cNvPr>
          <p:cNvSpPr txBox="1"/>
          <p:nvPr/>
        </p:nvSpPr>
        <p:spPr>
          <a:xfrm>
            <a:off x="459581" y="3849893"/>
            <a:ext cx="112728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DAC-Meetings 2024-2026</a:t>
            </a:r>
            <a:r>
              <a:rPr lang="en-US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June 21, 2024: 8</a:t>
            </a:r>
            <a:r>
              <a:rPr lang="en-US" sz="1600" baseline="30000" dirty="0"/>
              <a:t>th</a:t>
            </a:r>
            <a:r>
              <a:rPr lang="en-US" sz="1600" dirty="0"/>
              <a:t> DAC meeting - strategic advice on the planning for the construction phase of the </a:t>
            </a:r>
            <a:r>
              <a:rPr lang="en-US" sz="1600" dirty="0" err="1"/>
              <a:t>ePIC</a:t>
            </a:r>
            <a:r>
              <a:rPr lang="en-US" sz="1600" dirty="0"/>
              <a:t> detector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“Congratulations on enormous progress on developing realistic designs and starting active design review cycles on different systems”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August 28-29, 2024: 9</a:t>
            </a:r>
            <a:r>
              <a:rPr lang="en-US" sz="1600" baseline="30000" dirty="0"/>
              <a:t>th</a:t>
            </a:r>
            <a:r>
              <a:rPr lang="en-US" sz="1600" dirty="0"/>
              <a:t> DAC meeting - Annual advice on detector R&amp;D status and FY25 completion needs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June 11-13, 2025: 10</a:t>
            </a:r>
            <a:r>
              <a:rPr lang="en-US" sz="1600" baseline="30000" dirty="0"/>
              <a:t>th</a:t>
            </a:r>
            <a:r>
              <a:rPr lang="en-US" sz="1600" dirty="0"/>
              <a:t> DAC meeting - Comprehensive look of DAC to design status and readiness for CD-2.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“Overall, the DAC found that the </a:t>
            </a:r>
            <a:r>
              <a:rPr lang="en-US" sz="1400" dirty="0" err="1">
                <a:solidFill>
                  <a:srgbClr val="3333FF"/>
                </a:solidFill>
              </a:rPr>
              <a:t>ePIC</a:t>
            </a:r>
            <a:r>
              <a:rPr lang="en-US" sz="1400" dirty="0">
                <a:solidFill>
                  <a:srgbClr val="3333FF"/>
                </a:solidFill>
              </a:rPr>
              <a:t> detector design is well established and prepared to address the broad range of the EIC physics program. The R&amp;D phase is converging well to a conclusion and the transition to a PED phase is occurring.”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Fall 2026 (planned): 11</a:t>
            </a:r>
            <a:r>
              <a:rPr lang="en-US" sz="1600" baseline="30000" dirty="0">
                <a:sym typeface="Wingdings" panose="05000000000000000000" pitchFamily="2" charset="2"/>
              </a:rPr>
              <a:t>th</a:t>
            </a:r>
            <a:r>
              <a:rPr lang="en-US" sz="1600" dirty="0">
                <a:sym typeface="Wingdings" panose="05000000000000000000" pitchFamily="2" charset="2"/>
              </a:rPr>
              <a:t> DAC meeting - act as next comprehensive review of the </a:t>
            </a:r>
            <a:r>
              <a:rPr lang="en-US" sz="1600" dirty="0" err="1">
                <a:sym typeface="Wingdings" panose="05000000000000000000" pitchFamily="2" charset="2"/>
              </a:rPr>
              <a:t>ePIC</a:t>
            </a:r>
            <a:r>
              <a:rPr lang="en-US" sz="1600" dirty="0">
                <a:sym typeface="Wingdings" panose="05000000000000000000" pitchFamily="2" charset="2"/>
              </a:rPr>
              <a:t> detector status: </a:t>
            </a:r>
            <a:r>
              <a:rPr lang="en-US" sz="1600" i="1" dirty="0">
                <a:sym typeface="Wingdings" panose="05000000000000000000" pitchFamily="2" charset="2"/>
              </a:rPr>
              <a:t>has progress since the June 2025 comprehensive design review of the DAC been satisfactory, have all recommendations that are relevant for detector CD-2 baselining been addressed, and to give advice for the </a:t>
            </a:r>
            <a:r>
              <a:rPr lang="en-US" sz="1600" i="1" dirty="0" err="1">
                <a:sym typeface="Wingdings" panose="05000000000000000000" pitchFamily="2" charset="2"/>
              </a:rPr>
              <a:t>ePIC</a:t>
            </a:r>
            <a:r>
              <a:rPr lang="en-US" sz="1600" i="1" dirty="0">
                <a:sym typeface="Wingdings" panose="05000000000000000000" pitchFamily="2" charset="2"/>
              </a:rPr>
              <a:t> detector CD-3 production phase.</a:t>
            </a:r>
          </a:p>
        </p:txBody>
      </p:sp>
    </p:spTree>
    <p:extLst>
      <p:ext uri="{BB962C8B-B14F-4D97-AF65-F5344CB8AC3E}">
        <p14:creationId xmlns:p14="http://schemas.microsoft.com/office/powerpoint/2010/main" val="342264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5E7F-575A-FE7E-F6B5-6660312F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B985-0692-DBFD-DCAD-3DDF7FD1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dirty="0"/>
              <a:t>Update on </a:t>
            </a:r>
            <a:r>
              <a:rPr lang="en-US" sz="2800" b="1" dirty="0">
                <a:latin typeface="+mn-lt"/>
              </a:rPr>
              <a:t>Reviews – Planning for CD-3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647CA-BF0C-4F73-9E2D-419DDA7193FA}"/>
              </a:ext>
            </a:extLst>
          </p:cNvPr>
          <p:cNvSpPr txBox="1"/>
          <p:nvPr/>
        </p:nvSpPr>
        <p:spPr>
          <a:xfrm>
            <a:off x="584989" y="746572"/>
            <a:ext cx="11489522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6.03.04.01: Backward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26,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for Final Design Reviews before CD-3: (dates/months as in P6 now)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6.03.02.01: MPGDs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6.03.02.02: SVTs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August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6.03.03.01-03: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hpDIRC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dRICH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pfRICH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February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6.03.03.04: TOF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June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6.03.04.02: Barrel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6.03.04.03: Forward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combine with Barrel HCAL and LFHCAL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6.03.05.02-03: Barrel HCAL &amp; LFHCAL –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September 2026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combine with Forward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EMCal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6.03.06: Magnet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– link to integral review with accelerator/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2026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6.03.07 &amp; 6.03.08: Electronics &amp; DAQ/Computing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September 2026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will be a few months later to close open design items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6.03.09: I3 Barrel Detector Structures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February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6.03.09: I3 Detector Infrastructure and Utilities Integration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July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6.03.09: I3 Installation (includes also Magnet Installation)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 2027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6.03.10.01-02: Auxiliary Detectors,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B0 and RP/OMD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July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6.03.10.03-05: Auxiliary Detectors, ZDC, Low-Q2, Lumi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April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6.03.11.01-02: Electron and Hadron Polarimetry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May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 6.03.12: Non-Beam Commissioning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November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HRPPDs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 2026 (high-priority CD-3C candidate)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Mirrors &amp; Aerogel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 (possible CD-3C candidate)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9D534-3688-42FD-BB81-136D966461CE}"/>
              </a:ext>
            </a:extLst>
          </p:cNvPr>
          <p:cNvSpPr txBox="1"/>
          <p:nvPr/>
        </p:nvSpPr>
        <p:spPr>
          <a:xfrm>
            <a:off x="7699803" y="5147777"/>
            <a:ext cx="412718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Assumption: DET CD-3 in Q1/FY28 </a:t>
            </a:r>
          </a:p>
          <a:p>
            <a:r>
              <a:rPr lang="en-US" dirty="0">
                <a:sym typeface="Wingdings" panose="05000000000000000000" pitchFamily="2" charset="2"/>
              </a:rPr>
              <a:t> DOE Review ~ October 2027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FDRs need completion ~ July 2027</a:t>
            </a:r>
          </a:p>
        </p:txBody>
      </p:sp>
    </p:spTree>
    <p:extLst>
      <p:ext uri="{BB962C8B-B14F-4D97-AF65-F5344CB8AC3E}">
        <p14:creationId xmlns:p14="http://schemas.microsoft.com/office/powerpoint/2010/main" val="336316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EC99-C7C0-D170-D0D9-D502EA12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Detector Technical Readiness for Baselining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0F1DDC-C0C6-D951-E41E-46DA6B09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63116"/>
              </p:ext>
            </p:extLst>
          </p:nvPr>
        </p:nvGraphicFramePr>
        <p:xfrm>
          <a:off x="461963" y="1753000"/>
          <a:ext cx="11131299" cy="5109292"/>
        </p:xfrm>
        <a:graphic>
          <a:graphicData uri="http://schemas.openxmlformats.org/drawingml/2006/table">
            <a:tbl>
              <a:tblPr firstRow="1" bandRow="1"/>
              <a:tblGrid>
                <a:gridCol w="1886315">
                  <a:extLst>
                    <a:ext uri="{9D8B030D-6E8A-4147-A177-3AD203B41FA5}">
                      <a16:colId xmlns:a16="http://schemas.microsoft.com/office/drawing/2014/main" val="1989074427"/>
                    </a:ext>
                  </a:extLst>
                </a:gridCol>
                <a:gridCol w="2812658">
                  <a:extLst>
                    <a:ext uri="{9D8B030D-6E8A-4147-A177-3AD203B41FA5}">
                      <a16:colId xmlns:a16="http://schemas.microsoft.com/office/drawing/2014/main" val="1837531394"/>
                    </a:ext>
                  </a:extLst>
                </a:gridCol>
                <a:gridCol w="1464589">
                  <a:extLst>
                    <a:ext uri="{9D8B030D-6E8A-4147-A177-3AD203B41FA5}">
                      <a16:colId xmlns:a16="http://schemas.microsoft.com/office/drawing/2014/main" val="3113911058"/>
                    </a:ext>
                  </a:extLst>
                </a:gridCol>
                <a:gridCol w="2359469">
                  <a:extLst>
                    <a:ext uri="{9D8B030D-6E8A-4147-A177-3AD203B41FA5}">
                      <a16:colId xmlns:a16="http://schemas.microsoft.com/office/drawing/2014/main" val="1158962945"/>
                    </a:ext>
                  </a:extLst>
                </a:gridCol>
                <a:gridCol w="2608268">
                  <a:extLst>
                    <a:ext uri="{9D8B030D-6E8A-4147-A177-3AD203B41FA5}">
                      <a16:colId xmlns:a16="http://schemas.microsoft.com/office/drawing/2014/main" val="317477925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Subsystem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Scheduled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CD-3A,B FDR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Subsystem FDR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3084"/>
                  </a:ext>
                </a:extLst>
              </a:tr>
              <a:tr h="32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Tracking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Si, 40% &amp; 60% MPGD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8503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PID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hpDIRC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dRICH</a:t>
                      </a:r>
                      <a:r>
                        <a:rPr lang="en-US" sz="1200" dirty="0"/>
                        <a:t> </a:t>
                      </a:r>
                    </a:p>
                    <a:p>
                      <a:r>
                        <a:rPr lang="en-US" sz="1200" dirty="0" err="1"/>
                        <a:t>ToF</a:t>
                      </a:r>
                      <a:r>
                        <a:rPr lang="en-US" sz="1200" dirty="0"/>
                        <a:t> 40% &amp; TOF Peer review, 60%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DIRC Bar refurbishment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12365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 err="1"/>
                        <a:t>ECals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</a:t>
                      </a:r>
                      <a:r>
                        <a:rPr lang="en-US" sz="1200" dirty="0" err="1"/>
                        <a:t>bECal</a:t>
                      </a:r>
                      <a:r>
                        <a:rPr lang="en-US" sz="1200" dirty="0"/>
                        <a:t>, BECal, </a:t>
                      </a:r>
                      <a:r>
                        <a:rPr lang="en-US" sz="1200" dirty="0" err="1"/>
                        <a:t>fECal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SciFi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fECal</a:t>
                      </a:r>
                      <a:r>
                        <a:rPr lang="en-US" sz="1200" dirty="0"/>
                        <a:t>, BEcal</a:t>
                      </a:r>
                    </a:p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PbW04 </a:t>
                      </a:r>
                      <a:r>
                        <a:rPr lang="en-US" sz="1200" dirty="0" err="1"/>
                        <a:t>bECal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backward </a:t>
                      </a:r>
                      <a:r>
                        <a:rPr lang="en-US" sz="1200" dirty="0" err="1"/>
                        <a:t>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3814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 err="1"/>
                        <a:t>HCals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40% &amp; 50% </a:t>
                      </a:r>
                      <a:r>
                        <a:rPr lang="en-US" sz="1200" dirty="0" err="1"/>
                        <a:t>bHCal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Lead blocks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61554"/>
                  </a:ext>
                </a:extLst>
              </a:tr>
              <a:tr h="307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Solenoid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PDR Cryogenics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Magnet, Conductor and Power Supply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974609"/>
                  </a:ext>
                </a:extLst>
              </a:tr>
              <a:tr h="29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Electronics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40%, 50% &amp; 60%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VTRX+  &amp; </a:t>
                      </a:r>
                      <a:r>
                        <a:rPr lang="en-US" sz="1200" dirty="0" err="1"/>
                        <a:t>lpGBT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45672"/>
                  </a:ext>
                </a:extLst>
              </a:tr>
              <a:tr h="2990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DAQ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40%, 50% &amp; 60%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133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Integration- Installation - infrastructure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Inner and outer Barrel support-structures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electron and hadron endcap support structures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520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Auxiliary Detectors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50% RP, B0, ZDC, Low Q2-Tagger, Lumi, 60% ZDC, Low Q2-Tagger, Lumi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B0, RP/OMD: aim for July 2026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7818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Polarimetry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RCS &amp; ESR Compton Polarimeter &amp; HSR Polarimeters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688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C30DE1-41D4-427D-8D3C-EF98BB047718}"/>
              </a:ext>
            </a:extLst>
          </p:cNvPr>
          <p:cNvSpPr txBox="1"/>
          <p:nvPr/>
        </p:nvSpPr>
        <p:spPr>
          <a:xfrm>
            <a:off x="598738" y="563449"/>
            <a:ext cx="5078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Detector has been technically baselined since Spring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Project Detector R&amp;D has been fully completed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June 11-13, 2025: Comprehensive Design Review by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Calibri" panose="020F0502020204030204" pitchFamily="34" charset="0"/>
              </a:rPr>
              <a:t>Detector Baseline Readiness Review </a:t>
            </a:r>
            <a:r>
              <a:rPr lang="en-US" sz="1200" dirty="0">
                <a:cs typeface="Calibri" panose="020F0502020204030204" pitchFamily="34" charset="0"/>
                <a:sym typeface="Wingdings" pitchFamily="2" charset="2"/>
              </a:rPr>
              <a:t>Feb 3 – 5,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Calibri" panose="020F0502020204030204" pitchFamily="34" charset="0"/>
              </a:rPr>
              <a:t>BNL Director’s Review – Comprehensive, Mar. 9-12, 2026</a:t>
            </a:r>
            <a:endParaRPr lang="en-US" sz="1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DOE OPA Status Review </a:t>
            </a: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September 15-18, 2026</a:t>
            </a:r>
            <a:endParaRPr lang="en-US" sz="1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2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0B39-149C-445B-89B5-8AB777D8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4A229-E986-D76E-E8CB-E8DB051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Path to Baseline – Design Maturity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51349A-89E6-0D90-763A-E24875AAE248}"/>
              </a:ext>
            </a:extLst>
          </p:cNvPr>
          <p:cNvSpPr txBox="1">
            <a:spLocks/>
          </p:cNvSpPr>
          <p:nvPr/>
        </p:nvSpPr>
        <p:spPr>
          <a:xfrm>
            <a:off x="568798" y="1043731"/>
            <a:ext cx="4060711" cy="47705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800" dirty="0"/>
              <a:t>Cost-weighted design maturity: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Present design maturity </a:t>
            </a:r>
            <a:r>
              <a:rPr lang="en-US" sz="1800" u="sng" dirty="0"/>
              <a:t>&gt;75%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Projected &gt;80% in September 2026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All 26 subsystems have already received at least one PDR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FF"/>
              </a:buClr>
            </a:pPr>
            <a:r>
              <a:rPr lang="en-US" sz="1800" dirty="0"/>
              <a:t>June 2026: only 1 subsystem needs a final PDR, planned for 07/26 but relies on mature IR design.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10 FDRs completed for CD-3A and 3B items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 FDR completed for entire sub-system (05/26/26)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Until CD-2/3 (Q1FY28): +16 FDR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73703-8F39-2740-4745-723E1F691C91}"/>
              </a:ext>
            </a:extLst>
          </p:cNvPr>
          <p:cNvSpPr txBox="1">
            <a:spLocks/>
          </p:cNvSpPr>
          <p:nvPr/>
        </p:nvSpPr>
        <p:spPr>
          <a:xfrm>
            <a:off x="462579" y="2896761"/>
            <a:ext cx="3600400" cy="256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FF782-7610-313E-4FCB-2583B912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944" y="1472954"/>
            <a:ext cx="7015654" cy="3718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B2AA4D-6D70-3BE8-83C8-DBB7A1E794D9}"/>
                  </a:ext>
                </a:extLst>
              </p:cNvPr>
              <p:cNvSpPr txBox="1"/>
              <p:nvPr/>
            </p:nvSpPr>
            <p:spPr>
              <a:xfrm>
                <a:off x="5006944" y="680204"/>
                <a:ext cx="6954253" cy="52174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𝑆𝑦𝑠𝑡𝑒𝑚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𝐶𝑊𝐷𝑀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𝐷𝑒𝑠𝑖𝑔𝑛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𝑀𝑎𝑡𝑢𝑟𝑖𝑡𝑦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%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$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𝑉𝑎𝑙𝑢𝑒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$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𝑉𝑎𝑙𝑢𝑒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B2AA4D-6D70-3BE8-83C8-DBB7A1E79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44" y="680204"/>
                <a:ext cx="6954253" cy="521746"/>
              </a:xfrm>
              <a:prstGeom prst="rect">
                <a:avLst/>
              </a:prstGeom>
              <a:blipFill>
                <a:blip r:embed="rId3"/>
                <a:stretch>
                  <a:fillRect t="-83333" b="-12381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5-Point Star 4">
            <a:extLst>
              <a:ext uri="{FF2B5EF4-FFF2-40B4-BE49-F238E27FC236}">
                <a16:creationId xmlns:a16="http://schemas.microsoft.com/office/drawing/2014/main" id="{EEA68978-24B0-4A89-3A82-B291713EB9D7}"/>
              </a:ext>
            </a:extLst>
          </p:cNvPr>
          <p:cNvSpPr/>
          <p:nvPr/>
        </p:nvSpPr>
        <p:spPr>
          <a:xfrm>
            <a:off x="9277350" y="2383581"/>
            <a:ext cx="107950" cy="1119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3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A6C5-7A16-11A0-B0C2-697BBC7E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CD-3A Status and CD-3B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3B421-0FB9-0827-C20C-774794152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253" y="6498823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996488-C38F-6921-F4AE-68547415FB3E}"/>
              </a:ext>
            </a:extLst>
          </p:cNvPr>
          <p:cNvGraphicFramePr>
            <a:graphicFrameLocks noGrp="1"/>
          </p:cNvGraphicFramePr>
          <p:nvPr/>
        </p:nvGraphicFramePr>
        <p:xfrm>
          <a:off x="412417" y="614177"/>
          <a:ext cx="11548780" cy="6238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77814">
                  <a:extLst>
                    <a:ext uri="{9D8B030D-6E8A-4147-A177-3AD203B41FA5}">
                      <a16:colId xmlns:a16="http://schemas.microsoft.com/office/drawing/2014/main" val="186432601"/>
                    </a:ext>
                  </a:extLst>
                </a:gridCol>
                <a:gridCol w="4507998">
                  <a:extLst>
                    <a:ext uri="{9D8B030D-6E8A-4147-A177-3AD203B41FA5}">
                      <a16:colId xmlns:a16="http://schemas.microsoft.com/office/drawing/2014/main" val="1577759042"/>
                    </a:ext>
                  </a:extLst>
                </a:gridCol>
                <a:gridCol w="6062968">
                  <a:extLst>
                    <a:ext uri="{9D8B030D-6E8A-4147-A177-3AD203B41FA5}">
                      <a16:colId xmlns:a16="http://schemas.microsoft.com/office/drawing/2014/main" val="156860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0855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CD-3A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1069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of 2899 crystals)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awarded 3/5/2025 (CRYTUR) –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 (!)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crystals delivered – quality tests completed, all passed specifications </a:t>
                      </a:r>
                      <a:r>
                        <a:rPr lang="en-US" sz="1200" dirty="0">
                          <a:solidFill>
                            <a:srgbClr val="FF4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completed</a:t>
                      </a:r>
                      <a:endParaRPr lang="en-US" sz="1200" dirty="0">
                        <a:solidFill>
                          <a:srgbClr val="FF4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076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1125 km of 4900 km)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(750 km of 3000 km)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12/19/2025 (Kuraray)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357km of 1125km delivered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3/12/2025 (</a:t>
                      </a:r>
                      <a:r>
                        <a:rPr lang="en-US" sz="1200" dirty="0" err="1"/>
                        <a:t>Luxium</a:t>
                      </a:r>
                      <a:r>
                        <a:rPr lang="en-US" sz="1200" dirty="0"/>
                        <a:t>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iterated with </a:t>
                      </a:r>
                      <a:r>
                        <a:rPr lang="en-US" sz="1200" dirty="0" err="1">
                          <a:sym typeface="Wingdings" panose="05000000000000000000" pitchFamily="2" charset="2"/>
                        </a:rPr>
                        <a:t>Luxium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 to fulfill requirements,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386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 of 1000km delivered and accepted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68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Silicon Photomultipliers 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(341k of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540k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Contract awarded 11/25/2024 (Hamamatsu)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/>
                        <a:t> All 341k </a:t>
                      </a:r>
                      <a:r>
                        <a:rPr lang="en-US" sz="1200" dirty="0" err="1"/>
                        <a:t>SiPMs</a:t>
                      </a:r>
                      <a:r>
                        <a:rPr lang="en-US" sz="1200" dirty="0"/>
                        <a:t> delivered to BNL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testing done at Yale  no quality issues. </a:t>
                      </a:r>
                      <a:r>
                        <a:rPr lang="en-US" sz="1200" dirty="0">
                          <a:solidFill>
                            <a:srgbClr val="FF4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completed</a:t>
                      </a:r>
                      <a:endParaRPr lang="en-US" sz="1200" dirty="0">
                        <a:solidFill>
                          <a:srgbClr val="FF4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281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(650 towers of 1500)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Acquisition Plan and RFP have been approved by BHSO. RFPs have been received. Need a different procurement strategy cost was 2.2 higher.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010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Detector Solenoid Magnet Design and Fabrication and Conductor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becomes In-Kind. Tender process starting in Spring 2026 led by Italy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Conductor: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 awarded 09/23/2025 (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Luvata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Vendor has acquired all materials.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057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94923"/>
                  </a:ext>
                </a:extLst>
              </a:tr>
              <a:tr h="370840">
                <a:tc rowSpan="7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r>
                        <a:rPr lang="en-US" sz="1800" dirty="0"/>
                        <a:t>CD-3B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(1000 pieces cont. CD-3A)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options in CD-3A contracts issued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0241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 km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(1065 km 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7977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(200 towers cont. CD-3A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601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a typeface="Times New Roman" panose="02020603050405020304" pitchFamily="18" charset="0"/>
                        </a:rPr>
                        <a:t>Detector Solenoid Magnet Power Supply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quotes received, vendor selected on the technical basis, procurement team is working with the technical team to finalize the vendor and send the documents to DOE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75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Flux Return Steel for the Electron and Hadron Endcap Structures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(50% of needed steel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itchFamily="2" charset="2"/>
                        </a:rPr>
                        <a:t> first phase hadron endcap)</a:t>
                      </a:r>
                      <a:endParaRPr lang="en-US" sz="11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SOW, technical specifications and drawings are signed</a:t>
                      </a:r>
                      <a:r>
                        <a:rPr lang="en-US" sz="1200" dirty="0">
                          <a:latin typeface="+mn-lt"/>
                          <a:cs typeface="Arial" panose="020B0604020202020204" pitchFamily="34" charset="0"/>
                        </a:rPr>
                        <a:t>, APP close to final, PRR planned after floor loading assessment has been finalized.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53022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VTRx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+: Versatile Link Plus Transceivers (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5500 pieces ) and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lpGBT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: Low Power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GigaBit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 Transceivers 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(1500 pieces)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with CERN, procurement going through DOE for approval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CERN bought components; assembly will happen after HL-LHC components are done.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4603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a typeface="Times New Roman" panose="02020603050405020304" pitchFamily="18" charset="0"/>
                        </a:rPr>
                        <a:t>DIRC Bar Refurbishment – work-to-go related to reuse of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(of 8) ex-BABAR DIRC bar boxes opened and disassembled in short bars, 6 bar boxes are CD-3B: 3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DIRC bar box opened in February after CD-3B authorization.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564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1A077C-26B9-E693-FA6F-EBD86A798809}"/>
              </a:ext>
            </a:extLst>
          </p:cNvPr>
          <p:cNvSpPr txBox="1"/>
          <p:nvPr/>
        </p:nvSpPr>
        <p:spPr>
          <a:xfrm>
            <a:off x="692015" y="2215020"/>
            <a:ext cx="747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DET: $33M DOE scope (38%)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C7AA8-56FB-9D10-5122-B65692582CD7}"/>
              </a:ext>
            </a:extLst>
          </p:cNvPr>
          <p:cNvSpPr txBox="1"/>
          <p:nvPr/>
        </p:nvSpPr>
        <p:spPr>
          <a:xfrm>
            <a:off x="699778" y="4959543"/>
            <a:ext cx="747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DET: $12M DOE scope (25%)</a:t>
            </a:r>
          </a:p>
        </p:txBody>
      </p:sp>
    </p:spTree>
    <p:extLst>
      <p:ext uri="{BB962C8B-B14F-4D97-AF65-F5344CB8AC3E}">
        <p14:creationId xmlns:p14="http://schemas.microsoft.com/office/powerpoint/2010/main" val="74528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471B-2F44-F430-CD89-EF30AE74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Assurance: PbWO4 crystals for EEEMCAL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14A28-B4D0-28C0-F2D4-B61B7B500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3534912"/>
            <a:ext cx="5101683" cy="2539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985E6-9921-C6BE-D2D2-01366FDD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8" y="792316"/>
            <a:ext cx="4755614" cy="2401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4E514-DC05-F6C1-4BAE-EFDD023D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89" y="697943"/>
            <a:ext cx="2871214" cy="1719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8C01B0-DCB2-C5BC-AB7A-C2656D37DA93}"/>
                  </a:ext>
                </a:extLst>
              </p:cNvPr>
              <p:cNvSpPr txBox="1"/>
              <p:nvPr/>
            </p:nvSpPr>
            <p:spPr>
              <a:xfrm>
                <a:off x="9476511" y="792316"/>
                <a:ext cx="2329153" cy="744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Mech. dimension: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Spec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: 20.5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−0.1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width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Passed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8C01B0-DCB2-C5BC-AB7A-C2656D3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792316"/>
                <a:ext cx="2329153" cy="744178"/>
              </a:xfrm>
              <a:prstGeom prst="rect">
                <a:avLst/>
              </a:prstGeom>
              <a:blipFill>
                <a:blip r:embed="rId5"/>
                <a:stretch>
                  <a:fillRect l="-1087"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23B447C-8C22-F3A1-AFCF-600BD63A5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8636" b="2072"/>
          <a:stretch/>
        </p:blipFill>
        <p:spPr>
          <a:xfrm>
            <a:off x="6308889" y="3921884"/>
            <a:ext cx="2103580" cy="131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F6BBF-A886-3D06-8DBB-9178D0B66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597" y="2889143"/>
            <a:ext cx="4631917" cy="6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29361-0594-A440-C381-2F5E6469F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478" y="3888833"/>
            <a:ext cx="3341304" cy="1360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CA6F83-ED50-2CF8-D14C-A2189E257264}"/>
              </a:ext>
            </a:extLst>
          </p:cNvPr>
          <p:cNvSpPr txBox="1"/>
          <p:nvPr/>
        </p:nvSpPr>
        <p:spPr>
          <a:xfrm>
            <a:off x="9476510" y="1813292"/>
            <a:ext cx="2484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Visual test </a:t>
            </a:r>
            <a:r>
              <a:rPr lang="en-US" sz="1400" dirty="0"/>
              <a:t>(also with laser):</a:t>
            </a:r>
          </a:p>
          <a:p>
            <a:r>
              <a:rPr lang="en-US" sz="1400" dirty="0"/>
              <a:t>No Scratches, no surface pitting, no internal bubbles</a:t>
            </a:r>
          </a:p>
          <a:p>
            <a:r>
              <a:rPr lang="en-US" sz="1400" dirty="0">
                <a:highlight>
                  <a:srgbClr val="FFFF00"/>
                </a:highlight>
              </a:rPr>
              <a:t>Passed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6C42B8-7220-65EF-71C6-B703DEFE41FD}"/>
              </a:ext>
            </a:extLst>
          </p:cNvPr>
          <p:cNvCxnSpPr>
            <a:cxnSpLocks/>
          </p:cNvCxnSpPr>
          <p:nvPr/>
        </p:nvCxnSpPr>
        <p:spPr>
          <a:xfrm>
            <a:off x="7681996" y="3933537"/>
            <a:ext cx="0" cy="1119497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FDDA54-7E94-3EED-E870-991EA127A78E}"/>
              </a:ext>
            </a:extLst>
          </p:cNvPr>
          <p:cNvCxnSpPr>
            <a:cxnSpLocks/>
          </p:cNvCxnSpPr>
          <p:nvPr/>
        </p:nvCxnSpPr>
        <p:spPr>
          <a:xfrm>
            <a:off x="6775724" y="3933537"/>
            <a:ext cx="0" cy="11194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6AC6DF-DE25-BD25-E861-623675E0196E}"/>
              </a:ext>
            </a:extLst>
          </p:cNvPr>
          <p:cNvSpPr txBox="1"/>
          <p:nvPr/>
        </p:nvSpPr>
        <p:spPr>
          <a:xfrm>
            <a:off x="7448182" y="3713763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620 nm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29C0F5-D654-2B4C-6969-FE5EBB7B4590}"/>
              </a:ext>
            </a:extLst>
          </p:cNvPr>
          <p:cNvCxnSpPr>
            <a:cxnSpLocks/>
          </p:cNvCxnSpPr>
          <p:nvPr/>
        </p:nvCxnSpPr>
        <p:spPr>
          <a:xfrm>
            <a:off x="6987052" y="3930012"/>
            <a:ext cx="0" cy="11194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BDE6E4-AE53-B9B8-AA9F-3BF58148BF24}"/>
              </a:ext>
            </a:extLst>
          </p:cNvPr>
          <p:cNvSpPr txBox="1"/>
          <p:nvPr/>
        </p:nvSpPr>
        <p:spPr>
          <a:xfrm>
            <a:off x="6354886" y="370898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360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F4794-7239-51BF-64F6-308CF9258592}"/>
              </a:ext>
            </a:extLst>
          </p:cNvPr>
          <p:cNvSpPr txBox="1"/>
          <p:nvPr/>
        </p:nvSpPr>
        <p:spPr>
          <a:xfrm>
            <a:off x="6825644" y="371424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420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02DC1-65FA-447E-05DF-B41CFD7F9A29}"/>
              </a:ext>
            </a:extLst>
          </p:cNvPr>
          <p:cNvSpPr txBox="1"/>
          <p:nvPr/>
        </p:nvSpPr>
        <p:spPr>
          <a:xfrm>
            <a:off x="6911746" y="5375758"/>
            <a:ext cx="4738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Optical transmission: </a:t>
            </a:r>
          </a:p>
          <a:p>
            <a:r>
              <a:rPr lang="en-US" sz="1400" dirty="0"/>
              <a:t>Spec: &gt;35% at 360nm, &gt;60% at 420nm and &gt;70% at 620nm</a:t>
            </a:r>
          </a:p>
          <a:p>
            <a:r>
              <a:rPr lang="en-US" sz="1400" dirty="0">
                <a:highlight>
                  <a:srgbClr val="FFFF00"/>
                </a:highlight>
              </a:rPr>
              <a:t>Passed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7A3245-1AE8-45F4-4155-9AA01D5E02FC}"/>
              </a:ext>
            </a:extLst>
          </p:cNvPr>
          <p:cNvCxnSpPr>
            <a:cxnSpLocks/>
          </p:cNvCxnSpPr>
          <p:nvPr/>
        </p:nvCxnSpPr>
        <p:spPr>
          <a:xfrm flipV="1">
            <a:off x="5082871" y="3465162"/>
            <a:ext cx="1272015" cy="1036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FB0D28-01C2-07E0-A070-3E6C49E91709}"/>
              </a:ext>
            </a:extLst>
          </p:cNvPr>
          <p:cNvCxnSpPr>
            <a:cxnSpLocks/>
          </p:cNvCxnSpPr>
          <p:nvPr/>
        </p:nvCxnSpPr>
        <p:spPr>
          <a:xfrm flipV="1">
            <a:off x="2580299" y="4944345"/>
            <a:ext cx="3834789" cy="610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E608CE-6266-3D27-FE58-F23E7DF2C33C}"/>
              </a:ext>
            </a:extLst>
          </p:cNvPr>
          <p:cNvCxnSpPr/>
          <p:nvPr/>
        </p:nvCxnSpPr>
        <p:spPr>
          <a:xfrm flipV="1">
            <a:off x="2211657" y="2288316"/>
            <a:ext cx="4097232" cy="2226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013CF5-409A-3E81-0C76-9D00BEA737A9}"/>
              </a:ext>
            </a:extLst>
          </p:cNvPr>
          <p:cNvSpPr txBox="1"/>
          <p:nvPr/>
        </p:nvSpPr>
        <p:spPr>
          <a:xfrm>
            <a:off x="7035497" y="4335871"/>
            <a:ext cx="489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vs 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F2B566-E11F-10EF-1EA5-10CAE857B521}"/>
              </a:ext>
            </a:extLst>
          </p:cNvPr>
          <p:cNvSpPr txBox="1"/>
          <p:nvPr/>
        </p:nvSpPr>
        <p:spPr>
          <a:xfrm>
            <a:off x="9698980" y="4373627"/>
            <a:ext cx="125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vs shipment #</a:t>
            </a:r>
          </a:p>
        </p:txBody>
      </p:sp>
    </p:spTree>
    <p:extLst>
      <p:ext uri="{BB962C8B-B14F-4D97-AF65-F5344CB8AC3E}">
        <p14:creationId xmlns:p14="http://schemas.microsoft.com/office/powerpoint/2010/main" val="366321240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www.w3.org/XML/1998/namespace"/>
    <ds:schemaRef ds:uri="http://purl.org/dc/terms/"/>
    <ds:schemaRef ds:uri="d767f846-2003-4795-b8a5-c12e60d56749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bfd71d5-c7ac-4dca-b865-a609d1eb407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26270</TotalTime>
  <Words>3073</Words>
  <Application>Microsoft Macintosh PowerPoint</Application>
  <PresentationFormat>Widescreen</PresentationFormat>
  <Paragraphs>482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Courier New</vt:lpstr>
      <vt:lpstr>Times New Roman</vt:lpstr>
      <vt:lpstr>Arial</vt:lpstr>
      <vt:lpstr>Calibri</vt:lpstr>
      <vt:lpstr>Wingdings</vt:lpstr>
      <vt:lpstr>Cambria Math</vt:lpstr>
      <vt:lpstr>BNL</vt:lpstr>
      <vt:lpstr>EIC Project News</vt:lpstr>
      <vt:lpstr>ePIC – The EIC State-of-the-Art General-Purpose Detector</vt:lpstr>
      <vt:lpstr>Update on Reviews – Path to Baselining CD-2 </vt:lpstr>
      <vt:lpstr>Detector Advisory Committee</vt:lpstr>
      <vt:lpstr>Update on Reviews – Planning for CD-3 </vt:lpstr>
      <vt:lpstr>Detector Technical Readiness for Baselining</vt:lpstr>
      <vt:lpstr>Path to Baseline – Design Maturity</vt:lpstr>
      <vt:lpstr>CD-3A Status and CD-3B Scope</vt:lpstr>
      <vt:lpstr>Quality Assurance: PbWO4 crystals for EEEMCAL </vt:lpstr>
      <vt:lpstr>EEEMCAL FDR, May 26, 2026</vt:lpstr>
      <vt:lpstr>EEEMCal Installation in Experimental Hall</vt:lpstr>
      <vt:lpstr>Backward Services Mock-Up</vt:lpstr>
      <vt:lpstr>Planning for CD-3C Package – DET</vt:lpstr>
      <vt:lpstr>PowerPoint Presentation</vt:lpstr>
      <vt:lpstr>EIC Present Planning Dates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495</cp:revision>
  <cp:lastPrinted>2025-02-20T14:32:25Z</cp:lastPrinted>
  <dcterms:created xsi:type="dcterms:W3CDTF">2023-09-12T20:43:32Z</dcterms:created>
  <dcterms:modified xsi:type="dcterms:W3CDTF">2026-06-05T02:29:52Z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