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74" r:id="rId3"/>
    <p:sldMasterId id="2147483686" r:id="rId4"/>
    <p:sldMasterId id="2147483699" r:id="rId5"/>
  </p:sldMasterIdLst>
  <p:notesMasterIdLst>
    <p:notesMasterId r:id="rId48"/>
  </p:notesMasterIdLst>
  <p:sldIdLst>
    <p:sldId id="2147469724" r:id="rId6"/>
    <p:sldId id="5840" r:id="rId7"/>
    <p:sldId id="2147469664" r:id="rId8"/>
    <p:sldId id="2147469732" r:id="rId9"/>
    <p:sldId id="2147469726" r:id="rId10"/>
    <p:sldId id="2147375501" r:id="rId11"/>
    <p:sldId id="2147375502" r:id="rId12"/>
    <p:sldId id="2147375514" r:id="rId13"/>
    <p:sldId id="2147375515" r:id="rId14"/>
    <p:sldId id="2147375516" r:id="rId15"/>
    <p:sldId id="2147469729" r:id="rId16"/>
    <p:sldId id="2147469727" r:id="rId17"/>
    <p:sldId id="260" r:id="rId18"/>
    <p:sldId id="2147469733" r:id="rId19"/>
    <p:sldId id="257" r:id="rId20"/>
    <p:sldId id="259" r:id="rId21"/>
    <p:sldId id="2147469715" r:id="rId22"/>
    <p:sldId id="2147375464" r:id="rId23"/>
    <p:sldId id="2147469714" r:id="rId24"/>
    <p:sldId id="2147375465" r:id="rId25"/>
    <p:sldId id="2147469719" r:id="rId26"/>
    <p:sldId id="2147469717" r:id="rId27"/>
    <p:sldId id="2147469716" r:id="rId28"/>
    <p:sldId id="2147375466" r:id="rId29"/>
    <p:sldId id="2147469718" r:id="rId30"/>
    <p:sldId id="2147469728" r:id="rId31"/>
    <p:sldId id="2147469691" r:id="rId32"/>
    <p:sldId id="2147469708" r:id="rId33"/>
    <p:sldId id="2147375470" r:id="rId34"/>
    <p:sldId id="2147469722" r:id="rId35"/>
    <p:sldId id="2147469725" r:id="rId36"/>
    <p:sldId id="2147469734" r:id="rId37"/>
    <p:sldId id="2147469735" r:id="rId38"/>
    <p:sldId id="2147375461" r:id="rId39"/>
    <p:sldId id="2147469731" r:id="rId40"/>
    <p:sldId id="4770" r:id="rId41"/>
    <p:sldId id="2147469723" r:id="rId42"/>
    <p:sldId id="2147469667" r:id="rId43"/>
    <p:sldId id="2147469721" r:id="rId44"/>
    <p:sldId id="5821" r:id="rId45"/>
    <p:sldId id="5759" r:id="rId46"/>
    <p:sldId id="214737543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0" autoAdjust="0"/>
    <p:restoredTop sz="94632" autoAdjust="0"/>
  </p:normalViewPr>
  <p:slideViewPr>
    <p:cSldViewPr snapToGrid="0">
      <p:cViewPr varScale="1">
        <p:scale>
          <a:sx n="98" d="100"/>
          <a:sy n="98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57B3B-ED67-469A-B307-86F7A39C9689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6A0A4-0EE3-4D82-BAB3-ED3AA258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3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2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1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78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1">
  <p:cSld name="Content Layout 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11892" y="966055"/>
            <a:ext cx="11285837" cy="538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ePIC General Meeting</a:t>
            </a:r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" name="Google Shape;20;p2"/>
          <p:cNvCxnSpPr/>
          <p:nvPr/>
        </p:nvCxnSpPr>
        <p:spPr>
          <a:xfrm>
            <a:off x="-16475" y="735987"/>
            <a:ext cx="12208476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310" y="6387401"/>
            <a:ext cx="1428001" cy="462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998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1" y="1174478"/>
            <a:ext cx="10962105" cy="124041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L2Ms Monthly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5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6" y="472833"/>
            <a:ext cx="1825604" cy="457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1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1" y="3738425"/>
            <a:ext cx="10962105" cy="477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(If Needed)</a:t>
            </a:r>
          </a:p>
        </p:txBody>
      </p:sp>
    </p:spTree>
    <p:extLst>
      <p:ext uri="{BB962C8B-B14F-4D97-AF65-F5344CB8AC3E}">
        <p14:creationId xmlns:p14="http://schemas.microsoft.com/office/powerpoint/2010/main" val="875810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512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480">
          <p15:clr>
            <a:srgbClr val="FBAE40"/>
          </p15:clr>
        </p15:guide>
        <p15:guide id="11" pos="976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Outline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Level 1 – Arial 20</a:t>
            </a:r>
          </a:p>
          <a:p>
            <a:pPr lvl="1"/>
            <a:r>
              <a:rPr lang="en-US"/>
              <a:t>Level 2 – Arial 16</a:t>
            </a:r>
          </a:p>
          <a:p>
            <a:pPr lvl="2"/>
            <a:r>
              <a:rPr lang="en-US"/>
              <a:t>Level 3 – Arial 16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922610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386954" indent="-171450">
              <a:defRPr/>
            </a:lvl2pPr>
            <a:lvl3pPr marL="558404" indent="-127397">
              <a:defRPr/>
            </a:lvl3pPr>
            <a:lvl4pPr marL="729854" indent="-127397">
              <a:defRPr/>
            </a:lvl4pPr>
            <a:lvl5pPr marL="901304" indent="-127397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059050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5" cy="52341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2919804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042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7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2770870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00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89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46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7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13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19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13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93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40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80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731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62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2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3DE1-8B46-2B68-A834-4806BFC9A6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3635" y="406400"/>
            <a:ext cx="5142186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3A558-A4F2-B68B-DD21-8024DBE2D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9207" y="3058128"/>
            <a:ext cx="3904593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9B1F0-F476-6620-2CF7-516FE8A1B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C55F4-B7F0-7568-77DB-8A031B9CB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8AEC6-5679-438D-2BD2-D8EF89C34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0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17865-3444-F90E-8733-62F71B477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107D6-39CA-C1A8-2C2A-E85615B12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8789C-52B4-C26A-CC1D-80F65CC2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7912A-B47F-162C-386F-92BF8E3AE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7D26F-F47B-CFAE-7C0C-C5CD806E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31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C6492-1092-A17A-5892-89DC25BE7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FE20A-AF4A-995E-A301-99DB82988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86FA1-3092-5944-4E9B-18ED81F4C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FF9DA-9CE0-40A5-09F0-4029ACCA6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ECA53-26EF-A0D7-26E9-119EF239A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95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044C7-7BB1-E0C6-F78C-18BC4219B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C0EA8-5C99-A3D7-B89B-6B5BA4433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4D9E2-1853-FA4D-373F-0C9E3BE0C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301575-5AAB-2390-6A1D-9E5E19AF8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7111A-60A9-EEF5-EC39-70BCF233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C291A-B67E-A239-6DB2-338397D81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08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1C9D7-1ED8-FC14-F069-7B862F9B3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0AFD7-DA8A-717E-BE50-0D50B4875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ABDB3-96E7-8EF2-F825-0BA2F28F7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E1104-BBB2-18C4-4332-5ACA5373F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B347F5-EC1B-69BF-5FE7-50E8C0BBB7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FF9E46-F058-EE4D-7FD5-37EEAC91E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8993DB-21D9-F85C-2C3D-6E1D738D8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540289-C946-2298-A085-34E5A42A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906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A4C46-9288-1145-6648-2344A01B3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9A7995-C2CF-5D08-0874-2FF92E82D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C23DB9-C4CA-D802-FEA6-E7379411A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4F0695-BFFB-40FF-CA5F-14BF76BB4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336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D8D1C5-B635-6241-B64B-D570F58AC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366799-F8DA-E591-14FE-979299CDD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FDD63-C306-6F61-6173-AAC1F137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37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97547-616E-39D7-967C-6FCCE121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DFD1B-BB11-B1F2-4923-617D778F3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8B594-1B9D-CB01-7D47-6D85234C9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8CF1E-6B7E-5B6C-DA38-729A41E37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7C1D8-0CBF-98E4-0204-6127617A9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1B839-4CF1-E154-1E7A-BC27F0FA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975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9BFE5-77E9-69C2-ED94-19110215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F7CAFF-012D-AE76-71AF-15E084631A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DAE79-935F-2B62-D3F2-72F63F535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3A051-F4D6-A958-7ED5-A3D3025EA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9A86B-3E1B-93E1-DFA4-4C38435BB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961D5-4F02-09BA-FB56-78B3F8309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160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48D24-EDE1-C315-A615-CD203D4B3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9731F-D79D-6582-A69F-2CD636043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8A349-350F-86D0-08F0-6D29B942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1B573-DC7D-6B61-3F31-62BBDA536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81C7B-9473-350A-B59A-7EEE8F36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09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339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3B17E3-8B01-6BFA-07A8-36A8EAE7C4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282654-44BC-4DBD-8479-14CA64071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764D6-DAAE-9690-7837-0C17BE96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17A45-8DDC-7B59-8199-67EEFB87A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60300-ACDB-EC7B-F0B6-9153D730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73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1">
  <p:cSld name="Content Layout 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11892" y="966055"/>
            <a:ext cx="11285837" cy="538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ePIC General Meeting</a:t>
            </a:r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" name="Google Shape;20;p2"/>
          <p:cNvCxnSpPr/>
          <p:nvPr/>
        </p:nvCxnSpPr>
        <p:spPr>
          <a:xfrm>
            <a:off x="-16475" y="735987"/>
            <a:ext cx="12208476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310" y="6387401"/>
            <a:ext cx="1428001" cy="462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863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2271" y="2866618"/>
            <a:ext cx="4317562" cy="431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2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>
            <a:spLocks noGrp="1"/>
          </p:cNvSpPr>
          <p:nvPr>
            <p:ph type="ctrTitle"/>
          </p:nvPr>
        </p:nvSpPr>
        <p:spPr>
          <a:xfrm>
            <a:off x="443181" y="505595"/>
            <a:ext cx="10583064" cy="61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443182" y="1720793"/>
            <a:ext cx="5875975" cy="324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443182" y="5560503"/>
            <a:ext cx="32081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6/5/2026</a:t>
            </a: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2"/>
          </p:nvPr>
        </p:nvSpPr>
        <p:spPr>
          <a:xfrm>
            <a:off x="443182" y="5126730"/>
            <a:ext cx="5875975" cy="420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Arial"/>
              <a:buNone/>
              <a:defRPr sz="2200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81" y="6178121"/>
            <a:ext cx="1948205" cy="630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11392" y="6434371"/>
            <a:ext cx="1622935" cy="27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64686" y="6425551"/>
            <a:ext cx="506186" cy="33995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3"/>
          <p:cNvSpPr>
            <a:spLocks noGrp="1"/>
          </p:cNvSpPr>
          <p:nvPr>
            <p:ph type="pic" idx="3"/>
          </p:nvPr>
        </p:nvSpPr>
        <p:spPr>
          <a:xfrm>
            <a:off x="6572250" y="1720850"/>
            <a:ext cx="5619750" cy="38401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91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2">
  <p:cSld name="Content Layout 2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411892" y="966055"/>
            <a:ext cx="5564365" cy="538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ePIC General Meeting</a:t>
            </a:r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8" name="Google Shape;38;p4"/>
          <p:cNvCxnSpPr/>
          <p:nvPr/>
        </p:nvCxnSpPr>
        <p:spPr>
          <a:xfrm>
            <a:off x="-16475" y="735987"/>
            <a:ext cx="12208476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39" name="Google Shape;3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310" y="6387401"/>
            <a:ext cx="1428001" cy="46243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 txBox="1">
            <a:spLocks noGrp="1"/>
          </p:cNvSpPr>
          <p:nvPr>
            <p:ph type="body" idx="2"/>
          </p:nvPr>
        </p:nvSpPr>
        <p:spPr>
          <a:xfrm>
            <a:off x="6204856" y="966055"/>
            <a:ext cx="5492873" cy="538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39922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3">
  <p:cSld name="Content Layout 3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1"/>
          </p:nvPr>
        </p:nvSpPr>
        <p:spPr>
          <a:xfrm>
            <a:off x="411892" y="966055"/>
            <a:ext cx="6478765" cy="538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ePIC General Meeting</a:t>
            </a:r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6" name="Google Shape;46;p5"/>
          <p:cNvCxnSpPr/>
          <p:nvPr/>
        </p:nvCxnSpPr>
        <p:spPr>
          <a:xfrm>
            <a:off x="-16475" y="735987"/>
            <a:ext cx="12208476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47" name="Google Shape;4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310" y="6387401"/>
            <a:ext cx="1428001" cy="46243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5"/>
          <p:cNvSpPr txBox="1">
            <a:spLocks noGrp="1"/>
          </p:cNvSpPr>
          <p:nvPr>
            <p:ph type="body" idx="2"/>
          </p:nvPr>
        </p:nvSpPr>
        <p:spPr>
          <a:xfrm>
            <a:off x="7053943" y="4062939"/>
            <a:ext cx="4643786" cy="228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>
            <a:spLocks noGrp="1"/>
          </p:cNvSpPr>
          <p:nvPr>
            <p:ph type="pic" idx="3"/>
          </p:nvPr>
        </p:nvSpPr>
        <p:spPr>
          <a:xfrm>
            <a:off x="7053942" y="966789"/>
            <a:ext cx="4644345" cy="29765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121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4">
  <p:cSld name="Content Layout 4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1"/>
          </p:nvPr>
        </p:nvSpPr>
        <p:spPr>
          <a:xfrm>
            <a:off x="411892" y="966055"/>
            <a:ext cx="6478765" cy="538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ePIC General Meeting</a:t>
            </a:r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5" name="Google Shape;55;p6"/>
          <p:cNvCxnSpPr/>
          <p:nvPr/>
        </p:nvCxnSpPr>
        <p:spPr>
          <a:xfrm>
            <a:off x="-16475" y="735987"/>
            <a:ext cx="12208476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56" name="Google Shape;5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310" y="6387401"/>
            <a:ext cx="1428001" cy="46243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6"/>
          <p:cNvSpPr txBox="1">
            <a:spLocks noGrp="1"/>
          </p:cNvSpPr>
          <p:nvPr>
            <p:ph type="body" idx="2"/>
          </p:nvPr>
        </p:nvSpPr>
        <p:spPr>
          <a:xfrm>
            <a:off x="7053943" y="966055"/>
            <a:ext cx="4643786" cy="228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>
            <a:spLocks noGrp="1"/>
          </p:cNvSpPr>
          <p:nvPr>
            <p:ph type="pic" idx="3"/>
          </p:nvPr>
        </p:nvSpPr>
        <p:spPr>
          <a:xfrm>
            <a:off x="7053942" y="3371187"/>
            <a:ext cx="4644345" cy="29765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931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5">
  <p:cSld name="Content Layout 5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1"/>
          </p:nvPr>
        </p:nvSpPr>
        <p:spPr>
          <a:xfrm>
            <a:off x="411892" y="966055"/>
            <a:ext cx="6976787" cy="538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ePIC General Meeting</a:t>
            </a:r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4" name="Google Shape;64;p7"/>
          <p:cNvCxnSpPr/>
          <p:nvPr/>
        </p:nvCxnSpPr>
        <p:spPr>
          <a:xfrm>
            <a:off x="-16475" y="735987"/>
            <a:ext cx="12208476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65" name="Google Shape;6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310" y="6387401"/>
            <a:ext cx="1428001" cy="46243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>
            <a:spLocks noGrp="1"/>
          </p:cNvSpPr>
          <p:nvPr>
            <p:ph type="pic" idx="2"/>
          </p:nvPr>
        </p:nvSpPr>
        <p:spPr>
          <a:xfrm>
            <a:off x="7666264" y="966055"/>
            <a:ext cx="4032023" cy="2584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7" name="Google Shape;67;p7"/>
          <p:cNvSpPr>
            <a:spLocks noGrp="1"/>
          </p:cNvSpPr>
          <p:nvPr>
            <p:ph type="pic" idx="3"/>
          </p:nvPr>
        </p:nvSpPr>
        <p:spPr>
          <a:xfrm>
            <a:off x="7666264" y="3763624"/>
            <a:ext cx="4032023" cy="2584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487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6">
  <p:cSld name="Content Layout 6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1"/>
          </p:nvPr>
        </p:nvSpPr>
        <p:spPr>
          <a:xfrm>
            <a:off x="4657320" y="966055"/>
            <a:ext cx="6976787" cy="538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ePIC General Meeting</a:t>
            </a:r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3" name="Google Shape;73;p8"/>
          <p:cNvCxnSpPr/>
          <p:nvPr/>
        </p:nvCxnSpPr>
        <p:spPr>
          <a:xfrm>
            <a:off x="-16475" y="735987"/>
            <a:ext cx="12208476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74" name="Google Shape;7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310" y="6387401"/>
            <a:ext cx="1428001" cy="46243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8"/>
          <p:cNvSpPr>
            <a:spLocks noGrp="1"/>
          </p:cNvSpPr>
          <p:nvPr>
            <p:ph type="pic" idx="2"/>
          </p:nvPr>
        </p:nvSpPr>
        <p:spPr>
          <a:xfrm>
            <a:off x="411892" y="966055"/>
            <a:ext cx="4032023" cy="2584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6" name="Google Shape;76;p8"/>
          <p:cNvSpPr>
            <a:spLocks noGrp="1"/>
          </p:cNvSpPr>
          <p:nvPr>
            <p:ph type="pic" idx="3"/>
          </p:nvPr>
        </p:nvSpPr>
        <p:spPr>
          <a:xfrm>
            <a:off x="411892" y="3763624"/>
            <a:ext cx="4032023" cy="2584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432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7">
  <p:cSld name="Content Layout 7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body" idx="1"/>
          </p:nvPr>
        </p:nvSpPr>
        <p:spPr>
          <a:xfrm>
            <a:off x="6125200" y="3445216"/>
            <a:ext cx="5572529" cy="2792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ePIC General Meeting</a:t>
            </a: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2" name="Google Shape;82;p9"/>
          <p:cNvCxnSpPr/>
          <p:nvPr/>
        </p:nvCxnSpPr>
        <p:spPr>
          <a:xfrm>
            <a:off x="-16475" y="735987"/>
            <a:ext cx="12208476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83" name="Google Shape;8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310" y="6387401"/>
            <a:ext cx="1428001" cy="46243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9"/>
          <p:cNvSpPr>
            <a:spLocks noGrp="1"/>
          </p:cNvSpPr>
          <p:nvPr>
            <p:ph type="pic" idx="2"/>
          </p:nvPr>
        </p:nvSpPr>
        <p:spPr>
          <a:xfrm>
            <a:off x="411892" y="966055"/>
            <a:ext cx="3639123" cy="23323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5" name="Google Shape;85;p9"/>
          <p:cNvSpPr>
            <a:spLocks noGrp="1"/>
          </p:cNvSpPr>
          <p:nvPr>
            <p:ph type="pic" idx="3"/>
          </p:nvPr>
        </p:nvSpPr>
        <p:spPr>
          <a:xfrm>
            <a:off x="4235248" y="966055"/>
            <a:ext cx="3639123" cy="23323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6" name="Google Shape;86;p9"/>
          <p:cNvSpPr txBox="1">
            <a:spLocks noGrp="1"/>
          </p:cNvSpPr>
          <p:nvPr>
            <p:ph type="body" idx="4"/>
          </p:nvPr>
        </p:nvSpPr>
        <p:spPr>
          <a:xfrm>
            <a:off x="411892" y="3445216"/>
            <a:ext cx="5572529" cy="2792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9"/>
          <p:cNvSpPr>
            <a:spLocks noGrp="1"/>
          </p:cNvSpPr>
          <p:nvPr>
            <p:ph type="pic" idx="5"/>
          </p:nvPr>
        </p:nvSpPr>
        <p:spPr>
          <a:xfrm>
            <a:off x="8058606" y="966055"/>
            <a:ext cx="3639123" cy="23323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7919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Layout 8">
  <p:cSld name="Content Layout 8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6125200" y="966055"/>
            <a:ext cx="5572529" cy="2792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body" idx="2"/>
          </p:nvPr>
        </p:nvSpPr>
        <p:spPr>
          <a:xfrm>
            <a:off x="411892" y="966055"/>
            <a:ext cx="5572529" cy="2792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－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－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0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ePIC General Meeting</a:t>
            </a:r>
            <a:endParaRPr/>
          </a:p>
        </p:txBody>
      </p:sp>
      <p:sp>
        <p:nvSpPr>
          <p:cNvPr id="93" name="Google Shape;93;p10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4" name="Google Shape;94;p10"/>
          <p:cNvCxnSpPr/>
          <p:nvPr/>
        </p:nvCxnSpPr>
        <p:spPr>
          <a:xfrm>
            <a:off x="-16475" y="735987"/>
            <a:ext cx="12208476" cy="0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95" name="Google Shape;95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2310" y="6387401"/>
            <a:ext cx="1428001" cy="4624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0"/>
          <p:cNvSpPr>
            <a:spLocks noGrp="1"/>
          </p:cNvSpPr>
          <p:nvPr>
            <p:ph type="pic" idx="3"/>
          </p:nvPr>
        </p:nvSpPr>
        <p:spPr>
          <a:xfrm>
            <a:off x="411892" y="3914031"/>
            <a:ext cx="3639123" cy="23323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7" name="Google Shape;97;p10"/>
          <p:cNvSpPr>
            <a:spLocks noGrp="1"/>
          </p:cNvSpPr>
          <p:nvPr>
            <p:ph type="pic" idx="4"/>
          </p:nvPr>
        </p:nvSpPr>
        <p:spPr>
          <a:xfrm>
            <a:off x="4235248" y="3914031"/>
            <a:ext cx="3639123" cy="23323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8" name="Google Shape;98;p10"/>
          <p:cNvSpPr>
            <a:spLocks noGrp="1"/>
          </p:cNvSpPr>
          <p:nvPr>
            <p:ph type="pic" idx="5"/>
          </p:nvPr>
        </p:nvSpPr>
        <p:spPr>
          <a:xfrm>
            <a:off x="8058606" y="3914031"/>
            <a:ext cx="3639123" cy="23323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7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004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s Slide">
  <p:cSld name="Questions Slid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12271" y="2866618"/>
            <a:ext cx="4317562" cy="4317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2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1"/>
          <p:cNvSpPr txBox="1">
            <a:spLocks noGrp="1"/>
          </p:cNvSpPr>
          <p:nvPr>
            <p:ph type="ctrTitle"/>
          </p:nvPr>
        </p:nvSpPr>
        <p:spPr>
          <a:xfrm>
            <a:off x="443181" y="505595"/>
            <a:ext cx="6986319" cy="61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dt" idx="10"/>
          </p:nvPr>
        </p:nvSpPr>
        <p:spPr>
          <a:xfrm>
            <a:off x="4760743" y="6341667"/>
            <a:ext cx="320812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6/5/2026</a:t>
            </a:r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body" idx="1"/>
          </p:nvPr>
        </p:nvSpPr>
        <p:spPr>
          <a:xfrm>
            <a:off x="7510538" y="145564"/>
            <a:ext cx="4360333" cy="661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sz="1400" b="1">
                <a:solidFill>
                  <a:schemeClr val="accent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5" name="Google Shape;10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181" y="6178121"/>
            <a:ext cx="1948205" cy="630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11392" y="6434371"/>
            <a:ext cx="1622935" cy="27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364686" y="6425551"/>
            <a:ext cx="506186" cy="33995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1"/>
          <p:cNvSpPr>
            <a:spLocks noGrp="1"/>
          </p:cNvSpPr>
          <p:nvPr>
            <p:ph type="pic" idx="2"/>
          </p:nvPr>
        </p:nvSpPr>
        <p:spPr>
          <a:xfrm>
            <a:off x="6572250" y="1720850"/>
            <a:ext cx="5619750" cy="38401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9" name="Google Shape;109;p11"/>
          <p:cNvSpPr txBox="1">
            <a:spLocks noGrp="1"/>
          </p:cNvSpPr>
          <p:nvPr>
            <p:ph type="body" idx="3"/>
          </p:nvPr>
        </p:nvSpPr>
        <p:spPr>
          <a:xfrm>
            <a:off x="7510539" y="847492"/>
            <a:ext cx="4360333" cy="275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200"/>
              <a:buFont typeface="Arial"/>
              <a:buNone/>
              <a:defRPr sz="1200">
                <a:solidFill>
                  <a:srgbClr val="C0000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1"/>
          <p:cNvSpPr txBox="1">
            <a:spLocks noGrp="1"/>
          </p:cNvSpPr>
          <p:nvPr>
            <p:ph type="body" idx="4"/>
          </p:nvPr>
        </p:nvSpPr>
        <p:spPr>
          <a:xfrm>
            <a:off x="424849" y="1726357"/>
            <a:ext cx="5894308" cy="383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>
                <a:solidFill>
                  <a:schemeClr val="accent1"/>
                </a:solidFill>
              </a:defRPr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－"/>
              <a:defRPr sz="2200">
                <a:solidFill>
                  <a:schemeClr val="accent1"/>
                </a:solidFill>
              </a:defRPr>
            </a:lvl2pPr>
            <a:lvl3pPr marL="1371600" lvl="2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>
                <a:solidFill>
                  <a:schemeClr val="accent1"/>
                </a:solidFill>
              </a:defRPr>
            </a:lvl3pPr>
            <a:lvl4pPr marL="1828800" lvl="3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－"/>
              <a:defRPr sz="2200">
                <a:solidFill>
                  <a:schemeClr val="accent1"/>
                </a:solidFill>
              </a:defRPr>
            </a:lvl4pPr>
            <a:lvl5pPr marL="2286000" lvl="4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0889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2"/>
          <p:cNvSpPr txBox="1"/>
          <p:nvPr/>
        </p:nvSpPr>
        <p:spPr>
          <a:xfrm>
            <a:off x="2914400" y="6427200"/>
            <a:ext cx="67716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David Lawrence  -- ECCE Computing Model  -- Dec. 9, 2021  --  Streaming Readout IX</a:t>
            </a:r>
            <a:endParaRPr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p12"/>
          <p:cNvSpPr txBox="1">
            <a:spLocks noGrp="1"/>
          </p:cNvSpPr>
          <p:nvPr>
            <p:ph type="sldNum" idx="12"/>
          </p:nvPr>
        </p:nvSpPr>
        <p:spPr>
          <a:xfrm>
            <a:off x="10928744" y="62714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6" name="Google Shape;116;p12"/>
          <p:cNvSpPr txBox="1"/>
          <p:nvPr/>
        </p:nvSpPr>
        <p:spPr>
          <a:xfrm>
            <a:off x="11554367" y="6320233"/>
            <a:ext cx="536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 13</a:t>
            </a:r>
            <a:endParaRPr sz="1200" b="0" i="0" u="none" strike="noStrike" cap="none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017395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dt" idx="10"/>
          </p:nvPr>
        </p:nvSpPr>
        <p:spPr>
          <a:xfrm>
            <a:off x="8737600" y="6407944"/>
            <a:ext cx="2792096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6/5/2026</a:t>
            </a:r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ftr" idx="11"/>
          </p:nvPr>
        </p:nvSpPr>
        <p:spPr>
          <a:xfrm>
            <a:off x="5994401" y="64079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ePIC General Meeting</a:t>
            </a:r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6248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 txBox="1">
            <a:spLocks noGrp="1"/>
          </p:cNvSpPr>
          <p:nvPr>
            <p:ph type="title"/>
          </p:nvPr>
        </p:nvSpPr>
        <p:spPr>
          <a:xfrm>
            <a:off x="517200" y="609617"/>
            <a:ext cx="113608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090"/>
              </a:buClr>
              <a:buSzPts val="2800"/>
              <a:buFont typeface="Arial"/>
              <a:buNone/>
              <a:defRPr b="1">
                <a:solidFill>
                  <a:srgbClr val="00909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4"/>
          <p:cNvSpPr txBox="1">
            <a:spLocks noGrp="1"/>
          </p:cNvSpPr>
          <p:nvPr>
            <p:ph type="body" idx="1"/>
          </p:nvPr>
        </p:nvSpPr>
        <p:spPr>
          <a:xfrm>
            <a:off x="5172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7" name="Google Shape;12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1470300" y="162067"/>
            <a:ext cx="765533" cy="5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4"/>
          <p:cNvSpPr txBox="1">
            <a:spLocks noGrp="1"/>
          </p:cNvSpPr>
          <p:nvPr>
            <p:ph type="subTitle" idx="2"/>
          </p:nvPr>
        </p:nvSpPr>
        <p:spPr>
          <a:xfrm>
            <a:off x="517200" y="0"/>
            <a:ext cx="11162000" cy="6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75" tIns="45700" rIns="91425" bIns="365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45726"/>
              </a:buClr>
              <a:buSzPts val="1800"/>
              <a:buNone/>
              <a:defRPr>
                <a:solidFill>
                  <a:srgbClr val="D45726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45726"/>
              </a:buClr>
              <a:buSzPts val="1400"/>
              <a:buNone/>
              <a:defRPr>
                <a:solidFill>
                  <a:srgbClr val="D45726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45726"/>
              </a:buClr>
              <a:buSzPts val="1400"/>
              <a:buNone/>
              <a:defRPr>
                <a:solidFill>
                  <a:srgbClr val="D45726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45726"/>
              </a:buClr>
              <a:buSzPts val="1400"/>
              <a:buNone/>
              <a:defRPr>
                <a:solidFill>
                  <a:srgbClr val="D45726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45726"/>
              </a:buClr>
              <a:buSzPts val="1400"/>
              <a:buNone/>
              <a:defRPr>
                <a:solidFill>
                  <a:srgbClr val="D45726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45726"/>
              </a:buClr>
              <a:buSzPts val="1400"/>
              <a:buNone/>
              <a:defRPr>
                <a:solidFill>
                  <a:srgbClr val="D45726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45726"/>
              </a:buClr>
              <a:buSzPts val="1400"/>
              <a:buNone/>
              <a:defRPr>
                <a:solidFill>
                  <a:srgbClr val="D45726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45726"/>
              </a:buClr>
              <a:buSzPts val="1400"/>
              <a:buNone/>
              <a:defRPr>
                <a:solidFill>
                  <a:srgbClr val="D45726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45726"/>
              </a:buClr>
              <a:buSzPts val="1400"/>
              <a:buNone/>
              <a:defRPr>
                <a:solidFill>
                  <a:srgbClr val="D4572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6569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/>
          </p:nvPr>
        </p:nvSpPr>
        <p:spPr>
          <a:xfrm>
            <a:off x="517200" y="609617"/>
            <a:ext cx="113608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090"/>
              </a:buClr>
              <a:buSzPts val="2800"/>
              <a:buFont typeface="Arial"/>
              <a:buNone/>
              <a:defRPr b="1">
                <a:solidFill>
                  <a:srgbClr val="00909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subTitle" idx="1"/>
          </p:nvPr>
        </p:nvSpPr>
        <p:spPr>
          <a:xfrm>
            <a:off x="517200" y="0"/>
            <a:ext cx="11162000" cy="6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75" tIns="45700" rIns="91425" bIns="365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45726"/>
              </a:buClr>
              <a:buSzPts val="1800"/>
              <a:buNone/>
              <a:defRPr>
                <a:solidFill>
                  <a:srgbClr val="D45726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45726"/>
              </a:buClr>
              <a:buSzPts val="1400"/>
              <a:buNone/>
              <a:defRPr>
                <a:solidFill>
                  <a:srgbClr val="D45726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45726"/>
              </a:buClr>
              <a:buSzPts val="1400"/>
              <a:buNone/>
              <a:defRPr>
                <a:solidFill>
                  <a:srgbClr val="D45726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45726"/>
              </a:buClr>
              <a:buSzPts val="1400"/>
              <a:buNone/>
              <a:defRPr>
                <a:solidFill>
                  <a:srgbClr val="D45726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45726"/>
              </a:buClr>
              <a:buSzPts val="1400"/>
              <a:buNone/>
              <a:defRPr>
                <a:solidFill>
                  <a:srgbClr val="D45726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45726"/>
              </a:buClr>
              <a:buSzPts val="1400"/>
              <a:buNone/>
              <a:defRPr>
                <a:solidFill>
                  <a:srgbClr val="D45726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45726"/>
              </a:buClr>
              <a:buSzPts val="1400"/>
              <a:buNone/>
              <a:defRPr>
                <a:solidFill>
                  <a:srgbClr val="D45726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45726"/>
              </a:buClr>
              <a:buSzPts val="1400"/>
              <a:buNone/>
              <a:defRPr>
                <a:solidFill>
                  <a:srgbClr val="D45726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45726"/>
              </a:buClr>
              <a:buSzPts val="1400"/>
              <a:buNone/>
              <a:defRPr>
                <a:solidFill>
                  <a:srgbClr val="D45726"/>
                </a:solidFill>
              </a:defRPr>
            </a:lvl9pPr>
          </a:lstStyle>
          <a:p>
            <a:endParaRPr/>
          </a:p>
        </p:txBody>
      </p:sp>
      <p:pic>
        <p:nvPicPr>
          <p:cNvPr id="133" name="Google Shape;13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1470300" y="162067"/>
            <a:ext cx="765533" cy="55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6690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 txBox="1">
            <a:spLocks noGrp="1"/>
          </p:cNvSpPr>
          <p:nvPr>
            <p:ph type="title"/>
          </p:nvPr>
        </p:nvSpPr>
        <p:spPr>
          <a:xfrm>
            <a:off x="178904" y="136525"/>
            <a:ext cx="105220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6"/>
          <p:cNvSpPr txBox="1">
            <a:spLocks noGrp="1"/>
          </p:cNvSpPr>
          <p:nvPr>
            <p:ph type="body" idx="1"/>
          </p:nvPr>
        </p:nvSpPr>
        <p:spPr>
          <a:xfrm>
            <a:off x="178903" y="646043"/>
            <a:ext cx="11880573" cy="6075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6"/>
          <p:cNvSpPr txBox="1">
            <a:spLocks noGrp="1"/>
          </p:cNvSpPr>
          <p:nvPr>
            <p:ph type="sldNum" idx="12"/>
          </p:nvPr>
        </p:nvSpPr>
        <p:spPr>
          <a:xfrm>
            <a:off x="11598964" y="6356350"/>
            <a:ext cx="4605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8" name="Google Shape;138;p16"/>
          <p:cNvCxnSpPr/>
          <p:nvPr/>
        </p:nvCxnSpPr>
        <p:spPr>
          <a:xfrm>
            <a:off x="132523" y="571223"/>
            <a:ext cx="10568428" cy="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"/>
            <a:headEnd type="none" w="sm" len="sm"/>
            <a:tailEnd type="none" w="sm" len="sm"/>
          </a:ln>
        </p:spPr>
      </p:cxnSp>
      <p:pic>
        <p:nvPicPr>
          <p:cNvPr id="139" name="Google Shape;139;p16" descr="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61925" y="0"/>
            <a:ext cx="1283920" cy="752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889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3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42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49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4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6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8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56274" y="535093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EIC L2Ms Monthly Reporting, February 25,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501" y="6517123"/>
            <a:ext cx="513209" cy="25391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7E6BA-9547-40BA-BC84-EED48D8D50C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5" cy="504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8" y="90885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9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5281" indent="-175022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15541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56060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5120">
          <p15:clr>
            <a:srgbClr val="F26B43"/>
          </p15:clr>
        </p15:guide>
        <p15:guide id="9" pos="48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976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50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49FDA3-D536-758C-D09F-1635A0E5A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8FDDB-0334-413D-93E8-95AFA1A41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87CFD-5CB5-59CF-8E90-373EF9574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A7CE9-7425-68D9-EC94-63B290516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ACB99-64B2-CC42-572F-84EED9812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77D382-6882-46F9-AD0A-55A2997F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3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6/5/2026</a:t>
            </a: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ePIC General Meeting</a:t>
            </a:r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7914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mailto:info.recognized-experiments@cern.ch" TargetMode="Externa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ic/epic-prod/blob/main/docs/_documentation/input_preprocessing.m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hyperlink" Target="https://docs.google.com/forms/d/e/1FAIpQLScDqiEaHayAcwBDGAWa4W6k-6yUFzS-XiWuhLolpy64mLk5FA/viewfor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ic.github.io/epic-prod/documentation/default_datasets.html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github.com/eic/snippets/blob/campaign_info/SimulationProduction/check_storage.py" TargetMode="External"/><Relationship Id="rId5" Type="http://schemas.openxmlformats.org/officeDocument/2006/relationships/hyperlink" Target="https://github.com/eic/snippets/blob/campaign_info/SimulationProduction/check_campaign.py" TargetMode="External"/><Relationship Id="rId4" Type="http://schemas.openxmlformats.org/officeDocument/2006/relationships/hyperlink" Target="https://docs.google.com/spreadsheets/d/1BJeq3AYwefNC9m3palH6T0SHMxmRmHpOzLTSa_6SZIU/edit?gid=0#gid=0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indico.bnl.gov/event/32211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2.riken.jp/event/5568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31808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632252/overview" TargetMode="External"/><Relationship Id="rId2" Type="http://schemas.openxmlformats.org/officeDocument/2006/relationships/hyperlink" Target="https://indico.cern.ch/event/1571736/overview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mailto:brandenburg.89@osu.edu" TargetMode="External"/><Relationship Id="rId5" Type="http://schemas.openxmlformats.org/officeDocument/2006/relationships/hyperlink" Target="mailto:bpage@bnl.gov" TargetMode="External"/><Relationship Id="rId4" Type="http://schemas.openxmlformats.org/officeDocument/2006/relationships/hyperlink" Target="https://indico.cern.ch/event/1593982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us/v2/url?u=https-3A__urldefense.com_v3_-5F-5Fhttps-3A__www.epic-2Deic.org_collaboration_committees.html-5F-5F-3B-21-21P4SdNyxKAPE-21AZeHjmf3w0FTgk6kkKXlNSjNjz-2Dc-5FDhB9HsLCbNKOP2TMsV9Gf1sOhjsqnB1-2DcWZNlCYYj0nrha5d2HGsPQLaAi4eYCNQJ18JMpdMPXoCSc-24&amp;d=DwMFaQ&amp;c=v4IIwRuZAmwupIjowmMWUmLasxPEgYsgNI-O7C4ViYc&amp;r=XRuhd5znVZ-86OLX6BWly44JW0XqYsaz7x_4t8rPm2w&amp;m=OxXOzdYkAsz05ZAtRCp4Gy1Tn0FtquFHJy7A-7-Q8gAajGwf9C__fel4AJ6qxDGx&amp;s=JJCG7PLGfv0RMOja6XOdBXC2XEzaANC6LVjCR7dWuzo&amp;e=" TargetMode="External"/><Relationship Id="rId2" Type="http://schemas.openxmlformats.org/officeDocument/2006/relationships/hyperlink" Target="https://urldefense.us/v2/url?u=https-3A__urldefense.com_v3_-5F-5Fhttps-3A__www.epic-2Deic.org_collaboration_council.html-5F-5F-3B-21-21P4SdNyxKAPE-21AZeHjmf3w0FTgk6kkKXlNSjNjz-2Dc-5FDhB9HsLCbNKOP2TMsV9Gf1sOhjsqnB1-2DcWZNlCYYj0nrha5d2HGsPQLaAi4eYCNQJ18JMpdBbrJMoA-24&amp;d=DwMFaQ&amp;c=v4IIwRuZAmwupIjowmMWUmLasxPEgYsgNI-O7C4ViYc&amp;r=XRuhd5znVZ-86OLX6BWly44JW0XqYsaz7x_4t8rPm2w&amp;m=OxXOzdYkAsz05ZAtRCp4Gy1Tn0FtquFHJy7A-7-Q8gAajGwf9C__fel4AJ6qxDGx&amp;s=e_Dv_pB0v3yKfNDv_cKduQW5V1fVk2cjS9mEHIdYevk&amp;e=" TargetMode="Externa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us/v2/url?u=https-3A__urldefense.com_v3_-5F-5Fhttps-3A__docs.google.com_forms_d_e_1FAIpQLSffmr7S2qGDECnp6-5FSjDEF2cd30Vgey4IxY0kv90CIlQ5rN0w_viewform-3Fusp-3Dsharing-26ouid-3D117756119943977751147-5F-5F-3B-21-21P4SdNyxKAPE-21DcIf9laE0RLiIyP2burDC5-5FQ8yy5ORI1Idca1FZmrJ3Xl-2DBF3VKaZw4gfngcwr-2DvfvyWP7a-2D2LQuOLuVeps0Ht-2D8B7gIU9ghcg-24&amp;d=DwMFAg&amp;c=v4IIwRuZAmwupIjowmMWUmLasxPEgYsgNI-O7C4ViYc&amp;r=XRuhd5znVZ-86OLX6BWly44JW0XqYsaz7x_4t8rPm2w&amp;m=8rpjG4O51z2oxH-qYhBD-3oQGLAb7aaZSGV_Us0k36Qk-ZUP-xyFHeSj6jTsNASw&amp;s=lBcqpHXpFgE4kpmwnUma3qilAn8lJBMbaeABUW4sEow&amp;e=" TargetMode="Externa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eic.github.io/documentation/tutorials.html" TargetMode="External"/><Relationship Id="rId3" Type="http://schemas.openxmlformats.org/officeDocument/2006/relationships/hyperlink" Target="https://lists.bnl.gov/mailman/listinfo" TargetMode="External"/><Relationship Id="rId7" Type="http://schemas.openxmlformats.org/officeDocument/2006/relationships/hyperlink" Target="https://eic.github.io/documentation/landingpage.html" TargetMode="External"/><Relationship Id="rId2" Type="http://schemas.openxmlformats.org/officeDocument/2006/relationships/hyperlink" Target="https://www.bnl.gov/eic/epic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bnl.gov/EPIC/index.php?title=Early-Career_Election" TargetMode="External"/><Relationship Id="rId11" Type="http://schemas.openxmlformats.org/officeDocument/2006/relationships/image" Target="../media/image17.png"/><Relationship Id="rId5" Type="http://schemas.openxmlformats.org/officeDocument/2006/relationships/hyperlink" Target="https://indico.bnl.gov/category/435/" TargetMode="External"/><Relationship Id="rId10" Type="http://schemas.openxmlformats.org/officeDocument/2006/relationships/hyperlink" Target="https://zenodo.org/communities/epic" TargetMode="External"/><Relationship Id="rId4" Type="http://schemas.openxmlformats.org/officeDocument/2006/relationships/hyperlink" Target="https://indico.bnl.gov/category/402/" TargetMode="External"/><Relationship Id="rId9" Type="http://schemas.openxmlformats.org/officeDocument/2006/relationships/hyperlink" Target="https://chat.epic-eic.org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cug.org/content/join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reybook.cern.ch/experiment/recognized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Users.Office@cern.ch" TargetMode="External"/><Relationship Id="rId5" Type="http://schemas.openxmlformats.org/officeDocument/2006/relationships/hyperlink" Target="https://usersoffice.web.cern.ch/team-leaders-corner" TargetMode="External"/><Relationship Id="rId4" Type="http://schemas.openxmlformats.org/officeDocument/2006/relationships/hyperlink" Target="https://usersoffice.web.cern.ch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EAE69-B494-68D1-AA62-0342524EE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7814" y="2021747"/>
            <a:ext cx="5142186" cy="1990043"/>
          </a:xfrm>
        </p:spPr>
        <p:txBody>
          <a:bodyPr>
            <a:normAutofit/>
          </a:bodyPr>
          <a:lstStyle/>
          <a:p>
            <a:r>
              <a:rPr lang="en-US" dirty="0"/>
              <a:t>Collaboration News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1E341D-878F-525F-9E15-72B001C18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7814" y="4710045"/>
            <a:ext cx="4938005" cy="1120492"/>
          </a:xfrm>
        </p:spPr>
        <p:txBody>
          <a:bodyPr>
            <a:normAutofit/>
          </a:bodyPr>
          <a:lstStyle/>
          <a:p>
            <a:r>
              <a:rPr lang="en-US" u="sng" dirty="0"/>
              <a:t>John Lajoie</a:t>
            </a:r>
            <a:r>
              <a:rPr lang="en-US" dirty="0"/>
              <a:t>, Silvia Dalla Torre</a:t>
            </a:r>
          </a:p>
          <a:p>
            <a:r>
              <a:rPr lang="en-US" dirty="0"/>
              <a:t>June 5, 2026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74F63-E6D4-1C03-5C6D-B58657B31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423" y="1180040"/>
            <a:ext cx="1743521" cy="125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43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EB7CC-0985-E40B-372C-EAB034CCA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B8E09-5EEE-A28D-D699-3D122838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3440" y="6460013"/>
            <a:ext cx="2743200" cy="365125"/>
          </a:xfrm>
        </p:spPr>
        <p:txBody>
          <a:bodyPr/>
          <a:lstStyle/>
          <a:p>
            <a:fld id="{588949A8-7CCD-4D90-AA9A-1451BFC6FB3A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C799B7-55DD-3C90-46CD-2112B35C8C00}"/>
              </a:ext>
            </a:extLst>
          </p:cNvPr>
          <p:cNvSpPr txBox="1">
            <a:spLocks/>
          </p:cNvSpPr>
          <p:nvPr/>
        </p:nvSpPr>
        <p:spPr>
          <a:xfrm>
            <a:off x="252670" y="88193"/>
            <a:ext cx="12192000" cy="714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solidFill>
                  <a:schemeClr val="accent1"/>
                </a:solidFill>
              </a:rPr>
              <a:t>Coordination of </a:t>
            </a:r>
            <a:r>
              <a:rPr lang="en-US" sz="3800" b="1" dirty="0" err="1">
                <a:solidFill>
                  <a:schemeClr val="accent1"/>
                </a:solidFill>
              </a:rPr>
              <a:t>Testbeam</a:t>
            </a:r>
            <a:r>
              <a:rPr lang="en-US" sz="3800" b="1" dirty="0">
                <a:solidFill>
                  <a:schemeClr val="accent1"/>
                </a:solidFill>
              </a:rPr>
              <a:t> Activities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B67EEB9-C65E-21BC-F3CB-1ADE1E43C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02EF4FB-5300-9941-0957-9A2454801DE7}"/>
              </a:ext>
            </a:extLst>
          </p:cNvPr>
          <p:cNvSpPr txBox="1">
            <a:spLocks/>
          </p:cNvSpPr>
          <p:nvPr/>
        </p:nvSpPr>
        <p:spPr>
          <a:xfrm>
            <a:off x="8593440" y="64600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1BF830-87C3-42F5-865E-35C573BADD1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704EEDFA-A217-109B-F589-EBB4022F29A4}"/>
              </a:ext>
            </a:extLst>
          </p:cNvPr>
          <p:cNvSpPr/>
          <p:nvPr/>
        </p:nvSpPr>
        <p:spPr>
          <a:xfrm>
            <a:off x="330074" y="894991"/>
            <a:ext cx="9680260" cy="1477328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highlight>
                  <a:srgbClr val="CC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Worldwide c</a:t>
            </a:r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highlight>
                  <a:srgbClr val="CC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risis of  hadron </a:t>
            </a:r>
            <a:r>
              <a:rPr lang="en-US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highlight>
                  <a:srgbClr val="CC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testbeam</a:t>
            </a:r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highlight>
                  <a:srgbClr val="CC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availability starting in Fall 2026</a:t>
            </a:r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FNAL without near perspectives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 shutdown moving to Hi-Lumi </a:t>
            </a:r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global pressure for CERN </a:t>
            </a:r>
            <a:r>
              <a:rPr lang="en-US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testbeam</a:t>
            </a:r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 2026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front of strategic needs: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Completing engineering design </a:t>
            </a:r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validation in hadron </a:t>
            </a:r>
            <a:r>
              <a:rPr lang="en-US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testbeam</a:t>
            </a:r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strategy !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3F7CDC-141F-EFBA-6DAE-13035A5B73C6}"/>
              </a:ext>
            </a:extLst>
          </p:cNvPr>
          <p:cNvSpPr txBox="1"/>
          <p:nvPr/>
        </p:nvSpPr>
        <p:spPr>
          <a:xfrm>
            <a:off x="206325" y="2651419"/>
            <a:ext cx="115974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noProof="0" dirty="0" err="1"/>
              <a:t>ePIC</a:t>
            </a:r>
            <a:r>
              <a:rPr lang="en-US" sz="2400" noProof="0" dirty="0"/>
              <a:t> applied for various </a:t>
            </a:r>
            <a:r>
              <a:rPr lang="en-US" sz="2400" noProof="0" dirty="0" err="1"/>
              <a:t>beamtests</a:t>
            </a:r>
            <a:r>
              <a:rPr lang="en-US" sz="2400" noProof="0" dirty="0"/>
              <a:t> in 2026: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0" dirty="0"/>
              <a:t>Strategy: coordination, enhance synergies and have a single </a:t>
            </a:r>
            <a:r>
              <a:rPr lang="en-US" sz="2400" noProof="0" dirty="0" err="1"/>
              <a:t>ePIC</a:t>
            </a:r>
            <a:r>
              <a:rPr lang="en-US" sz="2400" noProof="0" dirty="0"/>
              <a:t> interface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>
                <a:highlight>
                  <a:srgbClr val="CCFFFF"/>
                </a:highlight>
                <a:sym typeface="Wingdings" panose="05000000000000000000" pitchFamily="2" charset="2"/>
              </a:rPr>
              <a:t>All needs could be satisfied !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sz="2400" noProof="0" dirty="0"/>
          </a:p>
          <a:p>
            <a:pPr algn="ctr"/>
            <a:r>
              <a:rPr lang="en-US" sz="2400" noProof="0" dirty="0" err="1"/>
              <a:t>dRICH</a:t>
            </a:r>
            <a:r>
              <a:rPr lang="en-US" sz="2400" noProof="0" dirty="0"/>
              <a:t>, </a:t>
            </a:r>
            <a:r>
              <a:rPr lang="en-US" sz="2400" noProof="0" dirty="0" err="1"/>
              <a:t>pfRICH</a:t>
            </a:r>
            <a:r>
              <a:rPr lang="en-US" sz="2400" noProof="0" dirty="0"/>
              <a:t>,   BIC, MPGDs, LFHCAL, AC-LGADs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D002CCA6-78BD-B0A3-99C5-F60EB8EA26DE}"/>
              </a:ext>
            </a:extLst>
          </p:cNvPr>
          <p:cNvGrpSpPr/>
          <p:nvPr/>
        </p:nvGrpSpPr>
        <p:grpSpPr>
          <a:xfrm>
            <a:off x="388223" y="4223756"/>
            <a:ext cx="11088428" cy="1954267"/>
            <a:chOff x="423434" y="4683502"/>
            <a:chExt cx="11088428" cy="1954267"/>
          </a:xfrm>
        </p:grpSpPr>
        <p:sp>
          <p:nvSpPr>
            <p:cNvPr id="12" name="Rettangolo con angoli arrotondati 11">
              <a:extLst>
                <a:ext uri="{FF2B5EF4-FFF2-40B4-BE49-F238E27FC236}">
                  <a16:creationId xmlns:a16="http://schemas.microsoft.com/office/drawing/2014/main" id="{7F2AACBA-D34D-B186-52BA-F06E3E455C55}"/>
                </a:ext>
              </a:extLst>
            </p:cNvPr>
            <p:cNvSpPr/>
            <p:nvPr/>
          </p:nvSpPr>
          <p:spPr>
            <a:xfrm>
              <a:off x="3034143" y="4697545"/>
              <a:ext cx="1866122" cy="365125"/>
            </a:xfrm>
            <a:prstGeom prst="roundRect">
              <a:avLst/>
            </a:prstGeom>
            <a:solidFill>
              <a:srgbClr val="66FFFF">
                <a:alpha val="16863"/>
              </a:srgbClr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ctangle 16">
              <a:extLst>
                <a:ext uri="{FF2B5EF4-FFF2-40B4-BE49-F238E27FC236}">
                  <a16:creationId xmlns:a16="http://schemas.microsoft.com/office/drawing/2014/main" id="{BA12B5A5-05D3-14DE-B12E-D457F0B9D462}"/>
                </a:ext>
              </a:extLst>
            </p:cNvPr>
            <p:cNvSpPr/>
            <p:nvPr/>
          </p:nvSpPr>
          <p:spPr>
            <a:xfrm>
              <a:off x="423434" y="5508069"/>
              <a:ext cx="3215452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1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periods, synergistic usage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SPS  5/27-6/3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    6/11-24</a:t>
              </a:r>
            </a:p>
          </p:txBody>
        </p: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26872960-D830-58A6-C180-D1C93C9DD9D0}"/>
                </a:ext>
              </a:extLst>
            </p:cNvPr>
            <p:cNvCxnSpPr>
              <a:cxnSpLocks/>
              <a:stCxn id="12" idx="2"/>
              <a:endCxn id="13" idx="0"/>
            </p:cNvCxnSpPr>
            <p:nvPr/>
          </p:nvCxnSpPr>
          <p:spPr>
            <a:xfrm flipH="1">
              <a:off x="2031160" y="5062670"/>
              <a:ext cx="1936044" cy="4453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DDDBB735-1342-6C4A-ECC1-3751B2FBC178}"/>
                </a:ext>
              </a:extLst>
            </p:cNvPr>
            <p:cNvSpPr/>
            <p:nvPr/>
          </p:nvSpPr>
          <p:spPr>
            <a:xfrm>
              <a:off x="4979325" y="4683505"/>
              <a:ext cx="499438" cy="365125"/>
            </a:xfrm>
            <a:prstGeom prst="roundRect">
              <a:avLst/>
            </a:prstGeom>
            <a:solidFill>
              <a:srgbClr val="66FFFF">
                <a:alpha val="16863"/>
              </a:srgbClr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con angoli arrotondati 16">
              <a:extLst>
                <a:ext uri="{FF2B5EF4-FFF2-40B4-BE49-F238E27FC236}">
                  <a16:creationId xmlns:a16="http://schemas.microsoft.com/office/drawing/2014/main" id="{12D6178B-18FD-2BAE-92C5-ABD23283E6F6}"/>
                </a:ext>
              </a:extLst>
            </p:cNvPr>
            <p:cNvSpPr/>
            <p:nvPr/>
          </p:nvSpPr>
          <p:spPr>
            <a:xfrm>
              <a:off x="5557823" y="4683504"/>
              <a:ext cx="947308" cy="365125"/>
            </a:xfrm>
            <a:prstGeom prst="roundRect">
              <a:avLst/>
            </a:prstGeom>
            <a:solidFill>
              <a:srgbClr val="66FFFF">
                <a:alpha val="16863"/>
              </a:srgbClr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ttangolo con angoli arrotondati 17">
              <a:extLst>
                <a:ext uri="{FF2B5EF4-FFF2-40B4-BE49-F238E27FC236}">
                  <a16:creationId xmlns:a16="http://schemas.microsoft.com/office/drawing/2014/main" id="{DD564271-80CF-50E0-DB87-2AF7DEDA9808}"/>
                </a:ext>
              </a:extLst>
            </p:cNvPr>
            <p:cNvSpPr/>
            <p:nvPr/>
          </p:nvSpPr>
          <p:spPr>
            <a:xfrm>
              <a:off x="6606989" y="4683503"/>
              <a:ext cx="947308" cy="365125"/>
            </a:xfrm>
            <a:prstGeom prst="roundRect">
              <a:avLst/>
            </a:prstGeom>
            <a:solidFill>
              <a:srgbClr val="66FFFF">
                <a:alpha val="16863"/>
              </a:srgbClr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con angoli arrotondati 18">
              <a:extLst>
                <a:ext uri="{FF2B5EF4-FFF2-40B4-BE49-F238E27FC236}">
                  <a16:creationId xmlns:a16="http://schemas.microsoft.com/office/drawing/2014/main" id="{40FAF34F-99EF-08A4-F6B3-D70AF3E4BF8D}"/>
                </a:ext>
              </a:extLst>
            </p:cNvPr>
            <p:cNvSpPr/>
            <p:nvPr/>
          </p:nvSpPr>
          <p:spPr>
            <a:xfrm>
              <a:off x="7687272" y="4683502"/>
              <a:ext cx="1299801" cy="365125"/>
            </a:xfrm>
            <a:prstGeom prst="roundRect">
              <a:avLst/>
            </a:prstGeom>
            <a:solidFill>
              <a:srgbClr val="66FFFF">
                <a:alpha val="16863"/>
              </a:srgbClr>
            </a:solidFill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09474D31-FB06-3CA6-BC98-A3C62959EADC}"/>
                </a:ext>
              </a:extLst>
            </p:cNvPr>
            <p:cNvSpPr/>
            <p:nvPr/>
          </p:nvSpPr>
          <p:spPr>
            <a:xfrm>
              <a:off x="7399002" y="5701909"/>
              <a:ext cx="1804851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  4/8-15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SPS: 5/13-20</a:t>
              </a:r>
            </a:p>
          </p:txBody>
        </p:sp>
        <p:sp>
          <p:nvSpPr>
            <p:cNvPr id="21" name="Rectangle 16">
              <a:extLst>
                <a:ext uri="{FF2B5EF4-FFF2-40B4-BE49-F238E27FC236}">
                  <a16:creationId xmlns:a16="http://schemas.microsoft.com/office/drawing/2014/main" id="{6E5C67AE-B831-0F20-1906-DE760E95E9B3}"/>
                </a:ext>
              </a:extLst>
            </p:cNvPr>
            <p:cNvSpPr/>
            <p:nvPr/>
          </p:nvSpPr>
          <p:spPr>
            <a:xfrm>
              <a:off x="3740744" y="5461986"/>
              <a:ext cx="1749893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  8/28-9/3</a:t>
              </a:r>
            </a:p>
          </p:txBody>
        </p: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EFBDBB61-6C76-B7F1-316A-7E81F20D0D56}"/>
                </a:ext>
              </a:extLst>
            </p:cNvPr>
            <p:cNvCxnSpPr>
              <a:cxnSpLocks/>
              <a:stCxn id="16" idx="2"/>
              <a:endCxn id="21" idx="0"/>
            </p:cNvCxnSpPr>
            <p:nvPr/>
          </p:nvCxnSpPr>
          <p:spPr>
            <a:xfrm flipH="1">
              <a:off x="4615691" y="5048630"/>
              <a:ext cx="613353" cy="4133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E7C12AF1-723D-EF07-DD9C-1E945135D42A}"/>
                </a:ext>
              </a:extLst>
            </p:cNvPr>
            <p:cNvCxnSpPr>
              <a:cxnSpLocks/>
              <a:stCxn id="18" idx="2"/>
              <a:endCxn id="20" idx="0"/>
            </p:cNvCxnSpPr>
            <p:nvPr/>
          </p:nvCxnSpPr>
          <p:spPr>
            <a:xfrm>
              <a:off x="7080643" y="5048628"/>
              <a:ext cx="1220785" cy="6532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16">
              <a:extLst>
                <a:ext uri="{FF2B5EF4-FFF2-40B4-BE49-F238E27FC236}">
                  <a16:creationId xmlns:a16="http://schemas.microsoft.com/office/drawing/2014/main" id="{7D697AA7-29DD-9EA0-9E1A-1747A1FB850C}"/>
                </a:ext>
              </a:extLst>
            </p:cNvPr>
            <p:cNvSpPr/>
            <p:nvPr/>
          </p:nvSpPr>
          <p:spPr>
            <a:xfrm>
              <a:off x="4988463" y="6052994"/>
              <a:ext cx="2217444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SPS  7/15-29      (as part of DRD1)</a:t>
              </a:r>
            </a:p>
          </p:txBody>
        </p: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CF766AFD-DA68-4795-4280-9E37461F4240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>
              <a:off x="6031477" y="5125601"/>
              <a:ext cx="65708" cy="9273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8AB4BF04-028B-C837-3906-21150F67FFA9}"/>
                </a:ext>
              </a:extLst>
            </p:cNvPr>
            <p:cNvSpPr/>
            <p:nvPr/>
          </p:nvSpPr>
          <p:spPr>
            <a:xfrm>
              <a:off x="9294418" y="5397426"/>
              <a:ext cx="2217444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SPS  7/15-29      (in parallel with ATLAS LGADs)</a:t>
              </a:r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D5183E20-62D1-EE0D-C5B4-BC122DD13AB3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8346310" y="5125599"/>
              <a:ext cx="2056830" cy="2718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8917536-BD9F-E693-E896-B3F6A635D475}"/>
              </a:ext>
            </a:extLst>
          </p:cNvPr>
          <p:cNvSpPr txBox="1"/>
          <p:nvPr/>
        </p:nvSpPr>
        <p:spPr>
          <a:xfrm rot="3083293">
            <a:off x="10052716" y="3159250"/>
            <a:ext cx="2066544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The added value of </a:t>
            </a:r>
          </a:p>
          <a:p>
            <a:pPr algn="ctr"/>
            <a:r>
              <a:rPr lang="en-US" b="1" dirty="0">
                <a:solidFill>
                  <a:srgbClr val="0000CC"/>
                </a:solidFill>
              </a:rPr>
              <a:t>Coordination within </a:t>
            </a:r>
            <a:r>
              <a:rPr lang="en-US" b="1" dirty="0" err="1">
                <a:solidFill>
                  <a:srgbClr val="0000CC"/>
                </a:solidFill>
              </a:rPr>
              <a:t>ePIC</a:t>
            </a:r>
            <a:r>
              <a:rPr lang="en-US" b="1" dirty="0">
                <a:solidFill>
                  <a:srgbClr val="0000CC"/>
                </a:solidFill>
              </a:rPr>
              <a:t> !</a:t>
            </a: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FC772AF8-A640-31CD-B634-2F8E1D9CD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General Meeting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9D59ED-804D-F754-EE4A-4A9C008AB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</p:spTree>
    <p:extLst>
      <p:ext uri="{BB962C8B-B14F-4D97-AF65-F5344CB8AC3E}">
        <p14:creationId xmlns:p14="http://schemas.microsoft.com/office/powerpoint/2010/main" val="2544271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8D2C5-A6B3-B343-DD82-886EFF740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141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How to register a team at CERN for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78EDC-3560-17FC-E5C9-64F95933D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6657"/>
            <a:ext cx="10515600" cy="4620306"/>
          </a:xfrm>
        </p:spPr>
        <p:txBody>
          <a:bodyPr/>
          <a:lstStyle/>
          <a:p>
            <a:r>
              <a:rPr lang="en-US" dirty="0"/>
              <a:t>The starting point is the CERN secretariat (</a:t>
            </a:r>
            <a:r>
              <a:rPr lang="en-US" dirty="0">
                <a:hlinkClick r:id="rId2"/>
              </a:rPr>
              <a:t>info.recognized-experiments@cern.ch</a:t>
            </a:r>
            <a:r>
              <a:rPr lang="en-US" dirty="0"/>
              <a:t>), tell them that you want to establish a new team under RE47 (</a:t>
            </a:r>
            <a:r>
              <a:rPr lang="en-US" dirty="0" err="1"/>
              <a:t>ePIC</a:t>
            </a:r>
            <a:r>
              <a:rPr lang="en-US" dirty="0"/>
              <a:t>).  </a:t>
            </a:r>
          </a:p>
          <a:p>
            <a:r>
              <a:rPr lang="en-US" dirty="0"/>
              <a:t>They will send you a form that requires signatures from a team leader and deputy team leader, and a representative from your institution’s administration.</a:t>
            </a:r>
          </a:p>
          <a:p>
            <a:r>
              <a:rPr lang="en-US" dirty="0"/>
              <a:t>Send the signed form to the Spokesperson for a signature  </a:t>
            </a:r>
          </a:p>
          <a:p>
            <a:r>
              <a:rPr lang="en-US" dirty="0"/>
              <a:t>Once the completed form is registered with the secretariat, your team is formed, and the team leader can add team members, etc.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96C98-31AA-02ED-18D5-4B6727BF2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69D6A-9D89-5C2C-6E88-0E4E12FC3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81BC9-DC4C-6B3B-8A67-13FB3A0E1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EFF6137-9FD7-9EE9-3739-FBDA8E9D3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294" y="31530"/>
            <a:ext cx="1804597" cy="129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20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73C2B-0B94-54AF-E90D-50D535E39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013" y="252466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News from Software and Computing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77E09-6A4B-17DF-CA08-E25238404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9A461-C446-7A54-DCE3-AAAD60316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37C8A-6406-8C31-4F38-74910BA89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DCE85-0B9F-8288-C38C-34BABB22F0F3}"/>
              </a:ext>
            </a:extLst>
          </p:cNvPr>
          <p:cNvSpPr txBox="1"/>
          <p:nvPr/>
        </p:nvSpPr>
        <p:spPr>
          <a:xfrm>
            <a:off x="838199" y="5729591"/>
            <a:ext cx="919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Slides courtesy of Markus Diefenthaler, Dmitry </a:t>
            </a:r>
            <a:r>
              <a:rPr lang="en-US" dirty="0" err="1"/>
              <a:t>Kalinkin</a:t>
            </a:r>
            <a:r>
              <a:rPr lang="en-US" dirty="0"/>
              <a:t>, Holly </a:t>
            </a:r>
            <a:r>
              <a:rPr lang="en-US" dirty="0" err="1"/>
              <a:t>Szumila</a:t>
            </a:r>
            <a:r>
              <a:rPr lang="en-US" dirty="0"/>
              <a:t> Vance, Torre </a:t>
            </a:r>
            <a:r>
              <a:rPr lang="en-US" dirty="0" err="1"/>
              <a:t>Wenaus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574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CC143-6C29-6BEF-A4DF-3C549297D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ePIC Representation </a:t>
            </a:r>
            <a:r>
              <a:rPr lang="en-US" dirty="0">
                <a:solidFill>
                  <a:schemeClr val="accent1"/>
                </a:solidFill>
              </a:rPr>
              <a:t>at CHEP 2026 </a:t>
            </a:r>
            <a:r>
              <a:rPr lang="en-US" dirty="0"/>
              <a:t>(May 25–29, Bangkok, Thailand)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3ADE3-0CF7-996F-8970-6937F60E13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5" name="Google Shape;273;p32">
            <a:extLst>
              <a:ext uri="{FF2B5EF4-FFF2-40B4-BE49-F238E27FC236}">
                <a16:creationId xmlns:a16="http://schemas.microsoft.com/office/drawing/2014/main" id="{F01E0AC0-6F1B-B38F-627F-B644788ABDBE}"/>
              </a:ext>
            </a:extLst>
          </p:cNvPr>
          <p:cNvSpPr/>
          <p:nvPr/>
        </p:nvSpPr>
        <p:spPr>
          <a:xfrm>
            <a:off x="9500150" y="6390418"/>
            <a:ext cx="2691900" cy="457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274;p32">
            <a:extLst>
              <a:ext uri="{FF2B5EF4-FFF2-40B4-BE49-F238E27FC236}">
                <a16:creationId xmlns:a16="http://schemas.microsoft.com/office/drawing/2014/main" id="{692D5465-1140-4D64-90BD-210BBD50362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47180" y="6317191"/>
            <a:ext cx="650550" cy="46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7EFC1C-DEE9-E582-CD3A-4DBA4DB34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2" y="1135661"/>
            <a:ext cx="3838787" cy="2172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9B9D97-23DB-4BDB-A11B-59493A9D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226" y="1135661"/>
            <a:ext cx="3838787" cy="21723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5DC1D8-7AC3-569D-0999-95C6EEE157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4953" b="3880"/>
          <a:stretch>
            <a:fillRect/>
          </a:stretch>
        </p:blipFill>
        <p:spPr>
          <a:xfrm>
            <a:off x="411892" y="3449477"/>
            <a:ext cx="7863840" cy="3017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7477297-A22C-242F-6D55-6BA9536536DF}"/>
              </a:ext>
            </a:extLst>
          </p:cNvPr>
          <p:cNvSpPr/>
          <p:nvPr/>
        </p:nvSpPr>
        <p:spPr>
          <a:xfrm>
            <a:off x="411893" y="793375"/>
            <a:ext cx="11285836" cy="49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</a:rPr>
              <a:t>ePIC was well-represented, including in Simone Campana’s keynote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4CCA1C-4FB6-5050-50D7-EF983E23661E}"/>
              </a:ext>
            </a:extLst>
          </p:cNvPr>
          <p:cNvSpPr txBox="1"/>
          <p:nvPr/>
        </p:nvSpPr>
        <p:spPr>
          <a:xfrm>
            <a:off x="8699157" y="864653"/>
            <a:ext cx="29985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ePIC Contributions</a:t>
            </a:r>
          </a:p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Takuya Kumaoka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– Development of Streaming Data Reconstruction for ePIC Experiment at EIC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Sakib Rahman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– Scaling ePIC Simulation Production: Distributed Workflow and Data Management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Holly Szumila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– The ePIC Streaming Computing Model 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Sakib Rahman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– Exploring Potential Pathways to Accelerated ePIC Detector Simulations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Sasha Prozorov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– ePIC User Learning Training and Documentation Strategies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2837A8A-87C6-5B43-1D02-22C3003E572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</p:spTree>
    <p:extLst>
      <p:ext uri="{BB962C8B-B14F-4D97-AF65-F5344CB8AC3E}">
        <p14:creationId xmlns:p14="http://schemas.microsoft.com/office/powerpoint/2010/main" val="4257380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2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accent1"/>
                </a:solidFill>
              </a:rPr>
              <a:t>Purpose</a:t>
            </a:r>
            <a:r>
              <a:rPr lang="en-US"/>
              <a:t> of the July Campaign</a:t>
            </a:r>
            <a:endParaRPr/>
          </a:p>
        </p:txBody>
      </p:sp>
      <p:sp>
        <p:nvSpPr>
          <p:cNvPr id="270" name="Google Shape;270;p32"/>
          <p:cNvSpPr txBox="1">
            <a:spLocks noGrp="1"/>
          </p:cNvSpPr>
          <p:nvPr>
            <p:ph type="body" idx="1"/>
          </p:nvPr>
        </p:nvSpPr>
        <p:spPr>
          <a:xfrm>
            <a:off x="411892" y="966055"/>
            <a:ext cx="11285837" cy="538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889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Earlier in May, we received updated estimates from the EIC Project for the collected luminosities associated with different beam energies and species during the Early Science period.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2"/>
          <p:cNvSpPr/>
          <p:nvPr/>
        </p:nvSpPr>
        <p:spPr>
          <a:xfrm>
            <a:off x="9500150" y="6390418"/>
            <a:ext cx="2691900" cy="457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7180" y="6317191"/>
            <a:ext cx="650550" cy="467582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2"/>
          <p:cNvSpPr/>
          <p:nvPr/>
        </p:nvSpPr>
        <p:spPr>
          <a:xfrm>
            <a:off x="633452" y="4835120"/>
            <a:ext cx="10925100" cy="1244100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Decisions</a:t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Early Science Report: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Use the April campaign with the original settings, with the luminosities in the Early Science studies rescaled accordingly.</a:t>
            </a:r>
            <a:b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NIM-A Special Issue: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Use simulation productions based on the revised beam energies and species.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Target: July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76" name="Google Shape;276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6981" y="1802010"/>
            <a:ext cx="7772400" cy="2795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3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>
                <a:solidFill>
                  <a:schemeClr val="accent1"/>
                </a:solidFill>
              </a:rPr>
              <a:t>Preparations</a:t>
            </a:r>
            <a:r>
              <a:rPr lang="en-US"/>
              <a:t> for the July Campaign </a:t>
            </a:r>
            <a:endParaRPr/>
          </a:p>
        </p:txBody>
      </p:sp>
      <p:sp>
        <p:nvSpPr>
          <p:cNvPr id="282" name="Google Shape;282;p33"/>
          <p:cNvSpPr txBox="1">
            <a:spLocks noGrp="1"/>
          </p:cNvSpPr>
          <p:nvPr>
            <p:ph type="body" idx="1"/>
          </p:nvPr>
        </p:nvSpPr>
        <p:spPr>
          <a:xfrm>
            <a:off x="411892" y="966055"/>
            <a:ext cx="11285837" cy="538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Software stack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was updated to provide capability to simulate and process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9 GeV electron samples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in late April.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Production WG has contacted PWGs regarding requests and updated input files.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Automated production workflows will be presented at the collaboration meeting, with a preview at the ePIC Software &amp; Computing meeting on June 24.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Until then, we will continue using the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existing workflow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Coordinate with your PWG and the PACs. 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Generate MC input following our </a:t>
            </a:r>
            <a:r>
              <a:rPr lang="en-US" sz="1800" b="1" u="sng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guidelines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Submit requests through the </a:t>
            </a:r>
            <a:r>
              <a:rPr lang="en-US" sz="1800" b="1" u="sng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request form</a:t>
            </a:r>
            <a:r>
              <a:rPr lang="en-US" sz="1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once the input file is available.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Clarification: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 Requests should be submitted through the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Google Sheet, not via PRs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3429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Arial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The collection of new data files is progressing well. The only known issues are with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BeAGLE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and are being addressed by the Physics Analysis Coordinators.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3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ePIC General Meeting</a:t>
            </a:r>
            <a:endParaRPr dirty="0"/>
          </a:p>
        </p:txBody>
      </p:sp>
      <p:sp>
        <p:nvSpPr>
          <p:cNvPr id="284" name="Google Shape;284;p33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85" name="Google Shape;285;p33"/>
          <p:cNvSpPr/>
          <p:nvPr/>
        </p:nvSpPr>
        <p:spPr>
          <a:xfrm>
            <a:off x="9500150" y="6390418"/>
            <a:ext cx="2691900" cy="457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47180" y="6317191"/>
            <a:ext cx="650550" cy="46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5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Campaign Dataset Catalogue and Verification Tools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5"/>
          <p:cNvSpPr txBox="1">
            <a:spLocks noGrp="1"/>
          </p:cNvSpPr>
          <p:nvPr>
            <p:ph type="body" idx="1"/>
          </p:nvPr>
        </p:nvSpPr>
        <p:spPr>
          <a:xfrm>
            <a:off x="411892" y="966055"/>
            <a:ext cx="11285837" cy="538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889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Dataset Catalogue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b="1" u="sng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https://eic.github.io/epic-prod/documentation/default_datasets.html</a:t>
            </a:r>
            <a:endParaRPr sz="1800" b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It is based on the </a:t>
            </a:r>
            <a:r>
              <a:rPr lang="en-US" sz="1800" b="1" u="sng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Overview Tracking Spreadsheet</a:t>
            </a:r>
            <a:r>
              <a:rPr lang="en-US" sz="18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but includes a much more detailed provenance record. </a:t>
            </a:r>
            <a:endParaRPr dirty="0"/>
          </a:p>
          <a:p>
            <a:pPr marL="889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889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Verification Tools (inside 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eic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-shell)</a:t>
            </a:r>
            <a:endParaRPr dirty="0"/>
          </a:p>
          <a:p>
            <a: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Check Campaign Availability: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 Run this snippet to check the availability of specific samples in a given campaign month: </a:t>
            </a:r>
            <a:r>
              <a:rPr lang="en-US" sz="1800" b="1" u="sng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https://github.com/eic/snippets/blob/campaign_info/SimulationProduction/check_campaign.py</a:t>
            </a:r>
            <a:endParaRPr sz="1800" b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List Files by DID: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 Run this snippet to write out the individual files available under a particular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Rucio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DID: </a:t>
            </a:r>
            <a:r>
              <a:rPr lang="en-US" sz="1800" b="1" u="sng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https://github.com/eic/snippets/blob/campaign_info/SimulationProduction/check_storage.py</a:t>
            </a:r>
            <a:endParaRPr sz="1800" b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dirty="0"/>
          </a:p>
          <a:p>
            <a:pPr marL="889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35"/>
          <p:cNvSpPr txBox="1">
            <a:spLocks noGrp="1"/>
          </p:cNvSpPr>
          <p:nvPr>
            <p:ph type="ftr" idx="11"/>
          </p:nvPr>
        </p:nvSpPr>
        <p:spPr>
          <a:xfrm>
            <a:off x="411893" y="6467336"/>
            <a:ext cx="5223851" cy="31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ePIC General Meeting</a:t>
            </a:r>
            <a:endParaRPr dirty="0"/>
          </a:p>
        </p:txBody>
      </p:sp>
      <p:sp>
        <p:nvSpPr>
          <p:cNvPr id="304" name="Google Shape;304;p35"/>
          <p:cNvSpPr txBox="1">
            <a:spLocks noGrp="1"/>
          </p:cNvSpPr>
          <p:nvPr>
            <p:ph type="sldNum" idx="12"/>
          </p:nvPr>
        </p:nvSpPr>
        <p:spPr>
          <a:xfrm>
            <a:off x="5635743" y="6467336"/>
            <a:ext cx="714877" cy="30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305" name="Google Shape;305;p35"/>
          <p:cNvSpPr/>
          <p:nvPr/>
        </p:nvSpPr>
        <p:spPr>
          <a:xfrm>
            <a:off x="9500150" y="6390418"/>
            <a:ext cx="2691900" cy="4572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6" name="Google Shape;306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47180" y="6317191"/>
            <a:ext cx="650550" cy="467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7247C-E4BA-103E-E6D3-B03A4384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239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Collaboration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6DDEA-0AAC-9A11-38D0-21AF1A024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5006"/>
            <a:ext cx="10515600" cy="4564473"/>
          </a:xfrm>
        </p:spPr>
        <p:txBody>
          <a:bodyPr/>
          <a:lstStyle/>
          <a:p>
            <a:r>
              <a:rPr lang="en-US" dirty="0"/>
              <a:t>Survey opened May 11</a:t>
            </a:r>
            <a:r>
              <a:rPr lang="en-US" baseline="30000" dirty="0"/>
              <a:t>th</a:t>
            </a:r>
            <a:r>
              <a:rPr lang="en-US" dirty="0"/>
              <a:t>, closed May 25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184 responses in total</a:t>
            </a:r>
          </a:p>
          <a:p>
            <a:pPr lvl="1"/>
            <a:r>
              <a:rPr lang="en-US" dirty="0"/>
              <a:t>Substantial variation in the number of responses for each question, between ~30 to ~160</a:t>
            </a:r>
          </a:p>
          <a:p>
            <a:pPr lvl="1"/>
            <a:endParaRPr lang="en-US" dirty="0"/>
          </a:p>
          <a:p>
            <a:r>
              <a:rPr lang="en-US" dirty="0"/>
              <a:t>Survey responses read, digested and discussed by SP and CC Offices</a:t>
            </a:r>
          </a:p>
          <a:p>
            <a:pPr lvl="1"/>
            <a:r>
              <a:rPr lang="en-US" dirty="0"/>
              <a:t>Also provided data to Coordinators</a:t>
            </a:r>
          </a:p>
          <a:p>
            <a:r>
              <a:rPr lang="en-US" dirty="0"/>
              <a:t>Thomas gave an overview for the Collaboration Council in the </a:t>
            </a:r>
            <a:br>
              <a:rPr lang="en-US" dirty="0"/>
            </a:br>
            <a:r>
              <a:rPr lang="en-US" dirty="0"/>
              <a:t>May 29</a:t>
            </a:r>
            <a:r>
              <a:rPr lang="en-US" baseline="30000" dirty="0"/>
              <a:t>th</a:t>
            </a:r>
            <a:r>
              <a:rPr lang="en-US" dirty="0"/>
              <a:t> CC Meeting</a:t>
            </a:r>
          </a:p>
          <a:p>
            <a:r>
              <a:rPr lang="en-US" dirty="0"/>
              <a:t>AI Summary is used in following slides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DF88F-55A0-967B-F4C3-6E5A80547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AE2AA-4021-F102-5E73-108379F66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368C8-A100-A458-B8D0-968E96B7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58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80288-6143-C260-A503-873ECC811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15" y="353403"/>
            <a:ext cx="10515600" cy="89102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Question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4CE99-41F1-F9D3-307D-6CC906C2B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C6D36-68A0-4490-EA12-DCA8C54E7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0A78A-4265-E010-CB4D-E22E2579F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E21432-18B7-A69C-B389-6F3313B33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605" y="1213989"/>
            <a:ext cx="2396107" cy="5270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FDCDEC-863A-DC3D-EA38-E4F6B68BA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712" y="1183196"/>
            <a:ext cx="2396107" cy="5300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512970-6345-BE8D-79F8-3D5086672FB6}"/>
              </a:ext>
            </a:extLst>
          </p:cNvPr>
          <p:cNvSpPr txBox="1"/>
          <p:nvPr/>
        </p:nvSpPr>
        <p:spPr>
          <a:xfrm>
            <a:off x="258051" y="2590044"/>
            <a:ext cx="1881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Intro, and demographic information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6F9DAB-A97D-DDD5-44E1-C57A8638C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037" y="798913"/>
            <a:ext cx="4229690" cy="27340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6E57A1-7660-A78F-3DF9-9C90B1EFB1F2}"/>
              </a:ext>
            </a:extLst>
          </p:cNvPr>
          <p:cNvSpPr txBox="1"/>
          <p:nvPr/>
        </p:nvSpPr>
        <p:spPr>
          <a:xfrm>
            <a:off x="7375037" y="3958884"/>
            <a:ext cx="4387850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Interpretation</a:t>
            </a:r>
            <a:endParaRPr lang="en-US" sz="1600" dirty="0"/>
          </a:p>
          <a:p>
            <a:r>
              <a:rPr lang="en-US" sz="1600" dirty="0"/>
              <a:t>The survey was dominated by senior collaboration members (faculty and laboratory staff), with more limited representation from postdocs and students.</a:t>
            </a:r>
          </a:p>
          <a:p>
            <a:endParaRPr lang="en-US" sz="1600" dirty="0"/>
          </a:p>
          <a:p>
            <a:r>
              <a:rPr lang="en-US" sz="1600" dirty="0"/>
              <a:t>(From the phone book, students and postdocs make up 23% of </a:t>
            </a:r>
            <a:r>
              <a:rPr lang="en-US" sz="1600" dirty="0" err="1"/>
              <a:t>ePIC</a:t>
            </a:r>
            <a:r>
              <a:rPr lang="en-US" sz="1600"/>
              <a:t> collaborators.)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2912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E1FCD-802C-F845-F01A-364B2E61F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72A5-0886-ABEB-462A-E6550B11D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38" y="311056"/>
            <a:ext cx="10515600" cy="89102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Question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E8C59-D5AE-8943-3854-B33A1479C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55E60-CA8E-0BD3-ADEB-5D4E32101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43936-10A8-511A-A5C2-29C8508C3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3D28E7-8E84-737B-B5D4-07EFD8FCD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625" y="1202076"/>
            <a:ext cx="2450646" cy="53573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B13826-DFEC-92F2-7597-EBE36D09A96B}"/>
              </a:ext>
            </a:extLst>
          </p:cNvPr>
          <p:cNvSpPr txBox="1"/>
          <p:nvPr/>
        </p:nvSpPr>
        <p:spPr>
          <a:xfrm>
            <a:off x="328246" y="2599876"/>
            <a:ext cx="1881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Engagement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0D82D6-89C2-4468-DB5A-A182B2755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421" y="174385"/>
            <a:ext cx="3780620" cy="22551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7728B-CDF3-045A-942F-DA70BE463B44}"/>
              </a:ext>
            </a:extLst>
          </p:cNvPr>
          <p:cNvSpPr txBox="1"/>
          <p:nvPr/>
        </p:nvSpPr>
        <p:spPr>
          <a:xfrm>
            <a:off x="4756940" y="2515484"/>
            <a:ext cx="6873412" cy="37548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Main Constraints on Engagement</a:t>
            </a:r>
            <a:endParaRPr lang="en-US" sz="1400" dirty="0"/>
          </a:p>
          <a:p>
            <a:r>
              <a:rPr lang="en-US" sz="1400" dirty="0"/>
              <a:t>The most common themes in free-text responses were: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Lack of time / competing commitments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Teaching responsibilities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Overlap with CERN/LHC commitments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Funding limitations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Geographic constraints and travel burden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/>
              <a:t>Uncertainty about project timelines and priorities</a:t>
            </a:r>
          </a:p>
          <a:p>
            <a:r>
              <a:rPr lang="en-US" sz="1400" b="1" dirty="0"/>
              <a:t>Representative Comments</a:t>
            </a:r>
            <a:endParaRPr lang="en-US" sz="1400" dirty="0"/>
          </a:p>
          <a:p>
            <a:pPr lvl="0"/>
            <a:r>
              <a:rPr lang="en-US" sz="1400" dirty="0"/>
              <a:t>“Time. Other projects. Teaching.”</a:t>
            </a:r>
          </a:p>
          <a:p>
            <a:pPr lvl="0"/>
            <a:r>
              <a:rPr lang="en-US" sz="1400" dirty="0"/>
              <a:t>“Difficulty attending meetings because of heavy overlap with teaching and CERN-related meetings.”</a:t>
            </a:r>
          </a:p>
          <a:p>
            <a:pPr lvl="0"/>
            <a:r>
              <a:rPr lang="en-US" sz="1400" dirty="0"/>
              <a:t>“Support to spend significant time near BNL or one of the </a:t>
            </a:r>
            <a:r>
              <a:rPr lang="en-US" sz="1400" dirty="0" err="1"/>
              <a:t>ePIC</a:t>
            </a:r>
            <a:r>
              <a:rPr lang="en-US" sz="1400" dirty="0"/>
              <a:t> institutions.”</a:t>
            </a:r>
          </a:p>
          <a:p>
            <a:r>
              <a:rPr lang="en-US" sz="1400" b="1" dirty="0"/>
              <a:t>Interpretation</a:t>
            </a:r>
            <a:endParaRPr lang="en-US" sz="1400" dirty="0"/>
          </a:p>
          <a:p>
            <a:r>
              <a:rPr lang="en-US" sz="1400" dirty="0"/>
              <a:t>There is substantial willingness for increased engagement, but collaboration members frequently feel constrained by bandwidth, scheduling conflicts, funding, and uncertainty about project direction.</a:t>
            </a:r>
          </a:p>
        </p:txBody>
      </p:sp>
    </p:spTree>
    <p:extLst>
      <p:ext uri="{BB962C8B-B14F-4D97-AF65-F5344CB8AC3E}">
        <p14:creationId xmlns:p14="http://schemas.microsoft.com/office/powerpoint/2010/main" val="1856148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F5B25-8739-6B37-B6A9-E7F4FA5E9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670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Hey John, start the recording….</a:t>
            </a:r>
            <a:br>
              <a:rPr lang="en-US" b="1" dirty="0">
                <a:solidFill>
                  <a:schemeClr val="accent1"/>
                </a:solidFill>
              </a:rPr>
            </a:br>
            <a:br>
              <a:rPr lang="en-US" b="1" dirty="0">
                <a:solidFill>
                  <a:schemeClr val="accent1"/>
                </a:solidFill>
              </a:rPr>
            </a:br>
            <a:br>
              <a:rPr lang="en-US" b="1" dirty="0">
                <a:solidFill>
                  <a:schemeClr val="accent1"/>
                </a:solidFill>
              </a:rPr>
            </a:br>
            <a:br>
              <a:rPr lang="en-US" b="1" dirty="0">
                <a:solidFill>
                  <a:schemeClr val="accent1"/>
                </a:solidFill>
              </a:rPr>
            </a:b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AE950-D4C7-B96E-B999-3B7EA542A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355A3-B1E2-D92B-5E8A-546BBA9ED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860178-2655-EB15-B05F-FAD79F730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52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E2F6D-09F8-5611-C336-07DF06EF5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AFE25-15DE-3C87-69B9-E71572D30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15" y="353403"/>
            <a:ext cx="10515600" cy="89102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Question 3a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2A8A6-477B-4ECC-19CD-739850B7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5951C-8C3D-4EEF-E796-D8B3624F2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47C04-2C53-E244-EFC5-498B40B0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3FD613-3D0B-889E-C79B-B9678D81F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284" y="634646"/>
            <a:ext cx="2557909" cy="55887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ACE865-E764-542C-FE1B-FA237E3ABDCC}"/>
              </a:ext>
            </a:extLst>
          </p:cNvPr>
          <p:cNvSpPr txBox="1"/>
          <p:nvPr/>
        </p:nvSpPr>
        <p:spPr>
          <a:xfrm>
            <a:off x="5863713" y="1028343"/>
            <a:ext cx="5493774" cy="5078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Most requested agenda topics included: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Accelerator schedule and implementation planning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In-kind contributions and project responsibilities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Streaming readout and software discussions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Detector integration and PID strategy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Early science planning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New member onboarding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Young researcher opportunities</a:t>
            </a:r>
          </a:p>
          <a:p>
            <a:endParaRPr lang="en-US" b="1" dirty="0"/>
          </a:p>
          <a:p>
            <a:r>
              <a:rPr lang="en-US" b="1" dirty="0"/>
              <a:t>Interpretation</a:t>
            </a:r>
            <a:endParaRPr lang="en-US" dirty="0"/>
          </a:p>
          <a:p>
            <a:r>
              <a:rPr lang="en-US" dirty="0"/>
              <a:t>Respondents want: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More strategic/project-level information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More practical implementation details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Better visibility into detector and software coordination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More support for junior members and remote contributors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E95233-956D-C6C1-106E-36028F2B80E1}"/>
              </a:ext>
            </a:extLst>
          </p:cNvPr>
          <p:cNvSpPr txBox="1"/>
          <p:nvPr/>
        </p:nvSpPr>
        <p:spPr>
          <a:xfrm>
            <a:off x="328246" y="2599876"/>
            <a:ext cx="1881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Collaboration meeting topics and agenda items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E968FF5-8FB1-8317-09F3-5B648CCC4E90}"/>
              </a:ext>
            </a:extLst>
          </p:cNvPr>
          <p:cNvSpPr/>
          <p:nvPr/>
        </p:nvSpPr>
        <p:spPr>
          <a:xfrm>
            <a:off x="2600696" y="2054431"/>
            <a:ext cx="368135" cy="3651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19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9580C-952C-1272-F9A4-D59554693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A91ED-92B2-A979-EA47-DF73C39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15" y="353403"/>
            <a:ext cx="10515600" cy="89102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Question 3b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829D1-CC95-EB93-4444-42F554935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053A8-3E3A-9FAB-3883-F925B1F1D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CC4A6-9493-B395-81FE-0742D45BF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DDCDB-B50E-215B-890F-75F9BD844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284" y="634646"/>
            <a:ext cx="2557909" cy="55887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02EA87-A4F3-ECFF-63CB-173DB1BD30F5}"/>
              </a:ext>
            </a:extLst>
          </p:cNvPr>
          <p:cNvSpPr txBox="1"/>
          <p:nvPr/>
        </p:nvSpPr>
        <p:spPr>
          <a:xfrm>
            <a:off x="485562" y="2690336"/>
            <a:ext cx="1881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Improve efficiency and productivity of collaboration meetings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EE0F7C-A164-743F-E992-008ECEB8F564}"/>
              </a:ext>
            </a:extLst>
          </p:cNvPr>
          <p:cNvSpPr txBox="1"/>
          <p:nvPr/>
        </p:nvSpPr>
        <p:spPr>
          <a:xfrm>
            <a:off x="6184491" y="751344"/>
            <a:ext cx="5428899" cy="5355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Reduce Meeting Overload / Improve Efficiency</a:t>
            </a:r>
            <a:endParaRPr lang="en-US" dirty="0"/>
          </a:p>
          <a:p>
            <a:r>
              <a:rPr lang="en-US" dirty="0"/>
              <a:t>Respondents noted: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Too many meetings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Repetition of the same speakers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Need for better time management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Desire for more structured discussion sessions</a:t>
            </a:r>
          </a:p>
          <a:p>
            <a:r>
              <a:rPr lang="en-US" b="1" dirty="0"/>
              <a:t>Increase Inclusion and Participation</a:t>
            </a:r>
            <a:endParaRPr lang="en-US" dirty="0"/>
          </a:p>
          <a:p>
            <a:r>
              <a:rPr lang="en-US" dirty="0"/>
              <a:t>Suggestions included: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Better onboarding for new members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More opportunities for junior researchers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Greater participation from quieter members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More small-group interaction</a:t>
            </a:r>
          </a:p>
          <a:p>
            <a:r>
              <a:rPr lang="en-US" b="1" dirty="0"/>
              <a:t>Improve Remote and Hybrid Participation</a:t>
            </a:r>
            <a:endParaRPr lang="en-US" dirty="0"/>
          </a:p>
          <a:p>
            <a:r>
              <a:rPr lang="en-US" dirty="0"/>
              <a:t>Several comments emphasized: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Better hybrid meeting support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Faster posting of recordings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Asynchronous communication tools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Better accommodation for different time zones</a:t>
            </a:r>
          </a:p>
          <a:p>
            <a:endParaRPr lang="en-US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85880A4B-D807-5C3B-73C1-F9B058DD866D}"/>
              </a:ext>
            </a:extLst>
          </p:cNvPr>
          <p:cNvSpPr/>
          <p:nvPr/>
        </p:nvSpPr>
        <p:spPr>
          <a:xfrm>
            <a:off x="2541632" y="3985101"/>
            <a:ext cx="368135" cy="3651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51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E6C48-E92C-B8A5-EC48-2375E3361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CD4AA-84AD-570E-4C2A-9A3FC0D10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86" y="408752"/>
            <a:ext cx="10515600" cy="89102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Question 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2E8BD-ADF3-C613-2560-2A0341A66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5183C-EBEB-2FE6-9EF8-DE5DC6CE1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3A85-4BE1-8CE8-1540-D361572DC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22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754266-A312-C552-3CAE-267A04524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192" y="561932"/>
            <a:ext cx="2525894" cy="5502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414ADC-272A-E406-DA8A-BEEC568DD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43" y="3429000"/>
            <a:ext cx="2858451" cy="2157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7D9369-B778-9B26-23E3-73C396887CF6}"/>
              </a:ext>
            </a:extLst>
          </p:cNvPr>
          <p:cNvSpPr txBox="1"/>
          <p:nvPr/>
        </p:nvSpPr>
        <p:spPr>
          <a:xfrm>
            <a:off x="274503" y="2289768"/>
            <a:ext cx="2340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 GeV electron beam.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C3C098-8036-6B83-81DD-7DA21E8FD254}"/>
              </a:ext>
            </a:extLst>
          </p:cNvPr>
          <p:cNvSpPr txBox="1"/>
          <p:nvPr/>
        </p:nvSpPr>
        <p:spPr>
          <a:xfrm>
            <a:off x="5816202" y="681486"/>
            <a:ext cx="6101295" cy="52629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Interpretation</a:t>
            </a:r>
            <a:endParaRPr lang="en-US" sz="1600" dirty="0"/>
          </a:p>
          <a:p>
            <a:pPr lvl="0"/>
            <a:r>
              <a:rPr lang="en-US" sz="1600" dirty="0"/>
              <a:t>A </a:t>
            </a:r>
            <a:r>
              <a:rPr lang="en-US" sz="1600"/>
              <a:t>mixed response representing </a:t>
            </a:r>
            <a:r>
              <a:rPr lang="en-US" sz="1600" dirty="0"/>
              <a:t>concerns focused primarily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Reduced kinematic 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Saturation physics 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Access to high-Q²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Loss of discovery potential</a:t>
            </a:r>
          </a:p>
          <a:p>
            <a:r>
              <a:rPr lang="en-US" sz="1600" b="1" dirty="0"/>
              <a:t>Common Scientific Concerns</a:t>
            </a:r>
            <a:endParaRPr lang="en-US" sz="1600" dirty="0"/>
          </a:p>
          <a:p>
            <a:r>
              <a:rPr lang="en-US" sz="1600" dirty="0"/>
              <a:t>Respondents repeatedly referenced: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Reduced phase space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Lower saturation reach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Reduced precision or statistics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Less compelling physics relative to other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Representative comments: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“A key motivation for EIC was the search for saturation.”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“Significant loss in phase space.”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“The upper energy is already constraining the physics output.”</a:t>
            </a:r>
          </a:p>
          <a:p>
            <a:r>
              <a:rPr lang="en-US" sz="1600" b="1" dirty="0"/>
              <a:t>Minority View</a:t>
            </a:r>
            <a:endParaRPr lang="en-US" sz="1600" dirty="0"/>
          </a:p>
          <a:p>
            <a:r>
              <a:rPr lang="en-US" sz="1600" dirty="0"/>
              <a:t>Some respondents argued that: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Higher luminosity may compensate for lower energy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Early operation at reduced energy is acceptable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Detector commissioning and gradual ramp-up are expected anyway</a:t>
            </a:r>
          </a:p>
        </p:txBody>
      </p:sp>
    </p:spTree>
    <p:extLst>
      <p:ext uri="{BB962C8B-B14F-4D97-AF65-F5344CB8AC3E}">
        <p14:creationId xmlns:p14="http://schemas.microsoft.com/office/powerpoint/2010/main" val="1024748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09847-CAD8-A8E8-92E3-4668F42A3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60174-FC4F-F111-83B7-6F82E22F9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18" y="353403"/>
            <a:ext cx="10515600" cy="89102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Question 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CFCB2-12AE-2286-0C8D-E1C79A17A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2DDF3-DC3E-DCD1-CCC4-9DCBA6E91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44C17-B190-7618-AE96-0F041808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8B43EC-2466-AAFB-B27E-FF7F4E024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271" y="1081548"/>
            <a:ext cx="2458725" cy="5423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F67FF5-0FEC-F07F-6577-6FEA4C075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23" y="353403"/>
            <a:ext cx="3424371" cy="24810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C29B1E-87AB-8D2D-2B29-D145601E0192}"/>
              </a:ext>
            </a:extLst>
          </p:cNvPr>
          <p:cNvSpPr txBox="1"/>
          <p:nvPr/>
        </p:nvSpPr>
        <p:spPr>
          <a:xfrm>
            <a:off x="5667918" y="2971489"/>
            <a:ext cx="6002972" cy="32932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Interpretation</a:t>
            </a:r>
            <a:endParaRPr lang="en-US" sz="1600" dirty="0"/>
          </a:p>
          <a:p>
            <a:r>
              <a:rPr lang="en-US" sz="1600" dirty="0"/>
              <a:t>Most respondents indicated that reduced luminosity during the Early Science phase would not substantially alter their engagement.</a:t>
            </a:r>
          </a:p>
          <a:p>
            <a:r>
              <a:rPr lang="en-US" sz="1600" dirty="0"/>
              <a:t>However, the comments reveal nuanced concerns: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Competition with LHC Run 4 priorities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Concern about weakening the overall physics case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Worry about delayed flagship measurements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Anxiety about long-term momentum and recruitment</a:t>
            </a:r>
          </a:p>
          <a:p>
            <a:r>
              <a:rPr lang="en-US" sz="1600" dirty="0"/>
              <a:t>Representative comments: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“Luminosity is everything if EIC is to have the most possible impact.”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“Anything that hurts the EIC physics case relative to other experiments will result in a redistribution of analysis resources.”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FB647-BA3B-4869-C431-A620005A1A50}"/>
              </a:ext>
            </a:extLst>
          </p:cNvPr>
          <p:cNvSpPr txBox="1"/>
          <p:nvPr/>
        </p:nvSpPr>
        <p:spPr>
          <a:xfrm>
            <a:off x="521110" y="2971489"/>
            <a:ext cx="1877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Early Science</a:t>
            </a:r>
          </a:p>
        </p:txBody>
      </p:sp>
    </p:spTree>
    <p:extLst>
      <p:ext uri="{BB962C8B-B14F-4D97-AF65-F5344CB8AC3E}">
        <p14:creationId xmlns:p14="http://schemas.microsoft.com/office/powerpoint/2010/main" val="4289646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22708-1A63-51A0-7B60-6B3E745CB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FBEF-3DD3-E0FA-937A-32F92184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090" y="351512"/>
            <a:ext cx="10515600" cy="89102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Question 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58568-C834-4666-A260-A89644C22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94C53-2C60-6B79-4010-A179B4D41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484E3-D4FA-11B5-A45A-32FD80E9C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58CE39-2523-E072-D388-361C8715E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097" y="899410"/>
            <a:ext cx="2376903" cy="52358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8ECCA4-F403-379E-1FEF-0FC92EDB6124}"/>
              </a:ext>
            </a:extLst>
          </p:cNvPr>
          <p:cNvSpPr txBox="1"/>
          <p:nvPr/>
        </p:nvSpPr>
        <p:spPr>
          <a:xfrm>
            <a:off x="556090" y="1846509"/>
            <a:ext cx="25310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Collaboration-Project communication. </a:t>
            </a:r>
          </a:p>
          <a:p>
            <a:endParaRPr lang="en-US" dirty="0"/>
          </a:p>
          <a:p>
            <a:r>
              <a:rPr lang="en-US" dirty="0"/>
              <a:t>Note the “collaboration as a whole” phrase.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3800F-C4D4-989B-9D4D-210883DBA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" y="3635618"/>
            <a:ext cx="3573806" cy="20971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CC8C1A-489B-3426-3D18-7DA8FA472FDC}"/>
              </a:ext>
            </a:extLst>
          </p:cNvPr>
          <p:cNvSpPr txBox="1"/>
          <p:nvPr/>
        </p:nvSpPr>
        <p:spPr>
          <a:xfrm>
            <a:off x="6420463" y="1677232"/>
            <a:ext cx="5456903" cy="32932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What Could Be Improved?</a:t>
            </a:r>
          </a:p>
          <a:p>
            <a:r>
              <a:rPr lang="en-US" sz="1600" dirty="0"/>
              <a:t>Recurring theme emerged:</a:t>
            </a:r>
          </a:p>
          <a:p>
            <a:r>
              <a:rPr lang="en-US" sz="1600" b="1" dirty="0"/>
              <a:t>More Transparency About Accelerator and Project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Many respondents specifically requested: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More realistic schedule information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More accelerator updates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Better discussion of risks and uncertainties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Clearer distinction between official plans and realistic expectations</a:t>
            </a:r>
          </a:p>
          <a:p>
            <a:r>
              <a:rPr lang="en-US" sz="1600" dirty="0"/>
              <a:t>Representative comments: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“We seem to be missing what is actually happening in project planning, particularly for the accelerator.”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“More updates on what's going on with the machine.”</a:t>
            </a:r>
          </a:p>
        </p:txBody>
      </p:sp>
    </p:spTree>
    <p:extLst>
      <p:ext uri="{BB962C8B-B14F-4D97-AF65-F5344CB8AC3E}">
        <p14:creationId xmlns:p14="http://schemas.microsoft.com/office/powerpoint/2010/main" val="3528713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07A0C-A46C-0D23-5E0E-C923A50E8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584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Overall Survey Assessment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44B18E-87BB-04B6-1F2B-021806C32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878" y="1469694"/>
            <a:ext cx="10515600" cy="4677772"/>
          </a:xfrm>
        </p:spPr>
        <p:txBody>
          <a:bodyPr/>
          <a:lstStyle/>
          <a:p>
            <a:r>
              <a:rPr lang="en-US" dirty="0"/>
              <a:t>The survey indicates a collaboration that is:</a:t>
            </a:r>
          </a:p>
          <a:p>
            <a:pPr lvl="1"/>
            <a:r>
              <a:rPr lang="en-US" dirty="0"/>
              <a:t>Scientifically committed,</a:t>
            </a:r>
          </a:p>
          <a:p>
            <a:pPr lvl="1"/>
            <a:r>
              <a:rPr lang="en-US" dirty="0"/>
              <a:t>Operationally active,</a:t>
            </a:r>
          </a:p>
          <a:p>
            <a:pPr lvl="1"/>
            <a:r>
              <a:rPr lang="en-US" dirty="0"/>
              <a:t>Increasingly concerned about transparency, realism in planning, and preservation of the full physics potential of the EIC.</a:t>
            </a:r>
          </a:p>
          <a:p>
            <a:r>
              <a:rPr lang="en-US" dirty="0"/>
              <a:t>The strongest </a:t>
            </a:r>
            <a:r>
              <a:rPr lang="en-US" b="1" dirty="0"/>
              <a:t>positive signal </a:t>
            </a:r>
            <a:r>
              <a:rPr lang="en-US" dirty="0"/>
              <a:t>is continued enthusiasm and willingness to engage.</a:t>
            </a:r>
          </a:p>
          <a:p>
            <a:r>
              <a:rPr lang="en-US" dirty="0"/>
              <a:t>The strongest </a:t>
            </a:r>
            <a:r>
              <a:rPr lang="en-US" b="1" dirty="0"/>
              <a:t>concern</a:t>
            </a:r>
            <a:r>
              <a:rPr lang="en-US" dirty="0"/>
              <a:t> is that repeated reductions in machine capability or uncertainty in planning could gradually erode scientific momentum.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DB93B-D4DD-5EAB-1FDA-0C77EFB74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5D58C-2A6A-C870-FB3F-3C159F2A6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AE4C40-49CA-D426-E22E-CFFE8BF8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82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F42F7-E4C3-22DE-4E0F-2A5D895EB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825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Upcoming RRB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0934D-FF3C-6349-2EFD-1C1FA19CC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3384"/>
            <a:ext cx="10515600" cy="2483708"/>
          </a:xfrm>
        </p:spPr>
        <p:txBody>
          <a:bodyPr/>
          <a:lstStyle/>
          <a:p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RRB Meeting at MEXT headquarters in Tokyo June 9-10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2"/>
              </a:rPr>
              <a:t>https://indico.bnl.gov/event/32211/</a:t>
            </a:r>
            <a:endParaRPr lang="en-US" dirty="0"/>
          </a:p>
          <a:p>
            <a:pPr lvl="1"/>
            <a:r>
              <a:rPr lang="en-US" dirty="0"/>
              <a:t>Continuing discussions on project and collaboration status, in-kind contributions, computing, and common funds</a:t>
            </a:r>
          </a:p>
          <a:p>
            <a:pPr lvl="1"/>
            <a:r>
              <a:rPr lang="en-US" dirty="0"/>
              <a:t>More in Project News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BD5E3-71FF-2D24-9934-97AC62A87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A3B39-2BBB-58B7-3E4E-BE400A35D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C82DD-4E2F-A4A5-3345-493E41037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71F2FB-815D-C171-0254-DF16D9429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36555"/>
            <a:ext cx="12192000" cy="25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2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07F46-B331-1F3B-F340-8269C644C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0F9A5-2D52-D682-B428-BAC406E2F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0E7FF-F292-A671-7A50-3CA045F71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83A87-6506-86CF-9708-BEE8E57D2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D73237-814B-6D2F-574A-66816009EE8D}"/>
              </a:ext>
            </a:extLst>
          </p:cNvPr>
          <p:cNvSpPr txBox="1"/>
          <p:nvPr/>
        </p:nvSpPr>
        <p:spPr>
          <a:xfrm>
            <a:off x="1627833" y="1276141"/>
            <a:ext cx="42339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(Following the 7</a:t>
            </a:r>
            <a:r>
              <a:rPr lang="en-US" baseline="30000" dirty="0"/>
              <a:t>th</a:t>
            </a:r>
            <a:r>
              <a:rPr lang="en-US" dirty="0"/>
              <a:t> RRB June 9-10</a:t>
            </a:r>
            <a:r>
              <a:rPr lang="en-US" baseline="30000" dirty="0"/>
              <a:t>th</a:t>
            </a:r>
            <a:r>
              <a:rPr lang="en-US" dirty="0"/>
              <a:t> at MEXT)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CFD616-423C-D654-EAEB-A740A3DD7C8A}"/>
              </a:ext>
            </a:extLst>
          </p:cNvPr>
          <p:cNvSpPr txBox="1"/>
          <p:nvPr/>
        </p:nvSpPr>
        <p:spPr>
          <a:xfrm>
            <a:off x="7666075" y="3446914"/>
            <a:ext cx="4263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https://indico2.riken.jp/event/5568/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DBE5EB-47A4-58CD-1705-D7B0D6B66EBB}"/>
              </a:ext>
            </a:extLst>
          </p:cNvPr>
          <p:cNvSpPr txBox="1"/>
          <p:nvPr/>
        </p:nvSpPr>
        <p:spPr>
          <a:xfrm>
            <a:off x="7707848" y="6231909"/>
            <a:ext cx="34236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Registration now open!</a:t>
            </a:r>
          </a:p>
        </p:txBody>
      </p:sp>
    </p:spTree>
    <p:extLst>
      <p:ext uri="{BB962C8B-B14F-4D97-AF65-F5344CB8AC3E}">
        <p14:creationId xmlns:p14="http://schemas.microsoft.com/office/powerpoint/2010/main" val="409460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lydeside river near the hotel">
            <a:extLst>
              <a:ext uri="{FF2B5EF4-FFF2-40B4-BE49-F238E27FC236}">
                <a16:creationId xmlns:a16="http://schemas.microsoft.com/office/drawing/2014/main" id="{1EAF45D0-8800-2961-2AC5-B90E2385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930856-9963-6437-D478-6010C6D2B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9899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Summer 2026 Joint EICUG/</a:t>
            </a:r>
            <a:r>
              <a:rPr lang="en-US" b="1" dirty="0" err="1">
                <a:solidFill>
                  <a:schemeClr val="bg1"/>
                </a:solidFill>
              </a:rPr>
              <a:t>ePIC</a:t>
            </a:r>
            <a:r>
              <a:rPr lang="en-US" b="1" dirty="0">
                <a:solidFill>
                  <a:schemeClr val="bg1"/>
                </a:solidFill>
              </a:rPr>
              <a:t> Meeting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884C9-0693-607E-ABD8-214966A46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8" name="AutoShape 4" descr="Unveiling Glasgow: A Captivating Journey Through Scotland's Largest City">
            <a:extLst>
              <a:ext uri="{FF2B5EF4-FFF2-40B4-BE49-F238E27FC236}">
                <a16:creationId xmlns:a16="http://schemas.microsoft.com/office/drawing/2014/main" id="{6F72AE54-62D3-8883-17B3-05FF2E737C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9E603E-71E9-0A8C-47EA-3E94805DF42B}"/>
              </a:ext>
            </a:extLst>
          </p:cNvPr>
          <p:cNvSpPr txBox="1"/>
          <p:nvPr/>
        </p:nvSpPr>
        <p:spPr>
          <a:xfrm>
            <a:off x="510507" y="1224398"/>
            <a:ext cx="5178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Summer 2026 joint EICUG/</a:t>
            </a:r>
            <a:r>
              <a:rPr lang="en-US" dirty="0" err="1"/>
              <a:t>ePIC</a:t>
            </a:r>
            <a:r>
              <a:rPr lang="en-US" dirty="0"/>
              <a:t> meeting will be held at the University of Glasgow July 13-17</a:t>
            </a:r>
            <a:r>
              <a:rPr lang="en-US" baseline="30000" dirty="0"/>
              <a:t>th</a:t>
            </a:r>
            <a:r>
              <a:rPr lang="en-US" dirty="0"/>
              <a:t> , 2026. </a:t>
            </a:r>
            <a:br>
              <a:rPr lang="en-US" dirty="0"/>
            </a:br>
            <a:r>
              <a:rPr lang="en-US" b="1" dirty="0"/>
              <a:t>ECR event July 11-12</a:t>
            </a:r>
            <a:r>
              <a:rPr lang="en-US" b="1" baseline="30000" dirty="0"/>
              <a:t>th</a:t>
            </a:r>
            <a:r>
              <a:rPr lang="en-US" b="1" dirty="0"/>
              <a:t> (organized by EICUG) – looking for contributions!</a:t>
            </a:r>
          </a:p>
          <a:p>
            <a:endParaRPr lang="en-US" dirty="0"/>
          </a:p>
          <a:p>
            <a:r>
              <a:rPr lang="en-US" dirty="0"/>
              <a:t>Indico w/information and Registration: </a:t>
            </a:r>
            <a:br>
              <a:rPr lang="en-US" dirty="0"/>
            </a:br>
            <a:r>
              <a:rPr lang="en-US" dirty="0">
                <a:hlinkClick r:id="rId3"/>
              </a:rPr>
              <a:t>https://indico.bnl.gov/event/31808/</a:t>
            </a:r>
            <a:endParaRPr lang="en-US" dirty="0"/>
          </a:p>
        </p:txBody>
      </p:sp>
      <p:sp>
        <p:nvSpPr>
          <p:cNvPr id="11" name="AutoShape 10" descr="Is University of Glasgow good? Ultimate Guide for 2025">
            <a:extLst>
              <a:ext uri="{FF2B5EF4-FFF2-40B4-BE49-F238E27FC236}">
                <a16:creationId xmlns:a16="http://schemas.microsoft.com/office/drawing/2014/main" id="{FBA56472-82B8-CB6C-FF46-8A863FB04E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2EE74B18-C5B1-0CF5-506B-FCDB5E17E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459" y="3192898"/>
            <a:ext cx="6606541" cy="371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24780C-95C1-E854-66EA-218BF53E6AE2}"/>
              </a:ext>
            </a:extLst>
          </p:cNvPr>
          <p:cNvSpPr/>
          <p:nvPr/>
        </p:nvSpPr>
        <p:spPr>
          <a:xfrm>
            <a:off x="4921102" y="2196405"/>
            <a:ext cx="7402033" cy="24651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Registration Now Open!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A0C600-FB3D-1F57-C188-C13F0BD7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29D0C-21D9-59EE-73AE-249A2921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49CE6A-C8CB-66F1-57AA-559615F488A9}"/>
              </a:ext>
            </a:extLst>
          </p:cNvPr>
          <p:cNvSpPr txBox="1"/>
          <p:nvPr/>
        </p:nvSpPr>
        <p:spPr>
          <a:xfrm>
            <a:off x="355923" y="3410706"/>
            <a:ext cx="4974265" cy="258532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Deadline June 22</a:t>
            </a:r>
            <a:r>
              <a:rPr lang="en-US" b="1" baseline="30000" dirty="0">
                <a:solidFill>
                  <a:schemeClr val="bg1"/>
                </a:solidFill>
              </a:rPr>
              <a:t>nd</a:t>
            </a:r>
            <a:r>
              <a:rPr lang="en-US" b="1" dirty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</a:rPr>
              <a:t>This is the deadline for the early bird price of the registration fee. However June 22 also has to be the deadline for signing up to the </a:t>
            </a:r>
            <a:r>
              <a:rPr lang="en-US" b="1" dirty="0">
                <a:solidFill>
                  <a:schemeClr val="bg1"/>
                </a:solidFill>
              </a:rPr>
              <a:t>optional conference dinner, whisky tasting and excursion events</a:t>
            </a:r>
            <a:r>
              <a:rPr lang="en-US" dirty="0">
                <a:solidFill>
                  <a:schemeClr val="bg1"/>
                </a:solidFill>
              </a:rPr>
              <a:t>. This is also linked to our internal deadline for catering numbers. It will be possible to register after June 22 for an increase of fee to £400 (from £300) but we cannot guarantee any of the optional events beyond this date.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16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E1707-E992-A623-9EDB-859980762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5BF57-832E-9D4C-DD97-DD005FE75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60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July Collaboration Meeting Block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2A708-A0A6-C3B8-EEE7-B4D1BBEC1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509"/>
            <a:ext cx="10515600" cy="4828454"/>
          </a:xfrm>
        </p:spPr>
        <p:txBody>
          <a:bodyPr/>
          <a:lstStyle/>
          <a:p>
            <a:r>
              <a:rPr lang="en-US" dirty="0"/>
              <a:t>Waiting for survey feedback to finalize </a:t>
            </a:r>
            <a:r>
              <a:rPr lang="en-US" dirty="0" err="1"/>
              <a:t>ePIC</a:t>
            </a:r>
            <a:r>
              <a:rPr lang="en-US" dirty="0"/>
              <a:t> allocated time.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72B6C-B3E9-62D3-5B66-064B651E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04626-7064-B6A8-6747-9A8D2E611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94ECA-0DF7-1B01-6CD4-136981014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29</a:t>
            </a:fld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19D071B-6F43-62A7-3323-B076E8CC9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63" y="1812210"/>
            <a:ext cx="10697737" cy="418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377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6B8FA-651A-6EDA-DAC2-B6F74CEC8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943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831F6-BE71-9921-FBAA-B3917D12E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E1049-55A9-CEE8-306C-7AA253C5C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4C743-06C1-57BD-CA3F-DB6AD5C47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BF0157-BA5F-5AD0-ACCF-6B856A8F1B03}"/>
              </a:ext>
            </a:extLst>
          </p:cNvPr>
          <p:cNvSpPr txBox="1"/>
          <p:nvPr/>
        </p:nvSpPr>
        <p:spPr>
          <a:xfrm>
            <a:off x="213360" y="3007360"/>
            <a:ext cx="248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Collaboration and Project News</a:t>
            </a:r>
          </a:p>
          <a:p>
            <a:endParaRPr lang="en-US" dirty="0"/>
          </a:p>
          <a:p>
            <a:r>
              <a:rPr lang="en-US" dirty="0"/>
              <a:t>Report from PACs on Early Science Report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Our last General Meeting was April 24</a:t>
            </a:r>
            <a:r>
              <a:rPr lang="en-US" baseline="30000" dirty="0">
                <a:solidFill>
                  <a:schemeClr val="accent1"/>
                </a:solidFill>
              </a:rPr>
              <a:t>th </a:t>
            </a:r>
            <a:r>
              <a:rPr lang="en-US" dirty="0">
                <a:solidFill>
                  <a:schemeClr val="accent1"/>
                </a:solidFill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DE962F-9510-01EC-CD88-D0B8BDCE2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205" y="835690"/>
            <a:ext cx="8134595" cy="488075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54274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2A260-C02C-1286-8D91-FE13F27F2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583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DRAFT </a:t>
            </a:r>
            <a:r>
              <a:rPr lang="en-US" b="1" dirty="0" err="1">
                <a:solidFill>
                  <a:schemeClr val="accent1"/>
                </a:solidFill>
              </a:rPr>
              <a:t>Workfest</a:t>
            </a:r>
            <a:r>
              <a:rPr lang="en-US" b="1" dirty="0">
                <a:solidFill>
                  <a:schemeClr val="accent1"/>
                </a:solidFill>
              </a:rPr>
              <a:t> Proposals and Tutorials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1639E-0F8A-FC36-36AD-A3FB2E2D6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962" y="1562255"/>
            <a:ext cx="3745675" cy="4649720"/>
          </a:xfrm>
          <a:ln>
            <a:solidFill>
              <a:schemeClr val="accent1">
                <a:shade val="15000"/>
              </a:schemeClr>
            </a:solidFill>
          </a:ln>
        </p:spPr>
        <p:txBody>
          <a:bodyPr/>
          <a:lstStyle/>
          <a:p>
            <a:r>
              <a:rPr lang="en-US" dirty="0"/>
              <a:t>AI </a:t>
            </a:r>
            <a:r>
              <a:rPr lang="en-US" dirty="0" err="1"/>
              <a:t>Workfest</a:t>
            </a:r>
            <a:r>
              <a:rPr lang="en-US" dirty="0"/>
              <a:t> </a:t>
            </a:r>
          </a:p>
          <a:p>
            <a:pPr lvl="1"/>
            <a:r>
              <a:rPr lang="en-US" sz="1800" dirty="0"/>
              <a:t>Discussing multiple proposals</a:t>
            </a:r>
          </a:p>
          <a:p>
            <a:pPr lvl="1"/>
            <a:r>
              <a:rPr lang="en-US" sz="1800" dirty="0"/>
              <a:t>1-2 sessions</a:t>
            </a:r>
          </a:p>
          <a:p>
            <a:r>
              <a:rPr lang="en-US" dirty="0"/>
              <a:t>Excl., Diff and Tagging</a:t>
            </a:r>
          </a:p>
          <a:p>
            <a:pPr lvl="1"/>
            <a:r>
              <a:rPr lang="en-US" sz="1800" dirty="0"/>
              <a:t>Stephen Kay, Garth Huber, Kong Tu</a:t>
            </a:r>
          </a:p>
          <a:p>
            <a:pPr lvl="1"/>
            <a:r>
              <a:rPr lang="en-US" sz="1800" dirty="0"/>
              <a:t>Prefer Afternoon</a:t>
            </a:r>
          </a:p>
          <a:p>
            <a:r>
              <a:rPr lang="en-US" dirty="0"/>
              <a:t>Tracking</a:t>
            </a:r>
          </a:p>
          <a:p>
            <a:pPr lvl="1"/>
            <a:r>
              <a:rPr lang="en-US" sz="1800" dirty="0"/>
              <a:t>Barak, </a:t>
            </a:r>
            <a:r>
              <a:rPr lang="en-US" sz="1800" dirty="0" err="1"/>
              <a:t>Shujie</a:t>
            </a:r>
            <a:r>
              <a:rPr lang="en-US" sz="1800" dirty="0"/>
              <a:t> and Barbara</a:t>
            </a:r>
          </a:p>
          <a:p>
            <a:pPr lvl="1"/>
            <a:r>
              <a:rPr lang="en-US" sz="1800" dirty="0"/>
              <a:t>One session, avoid PWG overlap, afternoon a must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85608-C614-0A3F-0CAF-27812861E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7CBF4-6578-BC12-A5C5-F5A3E9C59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14E01-E987-905E-65D1-FD1ED155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30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BEA4BA-914F-64BD-673E-52E0835B5E38}"/>
              </a:ext>
            </a:extLst>
          </p:cNvPr>
          <p:cNvSpPr txBox="1">
            <a:spLocks/>
          </p:cNvSpPr>
          <p:nvPr/>
        </p:nvSpPr>
        <p:spPr>
          <a:xfrm>
            <a:off x="4223162" y="1553796"/>
            <a:ext cx="3745675" cy="464972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Electronics, RO + Streaming WG</a:t>
            </a:r>
          </a:p>
          <a:p>
            <a:pPr lvl="1"/>
            <a:r>
              <a:rPr lang="en-US" sz="1800" dirty="0"/>
              <a:t>Jeff, Fernando, Dave, Taku, Marco, Torre, Markus </a:t>
            </a:r>
          </a:p>
          <a:p>
            <a:pPr lvl="1"/>
            <a:r>
              <a:rPr lang="en-US" sz="1800" dirty="0"/>
              <a:t>2 sessions</a:t>
            </a:r>
          </a:p>
          <a:p>
            <a:r>
              <a:rPr lang="en-US" dirty="0"/>
              <a:t>AC-LGAD Sensors and ASICS</a:t>
            </a:r>
          </a:p>
          <a:p>
            <a:pPr lvl="1"/>
            <a:r>
              <a:rPr lang="en-US" sz="1800" dirty="0"/>
              <a:t>Alex, Satoshi</a:t>
            </a:r>
          </a:p>
          <a:p>
            <a:pPr lvl="1"/>
            <a:r>
              <a:rPr lang="en-US" sz="1800" dirty="0"/>
              <a:t>Prefer Afternoon</a:t>
            </a:r>
          </a:p>
          <a:p>
            <a:pPr lvl="1"/>
            <a:r>
              <a:rPr lang="en-US" sz="1800" dirty="0"/>
              <a:t>2 sessions</a:t>
            </a:r>
          </a:p>
          <a:p>
            <a:r>
              <a:rPr lang="en-US" dirty="0"/>
              <a:t>EPIOS (TBC)</a:t>
            </a:r>
          </a:p>
          <a:p>
            <a:pPr lvl="1"/>
            <a:r>
              <a:rPr lang="en-US" sz="1800" dirty="0"/>
              <a:t>Richard Milner </a:t>
            </a:r>
          </a:p>
          <a:p>
            <a:pPr lvl="1"/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6B35B1-BB07-1F76-08ED-7FC4D7380E7F}"/>
              </a:ext>
            </a:extLst>
          </p:cNvPr>
          <p:cNvSpPr txBox="1"/>
          <p:nvPr/>
        </p:nvSpPr>
        <p:spPr>
          <a:xfrm>
            <a:off x="8293925" y="3241956"/>
            <a:ext cx="3396342" cy="1908215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Tutorials: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ECR – track + cluster matching, PODIO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 – MCP for physics analysis (TBC)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84209-0250-0442-9434-C274B3D61ECB}"/>
              </a:ext>
            </a:extLst>
          </p:cNvPr>
          <p:cNvSpPr txBox="1"/>
          <p:nvPr/>
        </p:nvSpPr>
        <p:spPr>
          <a:xfrm>
            <a:off x="8293925" y="5244147"/>
            <a:ext cx="33963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Workfest</a:t>
            </a:r>
            <a:r>
              <a:rPr lang="en-US" dirty="0"/>
              <a:t> schedule to be finalized after discussion with coordinators.</a:t>
            </a:r>
          </a:p>
          <a:p>
            <a:endParaRPr lang="en-US" dirty="0"/>
          </a:p>
          <a:p>
            <a:r>
              <a:rPr lang="en-US" dirty="0"/>
              <a:t>Updates to </a:t>
            </a:r>
            <a:r>
              <a:rPr lang="en-US" dirty="0" err="1"/>
              <a:t>ePIC</a:t>
            </a:r>
            <a:r>
              <a:rPr lang="en-US" dirty="0"/>
              <a:t> portion of agenda coming in the next week!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ABD5CA-478E-15FA-5FA1-05CE477BF9C9}"/>
              </a:ext>
            </a:extLst>
          </p:cNvPr>
          <p:cNvSpPr txBox="1">
            <a:spLocks/>
          </p:cNvSpPr>
          <p:nvPr/>
        </p:nvSpPr>
        <p:spPr>
          <a:xfrm>
            <a:off x="8119258" y="1562255"/>
            <a:ext cx="3745675" cy="1585725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Physics, Software and Computing</a:t>
            </a:r>
          </a:p>
          <a:p>
            <a:pPr lvl="1"/>
            <a:r>
              <a:rPr lang="en-US" sz="1800"/>
              <a:t>Open </a:t>
            </a:r>
            <a:r>
              <a:rPr lang="en-US" sz="1800" dirty="0"/>
              <a:t>i</a:t>
            </a:r>
            <a:r>
              <a:rPr lang="en-US" sz="1800"/>
              <a:t>ssues </a:t>
            </a:r>
            <a:r>
              <a:rPr lang="en-US" sz="1800" dirty="0"/>
              <a:t>in software/simulations/computing</a:t>
            </a:r>
          </a:p>
          <a:p>
            <a:pPr lvl="1"/>
            <a:r>
              <a:rPr lang="en-US" sz="1800" dirty="0"/>
              <a:t>Solicit contributions (?)</a:t>
            </a:r>
          </a:p>
        </p:txBody>
      </p:sp>
    </p:spTree>
    <p:extLst>
      <p:ext uri="{BB962C8B-B14F-4D97-AF65-F5344CB8AC3E}">
        <p14:creationId xmlns:p14="http://schemas.microsoft.com/office/powerpoint/2010/main" val="2941523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A3089-6A20-8B29-B5AB-94269BB63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470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Conferences Needing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Speakers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599A3-93FD-CFBA-7596-75B427B0C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86" y="1499394"/>
            <a:ext cx="10515600" cy="470739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ICNFP 2026: </a:t>
            </a:r>
          </a:p>
          <a:p>
            <a:pPr lvl="1"/>
            <a:r>
              <a:rPr lang="en-US" dirty="0">
                <a:hlinkClick r:id="rId2"/>
              </a:rPr>
              <a:t>https://indico.cern.ch/event/1571736/overview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Seeking </a:t>
            </a:r>
            <a:r>
              <a:rPr lang="en-US" dirty="0" err="1"/>
              <a:t>ePIC</a:t>
            </a:r>
            <a:r>
              <a:rPr lang="en-US" dirty="0"/>
              <a:t> highlight talk, other talks and posters</a:t>
            </a:r>
          </a:p>
          <a:p>
            <a:pPr lvl="1"/>
            <a:r>
              <a:rPr lang="en-US" dirty="0"/>
              <a:t>Deadline past with no known applicants.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Diffraction and Low-x Conference:</a:t>
            </a:r>
          </a:p>
          <a:p>
            <a:pPr lvl="1"/>
            <a:r>
              <a:rPr lang="en-US" dirty="0">
                <a:hlinkClick r:id="rId3"/>
              </a:rPr>
              <a:t>https://indico.cern.ch/event/1632252/overview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ePIC</a:t>
            </a:r>
            <a:r>
              <a:rPr lang="en-US" dirty="0"/>
              <a:t> Overview, soliciting additional contributions as well</a:t>
            </a:r>
          </a:p>
          <a:p>
            <a:pPr lvl="1"/>
            <a:r>
              <a:rPr lang="en-US" dirty="0"/>
              <a:t>No formal abstract deadline but requested talks by June 17. 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ISMD 2026: </a:t>
            </a:r>
          </a:p>
          <a:p>
            <a:pPr lvl="1"/>
            <a:r>
              <a:rPr lang="en-US" dirty="0">
                <a:hlinkClick r:id="rId4"/>
              </a:rPr>
              <a:t>https://indico.cern.ch/event/1593982</a:t>
            </a:r>
            <a:endParaRPr lang="en-US" dirty="0"/>
          </a:p>
          <a:p>
            <a:pPr lvl="1"/>
            <a:r>
              <a:rPr lang="en-US" dirty="0"/>
              <a:t>Open and soliciting speaker for </a:t>
            </a:r>
            <a:r>
              <a:rPr lang="en-US" dirty="0" err="1"/>
              <a:t>ePIC</a:t>
            </a:r>
            <a:r>
              <a:rPr lang="en-US" dirty="0"/>
              <a:t> overview talk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EF9A4-096F-AA16-2B16-C647739F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917BA-8C94-26E2-6274-4516E0F9C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58CCF-9D2B-1CF7-3675-96D46793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CC1DC-4553-FAE7-51E5-56DA86159A5B}"/>
              </a:ext>
            </a:extLst>
          </p:cNvPr>
          <p:cNvSpPr txBox="1"/>
          <p:nvPr/>
        </p:nvSpPr>
        <p:spPr>
          <a:xfrm>
            <a:off x="7373159" y="1499394"/>
            <a:ext cx="46482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Contact the Conference and Talks Committee (CTC) with nominations (incl. self nominations): </a:t>
            </a:r>
          </a:p>
          <a:p>
            <a:endParaRPr lang="en-US" dirty="0"/>
          </a:p>
          <a:p>
            <a:r>
              <a:rPr lang="en-US" dirty="0"/>
              <a:t>Brian Page: </a:t>
            </a:r>
            <a:r>
              <a:rPr lang="en-US" dirty="0">
                <a:hlinkClick r:id="rId5"/>
              </a:rPr>
              <a:t>bpage@bnl.gov</a:t>
            </a:r>
            <a:endParaRPr lang="en-US" dirty="0"/>
          </a:p>
          <a:p>
            <a:r>
              <a:rPr lang="en-US" dirty="0"/>
              <a:t>Daniel Brandenburg: </a:t>
            </a:r>
            <a:r>
              <a:rPr lang="de-DE" dirty="0">
                <a:hlinkClick r:id="rId6"/>
              </a:rPr>
              <a:t>brandenburg.89@osu.edu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74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15789-A636-B040-52D6-1FB6BDEF4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5822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Call for Nominations: Vice-chairs of Collaboration Council, Membership Committee, and Conference &amp; Talks Committee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31A04-FAFB-5E3F-A98B-DB3307EC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F338F-D5C7-559F-965D-B5BDFDE6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983D1-47B8-BCB8-EEF7-8E3002D6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7F1A1-B51D-11F1-0DE9-636B0BBD9606}"/>
              </a:ext>
            </a:extLst>
          </p:cNvPr>
          <p:cNvSpPr txBox="1"/>
          <p:nvPr/>
        </p:nvSpPr>
        <p:spPr>
          <a:xfrm>
            <a:off x="1245140" y="2198451"/>
            <a:ext cx="9338554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Dear Colleagues,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The </a:t>
            </a:r>
            <a:r>
              <a:rPr lang="en-US" sz="1400" dirty="0" err="1"/>
              <a:t>ePIC</a:t>
            </a:r>
            <a:r>
              <a:rPr lang="en-US" sz="1400" dirty="0"/>
              <a:t> Election Committee is seeking nominations for the following </a:t>
            </a:r>
            <a:r>
              <a:rPr lang="en-US" sz="1400" dirty="0" err="1"/>
              <a:t>ePIC</a:t>
            </a:r>
            <a:r>
              <a:rPr lang="en-US" sz="1400" dirty="0"/>
              <a:t> leadership positions: </a:t>
            </a:r>
          </a:p>
          <a:p>
            <a:pPr lvl="0"/>
            <a:r>
              <a:rPr lang="en-US" sz="1400" b="1" dirty="0"/>
              <a:t>Collaboration Council Vice-Chair    (</a:t>
            </a:r>
            <a:r>
              <a:rPr lang="en-US" sz="1400" dirty="0"/>
              <a:t>Replaces Renee, as she becomes chair. </a:t>
            </a:r>
            <a:r>
              <a:rPr lang="en-US" sz="1400" b="1" dirty="0"/>
              <a:t>The candidate(s) have to be CC members.</a:t>
            </a:r>
            <a:r>
              <a:rPr lang="en-US" sz="1400" dirty="0"/>
              <a:t>)</a:t>
            </a:r>
          </a:p>
          <a:p>
            <a:pPr lvl="0"/>
            <a:r>
              <a:rPr lang="en-US" sz="1400" b="1" dirty="0"/>
              <a:t>Membership Committee Vice-Chair (</a:t>
            </a:r>
            <a:r>
              <a:rPr lang="en-US" sz="1400" dirty="0"/>
              <a:t>Replaces Carlos, who becomes chair)</a:t>
            </a:r>
          </a:p>
          <a:p>
            <a:pPr lvl="0"/>
            <a:r>
              <a:rPr lang="en-US" sz="1400" b="1" dirty="0"/>
              <a:t>Conference and Talks Committee Vice-Chair (</a:t>
            </a:r>
            <a:r>
              <a:rPr lang="en-US" sz="1400" dirty="0"/>
              <a:t>Replaces Daniel, who becomes chair)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More info on the Collaboration Council and Standing Committees: </a:t>
            </a:r>
          </a:p>
          <a:p>
            <a:pPr lvl="0"/>
            <a:r>
              <a:rPr lang="en-US" sz="1400" u="sng" dirty="0">
                <a:hlinkClick r:id="rId2"/>
              </a:rPr>
              <a:t>https://www.epic-eic.org/collaboration/council.html</a:t>
            </a:r>
            <a:endParaRPr lang="en-US" sz="1400" dirty="0"/>
          </a:p>
          <a:p>
            <a:pPr lvl="0"/>
            <a:r>
              <a:rPr lang="en-US" sz="1400" u="sng" dirty="0">
                <a:hlinkClick r:id="rId3"/>
              </a:rPr>
              <a:t>https://www.epic-eic.org/collaboration/committees.html</a:t>
            </a:r>
            <a:endParaRPr lang="en-US" sz="1400" dirty="0"/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Nominate your colleagues. Self-nominations are welcome and encouraged. The call for nominations will be open for 2 weeks, until June 9. Please send your nominations to the Election Committee (email addresses in the cc). Elections will then take place using ranked ordered voting.</a:t>
            </a:r>
            <a:br>
              <a:rPr lang="en-US" sz="1400" dirty="0"/>
            </a:br>
            <a:br>
              <a:rPr lang="en-US" sz="1400" dirty="0"/>
            </a:br>
            <a:r>
              <a:rPr lang="en-US" sz="1400" dirty="0"/>
              <a:t>Best regards,</a:t>
            </a:r>
            <a:br>
              <a:rPr lang="en-US" sz="1400" dirty="0"/>
            </a:br>
            <a:r>
              <a:rPr lang="en-US" sz="1400" dirty="0"/>
              <a:t>Ken for the </a:t>
            </a:r>
            <a:r>
              <a:rPr lang="en-US" sz="1400" dirty="0" err="1"/>
              <a:t>ePIC</a:t>
            </a:r>
            <a:r>
              <a:rPr lang="en-US" sz="1400" dirty="0"/>
              <a:t> Election Committee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12094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DC915-163F-A8E7-C7AB-7DF0A84B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053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Survey on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Analysis Formats and Tools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DF672-19F2-33A7-6D5E-9872B2E7E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178EF-A91B-6B43-5543-502B60DF2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279D9-DBD1-3E64-5F18-F001DE41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ECB83C-6F4A-2202-37AB-7503367FA312}"/>
              </a:ext>
            </a:extLst>
          </p:cNvPr>
          <p:cNvSpPr txBox="1"/>
          <p:nvPr/>
        </p:nvSpPr>
        <p:spPr>
          <a:xfrm>
            <a:off x="973777" y="1570778"/>
            <a:ext cx="9749641" cy="45243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Dear all,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To prepare for a discussion with the ROOT team, we have prepared a brief survey on I/O formats and analysis tools used within </a:t>
            </a:r>
            <a:r>
              <a:rPr lang="en-US" dirty="0" err="1"/>
              <a:t>ePIC</a:t>
            </a:r>
            <a:r>
              <a:rPr lang="en-US" dirty="0"/>
              <a:t>: </a:t>
            </a:r>
          </a:p>
          <a:p>
            <a:r>
              <a:rPr lang="en-US" u="sng" dirty="0">
                <a:hlinkClick r:id="rId2"/>
              </a:rPr>
              <a:t>https://docs.google.com/forms/d/e/1FAIpQLSffmr7S2qGDECnp6_SjDEF2cd30Vgey4IxY0kv90CIlQ5rN0w/viewform?usp=sharing&amp;ouid=117756119943977751147</a:t>
            </a:r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The survey has seven questions and should take only a few minutes to complete. Your responses will help us understand current usage and provide useful feedback on how to take advantage of developments in ROOT I/O and analysis tools to better support </a:t>
            </a:r>
            <a:r>
              <a:rPr lang="en-US" dirty="0" err="1"/>
              <a:t>ePIC</a:t>
            </a:r>
            <a:r>
              <a:rPr lang="en-US" dirty="0"/>
              <a:t> workflows.</a:t>
            </a:r>
          </a:p>
          <a:p>
            <a:r>
              <a:rPr lang="en-US" dirty="0"/>
              <a:t>This survey is limited in scope and is intended to support the upcoming discussion with the ROOT team. It will also help prepare for a broader discussion of analysis models, tools, and workflows within </a:t>
            </a:r>
            <a:r>
              <a:rPr lang="en-US" dirty="0" err="1"/>
              <a:t>ePIC</a:t>
            </a:r>
            <a:r>
              <a:rPr lang="en-US" dirty="0"/>
              <a:t>.</a:t>
            </a:r>
          </a:p>
          <a:p>
            <a:r>
              <a:rPr lang="en-US" dirty="0"/>
              <a:t>Best regards,</a:t>
            </a:r>
          </a:p>
          <a:p>
            <a:r>
              <a:rPr lang="en-US" dirty="0"/>
              <a:t>Dmitry, Holly, Markus, and Torre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79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B1226-C2F9-7A63-EC91-9FCB62769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702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Upcoming Events 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79A0-FED4-422E-3217-C7FBCAC7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41" y="1349817"/>
            <a:ext cx="10515600" cy="5008862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hPDIRC</a:t>
            </a:r>
            <a:r>
              <a:rPr lang="en-US" dirty="0">
                <a:solidFill>
                  <a:schemeClr val="accent1"/>
                </a:solidFill>
              </a:rPr>
              <a:t> Annual Meeting – June 4-10</a:t>
            </a:r>
            <a:r>
              <a:rPr lang="en-US" baseline="30000" dirty="0">
                <a:solidFill>
                  <a:schemeClr val="accent1"/>
                </a:solidFill>
              </a:rPr>
              <a:t>th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r>
              <a:rPr lang="en-US" dirty="0"/>
              <a:t>EIC RRB &amp; EIC-Asia Meeting, Tokyo, June 9</a:t>
            </a:r>
            <a:r>
              <a:rPr lang="en-US" baseline="30000" dirty="0"/>
              <a:t>th</a:t>
            </a:r>
            <a:r>
              <a:rPr lang="en-US" dirty="0"/>
              <a:t> – 13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chemeClr val="accent1"/>
                </a:solidFill>
              </a:rPr>
              <a:t>5</a:t>
            </a:r>
            <a:r>
              <a:rPr lang="en-US" baseline="30000" dirty="0">
                <a:solidFill>
                  <a:schemeClr val="accent1"/>
                </a:solidFill>
              </a:rPr>
              <a:t>th</a:t>
            </a:r>
            <a:r>
              <a:rPr lang="en-US" dirty="0">
                <a:solidFill>
                  <a:schemeClr val="accent1"/>
                </a:solidFill>
              </a:rPr>
              <a:t> BIC In-Person Workshop – June 16-18</a:t>
            </a:r>
            <a:r>
              <a:rPr lang="en-US" baseline="30000" dirty="0">
                <a:solidFill>
                  <a:schemeClr val="accent1"/>
                </a:solidFill>
              </a:rPr>
              <a:t>th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r>
              <a:rPr lang="en-US" dirty="0"/>
              <a:t>Next General Meeting – June 26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EIC Early Science Whitepaper Due – July </a:t>
            </a:r>
          </a:p>
          <a:p>
            <a:r>
              <a:rPr lang="en-US" dirty="0"/>
              <a:t>EICUG Early Career Meeting July 11-12</a:t>
            </a:r>
            <a:r>
              <a:rPr lang="en-US" baseline="30000" dirty="0"/>
              <a:t>th</a:t>
            </a:r>
            <a:r>
              <a:rPr lang="en-US" dirty="0"/>
              <a:t> @ University of Glasgow</a:t>
            </a:r>
          </a:p>
          <a:p>
            <a:r>
              <a:rPr lang="en-US" dirty="0"/>
              <a:t>Collaboration Meeting July 13-17</a:t>
            </a:r>
            <a:r>
              <a:rPr lang="en-US" baseline="30000" dirty="0"/>
              <a:t>th</a:t>
            </a:r>
            <a:r>
              <a:rPr lang="en-US" dirty="0"/>
              <a:t> @ University of Glasgow</a:t>
            </a:r>
          </a:p>
          <a:p>
            <a:r>
              <a:rPr lang="en-US" dirty="0"/>
              <a:t>EIC Project Director’s Review Aug. 18-19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DOE OPA review of the EIC Project Sept. 15-18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 err="1"/>
              <a:t>ePIC</a:t>
            </a:r>
            <a:r>
              <a:rPr lang="en-US" dirty="0"/>
              <a:t> NIM-A Special Issue Submissions – Oct </a:t>
            </a:r>
          </a:p>
          <a:p>
            <a:r>
              <a:rPr lang="en-US" dirty="0" err="1"/>
              <a:t>ePIC</a:t>
            </a:r>
            <a:r>
              <a:rPr lang="en-US" dirty="0"/>
              <a:t> Software and Computing Review – Oct 13-14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b="1" dirty="0"/>
              <a:t>Plus</a:t>
            </a:r>
            <a:r>
              <a:rPr lang="en-US" dirty="0"/>
              <a:t>: Numerous PDR/FDR reviews – see </a:t>
            </a:r>
            <a:r>
              <a:rPr lang="en-US" dirty="0">
                <a:solidFill>
                  <a:schemeClr val="accent1"/>
                </a:solidFill>
              </a:rPr>
              <a:t>Project News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BE4CD-FD49-8DE0-940C-4C4C4B17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19838-12D0-4537-2150-0E909AF4F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10FBB-0F5D-9580-CD71-18654E65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83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49BC-CD53-AA34-986D-03AC42F93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83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Pondering QCD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6AE50-8D7E-63CB-4F31-8B28C231F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1B2CE-FD3F-7589-9AF3-5F718DCD2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74603-BD13-C5F9-78D5-4743BBBEB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5BF03C-F0D9-2490-EC91-8E38A77F7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050" y="549275"/>
            <a:ext cx="4629150" cy="6172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FCFED1-13FC-D8A4-BBD1-836F27CA2FEE}"/>
              </a:ext>
            </a:extLst>
          </p:cNvPr>
          <p:cNvSpPr txBox="1"/>
          <p:nvPr/>
        </p:nvSpPr>
        <p:spPr>
          <a:xfrm>
            <a:off x="713983" y="2558157"/>
            <a:ext cx="4114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Rowan Stephen Lajoie</a:t>
            </a:r>
          </a:p>
          <a:p>
            <a:r>
              <a:rPr lang="en-US" sz="3200" b="1" dirty="0"/>
              <a:t>Born: May 3</a:t>
            </a:r>
            <a:r>
              <a:rPr lang="en-US" sz="3200" b="1" baseline="30000" dirty="0"/>
              <a:t>rd</a:t>
            </a:r>
            <a:r>
              <a:rPr lang="en-US" sz="3200" b="1" dirty="0"/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1865339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35FE5CE-15BE-8B4A-54CC-D52C7DCC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7" y="2112150"/>
            <a:ext cx="9053345" cy="26337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C7A3F4-3753-8E74-B80F-E4A0CDA88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BD81DA-5D9A-F679-21B5-3F001B09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BE84E-7880-E27B-720E-10DA6AD7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06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A0C79-4528-C84C-0C93-65EF0D6E8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5EE0A-854E-12B7-7E2A-7ECC7E0EC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583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Joint EICUG/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Plenary Session DRAFT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26DF7-48EE-4C33-8964-6836CE38A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2AFDB-0DA5-65E2-662D-789CA3089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9E78D-C214-94D2-B18E-9FCEF0E4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C1057A-77CE-8078-ED74-6743D75AD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40" y="1717223"/>
            <a:ext cx="5717086" cy="4140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042E52-24DC-A92A-294C-874F3C029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7223"/>
            <a:ext cx="5646373" cy="429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92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B1B84D-088A-6BE5-E487-09D557F7C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53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Collaboration Goals for the first half of 2026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98D3A-BA4E-8E4B-192A-23935D5C0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6/5/2026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EB9A5D-F06C-7619-4B98-C384D294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ePIC General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211E4-F2D3-BEB0-67A2-86D1587D7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8949A8-7CCD-4D90-AA9A-1451BFC6FB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54DC72-DE95-B7FD-F0B5-2028EA3C3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700"/>
            <a:ext cx="10515600" cy="46402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Support the EIC project and </a:t>
            </a:r>
            <a:r>
              <a:rPr lang="en-US" dirty="0" err="1"/>
              <a:t>ePIC</a:t>
            </a:r>
            <a:r>
              <a:rPr lang="en-US" dirty="0"/>
              <a:t> Technical Design:</a:t>
            </a:r>
          </a:p>
          <a:p>
            <a:pPr lvl="1"/>
            <a:r>
              <a:rPr lang="en-US" dirty="0"/>
              <a:t>Close the design loop with </a:t>
            </a:r>
            <a:r>
              <a:rPr lang="en-US" dirty="0" err="1"/>
              <a:t>ePIC</a:t>
            </a:r>
            <a:r>
              <a:rPr lang="en-US" dirty="0"/>
              <a:t> simulations</a:t>
            </a:r>
          </a:p>
          <a:p>
            <a:pPr lvl="1"/>
            <a:r>
              <a:rPr lang="en-US" dirty="0"/>
              <a:t>Advance the </a:t>
            </a:r>
            <a:r>
              <a:rPr lang="en-US" dirty="0" err="1"/>
              <a:t>pTDR</a:t>
            </a:r>
            <a:r>
              <a:rPr lang="en-US" dirty="0"/>
              <a:t> in preparation for CD-2</a:t>
            </a:r>
          </a:p>
          <a:p>
            <a:pPr lvl="2"/>
            <a:r>
              <a:rPr lang="en-US" dirty="0"/>
              <a:t>Respond to review recommendations</a:t>
            </a:r>
          </a:p>
          <a:p>
            <a:pPr lvl="1"/>
            <a:endParaRPr lang="en-US" dirty="0"/>
          </a:p>
          <a:p>
            <a:r>
              <a:rPr lang="en-US" dirty="0"/>
              <a:t>Complete the Early Science whitepaper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Progress in developing a multi-year plan for </a:t>
            </a:r>
            <a:r>
              <a:rPr lang="en-US" dirty="0" err="1"/>
              <a:t>ePIC</a:t>
            </a:r>
            <a:r>
              <a:rPr lang="en-US" dirty="0"/>
              <a:t> Software and Computing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Begin submissions to the NIMA Special Issue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01F769-B200-D0E8-B1D9-34D788B1D3EE}"/>
              </a:ext>
            </a:extLst>
          </p:cNvPr>
          <p:cNvSpPr txBox="1"/>
          <p:nvPr/>
        </p:nvSpPr>
        <p:spPr>
          <a:xfrm>
            <a:off x="1546412" y="2308516"/>
            <a:ext cx="8964706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At the upcoming collaboration meeting, we will take stock of our progress on these priorities and set the priorities for the next half of 2026. </a:t>
            </a:r>
          </a:p>
        </p:txBody>
      </p:sp>
    </p:spTree>
    <p:extLst>
      <p:ext uri="{BB962C8B-B14F-4D97-AF65-F5344CB8AC3E}">
        <p14:creationId xmlns:p14="http://schemas.microsoft.com/office/powerpoint/2010/main" val="125400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4A6DC-073F-B91E-5470-9E2C369AE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87D90AC-22A9-C67C-C9FB-E4B0DE7B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457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Suggested Action Items (AI)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7C1841-96DC-B4B6-20CD-12D70965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9191"/>
            <a:ext cx="5002161" cy="46777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Communication and Transparency</a:t>
            </a:r>
            <a:endParaRPr lang="en-US" dirty="0"/>
          </a:p>
          <a:p>
            <a:pPr lvl="0"/>
            <a:r>
              <a:rPr lang="en-US" dirty="0"/>
              <a:t>Provide regular accelerator/project-status briefings</a:t>
            </a:r>
          </a:p>
          <a:p>
            <a:pPr lvl="0"/>
            <a:r>
              <a:rPr lang="en-US" dirty="0"/>
              <a:t>Share realistic timelines and risks explicitly</a:t>
            </a:r>
          </a:p>
          <a:p>
            <a:pPr lvl="0"/>
            <a:r>
              <a:rPr lang="en-US" dirty="0"/>
              <a:t>Improve communication around strategic decisions</a:t>
            </a:r>
          </a:p>
          <a:p>
            <a:pPr lvl="0"/>
            <a:r>
              <a:rPr lang="en-US" dirty="0"/>
              <a:t>Increase direct interaction between collaboration and accelerator leadership</a:t>
            </a:r>
          </a:p>
          <a:p>
            <a:pPr marL="0" indent="0">
              <a:buNone/>
            </a:pPr>
            <a:r>
              <a:rPr lang="en-US" b="1" dirty="0"/>
              <a:t>Meeting Improvements</a:t>
            </a:r>
            <a:endParaRPr lang="en-US" dirty="0"/>
          </a:p>
          <a:p>
            <a:pPr lvl="0"/>
            <a:r>
              <a:rPr lang="en-US" dirty="0"/>
              <a:t>Reduce repetitive presentations</a:t>
            </a:r>
          </a:p>
          <a:p>
            <a:pPr lvl="0"/>
            <a:r>
              <a:rPr lang="en-US" dirty="0"/>
              <a:t>Expand moderated discussion sessions</a:t>
            </a:r>
          </a:p>
          <a:p>
            <a:pPr lvl="0"/>
            <a:r>
              <a:rPr lang="en-US" dirty="0"/>
              <a:t>Improve hybrid participation tools</a:t>
            </a:r>
          </a:p>
          <a:p>
            <a:pPr lvl="0"/>
            <a:r>
              <a:rPr lang="en-US" dirty="0"/>
              <a:t>Post recordings and slides quickly</a:t>
            </a:r>
          </a:p>
          <a:p>
            <a:pPr lvl="0"/>
            <a:r>
              <a:rPr lang="en-US" dirty="0"/>
              <a:t>Use asynchronous discussion channels where appropriate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48C9DC-F6D0-4AB4-E930-D46F81C3C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F64929-9442-E3B5-D093-91FD23E89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91BA66-9929-5D56-1B98-7E0529573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39</a:t>
            </a:fld>
            <a:endParaRPr lang="en-US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4E1AC76-E474-4701-0130-3E476540F665}"/>
              </a:ext>
            </a:extLst>
          </p:cNvPr>
          <p:cNvSpPr txBox="1">
            <a:spLocks/>
          </p:cNvSpPr>
          <p:nvPr/>
        </p:nvSpPr>
        <p:spPr>
          <a:xfrm>
            <a:off x="5840361" y="1499191"/>
            <a:ext cx="5663381" cy="4677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Inclusion and Engagement</a:t>
            </a:r>
            <a:endParaRPr lang="en-US" sz="2000" dirty="0"/>
          </a:p>
          <a:p>
            <a:pPr lvl="0"/>
            <a:r>
              <a:rPr lang="en-US" sz="2000" dirty="0"/>
              <a:t>Create structured onboarding pathways</a:t>
            </a:r>
          </a:p>
          <a:p>
            <a:pPr lvl="0"/>
            <a:r>
              <a:rPr lang="en-US" sz="2000" dirty="0"/>
              <a:t>Increase opportunities for students/postdocs</a:t>
            </a:r>
          </a:p>
          <a:p>
            <a:pPr lvl="0"/>
            <a:r>
              <a:rPr lang="en-US" sz="2000" dirty="0"/>
              <a:t>Encourage broader participation beyond established senior voices</a:t>
            </a:r>
          </a:p>
          <a:p>
            <a:pPr lvl="0"/>
            <a:r>
              <a:rPr lang="en-US" sz="2000" dirty="0"/>
              <a:t>Support cross-working-group collaboration</a:t>
            </a:r>
          </a:p>
          <a:p>
            <a:pPr marL="0" indent="0">
              <a:buNone/>
            </a:pPr>
            <a:r>
              <a:rPr lang="en-US" sz="2000" b="1" dirty="0"/>
              <a:t>Scientific Strategy</a:t>
            </a:r>
            <a:endParaRPr lang="en-US" sz="2000" dirty="0"/>
          </a:p>
          <a:p>
            <a:pPr lvl="0"/>
            <a:r>
              <a:rPr lang="en-US" sz="2000" dirty="0"/>
              <a:t>Clearly communicate the scientific impact of energy/luminosity tradeoffs</a:t>
            </a:r>
          </a:p>
          <a:p>
            <a:pPr lvl="0"/>
            <a:r>
              <a:rPr lang="en-US" sz="2000" dirty="0"/>
              <a:t>Provide comparative studies showing mitigation strategies</a:t>
            </a:r>
          </a:p>
          <a:p>
            <a:pPr lvl="0"/>
            <a:r>
              <a:rPr lang="en-US" sz="2000" dirty="0"/>
              <a:t>Emphasize compelling early-science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72722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C016-B7BB-9F22-4D54-1B9E62730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177" y="804739"/>
            <a:ext cx="10515600" cy="90808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            @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A78FDA-BE18-AB06-5927-D3FF6763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85E866-5C26-726C-0330-FCA3E82F7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9AD3E-A4F0-518C-2914-C887C82A2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3D51C11-59FD-F7E2-4DCE-C53AFB074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62" y="413814"/>
            <a:ext cx="1804597" cy="1299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0F08CA-6A21-8FE5-10D0-21B5B1678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32" y="2376853"/>
            <a:ext cx="7349835" cy="2897989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AFBCC89-CFE4-C6A3-3E13-C1D30D936178}"/>
              </a:ext>
            </a:extLst>
          </p:cNvPr>
          <p:cNvGraphicFramePr>
            <a:graphicFrameLocks noGrp="1"/>
          </p:cNvGraphicFramePr>
          <p:nvPr/>
        </p:nvGraphicFramePr>
        <p:xfrm>
          <a:off x="7233893" y="603516"/>
          <a:ext cx="4648200" cy="543306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3067050">
                  <a:extLst>
                    <a:ext uri="{9D8B030D-6E8A-4147-A177-3AD203B41FA5}">
                      <a16:colId xmlns:a16="http://schemas.microsoft.com/office/drawing/2014/main" val="2518342381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val="1191167882"/>
                    </a:ext>
                  </a:extLst>
                </a:gridCol>
              </a:tblGrid>
              <a:tr h="1641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</a:rPr>
                        <a:t>Ongoing Development in a Proximity-Focusing RICH Detector for </a:t>
                      </a:r>
                      <a:r>
                        <a:rPr lang="en-US" sz="1200" dirty="0" err="1">
                          <a:effectLst/>
                        </a:rPr>
                        <a:t>ePIC</a:t>
                      </a:r>
                      <a:r>
                        <a:rPr lang="en-US" sz="1200" dirty="0">
                          <a:effectLst/>
                        </a:rPr>
                        <a:t> at the Electron-Ion Collider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Jihee</a:t>
                      </a: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Kim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58513753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Preliminary cooling tests for the ePIC Silicon Vertex Tracker Inner Barrel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Sabrina Ciarlantini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4165184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>
                          <a:effectLst/>
                        </a:rPr>
                        <a:t>Design and development status of Silicon Vertex Tracker for ePIC experiment</a:t>
                      </a:r>
                      <a:endParaRPr lang="en-US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Domenico Colella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06665926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 err="1">
                          <a:effectLst/>
                        </a:rPr>
                        <a:t>ePIC</a:t>
                      </a:r>
                      <a:r>
                        <a:rPr lang="en-US" sz="1200" dirty="0">
                          <a:effectLst/>
                        </a:rPr>
                        <a:t> PID Performance in SIDIS Processes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Lorenzo </a:t>
                      </a:r>
                      <a:r>
                        <a:rPr lang="en-US" sz="1200" dirty="0" err="1">
                          <a:effectLst/>
                        </a:rPr>
                        <a:t>Polizzi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844844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The G-RWELL </a:t>
                      </a:r>
                      <a:r>
                        <a:rPr lang="en-US" sz="1200" dirty="0" err="1">
                          <a:effectLst/>
                        </a:rPr>
                        <a:t>Endcap</a:t>
                      </a:r>
                      <a:r>
                        <a:rPr lang="en-US" sz="1200" dirty="0">
                          <a:effectLst/>
                        </a:rPr>
                        <a:t> Tracker of the ePIC Experiment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Stefano </a:t>
                      </a:r>
                      <a:r>
                        <a:rPr lang="en-US" sz="1200" dirty="0" err="1">
                          <a:effectLst/>
                        </a:rPr>
                        <a:t>Gramigna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4400133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Forward Particle Identification at the EIC with the </a:t>
                      </a:r>
                      <a:r>
                        <a:rPr lang="en-US" sz="1200" dirty="0" err="1">
                          <a:effectLst/>
                        </a:rPr>
                        <a:t>ePIC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dRICH</a:t>
                      </a:r>
                      <a:r>
                        <a:rPr lang="en-US" sz="1200" dirty="0">
                          <a:effectLst/>
                        </a:rPr>
                        <a:t> Detector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</a:rPr>
                        <a:t>Simone Vallarino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23307247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The </a:t>
                      </a:r>
                      <a:r>
                        <a:rPr lang="en-US" sz="12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ePIC</a:t>
                      </a: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dRICH</a:t>
                      </a: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Streaming Readout System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Sandro Geminiani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4125648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Simulation based performance of the </a:t>
                      </a:r>
                      <a:r>
                        <a:rPr lang="en-US" sz="12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ePIC-dRICH</a:t>
                      </a: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for Forward PID at the Electron Ion Collider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Ramandeep Kumar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22006239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Particle physics at the BNL electron-ion collider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Allesandro Tricoli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59509353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Inclusive electron-proton measurement prospects in the Electron-Ion Collider early science stage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Stephen Maple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6637912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Heavy-Flavor Studies with the </a:t>
                      </a:r>
                      <a:r>
                        <a:rPr lang="en-US" sz="12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ePIC</a:t>
                      </a: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 Experiment at the Electron–Ion Collider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Domenico Elia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123891346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Projected High Precision Measurements on the Spin Structure g1 for the Proton and the Neutron at EIC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Win Lin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37886026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The EIC: Physics, Status and Perspectives</a:t>
                      </a:r>
                    </a:p>
                  </a:txBody>
                  <a:tcPr marL="28575" marR="28575" marT="19050" marB="19050" anchor="b"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John Lajoie</a:t>
                      </a:r>
                    </a:p>
                  </a:txBody>
                  <a:tcPr marL="28575" marR="28575" marT="19050" marB="19050" anchor="b"/>
                </a:tc>
                <a:extLst>
                  <a:ext uri="{0D108BD9-81ED-4DB2-BD59-A6C34878D82A}">
                    <a16:rowId xmlns:a16="http://schemas.microsoft.com/office/drawing/2014/main" val="804118795"/>
                  </a:ext>
                </a:extLst>
              </a:tr>
            </a:tbl>
          </a:graphicData>
        </a:graphic>
      </p:graphicFrame>
      <p:pic>
        <p:nvPicPr>
          <p:cNvPr id="3074" name="Picture 2">
            <a:extLst>
              <a:ext uri="{FF2B5EF4-FFF2-40B4-BE49-F238E27FC236}">
                <a16:creationId xmlns:a16="http://schemas.microsoft.com/office/drawing/2014/main" id="{4574F722-1BE8-C5FE-93C0-184D093A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03" y="136525"/>
            <a:ext cx="1645492" cy="185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2A1F4D-B55A-1D3D-4C80-0B1E5F4F8F3C}"/>
              </a:ext>
            </a:extLst>
          </p:cNvPr>
          <p:cNvSpPr txBox="1"/>
          <p:nvPr/>
        </p:nvSpPr>
        <p:spPr>
          <a:xfrm>
            <a:off x="1424860" y="5630930"/>
            <a:ext cx="4671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Thirteen contributions from </a:t>
            </a:r>
            <a:r>
              <a:rPr lang="en-US" dirty="0" err="1"/>
              <a:t>ePIC</a:t>
            </a:r>
            <a:r>
              <a:rPr lang="en-US" dirty="0"/>
              <a:t> collaborators!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64EFA-F046-7687-CD45-3D29F511C38C}"/>
              </a:ext>
            </a:extLst>
          </p:cNvPr>
          <p:cNvSpPr txBox="1"/>
          <p:nvPr/>
        </p:nvSpPr>
        <p:spPr>
          <a:xfrm>
            <a:off x="5043948" y="1052052"/>
            <a:ext cx="145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Bologna, Italy</a:t>
            </a:r>
          </a:p>
        </p:txBody>
      </p:sp>
    </p:spTree>
    <p:extLst>
      <p:ext uri="{BB962C8B-B14F-4D97-AF65-F5344CB8AC3E}">
        <p14:creationId xmlns:p14="http://schemas.microsoft.com/office/powerpoint/2010/main" val="7288764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80FF-8559-07BE-9E4B-F52B57D2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Resources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6AA10-4DDA-80D2-7247-44004DAC3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EB6EB9-D306-E817-1A32-A2FC3A44F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1542820"/>
            <a:ext cx="10515600" cy="47361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 Website - </a:t>
            </a:r>
            <a:r>
              <a:rPr lang="en-US" dirty="0">
                <a:hlinkClick r:id="rId2"/>
              </a:rPr>
              <a:t>https://www.bnl.gov/eic/epic.php</a:t>
            </a:r>
            <a:endParaRPr lang="en-US" dirty="0"/>
          </a:p>
          <a:p>
            <a:r>
              <a:rPr lang="en-US" dirty="0"/>
              <a:t>Mailing Lists – </a:t>
            </a:r>
            <a:r>
              <a:rPr lang="en-US" dirty="0">
                <a:hlinkClick r:id="rId3"/>
              </a:rPr>
              <a:t>https://lists.bnl.gov/mailman/listinfo</a:t>
            </a:r>
            <a:endParaRPr lang="en-US" dirty="0"/>
          </a:p>
          <a:p>
            <a:r>
              <a:rPr lang="en-US" dirty="0"/>
              <a:t>Indico Agenda - </a:t>
            </a:r>
            <a:r>
              <a:rPr lang="en-US" dirty="0">
                <a:hlinkClick r:id="rId4"/>
              </a:rPr>
              <a:t>https://indico.bnl.gov/category/402/</a:t>
            </a:r>
            <a:endParaRPr lang="en-US" dirty="0"/>
          </a:p>
          <a:p>
            <a:pPr lvl="1"/>
            <a:r>
              <a:rPr lang="en-US" dirty="0" err="1"/>
              <a:t>ePIC</a:t>
            </a:r>
            <a:r>
              <a:rPr lang="en-US" dirty="0"/>
              <a:t> Software and Computing: </a:t>
            </a:r>
            <a:r>
              <a:rPr lang="en-US" dirty="0">
                <a:hlinkClick r:id="rId5"/>
              </a:rPr>
              <a:t>https://indico.bnl.gov/category/435/</a:t>
            </a:r>
            <a:endParaRPr lang="en-US" dirty="0"/>
          </a:p>
          <a:p>
            <a:r>
              <a:rPr lang="en-US" dirty="0"/>
              <a:t>Wiki - </a:t>
            </a:r>
            <a:r>
              <a:rPr lang="en-US" dirty="0">
                <a:hlinkClick r:id="rId6"/>
              </a:rPr>
              <a:t>https://wiki.bnl.gov/EPIC</a:t>
            </a:r>
            <a:endParaRPr lang="en-US" dirty="0"/>
          </a:p>
          <a:p>
            <a:r>
              <a:rPr lang="en-US" dirty="0"/>
              <a:t>ePIC Software Training: </a:t>
            </a:r>
          </a:p>
          <a:p>
            <a:pPr lvl="1"/>
            <a:r>
              <a:rPr lang="en-US" dirty="0"/>
              <a:t>Landing Page: </a:t>
            </a:r>
            <a:r>
              <a:rPr lang="en-US" dirty="0">
                <a:hlinkClick r:id="rId7"/>
              </a:rPr>
              <a:t>https://eic.github.io/documentation/landingpage.html</a:t>
            </a:r>
            <a:endParaRPr lang="en-US" sz="2800" dirty="0"/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Tutorials: 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https://eic.github.io/documentation/tutorials.html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Mattermost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 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https://</a:t>
            </a:r>
            <a:r>
              <a:rPr lang="en-US" dirty="0">
                <a:hlinkClick r:id="rId9"/>
              </a:rPr>
              <a:t>chat.epic-eic.org</a:t>
            </a:r>
            <a:endParaRPr lang="en-US" dirty="0"/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ePIC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Zenodo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Community: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0"/>
              </a:rPr>
              <a:t>https://zenodo.org/communities/epic</a:t>
            </a:r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77754AE-841A-0ABD-B108-FCBDDA48D8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0437" y="314334"/>
            <a:ext cx="1804597" cy="12990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FE3D9-B3F2-39F4-1B72-AF0B64A5B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1E5CE-7769-1D19-8A5E-C459C423A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753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circle with an arrow and waves&#10;&#10;Description automatically generated">
            <a:extLst>
              <a:ext uri="{FF2B5EF4-FFF2-40B4-BE49-F238E27FC236}">
                <a16:creationId xmlns:a16="http://schemas.microsoft.com/office/drawing/2014/main" id="{45E19F64-D7CC-3A46-AE5A-90461E1CC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95" y="2707363"/>
            <a:ext cx="3480044" cy="3042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BFA4F9-5649-0168-6C84-176E3B20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33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EICUG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F0A71-F146-499F-F3E2-55D9C6D0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752"/>
            <a:ext cx="5080462" cy="47322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EICUG is a vital organization to promote the interests of the EIC community! </a:t>
            </a:r>
          </a:p>
          <a:p>
            <a:pPr lvl="1"/>
            <a:r>
              <a:rPr lang="en-US" dirty="0"/>
              <a:t>Without the EICUG we would never have gotten far enough to form ePIC!</a:t>
            </a:r>
          </a:p>
          <a:p>
            <a:endParaRPr lang="en-US" dirty="0"/>
          </a:p>
          <a:p>
            <a:r>
              <a:rPr lang="en-US" dirty="0"/>
              <a:t>Please register your institution!</a:t>
            </a:r>
          </a:p>
          <a:p>
            <a:r>
              <a:rPr lang="en-US" dirty="0"/>
              <a:t>Check with your EICUG IB representative to get registered as a member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>
                <a:hlinkClick r:id="rId3"/>
              </a:rPr>
              <a:t>https://www.eicug.org/content/join.html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BAFB3-EA53-8EC0-5C8F-7BE1EEA28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66A896-3E41-F7FC-CBB1-3F0CDF77C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18" y="1807178"/>
            <a:ext cx="4899513" cy="9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FDB4-5DAA-99C8-8AF5-3846F872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00877-07F0-72A7-F1A2-7E638CCB8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414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713AB-3FC1-AC48-9BAD-0F030B4E5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25" y="189844"/>
            <a:ext cx="10515600" cy="10826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CERN Recognized Experiment Status: RE47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AFD5E6-F695-80EB-79FB-C0043746C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085BF-507D-C246-20D1-6BF53EBD5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pic>
        <p:nvPicPr>
          <p:cNvPr id="6" name="Picture 5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2E223C0D-3C01-2D5B-2207-B45B550A0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97220"/>
            <a:ext cx="8077884" cy="49591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15A7798-45A8-F236-06F9-E7FED6B04756}"/>
              </a:ext>
            </a:extLst>
          </p:cNvPr>
          <p:cNvSpPr/>
          <p:nvPr/>
        </p:nvSpPr>
        <p:spPr>
          <a:xfrm>
            <a:off x="3712684" y="5096085"/>
            <a:ext cx="325916" cy="2644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592C0-F801-03FD-5DD3-3019CDD3C85D}"/>
              </a:ext>
            </a:extLst>
          </p:cNvPr>
          <p:cNvSpPr txBox="1"/>
          <p:nvPr/>
        </p:nvSpPr>
        <p:spPr>
          <a:xfrm>
            <a:off x="173974" y="1175625"/>
            <a:ext cx="3701668" cy="50475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ePIC</a:t>
            </a:r>
            <a:r>
              <a:rPr lang="en-US" dirty="0"/>
              <a:t> now appears in the CERN Grey Book database as RE47:</a:t>
            </a:r>
            <a:br>
              <a:rPr lang="en-US" dirty="0"/>
            </a:br>
            <a:r>
              <a:rPr lang="en-US" sz="1600" dirty="0">
                <a:hlinkClick r:id="rId3"/>
              </a:rPr>
              <a:t>https://greybook.cern.ch/experiment/recognized </a:t>
            </a:r>
            <a:endParaRPr lang="en-US" sz="1600" dirty="0"/>
          </a:p>
          <a:p>
            <a:endParaRPr lang="en-US" dirty="0"/>
          </a:p>
          <a:p>
            <a:r>
              <a:rPr lang="en-US" dirty="0"/>
              <a:t>Two steps to get </a:t>
            </a:r>
            <a:r>
              <a:rPr lang="en-US" dirty="0" err="1"/>
              <a:t>ePIC</a:t>
            </a:r>
            <a:r>
              <a:rPr lang="en-US" dirty="0"/>
              <a:t> Collaborators registered at CERN: 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 Representative needs to register as team leader with </a:t>
            </a:r>
            <a:br>
              <a:rPr lang="en-US" dirty="0"/>
            </a:br>
            <a:r>
              <a:rPr lang="en-US" dirty="0"/>
              <a:t>CERN Users Office: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https://usersoffice.web.cern.ch/</a:t>
            </a:r>
            <a:endParaRPr lang="en-US" sz="14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https://usersoffice.web.cern.ch/team-leaders-corner</a:t>
            </a:r>
            <a:endParaRPr lang="en-US" sz="14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Users.Office@cern.ch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 member can then certify registrations of team members</a:t>
            </a:r>
          </a:p>
          <a:p>
            <a:endParaRPr lang="en-US" dirty="0"/>
          </a:p>
          <a:p>
            <a:r>
              <a:rPr lang="en-US" dirty="0"/>
              <a:t>Contact us if you run into problems!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23976D-15CA-C0C2-AE17-A792A2A7F4F1}"/>
              </a:ext>
            </a:extLst>
          </p:cNvPr>
          <p:cNvSpPr/>
          <p:nvPr/>
        </p:nvSpPr>
        <p:spPr>
          <a:xfrm>
            <a:off x="4038600" y="5096085"/>
            <a:ext cx="8077884" cy="26440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3244513-4E8E-496C-C146-62570D8B8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1781" y="65143"/>
            <a:ext cx="1542688" cy="1110482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9C5689-B658-4A27-D39B-8AFC46F6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24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45112-8388-395F-8EDF-2B2791FEB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51" y="243711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News from the TC Office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9B591-43FF-BF60-67CB-29955B6A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73BFD-2EAC-3C54-6EDF-D05EC7F5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1939C-3813-A37C-3B2F-809EBC35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434A97-16B3-1124-C9B4-5407A935B34C}"/>
              </a:ext>
            </a:extLst>
          </p:cNvPr>
          <p:cNvSpPr txBox="1"/>
          <p:nvPr/>
        </p:nvSpPr>
        <p:spPr>
          <a:xfrm>
            <a:off x="838200" y="5729591"/>
            <a:ext cx="5066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Slides courtesy of Silvia Dalla Torre</a:t>
            </a:r>
          </a:p>
        </p:txBody>
      </p:sp>
    </p:spTree>
    <p:extLst>
      <p:ext uri="{BB962C8B-B14F-4D97-AF65-F5344CB8AC3E}">
        <p14:creationId xmlns:p14="http://schemas.microsoft.com/office/powerpoint/2010/main" val="1913423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20257-2F97-3856-22A8-213174D4A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7340A-1A5C-8B83-94F2-541E757E6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5649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chemeClr val="accent1"/>
                </a:solidFill>
              </a:rPr>
              <a:t>Beam Background Challenges for the </a:t>
            </a:r>
            <a:r>
              <a:rPr lang="en-US" sz="3800" b="1" dirty="0" err="1">
                <a:solidFill>
                  <a:schemeClr val="accent1"/>
                </a:solidFill>
              </a:rPr>
              <a:t>ePIC</a:t>
            </a:r>
            <a:r>
              <a:rPr lang="en-US" sz="3800" b="1" dirty="0">
                <a:solidFill>
                  <a:schemeClr val="accent1"/>
                </a:solidFill>
              </a:rPr>
              <a:t> Subsystems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5354B-FE3F-58B7-6FA5-A3A1421F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ABABA-619C-8EF3-4FD0-C466DACF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F9F070-2EC0-50AC-3DA4-48617F8DFB73}"/>
              </a:ext>
            </a:extLst>
          </p:cNvPr>
          <p:cNvSpPr txBox="1"/>
          <p:nvPr/>
        </p:nvSpPr>
        <p:spPr>
          <a:xfrm>
            <a:off x="257432" y="842943"/>
            <a:ext cx="10121008" cy="58785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/>
              <a:t>Motivations: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Background studies </a:t>
            </a:r>
            <a:r>
              <a:rPr lang="en-US" sz="2000" b="1" dirty="0"/>
              <a:t>needed for pre TDR (subsystems and physics studies)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 project needs a </a:t>
            </a:r>
            <a:r>
              <a:rPr lang="en-US" sz="2000" b="1" dirty="0"/>
              <a:t>feedback about </a:t>
            </a:r>
            <a:r>
              <a:rPr lang="en-US" sz="2000" dirty="0"/>
              <a:t>the current scheme of </a:t>
            </a:r>
            <a:r>
              <a:rPr lang="en-US" sz="2000" b="1" dirty="0"/>
              <a:t>collimation and shielding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r>
              <a:rPr lang="en-US" sz="2000" b="1" i="1" dirty="0"/>
              <a:t>Kick-off :</a:t>
            </a:r>
            <a:r>
              <a:rPr lang="en-US" sz="2000" b="1" dirty="0"/>
              <a:t> </a:t>
            </a:r>
            <a:r>
              <a:rPr lang="en-US" sz="2000" dirty="0"/>
              <a:t>TIC meeting on February 23</a:t>
            </a:r>
            <a:r>
              <a:rPr lang="en-US" sz="2000" baseline="30000" dirty="0"/>
              <a:t>Rd</a:t>
            </a:r>
            <a:r>
              <a:rPr lang="en-US" sz="2000" dirty="0"/>
              <a:t>, 2026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Studies must address: </a:t>
            </a:r>
            <a:r>
              <a:rPr lang="en-US" sz="2000" dirty="0">
                <a:solidFill>
                  <a:srgbClr val="0000CC"/>
                </a:solidFill>
              </a:rPr>
              <a:t>occupancy and data rates, radiation and fluences, performance</a:t>
            </a:r>
          </a:p>
          <a:p>
            <a:r>
              <a:rPr lang="en-US" sz="2000" b="1" i="1" dirty="0"/>
              <a:t>Initial progress reports based on the current simulation campaign</a:t>
            </a:r>
            <a:r>
              <a:rPr lang="en-US" sz="2000" b="1" dirty="0"/>
              <a:t>: </a:t>
            </a:r>
          </a:p>
          <a:p>
            <a:r>
              <a:rPr lang="en-US" sz="2000" b="1" dirty="0"/>
              <a:t>				 </a:t>
            </a:r>
            <a:r>
              <a:rPr lang="en-US" sz="2000" dirty="0"/>
              <a:t>TIC meetings on March 30</a:t>
            </a:r>
            <a:r>
              <a:rPr lang="en-US" sz="2000" baseline="30000" dirty="0"/>
              <a:t>th</a:t>
            </a:r>
            <a:r>
              <a:rPr lang="en-US" sz="2000" dirty="0"/>
              <a:t> and April 13</a:t>
            </a:r>
            <a:r>
              <a:rPr lang="en-US" sz="2000" baseline="30000" dirty="0"/>
              <a:t>th</a:t>
            </a:r>
          </a:p>
          <a:p>
            <a:r>
              <a:rPr lang="en-US" sz="2000" b="1" i="1" dirty="0"/>
              <a:t>Update on the background studies</a:t>
            </a:r>
            <a:r>
              <a:rPr lang="en-US" sz="2000" b="1" dirty="0"/>
              <a:t>: </a:t>
            </a:r>
            <a:r>
              <a:rPr lang="en-US" sz="2000" dirty="0"/>
              <a:t>TIC meetings on May 18</a:t>
            </a:r>
            <a:r>
              <a:rPr lang="en-US" sz="2000" baseline="30000" dirty="0"/>
              <a:t>th</a:t>
            </a:r>
            <a:r>
              <a:rPr lang="en-US" sz="2000" dirty="0"/>
              <a:t> and June 1</a:t>
            </a:r>
            <a:r>
              <a:rPr lang="en-US" sz="2000" baseline="30000" dirty="0"/>
              <a:t>st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b="1" dirty="0"/>
              <a:t>Current status: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Very diversified achievement status by the DSCs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To be considered: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Overlap with </a:t>
            </a:r>
            <a:r>
              <a:rPr lang="en-US" sz="1600" dirty="0" err="1"/>
              <a:t>testbeam</a:t>
            </a:r>
            <a:r>
              <a:rPr lang="en-US" sz="1600" dirty="0"/>
              <a:t> periods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Prioritization choices in DCS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Available workforce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Some missing ingredients (</a:t>
            </a:r>
            <a:r>
              <a:rPr lang="en-US" sz="1600" dirty="0" err="1"/>
              <a:t>f.i</a:t>
            </a:r>
            <a:r>
              <a:rPr lang="en-US" sz="1600" dirty="0"/>
              <a:t>. the implementation of geometry of the backward beamline, dedicated simulation samples, the progress of the collimation design for realistic beam halo)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u="sng" dirty="0"/>
              <a:t>Dedication by all DSCs expected in the short term view the key goals of this effort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43237EB-466C-E0D3-52E8-49CC5997E1A6}"/>
              </a:ext>
            </a:extLst>
          </p:cNvPr>
          <p:cNvSpPr txBox="1"/>
          <p:nvPr/>
        </p:nvSpPr>
        <p:spPr>
          <a:xfrm rot="2717693">
            <a:off x="9102699" y="1770908"/>
            <a:ext cx="3227054" cy="92333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CC"/>
                </a:solidFill>
              </a:rPr>
              <a:t>One of the 2026 Priority actions identified at the January 2026 Collaboration meeting !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32BA95D-E13D-3647-3570-A7D8EC522CCE}"/>
              </a:ext>
            </a:extLst>
          </p:cNvPr>
          <p:cNvSpPr txBox="1"/>
          <p:nvPr/>
        </p:nvSpPr>
        <p:spPr>
          <a:xfrm>
            <a:off x="7780423" y="4106909"/>
            <a:ext cx="2201777" cy="92333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CC"/>
                </a:solidFill>
              </a:rPr>
              <a:t>Some examples of advanced progress in the next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3FE17-7885-0491-3B29-E87BF1385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</p:spTree>
    <p:extLst>
      <p:ext uri="{BB962C8B-B14F-4D97-AF65-F5344CB8AC3E}">
        <p14:creationId xmlns:p14="http://schemas.microsoft.com/office/powerpoint/2010/main" val="3307330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6AF39-359D-E7BE-6B77-4514CFF72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77BD0-B2E2-E059-842C-A2644B021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5649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chemeClr val="accent1"/>
                </a:solidFill>
              </a:rPr>
              <a:t>Inner tracking and synchrotron radiation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10283-2091-7B70-5086-06BCCFD56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97B3F-023E-C4A5-E78D-1552706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7</a:t>
            </a:fld>
            <a:endParaRPr lang="en-US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B3C6764-9460-2039-6BCC-514A8599C5E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1BF830-87C3-42F5-865E-35C573BADD1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CFB15707-8E67-501B-2513-E4BD15D193EE}"/>
              </a:ext>
            </a:extLst>
          </p:cNvPr>
          <p:cNvSpPr/>
          <p:nvPr/>
        </p:nvSpPr>
        <p:spPr>
          <a:xfrm>
            <a:off x="5242511" y="663569"/>
            <a:ext cx="6736177" cy="923330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mainly affects elements of the tracking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Moderated by 10</a:t>
            </a:r>
            <a:r>
              <a:rPr lang="en-US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Au coating of the beam pipe in the IR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EAD2073-FC35-7917-CC6A-6C7E55A2E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21" y="3884786"/>
            <a:ext cx="3235413" cy="2522526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B315FE0-791A-CF34-04DC-19E291D67732}"/>
              </a:ext>
            </a:extLst>
          </p:cNvPr>
          <p:cNvGrpSpPr/>
          <p:nvPr/>
        </p:nvGrpSpPr>
        <p:grpSpPr>
          <a:xfrm>
            <a:off x="0" y="1146270"/>
            <a:ext cx="5183606" cy="2791074"/>
            <a:chOff x="213549" y="2042048"/>
            <a:chExt cx="5183606" cy="2791074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9F1D94C6-7C4C-E8DD-E64B-1E3115B19024}"/>
                </a:ext>
              </a:extLst>
            </p:cNvPr>
            <p:cNvGrpSpPr/>
            <p:nvPr/>
          </p:nvGrpSpPr>
          <p:grpSpPr>
            <a:xfrm>
              <a:off x="213549" y="2310596"/>
              <a:ext cx="5183606" cy="2522526"/>
              <a:chOff x="345232" y="2496389"/>
              <a:chExt cx="5183606" cy="2522526"/>
            </a:xfrm>
          </p:grpSpPr>
          <p:pic>
            <p:nvPicPr>
              <p:cNvPr id="15" name="Immagine 14">
                <a:extLst>
                  <a:ext uri="{FF2B5EF4-FFF2-40B4-BE49-F238E27FC236}">
                    <a16:creationId xmlns:a16="http://schemas.microsoft.com/office/drawing/2014/main" id="{0B6CA116-A398-FB67-7D80-7E097FDD9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15726"/>
              <a:stretch>
                <a:fillRect/>
              </a:stretch>
            </p:blipFill>
            <p:spPr>
              <a:xfrm>
                <a:off x="345232" y="2496389"/>
                <a:ext cx="5183606" cy="2522526"/>
              </a:xfrm>
              <a:prstGeom prst="rect">
                <a:avLst/>
              </a:prstGeom>
            </p:spPr>
          </p:pic>
          <p:sp>
            <p:nvSpPr>
              <p:cNvPr id="16" name="Ovale 15">
                <a:extLst>
                  <a:ext uri="{FF2B5EF4-FFF2-40B4-BE49-F238E27FC236}">
                    <a16:creationId xmlns:a16="http://schemas.microsoft.com/office/drawing/2014/main" id="{715BEB09-B26A-C281-55A3-C5EF61590E9E}"/>
                  </a:ext>
                </a:extLst>
              </p:cNvPr>
              <p:cNvSpPr/>
              <p:nvPr/>
            </p:nvSpPr>
            <p:spPr>
              <a:xfrm>
                <a:off x="2547257" y="4310743"/>
                <a:ext cx="522514" cy="289250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Ovale 16">
                <a:extLst>
                  <a:ext uri="{FF2B5EF4-FFF2-40B4-BE49-F238E27FC236}">
                    <a16:creationId xmlns:a16="http://schemas.microsoft.com/office/drawing/2014/main" id="{31948967-D380-2A1A-0C36-4719B5D9803C}"/>
                  </a:ext>
                </a:extLst>
              </p:cNvPr>
              <p:cNvSpPr/>
              <p:nvPr/>
            </p:nvSpPr>
            <p:spPr>
              <a:xfrm>
                <a:off x="2304661" y="3685593"/>
                <a:ext cx="242595" cy="859370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011E55FA-18E5-3637-545A-1DFB67139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6606" t="-2617" r="37966" b="91942"/>
            <a:stretch>
              <a:fillRect/>
            </a:stretch>
          </p:blipFill>
          <p:spPr>
            <a:xfrm>
              <a:off x="2017792" y="2042048"/>
              <a:ext cx="1318077" cy="319510"/>
            </a:xfrm>
            <a:prstGeom prst="rect">
              <a:avLst/>
            </a:prstGeom>
          </p:spPr>
        </p:pic>
      </p:grpSp>
      <p:sp>
        <p:nvSpPr>
          <p:cNvPr id="18" name="Rectangle 16">
            <a:extLst>
              <a:ext uri="{FF2B5EF4-FFF2-40B4-BE49-F238E27FC236}">
                <a16:creationId xmlns:a16="http://schemas.microsoft.com/office/drawing/2014/main" id="{7643C3B9-E22D-4B52-39AA-4888C29222BA}"/>
              </a:ext>
            </a:extLst>
          </p:cNvPr>
          <p:cNvSpPr/>
          <p:nvPr/>
        </p:nvSpPr>
        <p:spPr>
          <a:xfrm>
            <a:off x="3511720" y="5849805"/>
            <a:ext cx="2529027" cy="553998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Adequate tiling allows for </a:t>
            </a:r>
          </a:p>
          <a:p>
            <a:r>
              <a:rPr lang="en-US" sz="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manageable band width 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77654A2A-6584-DE93-D0A4-AFBBCB45E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254" y="3545740"/>
            <a:ext cx="5718223" cy="2893432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23674737-6F41-0050-FD61-1A7AB4754B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84" t="51347" r="4544" b="4445"/>
          <a:stretch>
            <a:fillRect/>
          </a:stretch>
        </p:blipFill>
        <p:spPr>
          <a:xfrm>
            <a:off x="6282820" y="2037286"/>
            <a:ext cx="5598369" cy="143225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2600E4E-8A03-F367-83E5-7DFCC23CBD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244" t="1104" r="21764" b="89180"/>
          <a:stretch>
            <a:fillRect/>
          </a:stretch>
        </p:blipFill>
        <p:spPr>
          <a:xfrm>
            <a:off x="5345097" y="1672365"/>
            <a:ext cx="2993071" cy="345553"/>
          </a:xfrm>
          <a:prstGeom prst="rect">
            <a:avLst/>
          </a:prstGeom>
        </p:spPr>
      </p:pic>
      <p:sp>
        <p:nvSpPr>
          <p:cNvPr id="22" name="Rectangle 16">
            <a:extLst>
              <a:ext uri="{FF2B5EF4-FFF2-40B4-BE49-F238E27FC236}">
                <a16:creationId xmlns:a16="http://schemas.microsoft.com/office/drawing/2014/main" id="{1628D869-EC33-AF4B-90E5-58F7DB01F47C}"/>
              </a:ext>
            </a:extLst>
          </p:cNvPr>
          <p:cNvSpPr/>
          <p:nvPr/>
        </p:nvSpPr>
        <p:spPr>
          <a:xfrm rot="19458508">
            <a:off x="3501190" y="4259284"/>
            <a:ext cx="2624423" cy="553998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background sources included; </a:t>
            </a:r>
            <a:r>
              <a:rPr lang="en-US" sz="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highlight>
                  <a:srgbClr val="DAE3F3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SR is prevalent</a:t>
            </a:r>
            <a:r>
              <a:rPr lang="en-US" sz="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309170-F720-68B2-035B-D68B0B875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</p:spTree>
    <p:extLst>
      <p:ext uri="{BB962C8B-B14F-4D97-AF65-F5344CB8AC3E}">
        <p14:creationId xmlns:p14="http://schemas.microsoft.com/office/powerpoint/2010/main" val="2733829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6A81D-E052-FC9E-519C-999DF2941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C4FFE-DDD4-261F-4F2E-BCAAD162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302766"/>
            <a:ext cx="12192000" cy="835649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chemeClr val="accent1"/>
                </a:solidFill>
              </a:rPr>
              <a:t>Impact of the background on </a:t>
            </a:r>
            <a:r>
              <a:rPr lang="en-US" sz="3800" b="1">
                <a:solidFill>
                  <a:schemeClr val="accent1"/>
                </a:solidFill>
              </a:rPr>
              <a:t>EMCAL performance</a:t>
            </a:r>
            <a:endParaRPr lang="en-US" sz="3800" b="1" dirty="0">
              <a:solidFill>
                <a:schemeClr val="accent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C68D7-B23C-3EAC-0431-233CCB69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F2125-DDDB-08B8-7B9B-6A130C06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B91ADEA-E584-B427-EF03-61C1ABCFC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478" y="1347509"/>
            <a:ext cx="4884231" cy="214528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DC15370-6CDD-F31F-D338-6EA54987D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16046"/>
            <a:ext cx="2290888" cy="203195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A76CBE7-5E30-6CB9-C978-27F9C8BC0A01}"/>
              </a:ext>
            </a:extLst>
          </p:cNvPr>
          <p:cNvSpPr txBox="1"/>
          <p:nvPr/>
        </p:nvSpPr>
        <p:spPr>
          <a:xfrm>
            <a:off x="2578478" y="4746631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FEMCAL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98DCE0F-C8D8-644E-7AF9-4826CE5A737E}"/>
              </a:ext>
            </a:extLst>
          </p:cNvPr>
          <p:cNvSpPr txBox="1"/>
          <p:nvPr/>
        </p:nvSpPr>
        <p:spPr>
          <a:xfrm>
            <a:off x="324526" y="1933388"/>
            <a:ext cx="1689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EEEMCAL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D6EA7DE-2312-E611-4B6F-75D5101D9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237" y="3492793"/>
            <a:ext cx="7308016" cy="284735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28C17-AD5C-205F-BC15-B6DCB341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</p:spTree>
    <p:extLst>
      <p:ext uri="{BB962C8B-B14F-4D97-AF65-F5344CB8AC3E}">
        <p14:creationId xmlns:p14="http://schemas.microsoft.com/office/powerpoint/2010/main" val="542639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0E3C0-5F29-CD02-BA5F-66832DF31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4851A-E1C6-4BA2-6365-4D5004BC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429770"/>
            <a:ext cx="12192000" cy="835649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chemeClr val="accent1"/>
                </a:solidFill>
              </a:rPr>
              <a:t>Background and Photosensor Ageing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62047-1BED-3E4D-8BFF-6507469A4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General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CAB7E-6E35-2D83-8E88-5933AF26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0A9941-1896-1523-08C8-30682AADE4B9}"/>
              </a:ext>
            </a:extLst>
          </p:cNvPr>
          <p:cNvSpPr txBox="1"/>
          <p:nvPr/>
        </p:nvSpPr>
        <p:spPr>
          <a:xfrm>
            <a:off x="7486824" y="1067192"/>
            <a:ext cx="2630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pfRICH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case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1F1E2BA-4054-71AE-487D-52CA82042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287" y="3465954"/>
            <a:ext cx="3320583" cy="296227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C2735A6-5635-91A5-48B9-7A34DA16C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81" y="1568130"/>
            <a:ext cx="3529958" cy="3135249"/>
          </a:xfrm>
          <a:prstGeom prst="rect">
            <a:avLst/>
          </a:prstGeom>
        </p:spPr>
      </p:pic>
      <p:sp>
        <p:nvSpPr>
          <p:cNvPr id="9" name="Rectangle 16">
            <a:extLst>
              <a:ext uri="{FF2B5EF4-FFF2-40B4-BE49-F238E27FC236}">
                <a16:creationId xmlns:a16="http://schemas.microsoft.com/office/drawing/2014/main" id="{898CD51C-25A3-4AB9-8F94-95C835D7F3D1}"/>
              </a:ext>
            </a:extLst>
          </p:cNvPr>
          <p:cNvSpPr/>
          <p:nvPr/>
        </p:nvSpPr>
        <p:spPr>
          <a:xfrm>
            <a:off x="3908053" y="1629560"/>
            <a:ext cx="2529027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impact: </a:t>
            </a:r>
          </a:p>
          <a:p>
            <a:r>
              <a:rPr 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 order of magnitude increase in hit rate </a:t>
            </a: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278291B3-844B-4579-DB76-445C50F2E5C3}"/>
              </a:ext>
            </a:extLst>
          </p:cNvPr>
          <p:cNvSpPr/>
          <p:nvPr/>
        </p:nvSpPr>
        <p:spPr>
          <a:xfrm>
            <a:off x="7333136" y="1722249"/>
            <a:ext cx="4503419" cy="378565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 rates can be translated in accumulated charge over operation time and compared with the ongoing ageing studies to confirm the choice of the HRPPD photosensors </a:t>
            </a:r>
          </a:p>
          <a:p>
            <a:endParaRPr lang="en-US" sz="1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estimates depending on operative gain:</a:t>
            </a:r>
          </a:p>
          <a:p>
            <a:endParaRPr lang="en-US" sz="1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0.05 – 0.5 C/cm</a:t>
            </a:r>
            <a:r>
              <a:rPr lang="en-US" sz="1600" b="1" baseline="30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/year</a:t>
            </a:r>
          </a:p>
          <a:p>
            <a:endParaRPr lang="en-US" sz="1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Resulting in a negligible QE decrease over 10ys of operation according to the preliminary ageing studies </a:t>
            </a:r>
          </a:p>
          <a:p>
            <a:endParaRPr lang="en-US" sz="1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4F0F78-3B8F-A5F5-ECF5-6A6DBCFF1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6/5/2026</a:t>
            </a:r>
          </a:p>
        </p:txBody>
      </p:sp>
    </p:spTree>
    <p:extLst>
      <p:ext uri="{BB962C8B-B14F-4D97-AF65-F5344CB8AC3E}">
        <p14:creationId xmlns:p14="http://schemas.microsoft.com/office/powerpoint/2010/main" val="1679797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NL">
  <a:themeElements>
    <a:clrScheme name="Custom 3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B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-Project Overview-J.Yeck  -  Read-Only" id="{D4A49460-A030-40E0-A942-078CDC808C92}" vid="{CAA149F5-F453-43A6-BD36-7417340123D3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9039</TotalTime>
  <Words>3645</Words>
  <Application>Microsoft Office PowerPoint</Application>
  <PresentationFormat>Widescreen</PresentationFormat>
  <Paragraphs>555</Paragraphs>
  <Slides>42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Aptos</vt:lpstr>
      <vt:lpstr>Aptos Display</vt:lpstr>
      <vt:lpstr>Arial</vt:lpstr>
      <vt:lpstr>Calibri</vt:lpstr>
      <vt:lpstr>Calibri Light</vt:lpstr>
      <vt:lpstr>Helvetica Neue</vt:lpstr>
      <vt:lpstr>Symbol</vt:lpstr>
      <vt:lpstr>Wingdings</vt:lpstr>
      <vt:lpstr>Office Theme</vt:lpstr>
      <vt:lpstr>1_BNL</vt:lpstr>
      <vt:lpstr>1_Office Theme</vt:lpstr>
      <vt:lpstr>3_Office Theme</vt:lpstr>
      <vt:lpstr>2_Office Theme</vt:lpstr>
      <vt:lpstr>Collaboration News</vt:lpstr>
      <vt:lpstr>Hey John, start the recording….    </vt:lpstr>
      <vt:lpstr>Agenda</vt:lpstr>
      <vt:lpstr>            @ </vt:lpstr>
      <vt:lpstr>News from the TC Office</vt:lpstr>
      <vt:lpstr>Beam Background Challenges for the ePIC Subsystems </vt:lpstr>
      <vt:lpstr>Inner tracking and synchrotron radiation </vt:lpstr>
      <vt:lpstr>Impact of the background on EMCAL performance</vt:lpstr>
      <vt:lpstr>Background and Photosensor Ageing</vt:lpstr>
      <vt:lpstr>PowerPoint Presentation</vt:lpstr>
      <vt:lpstr>How to register a team at CERN for </vt:lpstr>
      <vt:lpstr>News from Software and Computing</vt:lpstr>
      <vt:lpstr>ePIC Representation at CHEP 2026 (May 25–29, Bangkok, Thailand)</vt:lpstr>
      <vt:lpstr>Purpose of the July Campaign</vt:lpstr>
      <vt:lpstr>Preparations for the July Campaign </vt:lpstr>
      <vt:lpstr>Campaign Dataset Catalogue and Verification Tools</vt:lpstr>
      <vt:lpstr>Collaboration Survey</vt:lpstr>
      <vt:lpstr>Question 1</vt:lpstr>
      <vt:lpstr>Question 2</vt:lpstr>
      <vt:lpstr>Question 3a</vt:lpstr>
      <vt:lpstr>Question 3b</vt:lpstr>
      <vt:lpstr>Question 4</vt:lpstr>
      <vt:lpstr>Question 5</vt:lpstr>
      <vt:lpstr>Question 6</vt:lpstr>
      <vt:lpstr>Overall Survey Assessment</vt:lpstr>
      <vt:lpstr>Upcoming RRB Meeting</vt:lpstr>
      <vt:lpstr>PowerPoint Presentation</vt:lpstr>
      <vt:lpstr>Summer 2026 Joint EICUG/ePIC Meeting</vt:lpstr>
      <vt:lpstr>July Collaboration Meeting Block Structure</vt:lpstr>
      <vt:lpstr>DRAFT Workfest Proposals and Tutorials</vt:lpstr>
      <vt:lpstr>Conferences Needing ePIC Speakers</vt:lpstr>
      <vt:lpstr>Call for Nominations: Vice-chairs of Collaboration Council, Membership Committee, and Conference &amp; Talks Committee</vt:lpstr>
      <vt:lpstr>Survey on ePIC Analysis Formats and Tools</vt:lpstr>
      <vt:lpstr>Upcoming Events 2026</vt:lpstr>
      <vt:lpstr>Pondering QCD</vt:lpstr>
      <vt:lpstr>PowerPoint Presentation</vt:lpstr>
      <vt:lpstr>Joint EICUG/ePIC Plenary Session DRAFT</vt:lpstr>
      <vt:lpstr>Collaboration Goals for the first half of 2026 </vt:lpstr>
      <vt:lpstr>Suggested Action Items (AI)</vt:lpstr>
      <vt:lpstr>ePIC Resources</vt:lpstr>
      <vt:lpstr>EICUG Membership</vt:lpstr>
      <vt:lpstr>CERN Recognized Experiment Status: RE47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 Collaboration Status</dc:title>
  <dc:creator>Lajoie, John G [PHYSA]</dc:creator>
  <cp:lastModifiedBy>Lajoie, John</cp:lastModifiedBy>
  <cp:revision>2967</cp:revision>
  <dcterms:created xsi:type="dcterms:W3CDTF">2023-04-13T13:35:08Z</dcterms:created>
  <dcterms:modified xsi:type="dcterms:W3CDTF">2026-06-05T15:12:56Z</dcterms:modified>
</cp:coreProperties>
</file>