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35"/>
  </p:notesMasterIdLst>
  <p:sldIdLst>
    <p:sldId id="2147469724" r:id="rId7"/>
    <p:sldId id="5840" r:id="rId8"/>
    <p:sldId id="2147469664" r:id="rId9"/>
    <p:sldId id="5916" r:id="rId10"/>
    <p:sldId id="2147469728" r:id="rId11"/>
    <p:sldId id="2147469691" r:id="rId12"/>
    <p:sldId id="256" r:id="rId13"/>
    <p:sldId id="2147469738" r:id="rId14"/>
    <p:sldId id="2147469726" r:id="rId15"/>
    <p:sldId id="2147375499" r:id="rId16"/>
    <p:sldId id="2147375500" r:id="rId17"/>
    <p:sldId id="2147469727" r:id="rId18"/>
    <p:sldId id="39086" r:id="rId19"/>
    <p:sldId id="39087" r:id="rId20"/>
    <p:sldId id="259" r:id="rId21"/>
    <p:sldId id="2147469737" r:id="rId22"/>
    <p:sldId id="2147469708" r:id="rId23"/>
    <p:sldId id="2147469736" r:id="rId24"/>
    <p:sldId id="2147469731" r:id="rId25"/>
    <p:sldId id="2147469733" r:id="rId26"/>
    <p:sldId id="2147469725" r:id="rId27"/>
    <p:sldId id="2147375435" r:id="rId28"/>
    <p:sldId id="2147375461" r:id="rId29"/>
    <p:sldId id="4770" r:id="rId30"/>
    <p:sldId id="2147469667" r:id="rId31"/>
    <p:sldId id="5821" r:id="rId32"/>
    <p:sldId id="5759" r:id="rId33"/>
    <p:sldId id="21474697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0" autoAdjust="0"/>
    <p:restoredTop sz="94632" autoAdjust="0"/>
  </p:normalViewPr>
  <p:slideViewPr>
    <p:cSldViewPr snapToGrid="0">
      <p:cViewPr varScale="1">
        <p:scale>
          <a:sx n="75" d="100"/>
          <a:sy n="75" d="100"/>
        </p:scale>
        <p:origin x="84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1202b38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f1202b38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2025: Italy 3%, </a:t>
            </a:r>
          </a:p>
          <a:p>
            <a:r>
              <a:rPr lang="en-US" dirty="0"/>
              <a:t>2026: BNL SDCF 1%, HPPC 4%, Italy 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817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>
          <a:extLst>
            <a:ext uri="{FF2B5EF4-FFF2-40B4-BE49-F238E27FC236}">
              <a16:creationId xmlns:a16="http://schemas.microsoft.com/office/drawing/2014/main" id="{F832B74A-D0C5-3D9E-20FC-B75FFD02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2:notes">
            <a:extLst>
              <a:ext uri="{FF2B5EF4-FFF2-40B4-BE49-F238E27FC236}">
                <a16:creationId xmlns:a16="http://schemas.microsoft.com/office/drawing/2014/main" id="{4CC17D92-43DE-E692-8D6E-5A4E0C4F5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2:notes">
            <a:extLst>
              <a:ext uri="{FF2B5EF4-FFF2-40B4-BE49-F238E27FC236}">
                <a16:creationId xmlns:a16="http://schemas.microsoft.com/office/drawing/2014/main" id="{D834F6C3-B66D-C09C-0263-5F5B6C6B5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62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dd18952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3edd18952e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21" name="Google Shape;221;g3edd18952e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86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3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9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3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0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3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6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3DE1-8B46-2B68-A834-4806BFC9A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35" y="406400"/>
            <a:ext cx="514218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3A558-A4F2-B68B-DD21-8024DBE2D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207" y="3058128"/>
            <a:ext cx="390459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B1F0-F476-6620-2CF7-516FE8A1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55F4-B7F0-7568-77DB-8A031B9C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EC6-5679-438D-2BD2-D8EF89C3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7865-3444-F90E-8733-62F71B47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107D6-39CA-C1A8-2C2A-E85615B12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789C-52B4-C26A-CC1D-80F65CC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7912A-B47F-162C-386F-92BF8E3A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7D26F-F47B-CFAE-7C0C-C5CD806E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1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6492-1092-A17A-5892-89DC25BE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FE20A-AF4A-995E-A301-99DB8298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6FA1-3092-5944-4E9B-18ED81F4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FF9DA-9CE0-40A5-09F0-4029ACCA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ECA53-26EF-A0D7-26E9-119EF239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95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44C7-7BB1-E0C6-F78C-18BC4219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0EA8-5C99-A3D7-B89B-6B5BA4433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4D9E2-1853-FA4D-373F-0C9E3BE0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01575-5AAB-2390-6A1D-9E5E19AF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7111A-60A9-EEF5-EC39-70BCF233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291A-B67E-A239-6DB2-338397D8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8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C9D7-1ED8-FC14-F069-7B862F9B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0AFD7-DA8A-717E-BE50-0D50B4875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BDB3-96E7-8EF2-F825-0BA2F28F7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E1104-BBB2-18C4-4332-5ACA5373F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347F5-EC1B-69BF-5FE7-50E8C0B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FF9E46-F058-EE4D-7FD5-37EEAC91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993DB-21D9-F85C-2C3D-6E1D738D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40289-C946-2298-A085-34E5A42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90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4C46-9288-1145-6648-2344A01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A7995-C2CF-5D08-0874-2FF92E82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23DB9-C4CA-D802-FEA6-E7379411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F0695-BFFB-40FF-CA5F-14BF76BB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33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8D1C5-B635-6241-B64B-D570F58A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66799-F8DA-E591-14FE-979299CD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DD63-C306-6F61-6173-AAC1F13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7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7547-616E-39D7-967C-6FCCE121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FD1B-BB11-B1F2-4923-617D778F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B594-1B9D-CB01-7D47-6D85234C9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CF1E-6B7E-5B6C-DA38-729A41E3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7C1D8-0CBF-98E4-0204-6127617A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1B839-4CF1-E154-1E7A-BC27F0FA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97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BFE5-77E9-69C2-ED94-19110215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7CAFF-012D-AE76-71AF-15E084631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DAE79-935F-2B62-D3F2-72F63F535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3A051-F4D6-A958-7ED5-A3D3025E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9A86B-3E1B-93E1-DFA4-4C38435B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61D5-4F02-09BA-FB56-78B3F83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16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8D24-EDE1-C315-A615-CD203D4B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731F-D79D-6582-A69F-2CD636043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A349-350F-86D0-08F0-6D29B942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1B573-DC7D-6B61-3F31-62BBDA53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81C7B-9473-350A-B59A-7EEE8F36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0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B17E3-8B01-6BFA-07A8-36A8EAE7C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82654-44BC-4DBD-8479-14CA6407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764D6-DAAE-9690-7837-0C17BE96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7A45-8DDC-7B59-8199-67EEFB87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60300-ACDB-EC7B-F0B6-9153D730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7A0B-DB28-F400-BFC9-FBA92A327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14D58-5998-1958-8B53-230AFBD52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DB1A-BD24-1ED0-6103-63ADEB06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A0CF-4271-C2A5-649F-12004B78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B7851-039B-F838-8C47-D93B90BE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77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C2DD-04DB-D646-3E74-19B15D4C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4627A-D612-7A80-6F20-0B6D70D08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1F81F-20DA-CB62-A6D7-A27A36F3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2EAB1-7AB5-F100-9B7D-55769587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7B9F7-431E-50B4-235D-22B2625D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46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E0BD-B9DE-7C03-B378-EF3ECF49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8B29A-A3E0-6AEE-DC7E-B46496F73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F42D-AD0E-A5E1-093A-68D120EE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2622-FFD0-38B8-390B-CFFAC966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BCD06-D413-287D-0DC5-C0A2AB74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84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4EE44-60F2-2306-0746-F7B52B59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D0483-8ED8-FDAE-6277-511010F4C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A4D3-E633-B762-2B87-B6C97C0FD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B51F1-A3CF-D817-4936-33F8EC81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4DAD4-8D83-B4FA-5C62-D5AEEDFD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802A0-C498-55DF-7F76-EF0434CD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4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7E97-6026-986B-19D1-31E9C666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C78C8-4EA9-512E-F029-C0B6393B4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82EA5-9782-F726-6129-A2DC0B6A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6A5F-7BD8-55DB-9980-9BF4DF759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99B20-7F87-DB96-C180-A36379BF6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22A15-FC43-241B-8201-E1C1C0A3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752AF-7CD9-D81E-5721-C1528F47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F2F1E-2629-4D2D-57F9-20138E6B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69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B61A-17B9-C8DA-5AB8-7C154D43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06D2C-C4BE-FC3E-41FD-BB58DAE3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89377-694C-93C9-5EEA-F9750C50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DFD53-955A-C864-CD3E-E4A86CA4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34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5823D-CB8A-DF57-FFB6-47C4C25A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1B091-0D26-64EE-E8D0-CFBE8AE9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737AC-EA48-B980-D273-41FD55AF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4234-7E2F-9549-2C6E-D524CC4B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54FA2-ECA2-72AF-6414-2E7132044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EE7E1-488A-33B9-98DE-E50E4E08D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CAFF8-45CD-CC18-D14D-C856A95C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1DE2C-B365-080B-FAD0-9F91C03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2DC24-84C4-9FF3-12B5-6B288F1B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5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6B77-93DC-A688-C327-F9897912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7C10CD-D371-93D6-535D-1A24F4FAF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7071B-97D5-3D88-1C0F-471A31C92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4F82C-F6B5-0F44-62A0-B3B39443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2D801-049E-47B8-733B-145639B3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C70E1-1933-75E1-1351-84312B79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E88E-ECD8-C99D-E6A2-0B912A56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70C6-AC31-003A-67F3-235BC0FCD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5CCFA-5610-C0F9-1A55-26BBC026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9B87D-87AA-1AEE-3CBD-5ECF004C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C4923-0E42-511F-A9BB-CB336896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95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D1DAE-6100-BFB0-F24F-3C97E0D3B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B3807-E316-F996-AEF1-2CAD1E745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EF37-4709-D072-EE85-B19359C9C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8360B-CB3D-AF4C-DEF4-B7710E27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44FFA-89CC-ACEE-EC15-EB632354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89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1">
  <p:cSld name="Content Layou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961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2271" y="2866618"/>
            <a:ext cx="4317562" cy="431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2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443181" y="505595"/>
            <a:ext cx="10583064" cy="61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443182" y="1720793"/>
            <a:ext cx="5875975" cy="324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43182" y="5560503"/>
            <a:ext cx="32081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43182" y="5126730"/>
            <a:ext cx="5875975" cy="42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81" y="6178121"/>
            <a:ext cx="1948205" cy="63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1392" y="6434371"/>
            <a:ext cx="1622935" cy="2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4686" y="6425551"/>
            <a:ext cx="506186" cy="33995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>
            <a:spLocks noGrp="1"/>
          </p:cNvSpPr>
          <p:nvPr>
            <p:ph type="pic" idx="3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1769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2">
  <p:cSld name="Content Layou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55643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6204856" y="966055"/>
            <a:ext cx="5492873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272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3">
  <p:cSld name="Content Layout 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4787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7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7053943" y="4062939"/>
            <a:ext cx="4643786" cy="22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7053942" y="966789"/>
            <a:ext cx="4644345" cy="2976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4511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4">
  <p:cSld name="Content Layout 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4787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" name="Google Shape;64;p8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body" idx="2"/>
          </p:nvPr>
        </p:nvSpPr>
        <p:spPr>
          <a:xfrm>
            <a:off x="7053943" y="966055"/>
            <a:ext cx="4643786" cy="22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>
            <a:spLocks noGrp="1"/>
          </p:cNvSpPr>
          <p:nvPr>
            <p:ph type="pic" idx="3"/>
          </p:nvPr>
        </p:nvSpPr>
        <p:spPr>
          <a:xfrm>
            <a:off x="7053942" y="3371187"/>
            <a:ext cx="4644345" cy="2976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0401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5">
  <p:cSld name="Content Layout 5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97678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3" name="Google Shape;73;p9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>
            <a:spLocks noGrp="1"/>
          </p:cNvSpPr>
          <p:nvPr>
            <p:ph type="pic" idx="2"/>
          </p:nvPr>
        </p:nvSpPr>
        <p:spPr>
          <a:xfrm>
            <a:off x="7666264" y="966055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76" name="Google Shape;76;p9"/>
          <p:cNvSpPr>
            <a:spLocks noGrp="1"/>
          </p:cNvSpPr>
          <p:nvPr>
            <p:ph type="pic" idx="3"/>
          </p:nvPr>
        </p:nvSpPr>
        <p:spPr>
          <a:xfrm>
            <a:off x="7666264" y="3763624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811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6">
  <p:cSld name="Content Layout 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4657320" y="966055"/>
            <a:ext cx="697678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" name="Google Shape;82;p10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" name="Google Shape;8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411892" y="966055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5" name="Google Shape;85;p10"/>
          <p:cNvSpPr>
            <a:spLocks noGrp="1"/>
          </p:cNvSpPr>
          <p:nvPr>
            <p:ph type="pic" idx="3"/>
          </p:nvPr>
        </p:nvSpPr>
        <p:spPr>
          <a:xfrm>
            <a:off x="411892" y="3763624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711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7">
  <p:cSld name="Content Layout 7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6125200" y="3445216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1" name="Google Shape;91;p11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1"/>
          <p:cNvSpPr>
            <a:spLocks noGrp="1"/>
          </p:cNvSpPr>
          <p:nvPr>
            <p:ph type="pic" idx="2"/>
          </p:nvPr>
        </p:nvSpPr>
        <p:spPr>
          <a:xfrm>
            <a:off x="411892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94" name="Google Shape;94;p11"/>
          <p:cNvSpPr>
            <a:spLocks noGrp="1"/>
          </p:cNvSpPr>
          <p:nvPr>
            <p:ph type="pic" idx="3"/>
          </p:nvPr>
        </p:nvSpPr>
        <p:spPr>
          <a:xfrm>
            <a:off x="4235248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95" name="Google Shape;95;p11"/>
          <p:cNvSpPr txBox="1">
            <a:spLocks noGrp="1"/>
          </p:cNvSpPr>
          <p:nvPr>
            <p:ph type="body" idx="4"/>
          </p:nvPr>
        </p:nvSpPr>
        <p:spPr>
          <a:xfrm>
            <a:off x="411892" y="3445216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>
            <a:spLocks noGrp="1"/>
          </p:cNvSpPr>
          <p:nvPr>
            <p:ph type="pic" idx="5"/>
          </p:nvPr>
        </p:nvSpPr>
        <p:spPr>
          <a:xfrm>
            <a:off x="8058606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18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8">
  <p:cSld name="Content Layout 8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6125200" y="966055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2"/>
          </p:nvPr>
        </p:nvSpPr>
        <p:spPr>
          <a:xfrm>
            <a:off x="411892" y="966055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3" name="Google Shape;103;p12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4" name="Google Shape;10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>
            <a:spLocks noGrp="1"/>
          </p:cNvSpPr>
          <p:nvPr>
            <p:ph type="pic" idx="3"/>
          </p:nvPr>
        </p:nvSpPr>
        <p:spPr>
          <a:xfrm>
            <a:off x="411892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6" name="Google Shape;106;p12"/>
          <p:cNvSpPr>
            <a:spLocks noGrp="1"/>
          </p:cNvSpPr>
          <p:nvPr>
            <p:ph type="pic" idx="4"/>
          </p:nvPr>
        </p:nvSpPr>
        <p:spPr>
          <a:xfrm>
            <a:off x="4235248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7" name="Google Shape;107;p12"/>
          <p:cNvSpPr>
            <a:spLocks noGrp="1"/>
          </p:cNvSpPr>
          <p:nvPr>
            <p:ph type="pic" idx="5"/>
          </p:nvPr>
        </p:nvSpPr>
        <p:spPr>
          <a:xfrm>
            <a:off x="8058606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5985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Slide">
  <p:cSld name="Questions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2271" y="2866618"/>
            <a:ext cx="4317562" cy="431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2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>
            <a:spLocks noGrp="1"/>
          </p:cNvSpPr>
          <p:nvPr>
            <p:ph type="ctrTitle"/>
          </p:nvPr>
        </p:nvSpPr>
        <p:spPr>
          <a:xfrm>
            <a:off x="443181" y="505595"/>
            <a:ext cx="6986319" cy="61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4760743" y="6341667"/>
            <a:ext cx="32081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body" idx="1"/>
          </p:nvPr>
        </p:nvSpPr>
        <p:spPr>
          <a:xfrm>
            <a:off x="7510538" y="145564"/>
            <a:ext cx="4360333" cy="6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4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81" y="6178121"/>
            <a:ext cx="1948205" cy="63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1392" y="6434371"/>
            <a:ext cx="1622935" cy="2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4686" y="6425551"/>
            <a:ext cx="506186" cy="33995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>
            <a:spLocks noGrp="1"/>
          </p:cNvSpPr>
          <p:nvPr>
            <p:ph type="pic" idx="2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8" name="Google Shape;118;p13"/>
          <p:cNvSpPr txBox="1">
            <a:spLocks noGrp="1"/>
          </p:cNvSpPr>
          <p:nvPr>
            <p:ph type="body" idx="3"/>
          </p:nvPr>
        </p:nvSpPr>
        <p:spPr>
          <a:xfrm>
            <a:off x="7510539" y="847492"/>
            <a:ext cx="4360333" cy="27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sz="1200">
                <a:solidFill>
                  <a:srgbClr val="C000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body" idx="4"/>
          </p:nvPr>
        </p:nvSpPr>
        <p:spPr>
          <a:xfrm>
            <a:off x="424849" y="1726357"/>
            <a:ext cx="5894308" cy="383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－"/>
              <a:defRPr sz="2200">
                <a:solidFill>
                  <a:schemeClr val="accent1"/>
                </a:solidFill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－"/>
              <a:defRPr sz="2200">
                <a:solidFill>
                  <a:schemeClr val="accent1"/>
                </a:solidFill>
              </a:defRPr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47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548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5021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04800" y="46033"/>
            <a:ext cx="11741143" cy="743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824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458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48833" y="883775"/>
            <a:ext cx="11378000" cy="551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03433" lvl="0" indent="-33619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118"/>
            </a:lvl1pPr>
            <a:lvl2pPr marL="806867" lvl="1" indent="-3249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941"/>
            </a:lvl2pPr>
            <a:lvl3pPr marL="1210300" lvl="2" indent="-3249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941"/>
            </a:lvl3pPr>
            <a:lvl4pPr marL="1613733" lvl="3" indent="-2969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500"/>
            </a:lvl4pPr>
            <a:lvl5pPr marL="2017166" lvl="4" indent="-2969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500"/>
            </a:lvl5pPr>
            <a:lvl6pPr marL="2420600" lvl="5" indent="-2969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500"/>
            </a:lvl6pPr>
            <a:lvl7pPr marL="2824033" lvl="6" indent="-29697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500"/>
            </a:lvl7pPr>
            <a:lvl8pPr marL="3227466" lvl="7" indent="-29136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412"/>
            </a:lvl8pPr>
            <a:lvl9pPr marL="3630900" lvl="8" indent="-29136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412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205833" y="6468577"/>
            <a:ext cx="731714" cy="389647"/>
          </a:xfrm>
          <a:prstGeom prst="rect">
            <a:avLst/>
          </a:prstGeom>
        </p:spPr>
        <p:txBody>
          <a:bodyPr spcFirstLastPara="1" wrap="square" lIns="98625" tIns="98625" rIns="98625" bIns="98625" anchor="ctr" anchorCtr="0">
            <a:noAutofit/>
          </a:bodyPr>
          <a:lstStyle>
            <a:lvl1pPr lvl="0" rtl="0">
              <a:buNone/>
              <a:defRPr sz="1147" b="0">
                <a:solidFill>
                  <a:srgbClr val="666666"/>
                </a:solidFill>
              </a:defRPr>
            </a:lvl1pPr>
            <a:lvl2pPr lvl="1" rtl="0">
              <a:buNone/>
              <a:defRPr sz="1147" b="0">
                <a:solidFill>
                  <a:srgbClr val="666666"/>
                </a:solidFill>
              </a:defRPr>
            </a:lvl2pPr>
            <a:lvl3pPr lvl="2" rtl="0">
              <a:buNone/>
              <a:defRPr sz="1147" b="0">
                <a:solidFill>
                  <a:srgbClr val="666666"/>
                </a:solidFill>
              </a:defRPr>
            </a:lvl3pPr>
            <a:lvl4pPr lvl="3" rtl="0">
              <a:buNone/>
              <a:defRPr sz="1147" b="0">
                <a:solidFill>
                  <a:srgbClr val="666666"/>
                </a:solidFill>
              </a:defRPr>
            </a:lvl4pPr>
            <a:lvl5pPr lvl="4" rtl="0">
              <a:buNone/>
              <a:defRPr sz="1147" b="0">
                <a:solidFill>
                  <a:srgbClr val="666666"/>
                </a:solidFill>
              </a:defRPr>
            </a:lvl5pPr>
            <a:lvl6pPr lvl="5" rtl="0">
              <a:buNone/>
              <a:defRPr sz="1147" b="0">
                <a:solidFill>
                  <a:srgbClr val="666666"/>
                </a:solidFill>
              </a:defRPr>
            </a:lvl6pPr>
            <a:lvl7pPr lvl="6" rtl="0">
              <a:buNone/>
              <a:defRPr sz="1147" b="0">
                <a:solidFill>
                  <a:srgbClr val="666666"/>
                </a:solidFill>
              </a:defRPr>
            </a:lvl7pPr>
            <a:lvl8pPr lvl="7" rtl="0">
              <a:buNone/>
              <a:defRPr sz="1147" b="0">
                <a:solidFill>
                  <a:srgbClr val="666666"/>
                </a:solidFill>
              </a:defRPr>
            </a:lvl8pPr>
            <a:lvl9pPr lvl="8" rtl="0">
              <a:buNone/>
              <a:defRPr sz="1147" b="0">
                <a:solidFill>
                  <a:srgbClr val="666666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9008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609600" y="260371"/>
            <a:ext cx="100584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None/>
              <a:defRPr sz="28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609600" y="1028700"/>
            <a:ext cx="10972800" cy="5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72" name="Google Shape;72;p15"/>
          <p:cNvCxnSpPr/>
          <p:nvPr/>
        </p:nvCxnSpPr>
        <p:spPr>
          <a:xfrm>
            <a:off x="0" y="831851"/>
            <a:ext cx="6380000" cy="0"/>
          </a:xfrm>
          <a:prstGeom prst="straightConnector1">
            <a:avLst/>
          </a:prstGeom>
          <a:noFill/>
          <a:ln w="57150" cap="flat" cmpd="sng">
            <a:solidFill>
              <a:srgbClr val="1C629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9601200" y="6356351"/>
            <a:ext cx="1568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67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048000" y="6356351"/>
            <a:ext cx="6096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67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11201400" y="6356351"/>
            <a:ext cx="381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r>
              <a:rPr lang="en"/>
              <a:t>|  </a:t>
            </a:r>
            <a:fld id="{00000000-1234-1234-1234-123412341234}" type="slidenum">
              <a:rPr lang="en"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45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9FDA3-D536-758C-D09F-1635A0E5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8FDDB-0334-413D-93E8-95AFA1A41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7CFD-5CB5-59CF-8E90-373EF9574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A7CE9-7425-68D9-EC94-63B290516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CB99-64B2-CC42-572F-84EED9812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5F70FB-C9A4-6060-D338-1EBD8309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00AD4-2611-A386-6808-3D8D6646B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5AA3A-993B-E742-40D3-5DEE9C9FD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CA242-F3B6-F04E-1589-312380466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35CE0-C701-439F-DF32-8335C669A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1D141-E80F-4F58-9103-A9FB6B3E1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ePIC General Meeting, June 26, 2026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424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rookhavenlab.sharepoint.com/:x:/s/EICPublicSharingDocs/IQB-kLhwyLvuSpfzxCNyxGDOAZRAjAheMUOrajAzU52MJ1s?e=Hhc0ig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indico.bnl.gov/event/33334/attachments/70962/121603/Background_Challenges_DSCs.xls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331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epic-devcloud.org/prod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808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31808/page/739-group-dinner" TargetMode="Externa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808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31808/timetable/" TargetMode="Externa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page@bnl.gov" TargetMode="External"/><Relationship Id="rId2" Type="http://schemas.openxmlformats.org/officeDocument/2006/relationships/hyperlink" Target="https://indico.cern.ch/event/1593982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brandenburg.89@osu.ed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info.recognized-experiments@cern.ch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indico.bnl.gov/event/32211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ndico2.riken.jp/event/5568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519/timetable/#2026061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50095/overview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AE69-B494-68D1-AA62-0342524EE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814" y="2021747"/>
            <a:ext cx="5142186" cy="1990043"/>
          </a:xfrm>
        </p:spPr>
        <p:txBody>
          <a:bodyPr>
            <a:normAutofit/>
          </a:bodyPr>
          <a:lstStyle/>
          <a:p>
            <a:r>
              <a:rPr lang="en-US" dirty="0"/>
              <a:t>Collaboration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E341D-878F-525F-9E15-72B001C1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7814" y="4710045"/>
            <a:ext cx="4938005" cy="1120492"/>
          </a:xfrm>
        </p:spPr>
        <p:txBody>
          <a:bodyPr>
            <a:normAutofit/>
          </a:bodyPr>
          <a:lstStyle/>
          <a:p>
            <a:r>
              <a:rPr lang="en-US" u="sng" dirty="0"/>
              <a:t>John Lajoie</a:t>
            </a:r>
            <a:r>
              <a:rPr lang="en-US" dirty="0"/>
              <a:t>, Silvia Dalla Torre</a:t>
            </a:r>
          </a:p>
          <a:p>
            <a:r>
              <a:rPr lang="en-US" dirty="0"/>
              <a:t>June 26,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74F63-E6D4-1C03-5C6D-B58657B3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23" y="1180040"/>
            <a:ext cx="1743521" cy="12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3A0D-ED7B-7C99-C1B2-FBC7EEB2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3CB4-3256-415B-6F7E-48BB3A26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564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Beam Background Challenges and Test Beam Coordination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C23B8-8F49-2EC3-1EE6-8081EC73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9F6F0-94A3-E91E-E96E-BA4660E7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6449A-9467-9D58-83B0-FE5407D82539}"/>
              </a:ext>
            </a:extLst>
          </p:cNvPr>
          <p:cNvSpPr txBox="1"/>
          <p:nvPr/>
        </p:nvSpPr>
        <p:spPr>
          <a:xfrm>
            <a:off x="257432" y="744209"/>
            <a:ext cx="11677136" cy="55912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Motivations: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Background studies </a:t>
            </a:r>
            <a:r>
              <a:rPr lang="en-US" sz="2000" b="1" dirty="0"/>
              <a:t>needed for pre TDR (subsystems and physics studies)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project needs a </a:t>
            </a:r>
            <a:r>
              <a:rPr lang="en-US" sz="2000" b="1" dirty="0"/>
              <a:t>feedback about </a:t>
            </a:r>
            <a:r>
              <a:rPr lang="en-US" sz="2000" dirty="0"/>
              <a:t>the current scheme of </a:t>
            </a:r>
            <a:r>
              <a:rPr lang="en-US" sz="2000" b="1" dirty="0"/>
              <a:t>collimation and shielding</a:t>
            </a:r>
          </a:p>
          <a:p>
            <a:endParaRPr lang="en-US" sz="2000" baseline="30000" dirty="0"/>
          </a:p>
          <a:p>
            <a:r>
              <a:rPr lang="en-US" sz="2000" b="1" dirty="0"/>
              <a:t>Status and planning: </a:t>
            </a:r>
            <a:r>
              <a:rPr lang="en-US" sz="2000" dirty="0"/>
              <a:t>summarized in a table uploaded to the TIC meeting June 22 agenda </a:t>
            </a:r>
          </a:p>
          <a:p>
            <a:r>
              <a:rPr lang="en-US" sz="2000" dirty="0"/>
              <a:t>( </a:t>
            </a:r>
            <a:r>
              <a:rPr lang="en-US" sz="2000" dirty="0">
                <a:hlinkClick r:id="rId2"/>
              </a:rPr>
              <a:t>https://indico.bnl.gov/event/33334/attachments/70962/121603/Background_Challenges_DSCs.xlsx</a:t>
            </a:r>
            <a:r>
              <a:rPr lang="en-US" sz="2000" dirty="0"/>
              <a:t>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DSLs and DSTCs, are kindly asked </a:t>
            </a:r>
            <a:r>
              <a:rPr lang="en-US" sz="2000" b="1" dirty="0"/>
              <a:t>to check and send feedback/comments/corrections by Monday June 29</a:t>
            </a:r>
            <a:r>
              <a:rPr lang="en-US" sz="2000" b="1" baseline="30000" dirty="0"/>
              <a:t>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r>
              <a:rPr lang="en-US" sz="2000" b="1" dirty="0"/>
              <a:t>The table to insert data rates/hit occupancy is available prepared by Jeff Landgraf:</a:t>
            </a:r>
          </a:p>
          <a:p>
            <a:r>
              <a:rPr lang="en-US" sz="2000" dirty="0">
                <a:hlinkClick r:id="rId3"/>
              </a:rPr>
              <a:t>https://brookhavenlab.sharepoint.com/:x:/s/EICPublicSharingDocs/IQB-kLhwyLvuSpfzxCNyxGDOAZRAjAheMUOrajAzU52MJ1s?e=Hhc0ig</a:t>
            </a:r>
            <a:r>
              <a:rPr lang="en-US" sz="2000" dirty="0"/>
              <a:t> 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DSLs and DSTCs, are kindly asked </a:t>
            </a:r>
            <a:r>
              <a:rPr lang="en-US" sz="2000" b="1" dirty="0"/>
              <a:t>to populate the table as soon as the information becomes available thanks to the ongoing background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Feedback from recent test beams: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BIC at the TIC meeting </a:t>
            </a:r>
            <a:r>
              <a:rPr lang="en-US" sz="2000" i="1" dirty="0"/>
              <a:t>June 8</a:t>
            </a:r>
            <a:r>
              <a:rPr lang="en-US" sz="2000" i="1" baseline="30000" dirty="0"/>
              <a:t>th</a:t>
            </a:r>
            <a:endParaRPr lang="en-US" sz="20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LFHCAL</a:t>
            </a:r>
            <a:r>
              <a:rPr lang="en-US" sz="2000" i="1" dirty="0"/>
              <a:t> </a:t>
            </a:r>
            <a:r>
              <a:rPr lang="en-US" sz="2000" b="1" i="1" dirty="0"/>
              <a:t>at the TIC meeting </a:t>
            </a:r>
            <a:r>
              <a:rPr lang="en-US" sz="2000" i="1" dirty="0"/>
              <a:t>June 22</a:t>
            </a:r>
            <a:r>
              <a:rPr lang="en-US" sz="2000" i="1" baseline="30000" dirty="0"/>
              <a:t>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BBBE68D-0BA9-2CBC-0B12-01428428E960}"/>
              </a:ext>
            </a:extLst>
          </p:cNvPr>
          <p:cNvGrpSpPr/>
          <p:nvPr/>
        </p:nvGrpSpPr>
        <p:grpSpPr>
          <a:xfrm>
            <a:off x="10979339" y="1468815"/>
            <a:ext cx="1028911" cy="1123815"/>
            <a:chOff x="11163089" y="3313202"/>
            <a:chExt cx="1028911" cy="1123815"/>
          </a:xfrm>
        </p:grpSpPr>
        <p:sp>
          <p:nvSpPr>
            <p:cNvPr id="8" name="Explosion: 14 Points 9">
              <a:extLst>
                <a:ext uri="{FF2B5EF4-FFF2-40B4-BE49-F238E27FC236}">
                  <a16:creationId xmlns:a16="http://schemas.microsoft.com/office/drawing/2014/main" id="{482DBF77-2742-6414-0CBA-C8047876BE17}"/>
                </a:ext>
              </a:extLst>
            </p:cNvPr>
            <p:cNvSpPr/>
            <p:nvPr/>
          </p:nvSpPr>
          <p:spPr bwMode="auto">
            <a:xfrm>
              <a:off x="11163089" y="3313202"/>
              <a:ext cx="1028911" cy="1123815"/>
            </a:xfrm>
            <a:prstGeom prst="irregularSeal2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7D895D4-9174-D357-5E41-845A4B26A29B}"/>
                </a:ext>
              </a:extLst>
            </p:cNvPr>
            <p:cNvSpPr txBox="1"/>
            <p:nvPr/>
          </p:nvSpPr>
          <p:spPr>
            <a:xfrm rot="19194259">
              <a:off x="11318312" y="370583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NEW !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8C45A06-4FB5-8566-8DCF-6B2B92F0EF68}"/>
              </a:ext>
            </a:extLst>
          </p:cNvPr>
          <p:cNvGrpSpPr/>
          <p:nvPr/>
        </p:nvGrpSpPr>
        <p:grpSpPr>
          <a:xfrm>
            <a:off x="9272954" y="3060868"/>
            <a:ext cx="1028911" cy="1123815"/>
            <a:chOff x="11163089" y="3313202"/>
            <a:chExt cx="1028911" cy="1123815"/>
          </a:xfrm>
        </p:grpSpPr>
        <p:sp>
          <p:nvSpPr>
            <p:cNvPr id="13" name="Explosion: 14 Points 9">
              <a:extLst>
                <a:ext uri="{FF2B5EF4-FFF2-40B4-BE49-F238E27FC236}">
                  <a16:creationId xmlns:a16="http://schemas.microsoft.com/office/drawing/2014/main" id="{B4DE2D31-7AE3-6293-0A46-3E73D3BAA64D}"/>
                </a:ext>
              </a:extLst>
            </p:cNvPr>
            <p:cNvSpPr/>
            <p:nvPr/>
          </p:nvSpPr>
          <p:spPr bwMode="auto">
            <a:xfrm>
              <a:off x="11163089" y="3313202"/>
              <a:ext cx="1028911" cy="1123815"/>
            </a:xfrm>
            <a:prstGeom prst="irregularSeal2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955BA88-BD93-A4B1-F631-E5089BC5857A}"/>
                </a:ext>
              </a:extLst>
            </p:cNvPr>
            <p:cNvSpPr txBox="1"/>
            <p:nvPr/>
          </p:nvSpPr>
          <p:spPr>
            <a:xfrm rot="19194259">
              <a:off x="11318312" y="370583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NEW !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EE62-7F42-5885-1831-8C35E84B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pic>
        <p:nvPicPr>
          <p:cNvPr id="7" name="Immagine 18">
            <a:extLst>
              <a:ext uri="{FF2B5EF4-FFF2-40B4-BE49-F238E27FC236}">
                <a16:creationId xmlns:a16="http://schemas.microsoft.com/office/drawing/2014/main" id="{C4882002-BC95-4037-9623-85EFA29D1D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88" t="1692" r="4234" b="47953"/>
          <a:stretch>
            <a:fillRect/>
          </a:stretch>
        </p:blipFill>
        <p:spPr>
          <a:xfrm>
            <a:off x="5398894" y="5676072"/>
            <a:ext cx="1988258" cy="1108466"/>
          </a:xfrm>
          <a:prstGeom prst="rect">
            <a:avLst/>
          </a:prstGeom>
        </p:spPr>
      </p:pic>
      <p:pic>
        <p:nvPicPr>
          <p:cNvPr id="9" name="Immagine 20">
            <a:extLst>
              <a:ext uri="{FF2B5EF4-FFF2-40B4-BE49-F238E27FC236}">
                <a16:creationId xmlns:a16="http://schemas.microsoft.com/office/drawing/2014/main" id="{045DB4E2-D203-55A7-A1C0-208B2D26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143"/>
          <a:stretch>
            <a:fillRect/>
          </a:stretch>
        </p:blipFill>
        <p:spPr>
          <a:xfrm>
            <a:off x="7451308" y="5828134"/>
            <a:ext cx="2705520" cy="1014697"/>
          </a:xfrm>
          <a:prstGeom prst="rect">
            <a:avLst/>
          </a:prstGeom>
        </p:spPr>
      </p:pic>
      <p:pic>
        <p:nvPicPr>
          <p:cNvPr id="15" name="Immagine 22">
            <a:extLst>
              <a:ext uri="{FF2B5EF4-FFF2-40B4-BE49-F238E27FC236}">
                <a16:creationId xmlns:a16="http://schemas.microsoft.com/office/drawing/2014/main" id="{05711198-F5D3-125C-DEBC-147A0CF91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400" y="4441362"/>
            <a:ext cx="1509804" cy="1151487"/>
          </a:xfrm>
          <a:prstGeom prst="rect">
            <a:avLst/>
          </a:prstGeom>
        </p:spPr>
      </p:pic>
      <p:sp>
        <p:nvSpPr>
          <p:cNvPr id="17" name="CasellaDiTesto 26">
            <a:extLst>
              <a:ext uri="{FF2B5EF4-FFF2-40B4-BE49-F238E27FC236}">
                <a16:creationId xmlns:a16="http://schemas.microsoft.com/office/drawing/2014/main" id="{2539A81F-0329-A36D-EAA8-D71347C47731}"/>
              </a:ext>
            </a:extLst>
          </p:cNvPr>
          <p:cNvSpPr txBox="1"/>
          <p:nvPr/>
        </p:nvSpPr>
        <p:spPr>
          <a:xfrm>
            <a:off x="6105040" y="4491947"/>
            <a:ext cx="206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Parasitic at </a:t>
            </a:r>
            <a:r>
              <a:rPr lang="en-US" sz="1000" dirty="0" err="1">
                <a:solidFill>
                  <a:schemeClr val="bg1"/>
                </a:solidFill>
              </a:rPr>
              <a:t>Jlab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April and May 2026</a:t>
            </a:r>
            <a:endParaRPr lang="it-IT" sz="1000" dirty="0">
              <a:solidFill>
                <a:schemeClr val="bg1"/>
              </a:solidFill>
            </a:endParaRPr>
          </a:p>
        </p:txBody>
      </p:sp>
      <p:pic>
        <p:nvPicPr>
          <p:cNvPr id="18" name="Immagine 28">
            <a:extLst>
              <a:ext uri="{FF2B5EF4-FFF2-40B4-BE49-F238E27FC236}">
                <a16:creationId xmlns:a16="http://schemas.microsoft.com/office/drawing/2014/main" id="{6A1226C2-A86A-7F75-AE53-EA8815BB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020" y="4449256"/>
            <a:ext cx="1576981" cy="1215124"/>
          </a:xfrm>
          <a:prstGeom prst="rect">
            <a:avLst/>
          </a:prstGeom>
        </p:spPr>
      </p:pic>
      <p:sp>
        <p:nvSpPr>
          <p:cNvPr id="19" name="CasellaDiTesto 30">
            <a:extLst>
              <a:ext uri="{FF2B5EF4-FFF2-40B4-BE49-F238E27FC236}">
                <a16:creationId xmlns:a16="http://schemas.microsoft.com/office/drawing/2014/main" id="{95F0C7FF-1173-9724-23D3-BA3071457DE8}"/>
              </a:ext>
            </a:extLst>
          </p:cNvPr>
          <p:cNvSpPr txBox="1"/>
          <p:nvPr/>
        </p:nvSpPr>
        <p:spPr>
          <a:xfrm>
            <a:off x="7914094" y="5314364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At KEK, May 2026</a:t>
            </a:r>
            <a:endParaRPr lang="it-IT" sz="1000" dirty="0">
              <a:solidFill>
                <a:schemeClr val="bg1"/>
              </a:solidFill>
            </a:endParaRPr>
          </a:p>
        </p:txBody>
      </p:sp>
      <p:pic>
        <p:nvPicPr>
          <p:cNvPr id="20" name="Immagine 32">
            <a:extLst>
              <a:ext uri="{FF2B5EF4-FFF2-40B4-BE49-F238E27FC236}">
                <a16:creationId xmlns:a16="http://schemas.microsoft.com/office/drawing/2014/main" id="{45A11AC4-306D-B6D5-B242-702F57279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345" y="4967356"/>
            <a:ext cx="1721703" cy="737463"/>
          </a:xfrm>
          <a:prstGeom prst="rect">
            <a:avLst/>
          </a:prstGeom>
        </p:spPr>
      </p:pic>
      <p:sp>
        <p:nvSpPr>
          <p:cNvPr id="21" name="CasellaDiTesto 34">
            <a:extLst>
              <a:ext uri="{FF2B5EF4-FFF2-40B4-BE49-F238E27FC236}">
                <a16:creationId xmlns:a16="http://schemas.microsoft.com/office/drawing/2014/main" id="{D0019755-011E-7AE1-BD72-F75D21D486EB}"/>
              </a:ext>
            </a:extLst>
          </p:cNvPr>
          <p:cNvSpPr txBox="1"/>
          <p:nvPr/>
        </p:nvSpPr>
        <p:spPr>
          <a:xfrm>
            <a:off x="9635594" y="4349612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CERN, Aug. 2026, </a:t>
            </a:r>
          </a:p>
          <a:p>
            <a:r>
              <a:rPr lang="en-US" dirty="0"/>
              <a:t>in preparation</a:t>
            </a:r>
            <a:endParaRPr lang="it-IT" dirty="0"/>
          </a:p>
        </p:txBody>
      </p:sp>
      <p:sp>
        <p:nvSpPr>
          <p:cNvPr id="22" name="Rettangolo 25">
            <a:extLst>
              <a:ext uri="{FF2B5EF4-FFF2-40B4-BE49-F238E27FC236}">
                <a16:creationId xmlns:a16="http://schemas.microsoft.com/office/drawing/2014/main" id="{64F47D61-8537-5B0C-DACC-551C6442A8BC}"/>
              </a:ext>
            </a:extLst>
          </p:cNvPr>
          <p:cNvSpPr/>
          <p:nvPr/>
        </p:nvSpPr>
        <p:spPr>
          <a:xfrm rot="20376419">
            <a:off x="7224204" y="4571858"/>
            <a:ext cx="1018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BIC</a:t>
            </a:r>
            <a:endParaRPr lang="it-IT" sz="4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grpSp>
        <p:nvGrpSpPr>
          <p:cNvPr id="23" name="Gruppo 13">
            <a:extLst>
              <a:ext uri="{FF2B5EF4-FFF2-40B4-BE49-F238E27FC236}">
                <a16:creationId xmlns:a16="http://schemas.microsoft.com/office/drawing/2014/main" id="{C680F945-10E5-7F29-6534-BE8F0A22AE3A}"/>
              </a:ext>
            </a:extLst>
          </p:cNvPr>
          <p:cNvGrpSpPr/>
          <p:nvPr/>
        </p:nvGrpSpPr>
        <p:grpSpPr>
          <a:xfrm>
            <a:off x="4746839" y="4641069"/>
            <a:ext cx="1028911" cy="1123815"/>
            <a:chOff x="11163089" y="3313202"/>
            <a:chExt cx="1028911" cy="1123815"/>
          </a:xfrm>
        </p:grpSpPr>
        <p:sp>
          <p:nvSpPr>
            <p:cNvPr id="24" name="Explosion: 14 Points 9">
              <a:extLst>
                <a:ext uri="{FF2B5EF4-FFF2-40B4-BE49-F238E27FC236}">
                  <a16:creationId xmlns:a16="http://schemas.microsoft.com/office/drawing/2014/main" id="{4E971D59-9FB2-6188-D92F-49EDF6F6D951}"/>
                </a:ext>
              </a:extLst>
            </p:cNvPr>
            <p:cNvSpPr/>
            <p:nvPr/>
          </p:nvSpPr>
          <p:spPr bwMode="auto">
            <a:xfrm>
              <a:off x="11163089" y="3313202"/>
              <a:ext cx="1028911" cy="1123815"/>
            </a:xfrm>
            <a:prstGeom prst="irregularSeal2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8EB38C15-B15F-F0E7-D890-8F2250CCE16C}"/>
                </a:ext>
              </a:extLst>
            </p:cNvPr>
            <p:cNvSpPr txBox="1"/>
            <p:nvPr/>
          </p:nvSpPr>
          <p:spPr>
            <a:xfrm rot="19194259">
              <a:off x="11318312" y="370583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NEW !</a:t>
              </a:r>
            </a:p>
          </p:txBody>
        </p:sp>
      </p:grpSp>
      <p:sp>
        <p:nvSpPr>
          <p:cNvPr id="16" name="Rettangolo 23">
            <a:extLst>
              <a:ext uri="{FF2B5EF4-FFF2-40B4-BE49-F238E27FC236}">
                <a16:creationId xmlns:a16="http://schemas.microsoft.com/office/drawing/2014/main" id="{2306F30E-2F20-B8D1-BDEA-5EDB00E9BE45}"/>
              </a:ext>
            </a:extLst>
          </p:cNvPr>
          <p:cNvSpPr/>
          <p:nvPr/>
        </p:nvSpPr>
        <p:spPr>
          <a:xfrm rot="20376419">
            <a:off x="9658177" y="5772610"/>
            <a:ext cx="2073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LFHCAL</a:t>
            </a:r>
            <a:endParaRPr lang="it-IT" sz="4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827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28C0-4FCA-680E-475C-6B425A82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9D2D-6757-1B11-5961-6527C0B9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7" y="136525"/>
            <a:ext cx="12192000" cy="1037968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TC Office priorities in second half of 2026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6B011-FE5C-4510-FAFF-3C32130F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FE82-7A13-A580-0C35-89CA8098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0C8D4-4774-898B-588D-3AE162E8B192}"/>
              </a:ext>
            </a:extLst>
          </p:cNvPr>
          <p:cNvSpPr txBox="1"/>
          <p:nvPr/>
        </p:nvSpPr>
        <p:spPr>
          <a:xfrm>
            <a:off x="204217" y="1093371"/>
            <a:ext cx="11841563" cy="5262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en-US" sz="2400" b="1" i="1" dirty="0"/>
              <a:t>Completion of the background studies, </a:t>
            </a:r>
            <a:r>
              <a:rPr lang="en-US" sz="2400" i="1" dirty="0"/>
              <a:t>ongoing </a:t>
            </a:r>
          </a:p>
          <a:p>
            <a:pPr marL="514350" indent="-514350">
              <a:buFont typeface="+mj-lt"/>
              <a:buAutoNum type="romanLcPeriod"/>
            </a:pPr>
            <a:endParaRPr lang="en-US" sz="2400" b="1" i="1" dirty="0"/>
          </a:p>
          <a:p>
            <a:pPr marL="514350" indent="-514350">
              <a:buFont typeface="+mj-lt"/>
              <a:buAutoNum type="romanLcPeriod"/>
            </a:pPr>
            <a:r>
              <a:rPr lang="en-US" sz="2400" b="1" i="1" dirty="0"/>
              <a:t>Update the </a:t>
            </a:r>
            <a:r>
              <a:rPr lang="en-US" sz="2400" b="1" i="1" dirty="0" err="1"/>
              <a:t>preTDR</a:t>
            </a:r>
            <a:r>
              <a:rPr lang="en-US" sz="2400" b="1" i="1" dirty="0"/>
              <a:t> to include the results of the background studies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i="1" dirty="0"/>
              <a:t>Obviously correlated with (</a:t>
            </a:r>
            <a:r>
              <a:rPr lang="en-US" sz="2400" i="1" dirty="0" err="1"/>
              <a:t>i</a:t>
            </a:r>
            <a:r>
              <a:rPr lang="en-US" sz="2400" i="1" dirty="0"/>
              <a:t>) to be started in parallel with the completion of (</a:t>
            </a:r>
            <a:r>
              <a:rPr lang="en-US" sz="2400" i="1" dirty="0" err="1"/>
              <a:t>i</a:t>
            </a:r>
            <a:r>
              <a:rPr lang="en-US" sz="2400" i="1" dirty="0"/>
              <a:t>) </a:t>
            </a:r>
            <a:r>
              <a:rPr lang="en-US" sz="2400" b="1" i="1" dirty="0"/>
              <a:t>Coordination of the NIM-a Papers, DSC sector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514350" indent="-514350">
              <a:buFont typeface="+mj-lt"/>
              <a:buAutoNum type="romanLcPeriod"/>
            </a:pPr>
            <a:r>
              <a:rPr lang="en-US" sz="2400" b="1" i="1" dirty="0"/>
              <a:t>Coordination of the NIM-A Papers, DSC sector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i="1" dirty="0"/>
              <a:t>In parallel with </a:t>
            </a:r>
            <a:r>
              <a:rPr lang="en-US" sz="2400" i="1" dirty="0" err="1"/>
              <a:t>preTDR</a:t>
            </a:r>
            <a:r>
              <a:rPr lang="en-US" sz="2400" i="1" dirty="0"/>
              <a:t> update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514350" indent="-514350">
              <a:buFont typeface="+mj-lt"/>
              <a:buAutoNum type="romanLcPeriod"/>
            </a:pPr>
            <a:r>
              <a:rPr lang="en-US" sz="2400" b="1" i="1" dirty="0"/>
              <a:t>Status / perspectives/ encouragements for “full chain studies”: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Sensor &amp; FEE ASIC + FEB &amp; RDO &amp; DAM + FBDC &amp; DAQ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Of course, progressing step by step starting by coupling sensor and FEE (first step)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This first step is also key to confirm the sensor performance: in terms of performance sensor and FEE are a fully integrated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1688B-300D-749F-8D5C-438360FD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</p:spTree>
    <p:extLst>
      <p:ext uri="{BB962C8B-B14F-4D97-AF65-F5344CB8AC3E}">
        <p14:creationId xmlns:p14="http://schemas.microsoft.com/office/powerpoint/2010/main" val="427505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3C2B-0B94-54AF-E90D-50D535E3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13" y="252466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News from Software and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7E09-6A4B-17DF-CA08-E2523840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9A461-C446-7A54-DCE3-AAAD6031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37C8A-6406-8C31-4F38-74910BA8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DCE85-0B9F-8288-C38C-34BABB22F0F3}"/>
              </a:ext>
            </a:extLst>
          </p:cNvPr>
          <p:cNvSpPr txBox="1"/>
          <p:nvPr/>
        </p:nvSpPr>
        <p:spPr>
          <a:xfrm>
            <a:off x="838199" y="5729591"/>
            <a:ext cx="919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courtesy of Markus Diefenthaler, Dmitry </a:t>
            </a:r>
            <a:r>
              <a:rPr lang="en-US" dirty="0" err="1"/>
              <a:t>Kalinkin</a:t>
            </a:r>
            <a:r>
              <a:rPr lang="en-US" dirty="0"/>
              <a:t>, Holly </a:t>
            </a:r>
            <a:r>
              <a:rPr lang="en-US" dirty="0" err="1"/>
              <a:t>Szumila</a:t>
            </a:r>
            <a:r>
              <a:rPr lang="en-US" dirty="0"/>
              <a:t> Vance, Torre </a:t>
            </a:r>
            <a:r>
              <a:rPr lang="en-US" dirty="0" err="1"/>
              <a:t>Wenaus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7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CA01D76-1884-891F-B718-7D0667C52C52}"/>
              </a:ext>
            </a:extLst>
          </p:cNvPr>
          <p:cNvSpPr/>
          <p:nvPr/>
        </p:nvSpPr>
        <p:spPr>
          <a:xfrm>
            <a:off x="7636934" y="5431093"/>
            <a:ext cx="2889300" cy="6437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700B41-3DA5-E76B-2632-7900AD4E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0" y="1656905"/>
            <a:ext cx="5715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6BA75-6CD4-0820-8498-2426F3AC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 and Storage: </a:t>
            </a:r>
            <a:r>
              <a:rPr lang="en-US" dirty="0">
                <a:solidFill>
                  <a:schemeClr val="accent1"/>
                </a:solidFill>
              </a:rPr>
              <a:t>Status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3E252-629E-C559-63BF-2AC246827D43}"/>
              </a:ext>
            </a:extLst>
          </p:cNvPr>
          <p:cNvSpPr txBox="1"/>
          <p:nvPr/>
        </p:nvSpPr>
        <p:spPr>
          <a:xfrm>
            <a:off x="411891" y="887231"/>
            <a:ext cx="7028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Monthly simulation campaigns for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preTDR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 CD-2 preparations: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BAC94-9AC9-4DBF-D124-C76A4DBFD7B2}"/>
              </a:ext>
            </a:extLst>
          </p:cNvPr>
          <p:cNvSpPr txBox="1"/>
          <p:nvPr/>
        </p:nvSpPr>
        <p:spPr>
          <a:xfrm>
            <a:off x="488580" y="5431093"/>
            <a:ext cx="828288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ePIC is building its distributed compute and storage fabric now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with ongoing discussions about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additional international contributions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F6002D-BC6F-CFA7-9202-6BF876070141}"/>
              </a:ext>
            </a:extLst>
          </p:cNvPr>
          <p:cNvGrpSpPr/>
          <p:nvPr/>
        </p:nvGrpSpPr>
        <p:grpSpPr>
          <a:xfrm>
            <a:off x="798510" y="4360475"/>
            <a:ext cx="5962129" cy="742139"/>
            <a:chOff x="892190" y="3812343"/>
            <a:chExt cx="5962129" cy="7421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55398D-864C-3E4C-33F1-3774E697C5F8}"/>
                </a:ext>
              </a:extLst>
            </p:cNvPr>
            <p:cNvSpPr/>
            <p:nvPr/>
          </p:nvSpPr>
          <p:spPr>
            <a:xfrm>
              <a:off x="892190" y="4246705"/>
              <a:ext cx="1072055" cy="274320"/>
            </a:xfrm>
            <a:prstGeom prst="rect">
              <a:avLst/>
            </a:prstGeom>
            <a:solidFill>
              <a:srgbClr val="CD5B01"/>
            </a:solidFill>
            <a:ln>
              <a:solidFill>
                <a:srgbClr val="CD5B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500 TB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753D3-9B5D-72C1-AF7B-15DAEBEBECDC}"/>
                </a:ext>
              </a:extLst>
            </p:cNvPr>
            <p:cNvSpPr/>
            <p:nvPr/>
          </p:nvSpPr>
          <p:spPr>
            <a:xfrm>
              <a:off x="2903732" y="4246705"/>
              <a:ext cx="1072055" cy="274320"/>
            </a:xfrm>
            <a:prstGeom prst="rect">
              <a:avLst/>
            </a:prstGeom>
            <a:solidFill>
              <a:srgbClr val="CD5B01"/>
            </a:solidFill>
            <a:ln>
              <a:solidFill>
                <a:srgbClr val="CD5B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500 TB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4F173B-C910-3782-D604-81FA6AEF3AB4}"/>
                </a:ext>
              </a:extLst>
            </p:cNvPr>
            <p:cNvSpPr/>
            <p:nvPr/>
          </p:nvSpPr>
          <p:spPr>
            <a:xfrm>
              <a:off x="4915274" y="4246705"/>
              <a:ext cx="1072055" cy="274320"/>
            </a:xfrm>
            <a:prstGeom prst="rect">
              <a:avLst/>
            </a:prstGeom>
            <a:solidFill>
              <a:srgbClr val="CD5B01"/>
            </a:solidFill>
            <a:ln>
              <a:solidFill>
                <a:srgbClr val="CD5B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500 TB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C5F076-15DF-767F-ED1A-F6DA819A24C7}"/>
                </a:ext>
              </a:extLst>
            </p:cNvPr>
            <p:cNvSpPr/>
            <p:nvPr/>
          </p:nvSpPr>
          <p:spPr>
            <a:xfrm>
              <a:off x="4915274" y="3812343"/>
              <a:ext cx="1072055" cy="411480"/>
            </a:xfrm>
            <a:prstGeom prst="rect">
              <a:avLst/>
            </a:prstGeom>
            <a:solidFill>
              <a:srgbClr val="58BCED"/>
            </a:solidFill>
            <a:ln>
              <a:solidFill>
                <a:srgbClr val="58BC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750 TB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88892B-08C3-186E-AA4A-5CC166484CB4}"/>
                </a:ext>
              </a:extLst>
            </p:cNvPr>
            <p:cNvSpPr txBox="1"/>
            <p:nvPr/>
          </p:nvSpPr>
          <p:spPr>
            <a:xfrm>
              <a:off x="6139442" y="3916046"/>
              <a:ext cx="607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8BCE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BNL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A30627-3905-C145-F5D5-9141B9C1DB40}"/>
                </a:ext>
              </a:extLst>
            </p:cNvPr>
            <p:cNvSpPr txBox="1"/>
            <p:nvPr/>
          </p:nvSpPr>
          <p:spPr>
            <a:xfrm>
              <a:off x="6139442" y="4246705"/>
              <a:ext cx="714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D5B0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JLab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D5B0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8358A0-DBAF-A8A2-9460-3ABF10DC45FD}"/>
              </a:ext>
            </a:extLst>
          </p:cNvPr>
          <p:cNvSpPr txBox="1"/>
          <p:nvPr/>
        </p:nvSpPr>
        <p:spPr>
          <a:xfrm>
            <a:off x="411891" y="1354848"/>
            <a:ext cx="331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Compute Capacity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1ED5A-F309-128A-8B30-A23B22F2E0FC}"/>
              </a:ext>
            </a:extLst>
          </p:cNvPr>
          <p:cNvSpPr txBox="1"/>
          <p:nvPr/>
        </p:nvSpPr>
        <p:spPr>
          <a:xfrm>
            <a:off x="488580" y="4032791"/>
            <a:ext cx="2333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Storage Capacity </a:t>
            </a:r>
          </a:p>
        </p:txBody>
      </p:sp>
      <p:sp>
        <p:nvSpPr>
          <p:cNvPr id="3" name="Google Shape;481;p54">
            <a:extLst>
              <a:ext uri="{FF2B5EF4-FFF2-40B4-BE49-F238E27FC236}">
                <a16:creationId xmlns:a16="http://schemas.microsoft.com/office/drawing/2014/main" id="{D9111D0E-0814-B250-BC55-D612A8F77605}"/>
              </a:ext>
            </a:extLst>
          </p:cNvPr>
          <p:cNvSpPr/>
          <p:nvPr/>
        </p:nvSpPr>
        <p:spPr>
          <a:xfrm>
            <a:off x="9500150" y="6390418"/>
            <a:ext cx="269185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FCBC8-7531-7E2D-1EA4-E38B71F69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180" y="6311076"/>
            <a:ext cx="650549" cy="4675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E7CE5A-9B53-C8C8-5E9F-3A3868A1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47" t="8000" r="1406" b="8000"/>
          <a:stretch>
            <a:fillRect/>
          </a:stretch>
        </p:blipFill>
        <p:spPr>
          <a:xfrm>
            <a:off x="6882190" y="1965960"/>
            <a:ext cx="1509486" cy="1828800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B8B36-1F4F-490B-AAFB-D389A5009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676" y="2810577"/>
            <a:ext cx="731520" cy="365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BA1A49-E318-3836-A4DD-76EA6C06F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264" y="3387960"/>
            <a:ext cx="551145" cy="365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09BA36E-61E7-62E7-7A1D-79F80A3DCC2A}"/>
              </a:ext>
            </a:extLst>
          </p:cNvPr>
          <p:cNvGrpSpPr/>
          <p:nvPr/>
        </p:nvGrpSpPr>
        <p:grpSpPr>
          <a:xfrm>
            <a:off x="8391676" y="5570087"/>
            <a:ext cx="1994963" cy="365760"/>
            <a:chOff x="8629717" y="5431093"/>
            <a:chExt cx="1994963" cy="365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BDCF59-72E2-013D-8EA3-F59C76CD7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1791" y="5431093"/>
              <a:ext cx="547955" cy="365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646714D-4E3B-CD72-23D2-95CC0888D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9717" y="5431093"/>
              <a:ext cx="547954" cy="365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CD232DA-B2A7-B55C-AC28-328682E06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29" r="-129"/>
            <a:stretch/>
          </p:blipFill>
          <p:spPr>
            <a:xfrm>
              <a:off x="10011328" y="5431093"/>
              <a:ext cx="613352" cy="365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061808-1D46-363F-6CEA-9A66AD0C9A73}"/>
              </a:ext>
            </a:extLst>
          </p:cNvPr>
          <p:cNvGrpSpPr/>
          <p:nvPr/>
        </p:nvGrpSpPr>
        <p:grpSpPr>
          <a:xfrm>
            <a:off x="7069098" y="4360475"/>
            <a:ext cx="3457136" cy="837044"/>
            <a:chOff x="7936354" y="4483387"/>
            <a:chExt cx="3457136" cy="83704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B87538-6424-2C51-257E-C2DADE74AF25}"/>
                </a:ext>
              </a:extLst>
            </p:cNvPr>
            <p:cNvSpPr/>
            <p:nvPr/>
          </p:nvSpPr>
          <p:spPr>
            <a:xfrm>
              <a:off x="7936354" y="4483387"/>
              <a:ext cx="3457136" cy="83704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94DA1C-CF3F-F181-B964-BB859AA43E05}"/>
                </a:ext>
              </a:extLst>
            </p:cNvPr>
            <p:cNvSpPr/>
            <p:nvPr/>
          </p:nvSpPr>
          <p:spPr>
            <a:xfrm>
              <a:off x="8043035" y="4920538"/>
              <a:ext cx="1072055" cy="2743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+ 500 TB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791E6D-E5E9-7E70-A426-378F92E0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36390" y="4710242"/>
              <a:ext cx="547954" cy="365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A048D2-D3AF-87C6-94E6-89EC412DA911}"/>
                </a:ext>
              </a:extLst>
            </p:cNvPr>
            <p:cNvSpPr txBox="1"/>
            <p:nvPr/>
          </p:nvSpPr>
          <p:spPr>
            <a:xfrm>
              <a:off x="9147754" y="4518926"/>
              <a:ext cx="18626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Academia Sinica Grid Computing Centre (ASGC) 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0B5805-6F06-717B-1F4A-E867FC537AC2}"/>
                </a:ext>
              </a:extLst>
            </p:cNvPr>
            <p:cNvSpPr txBox="1"/>
            <p:nvPr/>
          </p:nvSpPr>
          <p:spPr>
            <a:xfrm>
              <a:off x="7951809" y="4533111"/>
              <a:ext cx="789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BE1D1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NEW</a:t>
              </a:r>
            </a:p>
          </p:txBody>
        </p:sp>
      </p:grp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CAA715CA-B128-2849-7718-96ABA35EE5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ePIC General Meeting, June 26, 2026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8E4B42D-592B-8FCB-7AD4-B19EC8A0A7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65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>
          <a:extLst>
            <a:ext uri="{FF2B5EF4-FFF2-40B4-BE49-F238E27FC236}">
              <a16:creationId xmlns:a16="http://schemas.microsoft.com/office/drawing/2014/main" id="{FE356816-D242-A094-EECC-F343C1EE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0">
            <a:extLst>
              <a:ext uri="{FF2B5EF4-FFF2-40B4-BE49-F238E27FC236}">
                <a16:creationId xmlns:a16="http://schemas.microsoft.com/office/drawing/2014/main" id="{6850F30C-17A5-D559-F578-5280014E7D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Automated Productions: </a:t>
            </a:r>
            <a:r>
              <a:rPr lang="en-US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Status and Plans Discussion on June 24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9" name="Google Shape;809;p90">
            <a:extLst>
              <a:ext uri="{FF2B5EF4-FFF2-40B4-BE49-F238E27FC236}">
                <a16:creationId xmlns:a16="http://schemas.microsoft.com/office/drawing/2014/main" id="{7E9CF90C-1B62-2524-EEF7-5F0341679AB2}"/>
              </a:ext>
            </a:extLst>
          </p:cNvPr>
          <p:cNvSpPr/>
          <p:nvPr/>
        </p:nvSpPr>
        <p:spPr>
          <a:xfrm>
            <a:off x="9500150" y="6390418"/>
            <a:ext cx="269185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0" name="Google Shape;810;p90">
            <a:extLst>
              <a:ext uri="{FF2B5EF4-FFF2-40B4-BE49-F238E27FC236}">
                <a16:creationId xmlns:a16="http://schemas.microsoft.com/office/drawing/2014/main" id="{5A207BCD-8DC7-5D0B-A72F-BB910ACDCD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180" y="6311076"/>
            <a:ext cx="650549" cy="46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2;p5" title="Screenshot 2026-06-21 at 17.19.05.png">
            <a:extLst>
              <a:ext uri="{FF2B5EF4-FFF2-40B4-BE49-F238E27FC236}">
                <a16:creationId xmlns:a16="http://schemas.microsoft.com/office/drawing/2014/main" id="{A30948A1-14C9-0D0A-3966-44FD873688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t="4827" b="-4827"/>
          <a:stretch>
            <a:fillRect/>
          </a:stretch>
        </p:blipFill>
        <p:spPr>
          <a:xfrm>
            <a:off x="411892" y="844911"/>
            <a:ext cx="8402048" cy="5029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35;p5">
            <a:extLst>
              <a:ext uri="{FF2B5EF4-FFF2-40B4-BE49-F238E27FC236}">
                <a16:creationId xmlns:a16="http://schemas.microsoft.com/office/drawing/2014/main" id="{EDA42163-2320-1E5D-CC37-94807B39F1A3}"/>
              </a:ext>
            </a:extLst>
          </p:cNvPr>
          <p:cNvSpPr txBox="1"/>
          <p:nvPr/>
        </p:nvSpPr>
        <p:spPr>
          <a:xfrm>
            <a:off x="7097852" y="1927733"/>
            <a:ext cx="1610213" cy="124013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669" tIns="80669" rIns="80669" bIns="80669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Validation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using detector and physics benchmarks and Hydra work in progress.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4;p5">
            <a:extLst>
              <a:ext uri="{FF2B5EF4-FFF2-40B4-BE49-F238E27FC236}">
                <a16:creationId xmlns:a16="http://schemas.microsoft.com/office/drawing/2014/main" id="{EC5B40AA-8D23-B710-53A2-FBC8F13C09CA}"/>
              </a:ext>
            </a:extLst>
          </p:cNvPr>
          <p:cNvSpPr txBox="1"/>
          <p:nvPr/>
        </p:nvSpPr>
        <p:spPr>
          <a:xfrm>
            <a:off x="3670487" y="1158506"/>
            <a:ext cx="5143453" cy="409135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669" tIns="80669" rIns="80669" bIns="80669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Openly accessible mirror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https://epic-devcloud.org/prod/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2B83C5-6BD8-8091-3719-94AB5F96680D}"/>
              </a:ext>
            </a:extLst>
          </p:cNvPr>
          <p:cNvSpPr/>
          <p:nvPr/>
        </p:nvSpPr>
        <p:spPr>
          <a:xfrm>
            <a:off x="411892" y="5539563"/>
            <a:ext cx="8402048" cy="8244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We are shifting from manual campaign coordination to an automated workflow using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PanDA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and AI agents.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epicprod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will make simulation production more accessible and scalable for ePIC, starting with the July campaign. More details at the collaboration meeting. </a:t>
            </a:r>
          </a:p>
        </p:txBody>
      </p:sp>
      <p:sp>
        <p:nvSpPr>
          <p:cNvPr id="13" name="Google Shape;34;p5">
            <a:extLst>
              <a:ext uri="{FF2B5EF4-FFF2-40B4-BE49-F238E27FC236}">
                <a16:creationId xmlns:a16="http://schemas.microsoft.com/office/drawing/2014/main" id="{FE82005A-4FF9-C046-A734-E2BF5C33A21C}"/>
              </a:ext>
            </a:extLst>
          </p:cNvPr>
          <p:cNvSpPr txBox="1"/>
          <p:nvPr/>
        </p:nvSpPr>
        <p:spPr>
          <a:xfrm>
            <a:off x="9129986" y="2224634"/>
            <a:ext cx="2567743" cy="164024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669" tIns="80669" rIns="80669" bIns="80669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Everyone can have a look at the open mirror,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 login required.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Any input on what you see is highly welcome!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C05FE84-2609-2F45-8743-28D3C38B50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ePIC General Meeting, June 26, 2026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16F8E-95C5-C79A-F7FC-10244C5ED3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14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SzPts val="800"/>
            </a:pPr>
            <a:r>
              <a:rPr lang="en" dirty="0"/>
              <a:t>ePIC Software and Simulations Paper: </a:t>
            </a:r>
            <a:r>
              <a:rPr lang="en" dirty="0">
                <a:solidFill>
                  <a:schemeClr val="accent1"/>
                </a:solidFill>
              </a:rPr>
              <a:t>Motivation and Scope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25" name="Google Shape;225;p33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4000" cy="3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ePIC TIC Meeting, June 22, 2026.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00" cy="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9500151" y="6390419"/>
            <a:ext cx="2692000" cy="4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180" y="6311076"/>
            <a:ext cx="650549" cy="46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FB0347-F24B-8B40-5863-EC12DCB8D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43" b="866"/>
          <a:stretch>
            <a:fillRect/>
          </a:stretch>
        </p:blipFill>
        <p:spPr>
          <a:xfrm>
            <a:off x="411892" y="945977"/>
            <a:ext cx="3279059" cy="5303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D05742-A05C-CB06-3B82-F4806A974176}"/>
              </a:ext>
            </a:extLst>
          </p:cNvPr>
          <p:cNvSpPr txBox="1"/>
          <p:nvPr/>
        </p:nvSpPr>
        <p:spPr>
          <a:xfrm>
            <a:off x="4656083" y="945977"/>
            <a:ext cx="7041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Need for a Software and Simulation Paper for NIM-A Special Issue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major collaborative effort that deserves documentation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reference for simulation efforts by DSCs and PWGs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Suggested by DSCs during a TIC meeting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 Document the full process of campaign delivery and processing: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the software is developed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simulation and reconstruction are processed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simulation campaigns are carried out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data analysis is performed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the overall framework connects to future developments and ongoing testbed efforts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TIC reviewed the outline on June 22.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808F-32D9-C00D-03E7-596B335B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4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Science Report </a:t>
            </a:r>
            <a:r>
              <a:rPr lang="en-US" b="1">
                <a:solidFill>
                  <a:schemeClr val="accent1"/>
                </a:solidFill>
              </a:rPr>
              <a:t>- Endgame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986A-C072-714F-58B9-8923FBC5A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97" y="1397384"/>
            <a:ext cx="5395452" cy="50954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Comments solicited from Collaboration </a:t>
            </a:r>
          </a:p>
          <a:p>
            <a:pPr lvl="1"/>
            <a:r>
              <a:rPr lang="en-US" dirty="0"/>
              <a:t>Due June 23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r>
              <a:rPr lang="en-US" dirty="0"/>
              <a:t>PACs++ at work revising document</a:t>
            </a:r>
          </a:p>
          <a:p>
            <a:r>
              <a:rPr lang="en-US" dirty="0"/>
              <a:t>Call out to CC representatives to review draft author list</a:t>
            </a:r>
          </a:p>
          <a:p>
            <a:pPr lvl="1"/>
            <a:r>
              <a:rPr lang="en-US" dirty="0"/>
              <a:t>SP, CC Office will meet with Membership and Publication committee chairs to revise author list June 30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Includes request for acknowledgements</a:t>
            </a:r>
          </a:p>
          <a:p>
            <a:r>
              <a:rPr lang="en-US" dirty="0"/>
              <a:t>PACs submit to SP/CC ~July 1</a:t>
            </a:r>
            <a:r>
              <a:rPr lang="en-US" baseline="30000" dirty="0"/>
              <a:t>st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final read</a:t>
            </a:r>
          </a:p>
          <a:p>
            <a:r>
              <a:rPr lang="en-US" dirty="0"/>
              <a:t>Send to Lab ALD’s by July collaboration meeting.</a:t>
            </a:r>
          </a:p>
          <a:p>
            <a:r>
              <a:rPr lang="en-US" dirty="0"/>
              <a:t>Submit to </a:t>
            </a:r>
            <a:r>
              <a:rPr lang="en-US" dirty="0" err="1"/>
              <a:t>arXiv</a:t>
            </a:r>
            <a:r>
              <a:rPr lang="en-US" dirty="0"/>
              <a:t> following collaboration meeting.</a:t>
            </a:r>
          </a:p>
          <a:p>
            <a:pPr lvl="1"/>
            <a:r>
              <a:rPr lang="en-US" dirty="0"/>
              <a:t>Working with BNL graphic design on a cover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4C2A1-129D-A66B-AB2F-B50F029E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C68B7-F110-5AD4-BDE7-F5080AEB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A294-749D-0409-B694-3E6CDCFA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DAC79-6133-0BBD-FFE5-BE14B1AA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652" y="1258530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69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90" y="122446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E603E-71E9-0A8C-47EA-3E94805DF42B}"/>
              </a:ext>
            </a:extLst>
          </p:cNvPr>
          <p:cNvSpPr txBox="1"/>
          <p:nvPr/>
        </p:nvSpPr>
        <p:spPr>
          <a:xfrm>
            <a:off x="355923" y="956681"/>
            <a:ext cx="517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Summer 2026 joint EICUG/</a:t>
            </a:r>
            <a:r>
              <a:rPr lang="en-US" dirty="0" err="1"/>
              <a:t>ePIC</a:t>
            </a:r>
            <a:r>
              <a:rPr lang="en-US" dirty="0"/>
              <a:t> meeting will be held at the University of Glasgow July 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  <a:br>
              <a:rPr lang="en-US" dirty="0"/>
            </a:br>
            <a:r>
              <a:rPr lang="en-US" b="1" dirty="0"/>
              <a:t>ECR event July 11-12</a:t>
            </a:r>
            <a:r>
              <a:rPr lang="en-US" b="1" baseline="30000" dirty="0"/>
              <a:t>th</a:t>
            </a:r>
            <a:r>
              <a:rPr lang="en-US" b="1" dirty="0"/>
              <a:t> (organized by EICUG) </a:t>
            </a:r>
          </a:p>
          <a:p>
            <a:br>
              <a:rPr lang="en-US" dirty="0"/>
            </a:br>
            <a:r>
              <a:rPr lang="en-US" dirty="0">
                <a:hlinkClick r:id="rId3"/>
              </a:rPr>
              <a:t>https://indico.bnl.gov/event/31808/</a:t>
            </a:r>
            <a:endParaRPr lang="en-US" dirty="0"/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0C600-FB3D-1F57-C188-C13F0BD7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9D0C-21D9-59EE-73AE-249A2921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9CE6A-C8CB-66F1-57AA-559615F488A9}"/>
              </a:ext>
            </a:extLst>
          </p:cNvPr>
          <p:cNvSpPr txBox="1"/>
          <p:nvPr/>
        </p:nvSpPr>
        <p:spPr>
          <a:xfrm>
            <a:off x="355923" y="2707012"/>
            <a:ext cx="4974265" cy="38779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REMINDERS: </a:t>
            </a:r>
          </a:p>
          <a:p>
            <a:endParaRPr lang="en-US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If you have registered for the dinner, please select menu choices ASAP: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u="sng" dirty="0">
                <a:hlinkClick r:id="rId5"/>
              </a:rPr>
              <a:t>https://indico.bnl.gov/event/31808/page/739-group-dinner</a:t>
            </a:r>
            <a:endParaRPr lang="en-US" sz="1400" u="sng" dirty="0"/>
          </a:p>
          <a:p>
            <a:endParaRPr lang="en-US" sz="1400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Excursions prices now fixed, payment links going out soon: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Stirling Castle : £40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Loch Lomond : £40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Clydeside Distillery: £25</a:t>
            </a:r>
          </a:p>
          <a:p>
            <a:pPr lvl="1"/>
            <a:r>
              <a:rPr lang="en-US" sz="1400" dirty="0" err="1">
                <a:solidFill>
                  <a:schemeClr val="bg1"/>
                </a:solidFill>
              </a:rPr>
              <a:t>Tennents</a:t>
            </a:r>
            <a:r>
              <a:rPr lang="en-US" sz="1400" dirty="0">
                <a:solidFill>
                  <a:schemeClr val="bg1"/>
                </a:solidFill>
              </a:rPr>
              <a:t> Brewery: £25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 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Whisky Tasting: £25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Group Dinner: £75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161EC-DEA3-B1C5-A2EE-E209354FBB62}"/>
              </a:ext>
            </a:extLst>
          </p:cNvPr>
          <p:cNvSpPr txBox="1"/>
          <p:nvPr/>
        </p:nvSpPr>
        <p:spPr>
          <a:xfrm>
            <a:off x="7017774" y="1266814"/>
            <a:ext cx="318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184 Registered, 102 In-Person</a:t>
            </a:r>
          </a:p>
        </p:txBody>
      </p:sp>
    </p:spTree>
    <p:extLst>
      <p:ext uri="{BB962C8B-B14F-4D97-AF65-F5344CB8AC3E}">
        <p14:creationId xmlns:p14="http://schemas.microsoft.com/office/powerpoint/2010/main" val="2088516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3B2B2-D7F9-E6BD-80EE-C9A60504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Meeting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2867-2840-BF24-3872-F5E4B46C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6DC34-B79A-157F-6E7C-A6C44C9A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5834-C268-9194-A9E1-E9F3AC38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CA7D8F-4958-FF6F-5774-95159DE0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27291"/>
            <a:ext cx="10515600" cy="411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06D0A-0CBB-25CB-4ACB-BE5B74A6E9B8}"/>
              </a:ext>
            </a:extLst>
          </p:cNvPr>
          <p:cNvSpPr txBox="1"/>
          <p:nvPr/>
        </p:nvSpPr>
        <p:spPr>
          <a:xfrm>
            <a:off x="7669161" y="92423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https://indico.bnl.gov/event/31808/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4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AEB1-3797-7A65-FF4E-2A108ECD6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7875"/>
          </a:xfrm>
        </p:spPr>
        <p:txBody>
          <a:bodyPr/>
          <a:lstStyle/>
          <a:p>
            <a:r>
              <a:rPr lang="en-US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Workfest</a:t>
            </a:r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Organization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C959D-4488-2ED0-C052-1552A761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C5EE9-677C-4687-B0B8-2BD0DFADC29C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3FE0F-6097-7129-BD7D-9372B403D701}"/>
              </a:ext>
            </a:extLst>
          </p:cNvPr>
          <p:cNvSpPr txBox="1"/>
          <p:nvPr/>
        </p:nvSpPr>
        <p:spPr>
          <a:xfrm>
            <a:off x="231108" y="2455933"/>
            <a:ext cx="134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/>
                <a:sym typeface="Helvetica"/>
              </a:rPr>
              <a:t>Morning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5CB2B-422C-BBC9-DC90-46ACB55E6FA0}"/>
              </a:ext>
            </a:extLst>
          </p:cNvPr>
          <p:cNvSpPr txBox="1"/>
          <p:nvPr/>
        </p:nvSpPr>
        <p:spPr>
          <a:xfrm>
            <a:off x="231108" y="3989110"/>
            <a:ext cx="134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/>
                <a:sym typeface="Helvetica"/>
              </a:rPr>
              <a:t>Afternoon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091A9-B218-7617-DF27-BA858087C028}"/>
              </a:ext>
            </a:extLst>
          </p:cNvPr>
          <p:cNvSpPr txBox="1"/>
          <p:nvPr/>
        </p:nvSpPr>
        <p:spPr>
          <a:xfrm>
            <a:off x="2672803" y="1405230"/>
            <a:ext cx="119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/>
                <a:sym typeface="Helvetica"/>
              </a:rPr>
              <a:t>Wed 7/15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B1D4B-D95E-ECD3-5596-C12BB96DDC1B}"/>
              </a:ext>
            </a:extLst>
          </p:cNvPr>
          <p:cNvSpPr txBox="1"/>
          <p:nvPr/>
        </p:nvSpPr>
        <p:spPr>
          <a:xfrm>
            <a:off x="9180260" y="1405230"/>
            <a:ext cx="150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/>
                <a:sym typeface="Helvetica"/>
              </a:rPr>
              <a:t>Fri 7/17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33F35-79BF-14E9-2BD2-6003B4C2ABA1}"/>
              </a:ext>
            </a:extLst>
          </p:cNvPr>
          <p:cNvSpPr/>
          <p:nvPr/>
        </p:nvSpPr>
        <p:spPr>
          <a:xfrm>
            <a:off x="5422803" y="2033054"/>
            <a:ext cx="1172817" cy="11529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AI </a:t>
            </a:r>
            <a:br>
              <a:rPr kumimoji="0" lang="en-US" sz="25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2E4918-B6F7-D50F-55AB-FBFE4AE95F6D}"/>
              </a:ext>
            </a:extLst>
          </p:cNvPr>
          <p:cNvSpPr/>
          <p:nvPr/>
        </p:nvSpPr>
        <p:spPr>
          <a:xfrm>
            <a:off x="10180983" y="2074082"/>
            <a:ext cx="1172817" cy="11529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AI</a:t>
            </a:r>
            <a:br>
              <a:rPr kumimoji="0" lang="en-US" sz="25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A7F57C-3A94-7F37-B9FD-9C9957CF6415}"/>
              </a:ext>
            </a:extLst>
          </p:cNvPr>
          <p:cNvSpPr/>
          <p:nvPr/>
        </p:nvSpPr>
        <p:spPr>
          <a:xfrm>
            <a:off x="5343700" y="3585352"/>
            <a:ext cx="1200596" cy="11529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Tracking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DF2FC-4B5F-26D0-13C0-B1936B28E503}"/>
              </a:ext>
            </a:extLst>
          </p:cNvPr>
          <p:cNvSpPr/>
          <p:nvPr/>
        </p:nvSpPr>
        <p:spPr>
          <a:xfrm>
            <a:off x="8776350" y="2051795"/>
            <a:ext cx="1205849" cy="11529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TOF Mechanics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110345-2EAF-E251-0E20-EE0D57290254}"/>
              </a:ext>
            </a:extLst>
          </p:cNvPr>
          <p:cNvSpPr/>
          <p:nvPr/>
        </p:nvSpPr>
        <p:spPr>
          <a:xfrm>
            <a:off x="3214638" y="2052464"/>
            <a:ext cx="1172817" cy="11529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Electr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. + RO/DAQ + Streaming</a:t>
            </a:r>
            <a:br>
              <a:rPr kumimoji="0" lang="en-US" sz="25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86D993-7DA3-F83B-B1E8-D7F7DE9936D2}"/>
              </a:ext>
            </a:extLst>
          </p:cNvPr>
          <p:cNvSpPr/>
          <p:nvPr/>
        </p:nvSpPr>
        <p:spPr>
          <a:xfrm>
            <a:off x="1705995" y="2033055"/>
            <a:ext cx="1172817" cy="11529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Excl. Diff. &amp; Tagging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8E669-26C7-84F0-5C00-0E8BBAE7951C}"/>
              </a:ext>
            </a:extLst>
          </p:cNvPr>
          <p:cNvSpPr txBox="1"/>
          <p:nvPr/>
        </p:nvSpPr>
        <p:spPr>
          <a:xfrm>
            <a:off x="5959765" y="1394434"/>
            <a:ext cx="130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Helvetica"/>
                <a:sym typeface="Helvetica"/>
              </a:rPr>
              <a:t>Thurs 7/16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23922E-2764-7580-CD19-64D98D49530F}"/>
              </a:ext>
            </a:extLst>
          </p:cNvPr>
          <p:cNvCxnSpPr/>
          <p:nvPr/>
        </p:nvCxnSpPr>
        <p:spPr>
          <a:xfrm>
            <a:off x="1099226" y="3326860"/>
            <a:ext cx="1025457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46AEE23-9619-6348-ACA3-717BF958F784}"/>
              </a:ext>
            </a:extLst>
          </p:cNvPr>
          <p:cNvSpPr/>
          <p:nvPr/>
        </p:nvSpPr>
        <p:spPr>
          <a:xfrm>
            <a:off x="1705996" y="3585353"/>
            <a:ext cx="2692432" cy="11529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Free Afternoon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47DE1-F4E1-0F66-16DF-415E4E59C96B}"/>
              </a:ext>
            </a:extLst>
          </p:cNvPr>
          <p:cNvSpPr/>
          <p:nvPr/>
        </p:nvSpPr>
        <p:spPr>
          <a:xfrm>
            <a:off x="6980583" y="2043442"/>
            <a:ext cx="1172817" cy="11529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Electr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. + RO/DAQ + Streaming</a:t>
            </a:r>
            <a:br>
              <a:rPr kumimoji="0" lang="en-US" sz="25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0E004-2195-4D46-1B51-E6081D56C3D8}"/>
              </a:ext>
            </a:extLst>
          </p:cNvPr>
          <p:cNvSpPr/>
          <p:nvPr/>
        </p:nvSpPr>
        <p:spPr>
          <a:xfrm>
            <a:off x="8776351" y="3526539"/>
            <a:ext cx="2577450" cy="11529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Closing Plenary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00F1C5-09DF-D304-AE61-F23067629342}"/>
              </a:ext>
            </a:extLst>
          </p:cNvPr>
          <p:cNvCxnSpPr/>
          <p:nvPr/>
        </p:nvCxnSpPr>
        <p:spPr>
          <a:xfrm>
            <a:off x="4796841" y="1971776"/>
            <a:ext cx="0" cy="32271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2FCF88-C41E-A683-072B-D549DA0797B7}"/>
              </a:ext>
            </a:extLst>
          </p:cNvPr>
          <p:cNvCxnSpPr/>
          <p:nvPr/>
        </p:nvCxnSpPr>
        <p:spPr>
          <a:xfrm>
            <a:off x="8459123" y="1912963"/>
            <a:ext cx="0" cy="32271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72EA66B-525F-6E20-2314-765A12A8521E}"/>
              </a:ext>
            </a:extLst>
          </p:cNvPr>
          <p:cNvSpPr/>
          <p:nvPr/>
        </p:nvSpPr>
        <p:spPr>
          <a:xfrm>
            <a:off x="6980582" y="3585352"/>
            <a:ext cx="1172817" cy="11529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AC-LGAD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"/>
              </a:rPr>
              <a:t>Sensors+ASICS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659AA-6BE6-27A8-48E4-32055BCA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6/26/2026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542F5FF-51D3-FD81-8BC5-3972D636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ePIC General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C140A-E2A4-EF03-9CC8-490114378A57}"/>
              </a:ext>
            </a:extLst>
          </p:cNvPr>
          <p:cNvSpPr txBox="1"/>
          <p:nvPr/>
        </p:nvSpPr>
        <p:spPr>
          <a:xfrm>
            <a:off x="1473845" y="5588272"/>
            <a:ext cx="950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Workfest</a:t>
            </a:r>
            <a:r>
              <a:rPr lang="en-US" dirty="0"/>
              <a:t> agendas and information available at:   </a:t>
            </a:r>
            <a:r>
              <a:rPr lang="en-US" dirty="0">
                <a:hlinkClick r:id="rId2"/>
              </a:rPr>
              <a:t>https://indico.bnl.gov/event/31808/timetable/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5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5B25-8739-6B37-B6A9-E7F4FA5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7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Hey John, start the recording….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E950-D4C7-B96E-B999-3B7EA542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355A3-B1E2-D92B-5E8A-546BBA9E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60178-2655-EB15-B05F-FAD79F73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CCB9-E280-043D-49E5-0E2C2484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Collaborator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E0F9-5206-7633-E265-8B8740C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330"/>
            <a:ext cx="10515600" cy="4613634"/>
          </a:xfrm>
        </p:spPr>
        <p:txBody>
          <a:bodyPr/>
          <a:lstStyle/>
          <a:p>
            <a:r>
              <a:rPr lang="en-US" dirty="0"/>
              <a:t>Time allocated Friday afternoon July 17</a:t>
            </a:r>
            <a:r>
              <a:rPr lang="en-US" baseline="30000" dirty="0"/>
              <a:t>th</a:t>
            </a:r>
            <a:r>
              <a:rPr lang="en-US" dirty="0"/>
              <a:t> for collaborator contributions:</a:t>
            </a:r>
          </a:p>
          <a:p>
            <a:pPr lvl="1"/>
            <a:r>
              <a:rPr lang="en-US" dirty="0"/>
              <a:t>Open call, in-person or virtual</a:t>
            </a:r>
          </a:p>
          <a:p>
            <a:pPr lvl="1"/>
            <a:r>
              <a:rPr lang="en-US" dirty="0"/>
              <a:t>12+3 minute presentations </a:t>
            </a:r>
          </a:p>
          <a:p>
            <a:pPr lvl="1"/>
            <a:r>
              <a:rPr lang="en-US" dirty="0"/>
              <a:t>This is your opportunity to showcase your work to the collaboration!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Email the SP for a spot</a:t>
            </a:r>
            <a:br>
              <a:rPr lang="en-US" dirty="0"/>
            </a:br>
            <a:r>
              <a:rPr lang="en-US" dirty="0"/>
              <a:t>on the agenda!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59CB7-3CBA-00B7-3C0F-B042397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7A4B8-FD79-D58D-E350-9A08EE0F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1BCA7-ED17-1EA2-F529-E1E99A8B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8BC4A-DAFF-DA09-E360-0FE0B8DFB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611" y="3637929"/>
            <a:ext cx="6925642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12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3089-6A20-8B29-B5AB-94269BB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47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Conferences Needing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599A3-93FD-CFBA-7596-75B427B0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499394"/>
            <a:ext cx="10515600" cy="47073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/>
              <a:t>ISMD 2026: </a:t>
            </a:r>
          </a:p>
          <a:p>
            <a:pPr lvl="1"/>
            <a:r>
              <a:rPr lang="en-US" dirty="0">
                <a:hlinkClick r:id="rId2"/>
              </a:rPr>
              <a:t>https://indico.cern.ch/event/1593982</a:t>
            </a:r>
            <a:endParaRPr lang="en-US" dirty="0"/>
          </a:p>
          <a:p>
            <a:pPr lvl="1"/>
            <a:r>
              <a:rPr lang="en-US" dirty="0"/>
              <a:t>Open and soliciting speaker for </a:t>
            </a:r>
            <a:r>
              <a:rPr lang="en-US" dirty="0" err="1"/>
              <a:t>ePIC</a:t>
            </a:r>
            <a:r>
              <a:rPr lang="en-US" dirty="0"/>
              <a:t> overview talk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EF9A4-096F-AA16-2B16-C647739F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917BA-8C94-26E2-6274-4516E0F9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8CCF-9D2B-1CF7-3675-96D46793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CC1DC-4553-FAE7-51E5-56DA86159A5B}"/>
              </a:ext>
            </a:extLst>
          </p:cNvPr>
          <p:cNvSpPr txBox="1"/>
          <p:nvPr/>
        </p:nvSpPr>
        <p:spPr>
          <a:xfrm>
            <a:off x="7373159" y="1499394"/>
            <a:ext cx="4648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Contact the Conference and Talks Committee (CTC) with nominations (incl. self nominations): </a:t>
            </a:r>
          </a:p>
          <a:p>
            <a:endParaRPr lang="en-US" dirty="0"/>
          </a:p>
          <a:p>
            <a:r>
              <a:rPr lang="en-US" dirty="0"/>
              <a:t>Brian Page: </a:t>
            </a:r>
            <a:r>
              <a:rPr lang="en-US" dirty="0">
                <a:hlinkClick r:id="rId3"/>
              </a:rPr>
              <a:t>bpage@bnl.gov</a:t>
            </a:r>
            <a:endParaRPr lang="en-US" dirty="0"/>
          </a:p>
          <a:p>
            <a:r>
              <a:rPr lang="en-US" dirty="0"/>
              <a:t>Daniel Brandenburg: </a:t>
            </a:r>
            <a:r>
              <a:rPr lang="de-DE" dirty="0">
                <a:hlinkClick r:id="rId4"/>
              </a:rPr>
              <a:t>brandenburg.89@osu.edu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74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946E1-8776-0993-DD28-6BAD9491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D5F0C-229E-0AAF-260B-01ECEB36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81EC-D4E6-62D3-D4A1-ED271E50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 descr="2026 Fall APS DNP Meeting">
            <a:extLst>
              <a:ext uri="{FF2B5EF4-FFF2-40B4-BE49-F238E27FC236}">
                <a16:creationId xmlns:a16="http://schemas.microsoft.com/office/drawing/2014/main" id="{8A8F981F-B088-41D7-93E2-5E164A12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19175"/>
            <a:ext cx="95250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B470D-661C-3F13-3F26-C4F3ADB0BCB4}"/>
              </a:ext>
            </a:extLst>
          </p:cNvPr>
          <p:cNvSpPr txBox="1"/>
          <p:nvPr/>
        </p:nvSpPr>
        <p:spPr>
          <a:xfrm>
            <a:off x="1682750" y="4246343"/>
            <a:ext cx="882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Deadline for abstract submission is July 21</a:t>
            </a:r>
            <a:r>
              <a:rPr lang="en-US" sz="3600" baseline="30000" dirty="0"/>
              <a:t>st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8473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1226-C2F9-7A63-EC91-9FCB6276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7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Events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79A0-FED4-422E-3217-C7FBCAC7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41" y="1349817"/>
            <a:ext cx="10515600" cy="500886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hPDIRC</a:t>
            </a:r>
            <a:r>
              <a:rPr lang="en-US" dirty="0">
                <a:solidFill>
                  <a:schemeClr val="accent1"/>
                </a:solidFill>
              </a:rPr>
              <a:t> Annual Meeting – June 4-10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dirty="0"/>
              <a:t>EIC RRB &amp; EIC-Asia Meeting, Tokyo, June 9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1"/>
                </a:solidFill>
              </a:rPr>
              <a:t>5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BIC In-Person Workshop – June 16-18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dirty="0"/>
              <a:t>Next General Meeting – June 26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EIC Early Science Whitepaper Due – July </a:t>
            </a:r>
          </a:p>
          <a:p>
            <a:r>
              <a:rPr lang="en-US" dirty="0"/>
              <a:t>EICUG Early Career Meeting July 11-12</a:t>
            </a:r>
            <a:r>
              <a:rPr lang="en-US" baseline="30000" dirty="0"/>
              <a:t>th</a:t>
            </a:r>
            <a:r>
              <a:rPr lang="en-US" dirty="0"/>
              <a:t> @ University of Glasgow</a:t>
            </a:r>
          </a:p>
          <a:p>
            <a:r>
              <a:rPr lang="en-US" dirty="0"/>
              <a:t>Collaboration Meeting July 13-17</a:t>
            </a:r>
            <a:r>
              <a:rPr lang="en-US" baseline="30000" dirty="0"/>
              <a:t>th</a:t>
            </a:r>
            <a:r>
              <a:rPr lang="en-US" dirty="0"/>
              <a:t> @ University of Glasgow</a:t>
            </a:r>
          </a:p>
          <a:p>
            <a:r>
              <a:rPr lang="en-US" dirty="0"/>
              <a:t>EIC Project Director’s Review Aug. 18-19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DOE OPA review of the EIC Project Sept. 15-18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 err="1"/>
              <a:t>ePIC</a:t>
            </a:r>
            <a:r>
              <a:rPr lang="en-US" dirty="0"/>
              <a:t> NIM-A Special Issue Submissions – Oct </a:t>
            </a:r>
          </a:p>
          <a:p>
            <a:r>
              <a:rPr lang="en-US" dirty="0" err="1"/>
              <a:t>ePIC</a:t>
            </a:r>
            <a:r>
              <a:rPr lang="en-US" dirty="0"/>
              <a:t> Software and Computing Review – Oct 13-14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Plus</a:t>
            </a:r>
            <a:r>
              <a:rPr lang="en-US" dirty="0"/>
              <a:t>: Numerous PDR/FDR reviews – see </a:t>
            </a:r>
            <a:r>
              <a:rPr lang="en-US" dirty="0">
                <a:solidFill>
                  <a:schemeClr val="accent1"/>
                </a:solidFill>
              </a:rPr>
              <a:t>Project News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BE4CD-FD49-8DE0-940C-4C4C4B17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9838-12D0-4537-2150-0E909AF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10FBB-0F5D-9580-CD71-18654E65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8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1B84D-088A-6BE5-E487-09D557F7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Goals for the first half of 2026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98D3A-BA4E-8E4B-192A-23935D5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B9A5D-F06C-7619-4B98-C384D294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211E4-F2D3-BEB0-67A2-86D1587D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4DC72-DE95-B7FD-F0B5-2028EA3C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the EIC project and </a:t>
            </a:r>
            <a:r>
              <a:rPr lang="en-US" dirty="0" err="1"/>
              <a:t>ePIC</a:t>
            </a:r>
            <a:r>
              <a:rPr lang="en-US" dirty="0"/>
              <a:t> Technical Design:</a:t>
            </a:r>
          </a:p>
          <a:p>
            <a:pPr lvl="1"/>
            <a:r>
              <a:rPr lang="en-US" dirty="0"/>
              <a:t>Close the design loop with </a:t>
            </a:r>
            <a:r>
              <a:rPr lang="en-US" dirty="0" err="1"/>
              <a:t>ePIC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Advance the </a:t>
            </a:r>
            <a:r>
              <a:rPr lang="en-US" dirty="0" err="1"/>
              <a:t>pTDR</a:t>
            </a:r>
            <a:r>
              <a:rPr lang="en-US" dirty="0"/>
              <a:t> in preparation for CD-2</a:t>
            </a:r>
          </a:p>
          <a:p>
            <a:pPr lvl="2"/>
            <a:r>
              <a:rPr lang="en-US" dirty="0"/>
              <a:t>Respond to review recommendations</a:t>
            </a:r>
          </a:p>
          <a:p>
            <a:pPr lvl="1"/>
            <a:endParaRPr lang="en-US" dirty="0"/>
          </a:p>
          <a:p>
            <a:r>
              <a:rPr lang="en-US" dirty="0"/>
              <a:t>Complete the Early Science whitepaper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in developing a multi-year plan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submissions to the NIMA Special Issue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1F769-B200-D0E8-B1D9-34D788B1D3EE}"/>
              </a:ext>
            </a:extLst>
          </p:cNvPr>
          <p:cNvSpPr txBox="1"/>
          <p:nvPr/>
        </p:nvSpPr>
        <p:spPr>
          <a:xfrm>
            <a:off x="1546412" y="2308516"/>
            <a:ext cx="8964706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At the upcoming collaboration meeting, we will take stock of our progress on these priorities and set the priorities for the next half of 2026. </a:t>
            </a:r>
          </a:p>
        </p:txBody>
      </p:sp>
    </p:spTree>
    <p:extLst>
      <p:ext uri="{BB962C8B-B14F-4D97-AF65-F5344CB8AC3E}">
        <p14:creationId xmlns:p14="http://schemas.microsoft.com/office/powerpoint/2010/main" val="12540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D2C5-A6B3-B343-DD82-886EFF74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41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to register a team at CERN for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8EDC-3560-17FC-E5C9-64F95933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657"/>
            <a:ext cx="10515600" cy="4620306"/>
          </a:xfrm>
        </p:spPr>
        <p:txBody>
          <a:bodyPr/>
          <a:lstStyle/>
          <a:p>
            <a:r>
              <a:rPr lang="en-US" dirty="0"/>
              <a:t>The starting point is the CERN secretariat (</a:t>
            </a:r>
            <a:r>
              <a:rPr lang="en-US" dirty="0">
                <a:hlinkClick r:id="rId2"/>
              </a:rPr>
              <a:t>info.recognized-experiments@cern.ch</a:t>
            </a:r>
            <a:r>
              <a:rPr lang="en-US" dirty="0"/>
              <a:t>), tell them that you want to establish a new team under RE47 (</a:t>
            </a:r>
            <a:r>
              <a:rPr lang="en-US" dirty="0" err="1"/>
              <a:t>ePIC</a:t>
            </a:r>
            <a:r>
              <a:rPr lang="en-US" dirty="0"/>
              <a:t>).  </a:t>
            </a:r>
          </a:p>
          <a:p>
            <a:r>
              <a:rPr lang="en-US" dirty="0"/>
              <a:t>They will send you a form that requires signatures from a team leader and deputy team leader, and a representative from your institution’s administration.</a:t>
            </a:r>
          </a:p>
          <a:p>
            <a:r>
              <a:rPr lang="en-US" dirty="0"/>
              <a:t>Send the signed form to the Spokesperson for a signature  </a:t>
            </a:r>
          </a:p>
          <a:p>
            <a:r>
              <a:rPr lang="en-US" dirty="0"/>
              <a:t>Once the completed form is registered with the secretariat, your team is formed, and the team leader can add team members, etc.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96C98-31AA-02ED-18D5-4B6727BF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69D6A-9D89-5C2C-6E88-0E4E12FC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81BC9-DC4C-6B3B-8A67-13FB3A0E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EFF6137-9FD7-9EE9-3739-FBDA8E9D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94" y="31530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0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B8FA-651A-6EDA-DAC2-B6F74CEC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831F6-BE71-9921-FBAA-B3917D12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1049-55A9-CEE8-306C-7AA253C5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C743-06C1-57BD-CA3F-DB6AD5C4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0157-BA5F-5AD0-ACCF-6B856A8F1B03}"/>
              </a:ext>
            </a:extLst>
          </p:cNvPr>
          <p:cNvSpPr txBox="1"/>
          <p:nvPr/>
        </p:nvSpPr>
        <p:spPr>
          <a:xfrm>
            <a:off x="213360" y="3007360"/>
            <a:ext cx="248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and Project News</a:t>
            </a:r>
          </a:p>
          <a:p>
            <a:endParaRPr lang="en-US" dirty="0"/>
          </a:p>
          <a:p>
            <a:r>
              <a:rPr lang="en-US" dirty="0"/>
              <a:t>Report from PWG’s on Early Science Report Studies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Our last General Meeting was June 5</a:t>
            </a:r>
            <a:r>
              <a:rPr lang="en-US" baseline="30000" dirty="0">
                <a:solidFill>
                  <a:schemeClr val="accent1"/>
                </a:solidFill>
              </a:rPr>
              <a:t>th 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739FE-5C2F-81C4-B4D1-574588F2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87" y="1104901"/>
            <a:ext cx="8562913" cy="486961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42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               Institutions!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201" y="2215964"/>
            <a:ext cx="7647598" cy="242607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Trento Institute for Fundamental Physics and Applications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Justus-Liebig-Universität </a:t>
            </a:r>
            <a:r>
              <a:rPr lang="en-US" sz="3200" dirty="0" err="1"/>
              <a:t>Gießen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Vrije Universiteit Brussel (VUB)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53" y="136525"/>
            <a:ext cx="1804597" cy="129901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49B74-7845-DA1A-4B48-BB2783AA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4D5400-21EE-A191-8186-D2F19A3C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154521-466A-E3DA-1572-047431B4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4" descr="Vrije Universiteit Brussel - Wikipedia">
            <a:extLst>
              <a:ext uri="{FF2B5EF4-FFF2-40B4-BE49-F238E27FC236}">
                <a16:creationId xmlns:a16="http://schemas.microsoft.com/office/drawing/2014/main" id="{0EF3F1C7-5B31-4249-A485-8AA317FF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64" y="3628351"/>
            <a:ext cx="845801" cy="8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University of Giessen - Wikipedia">
            <a:extLst>
              <a:ext uri="{FF2B5EF4-FFF2-40B4-BE49-F238E27FC236}">
                <a16:creationId xmlns:a16="http://schemas.microsoft.com/office/drawing/2014/main" id="{01ADC8EB-5CF0-42BA-518C-069E8BE7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86" y="3095239"/>
            <a:ext cx="1499378" cy="5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FPA Trento Institute for Fundamental Physics and Applications">
            <a:extLst>
              <a:ext uri="{FF2B5EF4-FFF2-40B4-BE49-F238E27FC236}">
                <a16:creationId xmlns:a16="http://schemas.microsoft.com/office/drawing/2014/main" id="{89306EFD-7CA9-E761-327B-17BF5E3B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87" y="2118571"/>
            <a:ext cx="1895475" cy="7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BF4E7-2749-AD08-B239-DC246BDA65C7}"/>
              </a:ext>
            </a:extLst>
          </p:cNvPr>
          <p:cNvSpPr txBox="1"/>
          <p:nvPr/>
        </p:nvSpPr>
        <p:spPr>
          <a:xfrm>
            <a:off x="2963651" y="5044390"/>
            <a:ext cx="596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chemeClr val="accent1"/>
                </a:solidFill>
              </a:rPr>
              <a:t>Welcome to </a:t>
            </a:r>
            <a:r>
              <a:rPr lang="en-US" sz="6000" i="1" dirty="0" err="1">
                <a:solidFill>
                  <a:schemeClr val="accent1"/>
                </a:solidFill>
              </a:rPr>
              <a:t>ePIC</a:t>
            </a:r>
            <a:r>
              <a:rPr lang="en-US" sz="6000" i="1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42F7-E4C3-22DE-4E0F-2A5D895E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25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7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RRB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0934D-FF3C-6349-2EFD-1C1FA19C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299272"/>
            <a:ext cx="10515600" cy="3024534"/>
          </a:xfrm>
        </p:spPr>
        <p:txBody>
          <a:bodyPr>
            <a:normAutofit/>
          </a:bodyPr>
          <a:lstStyle/>
          <a:p>
            <a:r>
              <a:rPr lang="en-US" dirty="0"/>
              <a:t>Held at MEXT headquarters in Tokyo June 9-10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2"/>
              </a:rPr>
              <a:t>https://indico.bnl.gov/event/32211/</a:t>
            </a:r>
            <a:endParaRPr lang="en-US" dirty="0"/>
          </a:p>
          <a:p>
            <a:pPr lvl="1"/>
            <a:r>
              <a:rPr lang="en-US" dirty="0"/>
              <a:t>Continuing discussions on </a:t>
            </a:r>
            <a:br>
              <a:rPr lang="en-US" dirty="0"/>
            </a:br>
            <a:r>
              <a:rPr lang="en-US" dirty="0"/>
              <a:t>project and collaboration </a:t>
            </a:r>
            <a:br>
              <a:rPr lang="en-US" dirty="0"/>
            </a:br>
            <a:r>
              <a:rPr lang="en-US" dirty="0"/>
              <a:t>status, in-kind contributions,</a:t>
            </a:r>
            <a:br>
              <a:rPr lang="en-US" dirty="0"/>
            </a:br>
            <a:r>
              <a:rPr lang="en-US" dirty="0"/>
              <a:t> computing, and </a:t>
            </a:r>
            <a:br>
              <a:rPr lang="en-US" dirty="0"/>
            </a:br>
            <a:r>
              <a:rPr lang="en-US" dirty="0"/>
              <a:t>common funds</a:t>
            </a:r>
          </a:p>
          <a:p>
            <a:pPr lvl="1"/>
            <a:r>
              <a:rPr lang="en-US" dirty="0"/>
              <a:t>More in Project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D5E3-71FF-2D24-9934-97AC62A8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A3B39-2BBB-58B7-3E4E-BE400A35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C82DD-4E2F-A4A5-3345-493E4103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462F8F-B290-184A-EE1A-CD88D217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75" y="2266089"/>
            <a:ext cx="6635117" cy="44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DEB01A3-0F01-9075-8FE2-0FFF8CA8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2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5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EIC-Asia Workshop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June 11-13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7F46-B331-1F3B-F340-8269C644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F9A5-2D52-D682-B428-BAC406E2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E7FF-F292-A671-7A50-3CA045F7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FD616-423C-D654-EAEB-A740A3DD7C8A}"/>
              </a:ext>
            </a:extLst>
          </p:cNvPr>
          <p:cNvSpPr txBox="1"/>
          <p:nvPr/>
        </p:nvSpPr>
        <p:spPr>
          <a:xfrm>
            <a:off x="7428331" y="6336460"/>
            <a:ext cx="426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https://indico2.riken.jp/event/5568/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26828-A249-2870-917D-DCC6FBE3E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" y="1655840"/>
            <a:ext cx="7421433" cy="4324241"/>
          </a:xfrm>
          <a:prstGeom prst="rect">
            <a:avLst/>
          </a:prstGeom>
        </p:spPr>
      </p:pic>
      <p:pic>
        <p:nvPicPr>
          <p:cNvPr id="2050" name="Picture 2" descr="EIC Asia Workshop">
            <a:extLst>
              <a:ext uri="{FF2B5EF4-FFF2-40B4-BE49-F238E27FC236}">
                <a16:creationId xmlns:a16="http://schemas.microsoft.com/office/drawing/2014/main" id="{2767FA67-E147-6806-CA3A-489FB1BF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31" y="991963"/>
            <a:ext cx="4696532" cy="43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6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31413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solidFill>
                  <a:schemeClr val="accent1"/>
                </a:solidFill>
              </a:rPr>
              <a:t>BIC Workshop at Argonne National Laboratory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812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indent="-445760">
              <a:spcBef>
                <a:spcPts val="1333"/>
              </a:spcBef>
              <a:buSzPct val="100000"/>
            </a:pPr>
            <a:r>
              <a:rPr lang="en"/>
              <a:t>June 15: BIC management day</a:t>
            </a:r>
            <a:endParaRPr/>
          </a:p>
          <a:p>
            <a:pPr indent="-445760">
              <a:buSzPct val="100000"/>
            </a:pPr>
            <a:r>
              <a:rPr lang="en"/>
              <a:t>June 16-18: BIC Workshop</a:t>
            </a:r>
            <a:endParaRPr/>
          </a:p>
          <a:p>
            <a:pPr indent="-445760">
              <a:buSzPct val="100000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https://indico.bnl.gov/event/31519/timetable/#20260616</a:t>
            </a:r>
            <a:endParaRPr/>
          </a:p>
          <a:p>
            <a:pPr indent="-445760">
              <a:buSzPct val="100000"/>
            </a:pPr>
            <a:r>
              <a:rPr lang="en"/>
              <a:t>25 in-person participants, ~15 online</a:t>
            </a:r>
            <a:endParaRPr/>
          </a:p>
          <a:p>
            <a:pPr indent="-445760">
              <a:buSzPct val="100000"/>
            </a:pPr>
            <a:r>
              <a:rPr lang="en"/>
              <a:t>16 sessions including: </a:t>
            </a:r>
            <a:endParaRPr/>
          </a:p>
          <a:p>
            <a:pPr lvl="1" indent="-414432">
              <a:buSzPct val="100000"/>
            </a:pPr>
            <a:r>
              <a:rPr lang="en"/>
              <a:t>On-location BIC Sector Planning in production space and SiPM Simmung boards tests</a:t>
            </a:r>
            <a:endParaRPr/>
          </a:p>
          <a:p>
            <a:pPr lvl="1" indent="-414432">
              <a:buSzPct val="100000"/>
            </a:pPr>
            <a:r>
              <a:rPr lang="en"/>
              <a:t>Planning and discussion sessions on ESB, Mechanics, Modules and Wafers, and System Testing</a:t>
            </a:r>
            <a:endParaRPr/>
          </a:p>
          <a:p>
            <a:pPr lvl="1" indent="-414432">
              <a:buSzPct val="100000"/>
            </a:pPr>
            <a:r>
              <a:rPr lang="en"/>
              <a:t>QC Document writing session</a:t>
            </a:r>
            <a:endParaRPr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27725"/>
          <a:stretch/>
        </p:blipFill>
        <p:spPr>
          <a:xfrm>
            <a:off x="6227601" y="1382434"/>
            <a:ext cx="5476735" cy="308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1103" y="4235468"/>
            <a:ext cx="4006831" cy="225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476A-1282-8888-225F-20C697F4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Italia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7A2D0-FB40-A2A1-173D-B89EE5F3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2B53B-97AE-3499-C763-DDEF2E88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CCAAE-6D31-5671-2134-A17E9736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3A95C-3EAF-A204-6155-332723EF3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634" y="294043"/>
            <a:ext cx="7289531" cy="5334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6A0BC4-B87D-3FCE-C880-8B91122E918F}"/>
              </a:ext>
            </a:extLst>
          </p:cNvPr>
          <p:cNvSpPr txBox="1"/>
          <p:nvPr/>
        </p:nvSpPr>
        <p:spPr>
          <a:xfrm>
            <a:off x="7020232" y="5901809"/>
            <a:ext cx="443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https://agenda.infn.it/event/50095/overview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55B7A4-B41C-F0C5-7188-629564A01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93" y="1108073"/>
            <a:ext cx="4004805" cy="2669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44B88-0745-6996-A3CC-BEA1A3A2A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92" y="3962705"/>
            <a:ext cx="4004805" cy="26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76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5112-8388-395F-8EDF-2B2791FE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243711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News from the TC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9B591-43FF-BF60-67CB-29955B6A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73BFD-2EAC-3C54-6EDF-D05EC7F5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1939C-3813-A37C-3B2F-809EBC35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34A97-16B3-1124-C9B4-5407A935B34C}"/>
              </a:ext>
            </a:extLst>
          </p:cNvPr>
          <p:cNvSpPr txBox="1"/>
          <p:nvPr/>
        </p:nvSpPr>
        <p:spPr>
          <a:xfrm>
            <a:off x="838200" y="5729591"/>
            <a:ext cx="506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courtesy of Silvia Dalla Torre</a:t>
            </a:r>
          </a:p>
        </p:txBody>
      </p:sp>
    </p:spTree>
    <p:extLst>
      <p:ext uri="{BB962C8B-B14F-4D97-AF65-F5344CB8AC3E}">
        <p14:creationId xmlns:p14="http://schemas.microsoft.com/office/powerpoint/2010/main" val="1913423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9158</TotalTime>
  <Words>1908</Words>
  <Application>Microsoft Office PowerPoint</Application>
  <PresentationFormat>Widescreen</PresentationFormat>
  <Paragraphs>308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Aptos Display</vt:lpstr>
      <vt:lpstr>Arial</vt:lpstr>
      <vt:lpstr>Avenir</vt:lpstr>
      <vt:lpstr>Calibri</vt:lpstr>
      <vt:lpstr>Calibri Light</vt:lpstr>
      <vt:lpstr>Helvetica</vt:lpstr>
      <vt:lpstr>Office Theme</vt:lpstr>
      <vt:lpstr>1_BNL</vt:lpstr>
      <vt:lpstr>1_Office Theme</vt:lpstr>
      <vt:lpstr>3_Office Theme</vt:lpstr>
      <vt:lpstr>2_Office Theme</vt:lpstr>
      <vt:lpstr>4_Office Theme</vt:lpstr>
      <vt:lpstr>Collaboration News</vt:lpstr>
      <vt:lpstr>Hey John, start the recording….    </vt:lpstr>
      <vt:lpstr>Agenda</vt:lpstr>
      <vt:lpstr>New                Institutions!</vt:lpstr>
      <vt:lpstr>7th RRB Meeting</vt:lpstr>
      <vt:lpstr>5th EIC-Asia Workshop June 11-13th </vt:lpstr>
      <vt:lpstr>BIC Workshop at Argonne National Laboratory</vt:lpstr>
      <vt:lpstr>ePIC Italia</vt:lpstr>
      <vt:lpstr>News from the TC Office</vt:lpstr>
      <vt:lpstr>Beam Background Challenges and Test Beam Coordination</vt:lpstr>
      <vt:lpstr>TC Office priorities in second half of 2026 </vt:lpstr>
      <vt:lpstr>News from Software and Computing</vt:lpstr>
      <vt:lpstr>Distributed Computing and Storage: Status </vt:lpstr>
      <vt:lpstr>Automated Productions: Status and Plans Discussion on June 24</vt:lpstr>
      <vt:lpstr>ePIC Software and Simulations Paper: Motivation and Scope</vt:lpstr>
      <vt:lpstr>Early Science Report - Endgame</vt:lpstr>
      <vt:lpstr>Summer 2026 Joint EICUG/ePIC Meeting</vt:lpstr>
      <vt:lpstr>Meeting Structure</vt:lpstr>
      <vt:lpstr>Workfest Organization</vt:lpstr>
      <vt:lpstr>Collaborator Contributions</vt:lpstr>
      <vt:lpstr>Conferences Needing ePIC Speakers</vt:lpstr>
      <vt:lpstr>PowerPoint Presentation</vt:lpstr>
      <vt:lpstr>Upcoming Events 2026</vt:lpstr>
      <vt:lpstr>PowerPoint Presentation</vt:lpstr>
      <vt:lpstr>Collaboration Goals for the first half of 2026 </vt:lpstr>
      <vt:lpstr>ePIC Resources</vt:lpstr>
      <vt:lpstr>EICUG Membership</vt:lpstr>
      <vt:lpstr>How to register a team at CERN for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3002</cp:revision>
  <dcterms:created xsi:type="dcterms:W3CDTF">2023-04-13T13:35:08Z</dcterms:created>
  <dcterms:modified xsi:type="dcterms:W3CDTF">2026-06-26T12:48:35Z</dcterms:modified>
</cp:coreProperties>
</file>