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60" r:id="rId4"/>
  </p:sldMasterIdLst>
  <p:notesMasterIdLst>
    <p:notesMasterId r:id="rId17"/>
  </p:notesMasterIdLst>
  <p:handoutMasterIdLst>
    <p:handoutMasterId r:id="rId18"/>
  </p:handoutMasterIdLst>
  <p:sldIdLst>
    <p:sldId id="256" r:id="rId5"/>
    <p:sldId id="2147469659" r:id="rId6"/>
    <p:sldId id="2147469663" r:id="rId7"/>
    <p:sldId id="2147469809" r:id="rId8"/>
    <p:sldId id="2147469820" r:id="rId9"/>
    <p:sldId id="2147469821" r:id="rId10"/>
    <p:sldId id="2147375460" r:id="rId11"/>
    <p:sldId id="2147469816" r:id="rId12"/>
    <p:sldId id="2147469818" r:id="rId13"/>
    <p:sldId id="2147469817" r:id="rId14"/>
    <p:sldId id="2147375484" r:id="rId15"/>
    <p:sldId id="5864" r:id="rId16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3333FF"/>
    <a:srgbClr val="FF40FF"/>
    <a:srgbClr val="B5D64A"/>
    <a:srgbClr val="008000"/>
    <a:srgbClr val="0091FF"/>
    <a:srgbClr val="00ACDB"/>
    <a:srgbClr val="BFBFBF"/>
    <a:srgbClr val="A6A6A6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93" autoAdjust="0"/>
    <p:restoredTop sz="95205" autoAdjust="0"/>
  </p:normalViewPr>
  <p:slideViewPr>
    <p:cSldViewPr snapToGrid="0" snapToObjects="1">
      <p:cViewPr varScale="1">
        <p:scale>
          <a:sx n="84" d="100"/>
          <a:sy n="84" d="100"/>
        </p:scale>
        <p:origin x="537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45" d="100"/>
          <a:sy n="145" d="100"/>
        </p:scale>
        <p:origin x="3739" y="9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4F6B566-8F4F-2297-E09A-EC0A5919D7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FEF84F-FF67-CFE6-EE39-7622459E9C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D435C532-7310-4D0E-A33E-9CFB32DA3130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D95DF-83FA-FE96-2EE5-1174D2E87D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967F68-58BC-4765-5D43-302ABEE7BA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19FBC339-4610-4F10-854C-D2930A4EB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88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5AE5BD-3571-4654-BBB7-FC2B7A4F1C1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126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773345-978B-7922-66E3-4902E58D7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D0C9BE-BA81-4B62-1FE8-852E81080B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CECF5C-A732-42F3-CC65-7EBDCA34EE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FC2BF-F02B-FDC4-376C-DE2561A374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09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755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2920" y="1174478"/>
            <a:ext cx="10962105" cy="1240412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4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from Agenda</a:t>
            </a:r>
            <a:br>
              <a:rPr lang="en-US" dirty="0"/>
            </a:br>
            <a:r>
              <a:rPr lang="en-US" dirty="0"/>
              <a:t>Continuation of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2920" y="5074920"/>
            <a:ext cx="4363736" cy="1019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SC-x Identifier</a:t>
            </a:r>
          </a:p>
          <a:p>
            <a:r>
              <a:rPr lang="en-US" dirty="0"/>
              <a:t>EIC CD-3A Review</a:t>
            </a:r>
          </a:p>
          <a:p>
            <a:r>
              <a:rPr lang="en-US" dirty="0"/>
              <a:t>November 14-16, 2023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0" y="3288714"/>
            <a:ext cx="10962105" cy="448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Presenter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2F870F-A3EC-0442-4A49-50365EE5DD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2423582"/>
            <a:ext cx="10962105" cy="50165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800" dirty="0"/>
              <a:t>Secondary title if needed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D74062-0C2E-090F-07DF-75D428DE15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920" y="4233687"/>
            <a:ext cx="10962105" cy="379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WBS 6.0x.xxx WBS Name (Exact from WBS)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FAD954-7DFC-3150-35B3-444AB26BD5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920" y="3738425"/>
            <a:ext cx="10962105" cy="477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Role or Organizational Role if not Project</a:t>
            </a:r>
          </a:p>
        </p:txBody>
      </p:sp>
    </p:spTree>
    <p:extLst>
      <p:ext uri="{BB962C8B-B14F-4D97-AF65-F5344CB8AC3E}">
        <p14:creationId xmlns:p14="http://schemas.microsoft.com/office/powerpoint/2010/main" val="3419946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5240" y="567203"/>
            <a:ext cx="1152144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 dirty="0"/>
              <a:t>Level 1 – Arial 24</a:t>
            </a:r>
          </a:p>
          <a:p>
            <a:pPr lvl="1"/>
            <a:r>
              <a:rPr lang="en-US" dirty="0"/>
              <a:t>Level 2 – Arial 20</a:t>
            </a:r>
          </a:p>
          <a:p>
            <a:pPr lvl="2"/>
            <a:r>
              <a:rPr lang="en-US" dirty="0"/>
              <a:t>Level 3 – Arial 18</a:t>
            </a:r>
          </a:p>
          <a:p>
            <a:pPr lvl="3"/>
            <a:r>
              <a:rPr lang="en-US" dirty="0"/>
              <a:t>Level 4 – Arial 16</a:t>
            </a:r>
          </a:p>
          <a:p>
            <a:pPr lvl="4"/>
            <a:r>
              <a:rPr lang="en-US" dirty="0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3145978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D91B-7801-B3EC-7CA4-44C5BF1D9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0"/>
            <a:ext cx="11499234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Only</a:t>
            </a:r>
          </a:p>
        </p:txBody>
      </p:sp>
    </p:spTree>
    <p:extLst>
      <p:ext uri="{BB962C8B-B14F-4D97-AF65-F5344CB8AC3E}">
        <p14:creationId xmlns:p14="http://schemas.microsoft.com/office/powerpoint/2010/main" val="1193633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E68CE5-5A83-D94D-B3BA-C3405E85E5CF}"/>
              </a:ext>
            </a:extLst>
          </p:cNvPr>
          <p:cNvSpPr txBox="1"/>
          <p:nvPr userDrawn="1"/>
        </p:nvSpPr>
        <p:spPr>
          <a:xfrm>
            <a:off x="365760" y="6490194"/>
            <a:ext cx="110431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ePIC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biweekly meeting June 26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2026</a:t>
            </a:r>
          </a:p>
        </p:txBody>
      </p:sp>
    </p:spTree>
    <p:extLst>
      <p:ext uri="{BB962C8B-B14F-4D97-AF65-F5344CB8AC3E}">
        <p14:creationId xmlns:p14="http://schemas.microsoft.com/office/powerpoint/2010/main" val="2925061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5114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52419" y="494380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BCFEFF2-44B8-687E-DAB3-7026DB467298}"/>
              </a:ext>
            </a:extLst>
          </p:cNvPr>
          <p:cNvSpPr txBox="1"/>
          <p:nvPr userDrawn="1"/>
        </p:nvSpPr>
        <p:spPr>
          <a:xfrm>
            <a:off x="365760" y="6490194"/>
            <a:ext cx="110431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ePIC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biweekly meeting June 26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2026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AB3137-4B00-CEAB-DCD1-3B470E06EA17}"/>
              </a:ext>
            </a:extLst>
          </p:cNvPr>
          <p:cNvSpPr txBox="1"/>
          <p:nvPr userDrawn="1"/>
        </p:nvSpPr>
        <p:spPr>
          <a:xfrm>
            <a:off x="11541499" y="6490193"/>
            <a:ext cx="51320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fld id="{E5E7E6BA-9547-40BA-BC84-EED48D8D50C1}" type="slidenum">
              <a:rPr lang="en-US" sz="1400" b="0" smtClean="0">
                <a:solidFill>
                  <a:schemeClr val="tx1"/>
                </a:solidFill>
              </a:rPr>
              <a:pPr algn="r"/>
              <a:t>‹#›</a:t>
            </a:fld>
            <a:endParaRPr lang="en-US" sz="1400" b="0" dirty="0">
              <a:solidFill>
                <a:schemeClr val="tx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93395C-F7F6-5A6A-DA24-169AA14F65DF}"/>
              </a:ext>
            </a:extLst>
          </p:cNvPr>
          <p:cNvCxnSpPr/>
          <p:nvPr userDrawn="1"/>
        </p:nvCxnSpPr>
        <p:spPr>
          <a:xfrm>
            <a:off x="455239" y="6294258"/>
            <a:ext cx="114992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E7866077-7D9B-4430-B0C0-7F253295F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B0C19D-3CAB-5E13-FAF8-C95DA56F6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7" y="532329"/>
            <a:ext cx="1149862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82" r:id="rId2"/>
    <p:sldLayoutId id="2147483699" r:id="rId3"/>
    <p:sldLayoutId id="2147483701" r:id="rId4"/>
    <p:sldLayoutId id="2147483721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0375" indent="-23336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7388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1413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jpeg"/><Relationship Id="rId7" Type="http://schemas.openxmlformats.org/officeDocument/2006/relationships/hyperlink" Target="https://www.bnl.gov/eic-rrbmeeting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pixabay.com/vectors/film-strip-picture-blank-analogue-308572/" TargetMode="External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4040" y="1174478"/>
            <a:ext cx="10962105" cy="1240412"/>
          </a:xfrm>
        </p:spPr>
        <p:txBody>
          <a:bodyPr/>
          <a:lstStyle/>
          <a:p>
            <a:r>
              <a:rPr lang="en-US" b="0" dirty="0"/>
              <a:t>EIC Project News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075354"/>
            <a:ext cx="10962105" cy="2766646"/>
          </a:xfrm>
        </p:spPr>
        <p:txBody>
          <a:bodyPr/>
          <a:lstStyle/>
          <a:p>
            <a:r>
              <a:rPr lang="en-US" dirty="0"/>
              <a:t>E.C. </a:t>
            </a:r>
            <a:r>
              <a:rPr lang="en-US" dirty="0" err="1"/>
              <a:t>Aschenauer</a:t>
            </a:r>
            <a:r>
              <a:rPr lang="en-US" dirty="0"/>
              <a:t> (BNL), R. Ent (</a:t>
            </a:r>
            <a:r>
              <a:rPr lang="en-US" dirty="0" err="1"/>
              <a:t>JLab</a:t>
            </a:r>
            <a:r>
              <a:rPr lang="en-US" dirty="0"/>
              <a:t>)</a:t>
            </a:r>
          </a:p>
          <a:p>
            <a:r>
              <a:rPr lang="en-US" b="0" dirty="0">
                <a:cs typeface="Arial" panose="020B0604020202020204" pitchFamily="34" charset="0"/>
              </a:rPr>
              <a:t>Co-Associate Directors for the EIC Experimental Program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D904B89-C718-9FD6-D411-229075A148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215" y="5006601"/>
            <a:ext cx="4363736" cy="1019620"/>
          </a:xfrm>
        </p:spPr>
        <p:txBody>
          <a:bodyPr anchor="ctr">
            <a:noAutofit/>
          </a:bodyPr>
          <a:lstStyle/>
          <a:p>
            <a:r>
              <a:rPr lang="en-US" dirty="0" err="1"/>
              <a:t>ePIC</a:t>
            </a:r>
            <a:r>
              <a:rPr lang="en-US" dirty="0"/>
              <a:t> Bi-Weekly General Meeting</a:t>
            </a:r>
          </a:p>
          <a:p>
            <a:r>
              <a:rPr lang="en-US" dirty="0"/>
              <a:t>June 26</a:t>
            </a:r>
            <a:r>
              <a:rPr lang="en-US" baseline="30000" dirty="0"/>
              <a:t>th</a:t>
            </a:r>
            <a:r>
              <a:rPr lang="en-US" dirty="0"/>
              <a:t>, 2026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F14D3-4EFC-BE7A-FCE1-B36AE19D4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0203308-8228-606B-D543-22B306AC3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863" y="0"/>
            <a:ext cx="11612138" cy="523415"/>
          </a:xfrm>
        </p:spPr>
        <p:txBody>
          <a:bodyPr>
            <a:noAutofit/>
          </a:bodyPr>
          <a:lstStyle/>
          <a:p>
            <a:r>
              <a:rPr lang="en-US" sz="3200" b="1" i="0" dirty="0">
                <a:solidFill>
                  <a:schemeClr val="tx1"/>
                </a:solidFill>
                <a:latin typeface="+mn-lt"/>
              </a:rPr>
              <a:t>7</a:t>
            </a:r>
            <a:r>
              <a:rPr lang="en-US" sz="3200" b="1" i="0" baseline="30000" dirty="0">
                <a:solidFill>
                  <a:schemeClr val="tx1"/>
                </a:solidFill>
                <a:latin typeface="+mn-lt"/>
              </a:rPr>
              <a:t>th</a:t>
            </a:r>
            <a:r>
              <a:rPr lang="en-US" sz="3200" b="1" i="0" dirty="0">
                <a:solidFill>
                  <a:schemeClr val="tx1"/>
                </a:solidFill>
                <a:latin typeface="+mn-lt"/>
              </a:rPr>
              <a:t> EIC Resource Review Board Meeting – Press Summary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6DED29D-DE08-BF0E-3778-DD6DD5855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898" y="591482"/>
            <a:ext cx="5092102" cy="56750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9E44C83-086E-1F9E-4CBA-AA08C58BC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798" y="518615"/>
            <a:ext cx="5032094" cy="582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431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9423E8-963B-A5BF-6335-70CB24916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407F7-0DEB-F722-46A0-CB2FF675E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EIC Resource Review Board June 9-10, 2026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2B3B74-E613-242D-A5EB-39D4FAF0F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67" y="564603"/>
            <a:ext cx="4810160" cy="3481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F5C1CE-3B38-FCB5-AD29-2C1C8DE41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444" y="1810389"/>
            <a:ext cx="4805398" cy="34671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A84160-D6F7-DF27-6E72-1A5FF6578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9580" y="3726390"/>
            <a:ext cx="4810160" cy="256700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2DEA09A-0CFD-BADC-76B1-27D65325735E}"/>
              </a:ext>
            </a:extLst>
          </p:cNvPr>
          <p:cNvGrpSpPr/>
          <p:nvPr/>
        </p:nvGrpSpPr>
        <p:grpSpPr>
          <a:xfrm>
            <a:off x="7347340" y="874168"/>
            <a:ext cx="4810160" cy="4767297"/>
            <a:chOff x="7347340" y="874168"/>
            <a:chExt cx="4810160" cy="476729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8282656-E444-F983-24BB-81E76424B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56865" y="874168"/>
              <a:ext cx="4800635" cy="317184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2FF0763-565C-011D-F502-B5668902C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47340" y="4046016"/>
              <a:ext cx="4810160" cy="15954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254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E210E534-57C2-164E-A621-4930B171B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001" y="1233889"/>
            <a:ext cx="10508521" cy="392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485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4396FC4-1D2C-EF9A-3426-1C5658CB9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10425"/>
            <a:ext cx="11499925" cy="517769"/>
          </a:xfrm>
        </p:spPr>
        <p:txBody>
          <a:bodyPr/>
          <a:lstStyle/>
          <a:p>
            <a:r>
              <a:rPr lang="en-US" dirty="0"/>
              <a:t>EIC Scope</a:t>
            </a:r>
          </a:p>
        </p:txBody>
      </p:sp>
      <p:pic>
        <p:nvPicPr>
          <p:cNvPr id="7" name="Picture 6" descr="Diagram&#10;&#10;AI-generated content may be incorrect.">
            <a:extLst>
              <a:ext uri="{FF2B5EF4-FFF2-40B4-BE49-F238E27FC236}">
                <a16:creationId xmlns:a16="http://schemas.microsoft.com/office/drawing/2014/main" id="{5B6CCA3F-FAB8-3995-ADFE-C9AF1CFCE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199" y="947089"/>
            <a:ext cx="5050776" cy="5058012"/>
          </a:xfrm>
          <a:prstGeom prst="rect">
            <a:avLst/>
          </a:prstGeom>
        </p:spPr>
      </p:pic>
      <p:pic>
        <p:nvPicPr>
          <p:cNvPr id="5" name="Picture 4" descr="Diagram&#10;&#10;AI-generated content may be incorrect.">
            <a:extLst>
              <a:ext uri="{FF2B5EF4-FFF2-40B4-BE49-F238E27FC236}">
                <a16:creationId xmlns:a16="http://schemas.microsoft.com/office/drawing/2014/main" id="{671E3C10-CACE-1727-5888-84BE41935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00" y="964931"/>
            <a:ext cx="5032968" cy="5040169"/>
          </a:xfrm>
          <a:prstGeom prst="rect">
            <a:avLst/>
          </a:prstGeom>
        </p:spPr>
      </p:pic>
      <p:pic>
        <p:nvPicPr>
          <p:cNvPr id="10" name="Picture 9" descr="Diagram&#10;&#10;AI-generated content may be incorrect.">
            <a:extLst>
              <a:ext uri="{FF2B5EF4-FFF2-40B4-BE49-F238E27FC236}">
                <a16:creationId xmlns:a16="http://schemas.microsoft.com/office/drawing/2014/main" id="{35057237-E543-76C4-6A83-90800F27D29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200" y="975384"/>
            <a:ext cx="5029717" cy="5029717"/>
          </a:xfrm>
          <a:prstGeom prst="rect">
            <a:avLst/>
          </a:prstGeom>
        </p:spPr>
      </p:pic>
      <p:pic>
        <p:nvPicPr>
          <p:cNvPr id="12" name="Picture 11" descr="Diagram&#10;&#10;AI-generated content may be incorrect.">
            <a:extLst>
              <a:ext uri="{FF2B5EF4-FFF2-40B4-BE49-F238E27FC236}">
                <a16:creationId xmlns:a16="http://schemas.microsoft.com/office/drawing/2014/main" id="{0917828E-6961-05E3-DF0E-18C1ECE4C8F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200" y="960482"/>
            <a:ext cx="5031261" cy="5044618"/>
          </a:xfrm>
          <a:prstGeom prst="rect">
            <a:avLst/>
          </a:prstGeom>
        </p:spPr>
      </p:pic>
      <p:pic>
        <p:nvPicPr>
          <p:cNvPr id="14" name="Picture 13" descr="Diagram&#10;&#10;AI-generated content may be incorrect.">
            <a:extLst>
              <a:ext uri="{FF2B5EF4-FFF2-40B4-BE49-F238E27FC236}">
                <a16:creationId xmlns:a16="http://schemas.microsoft.com/office/drawing/2014/main" id="{759868EA-8CD2-4D22-965F-535102E5A25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200" y="975385"/>
            <a:ext cx="5031262" cy="5040151"/>
          </a:xfrm>
          <a:prstGeom prst="rect">
            <a:avLst/>
          </a:prstGeom>
        </p:spPr>
      </p:pic>
      <p:pic>
        <p:nvPicPr>
          <p:cNvPr id="16" name="Picture 15" descr="Diagram&#10;&#10;AI-generated content may be incorrect.">
            <a:extLst>
              <a:ext uri="{FF2B5EF4-FFF2-40B4-BE49-F238E27FC236}">
                <a16:creationId xmlns:a16="http://schemas.microsoft.com/office/drawing/2014/main" id="{2E25AD40-343C-1A28-8F43-D5EFD68731E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188" y="978478"/>
            <a:ext cx="5031273" cy="5058012"/>
          </a:xfrm>
          <a:prstGeom prst="rect">
            <a:avLst/>
          </a:prstGeom>
        </p:spPr>
      </p:pic>
      <p:pic>
        <p:nvPicPr>
          <p:cNvPr id="18" name="Picture 17" descr="Diagram&#10;&#10;AI-generated content may be incorrect.">
            <a:extLst>
              <a:ext uri="{FF2B5EF4-FFF2-40B4-BE49-F238E27FC236}">
                <a16:creationId xmlns:a16="http://schemas.microsoft.com/office/drawing/2014/main" id="{82FFF670-690B-A2D8-C517-EC94685F9FF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188" y="975365"/>
            <a:ext cx="5031273" cy="504016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A5D256-9781-C194-BF01-82F7DFC431C8}"/>
              </a:ext>
            </a:extLst>
          </p:cNvPr>
          <p:cNvSpPr txBox="1">
            <a:spLocks/>
          </p:cNvSpPr>
          <p:nvPr/>
        </p:nvSpPr>
        <p:spPr>
          <a:xfrm>
            <a:off x="6141309" y="978478"/>
            <a:ext cx="5890270" cy="519835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2000" dirty="0"/>
              <a:t>EIC Scope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A single integrated line-item construction project.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Scope includes well-defined deliverables, interfaces, and draft KPPs.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000" dirty="0"/>
              <a:t>EIC Line-Item Project Scope: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Infrastructure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Accelerator Storage Rings (ASR)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Interaction Region (IR)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Electron Injector (EIN)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Detector (DET)</a:t>
            </a:r>
            <a:endParaRPr lang="en-US" sz="2000" b="1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2000" dirty="0"/>
              <a:t>EIC Portfolio (Off-Project Scope)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NP operations scope, including initial EIC ops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Host Laboratory Infrastructure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C531180-0D00-9187-021A-D2BFB999CB0D}"/>
              </a:ext>
            </a:extLst>
          </p:cNvPr>
          <p:cNvSpPr/>
          <p:nvPr/>
        </p:nvSpPr>
        <p:spPr>
          <a:xfrm>
            <a:off x="6120252" y="3163483"/>
            <a:ext cx="5842252" cy="761635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                                                             </a:t>
            </a:r>
            <a:r>
              <a:rPr lang="en-US" b="1" dirty="0">
                <a:solidFill>
                  <a:schemeClr val="bg2"/>
                </a:solidFill>
              </a:rPr>
              <a:t>COLLIDER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BA749E-1D5F-42E5-E124-02911055B17A}"/>
              </a:ext>
            </a:extLst>
          </p:cNvPr>
          <p:cNvSpPr/>
          <p:nvPr/>
        </p:nvSpPr>
        <p:spPr>
          <a:xfrm>
            <a:off x="5872605" y="3112368"/>
            <a:ext cx="6253133" cy="120973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5C2C20-5EEB-83F5-234A-0AF09E00A86F}"/>
              </a:ext>
            </a:extLst>
          </p:cNvPr>
          <p:cNvSpPr txBox="1"/>
          <p:nvPr/>
        </p:nvSpPr>
        <p:spPr>
          <a:xfrm>
            <a:off x="10067883" y="3956146"/>
            <a:ext cx="1894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ACCELERATOR</a:t>
            </a:r>
          </a:p>
        </p:txBody>
      </p:sp>
    </p:spTree>
    <p:extLst>
      <p:ext uri="{BB962C8B-B14F-4D97-AF65-F5344CB8AC3E}">
        <p14:creationId xmlns:p14="http://schemas.microsoft.com/office/powerpoint/2010/main" val="2993954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3C9BF9-E69B-89E9-B1A9-F24E94BEC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76100E8-3C8F-3497-A27D-A16CA61E4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786" y="783485"/>
            <a:ext cx="11743268" cy="50962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32B5A7-3CE5-9B37-D389-9FFA59AF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989" y="0"/>
            <a:ext cx="11607012" cy="523415"/>
          </a:xfrm>
        </p:spPr>
        <p:txBody>
          <a:bodyPr>
            <a:noAutofit/>
          </a:bodyPr>
          <a:lstStyle/>
          <a:p>
            <a:r>
              <a:rPr lang="en-US" sz="2800" b="1" i="0" dirty="0">
                <a:solidFill>
                  <a:schemeClr val="tx1"/>
                </a:solidFill>
                <a:latin typeface="+mn-lt"/>
              </a:rPr>
              <a:t>Proposed New EIC Work Breakdown Structure</a:t>
            </a:r>
            <a:endParaRPr lang="en-US" sz="28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D7C658-2D19-78CB-83D6-19983E8BA36F}"/>
              </a:ext>
            </a:extLst>
          </p:cNvPr>
          <p:cNvSpPr txBox="1"/>
          <p:nvPr/>
        </p:nvSpPr>
        <p:spPr>
          <a:xfrm>
            <a:off x="2696672" y="5785839"/>
            <a:ext cx="6798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NOT the Organizational Breakdown Structure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91AA18-0645-A792-FAB7-A7A1F06C2810}"/>
              </a:ext>
            </a:extLst>
          </p:cNvPr>
          <p:cNvSpPr txBox="1"/>
          <p:nvPr/>
        </p:nvSpPr>
        <p:spPr>
          <a:xfrm>
            <a:off x="7065302" y="516932"/>
            <a:ext cx="3402022" cy="535531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Accelerator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400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8E9836C-95BD-AC24-72DD-86270E7CF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562271"/>
          </a:xfrm>
        </p:spPr>
        <p:txBody>
          <a:bodyPr>
            <a:noAutofit/>
          </a:bodyPr>
          <a:lstStyle/>
          <a:p>
            <a:r>
              <a:rPr lang="en-US" dirty="0"/>
              <a:t>DOE Independent Project Review of the EIC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F1C016-886E-C92F-7C1F-56B699E28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8" y="917157"/>
            <a:ext cx="11499925" cy="514408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en-US" dirty="0"/>
              <a:t>Originally planned for the end of April, the review is now scheduled for </a:t>
            </a:r>
            <a:r>
              <a:rPr lang="en-US" b="1" dirty="0"/>
              <a:t>September 15–18, 2026</a:t>
            </a:r>
            <a:r>
              <a:rPr lang="en-US" dirty="0"/>
              <a:t> to allow adequate time to address the results of the Director’s Review, develop an integrated, resource-loaded preliminary baseline, and implement significant cost management options.</a:t>
            </a:r>
          </a:p>
          <a:p>
            <a:r>
              <a:rPr lang="en-US" dirty="0"/>
              <a:t>The review will assess:</a:t>
            </a:r>
          </a:p>
          <a:p>
            <a:pPr lvl="1"/>
            <a:r>
              <a:rPr lang="en-US" dirty="0"/>
              <a:t>Execution of long-lead procurements (CD-3A and CD-3B)</a:t>
            </a:r>
          </a:p>
          <a:p>
            <a:pPr lvl="1"/>
            <a:r>
              <a:rPr lang="en-US" dirty="0"/>
              <a:t>Development of a preliminary baseline</a:t>
            </a:r>
          </a:p>
          <a:p>
            <a:pPr lvl="1"/>
            <a:r>
              <a:rPr lang="en-US" dirty="0"/>
              <a:t>Justification for a long-lead procurement Critical Decision (CD-3C)</a:t>
            </a:r>
          </a:p>
          <a:p>
            <a:pPr lvl="1"/>
            <a:r>
              <a:rPr lang="en-US" dirty="0"/>
              <a:t>Readiness for CD-2/3 approval for conventional facilities infrastructure funded by New York State</a:t>
            </a:r>
          </a:p>
          <a:p>
            <a:pPr lvl="1"/>
            <a:r>
              <a:rPr lang="en-US" dirty="0">
                <a:cs typeface="Arial" panose="020B0604020202020204"/>
              </a:rPr>
              <a:t>Assess progress towards a future CD-2 for the </a:t>
            </a:r>
            <a:r>
              <a:rPr lang="en-US" dirty="0" err="1">
                <a:cs typeface="Arial" panose="020B0604020202020204"/>
              </a:rPr>
              <a:t>ePIC</a:t>
            </a:r>
            <a:r>
              <a:rPr lang="en-US" dirty="0">
                <a:cs typeface="Arial" panose="020B0604020202020204"/>
              </a:rPr>
              <a:t> detector</a:t>
            </a:r>
          </a:p>
          <a:p>
            <a:r>
              <a:rPr lang="en-US" sz="2600" dirty="0"/>
              <a:t>DOE prepared the final charge</a:t>
            </a:r>
          </a:p>
          <a:p>
            <a:r>
              <a:rPr lang="en-US" sz="2600" dirty="0">
                <a:cs typeface="Arial"/>
              </a:rPr>
              <a:t>EIC Project Advisory Committee "Director's Review" August 18-19, 2026</a:t>
            </a:r>
          </a:p>
        </p:txBody>
      </p:sp>
    </p:spTree>
    <p:extLst>
      <p:ext uri="{BB962C8B-B14F-4D97-AF65-F5344CB8AC3E}">
        <p14:creationId xmlns:p14="http://schemas.microsoft.com/office/powerpoint/2010/main" val="2556209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6B689B-AD4A-D201-9D1D-EA9E2CBEE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AAFA1-2837-FFFD-33A7-59E27B218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991" y="0"/>
            <a:ext cx="11942010" cy="523415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September 15-18 DOE OPA Review - Charge</a:t>
            </a:r>
            <a:endParaRPr lang="en-US" sz="3200" b="1" dirty="0">
              <a:latin typeface="+mn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FBB483-7F19-81D6-0464-8DAC23F2CE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7BF252-2E02-61D4-7716-5758B7A3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560" y="649861"/>
            <a:ext cx="5419765" cy="66675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C83339-82C5-C62B-E163-6A5B9BE69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8575" y="649861"/>
            <a:ext cx="5457865" cy="67056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DFC1F7-3EC0-1303-F970-C307A93A4F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932" t="52024" r="7862" b="11604"/>
          <a:stretch>
            <a:fillRect/>
          </a:stretch>
        </p:blipFill>
        <p:spPr>
          <a:xfrm>
            <a:off x="1373856" y="1357897"/>
            <a:ext cx="9019140" cy="485024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7206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E9AC5-39B8-1876-803F-D5878DC23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0B92B-883C-845B-6881-64C792E54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704" y="3271"/>
            <a:ext cx="11499234" cy="538383"/>
          </a:xfrm>
        </p:spPr>
        <p:txBody>
          <a:bodyPr/>
          <a:lstStyle/>
          <a:p>
            <a:r>
              <a:rPr lang="en-US" dirty="0"/>
              <a:t>CD-3C Preliminary Package - DET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8B51E8A-CA49-F1E6-7F12-F489C5B733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032261"/>
              </p:ext>
            </p:extLst>
          </p:nvPr>
        </p:nvGraphicFramePr>
        <p:xfrm>
          <a:off x="362809" y="629532"/>
          <a:ext cx="11730037" cy="31807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41413">
                  <a:extLst>
                    <a:ext uri="{9D8B030D-6E8A-4147-A177-3AD203B41FA5}">
                      <a16:colId xmlns:a16="http://schemas.microsoft.com/office/drawing/2014/main" val="3173217023"/>
                    </a:ext>
                  </a:extLst>
                </a:gridCol>
                <a:gridCol w="713294">
                  <a:extLst>
                    <a:ext uri="{9D8B030D-6E8A-4147-A177-3AD203B41FA5}">
                      <a16:colId xmlns:a16="http://schemas.microsoft.com/office/drawing/2014/main" val="1660367825"/>
                    </a:ext>
                  </a:extLst>
                </a:gridCol>
                <a:gridCol w="7636350">
                  <a:extLst>
                    <a:ext uri="{9D8B030D-6E8A-4147-A177-3AD203B41FA5}">
                      <a16:colId xmlns:a16="http://schemas.microsoft.com/office/drawing/2014/main" val="524449421"/>
                    </a:ext>
                  </a:extLst>
                </a:gridCol>
                <a:gridCol w="820882">
                  <a:extLst>
                    <a:ext uri="{9D8B030D-6E8A-4147-A177-3AD203B41FA5}">
                      <a16:colId xmlns:a16="http://schemas.microsoft.com/office/drawing/2014/main" val="3792053818"/>
                    </a:ext>
                  </a:extLst>
                </a:gridCol>
                <a:gridCol w="1218098">
                  <a:extLst>
                    <a:ext uri="{9D8B030D-6E8A-4147-A177-3AD203B41FA5}">
                      <a16:colId xmlns:a16="http://schemas.microsoft.com/office/drawing/2014/main" val="38938717"/>
                    </a:ext>
                  </a:extLst>
                </a:gridCol>
              </a:tblGrid>
              <a:tr h="504091">
                <a:tc>
                  <a:txBody>
                    <a:bodyPr/>
                    <a:lstStyle/>
                    <a:p>
                      <a:r>
                        <a:rPr lang="en-US" sz="1600" dirty="0"/>
                        <a:t>Subproject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Long Lead Procurement 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FDR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8646189"/>
                  </a:ext>
                </a:extLst>
              </a:tr>
              <a:tr h="29184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DET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6.03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rgbClr val="0432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Lead tungstate crystals (cont. CD-3A/B) – 830 remaining</a:t>
                      </a:r>
                      <a:endParaRPr lang="en-US" sz="1600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Done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7904775"/>
                  </a:ext>
                </a:extLst>
              </a:tr>
              <a:tr h="29184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DET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6.03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 err="1">
                          <a:solidFill>
                            <a:srgbClr val="0432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fECal</a:t>
                      </a:r>
                      <a:r>
                        <a:rPr lang="en-US" sz="1600" kern="1200" dirty="0">
                          <a:solidFill>
                            <a:srgbClr val="0432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Scintillating Fibers (cont. CD-3A/B) – 1185 km remaining; </a:t>
                      </a:r>
                    </a:p>
                    <a:p>
                      <a:r>
                        <a:rPr lang="en-US" sz="1600" kern="1200" dirty="0">
                          <a:solidFill>
                            <a:srgbClr val="0432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Barrel </a:t>
                      </a:r>
                      <a:r>
                        <a:rPr lang="en-US" sz="1600" kern="1200" dirty="0" err="1">
                          <a:solidFill>
                            <a:srgbClr val="0432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SciFi</a:t>
                      </a:r>
                      <a:r>
                        <a:rPr lang="en-US" sz="1600" kern="1200" dirty="0">
                          <a:solidFill>
                            <a:srgbClr val="0432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rgbClr val="0432FF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 Korea In-Kind</a:t>
                      </a:r>
                      <a:endParaRPr lang="en-US" sz="1600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Done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4915128"/>
                  </a:ext>
                </a:extLst>
              </a:tr>
              <a:tr h="29184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DET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6.03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Steel towers for forward </a:t>
                      </a:r>
                      <a:r>
                        <a:rPr lang="en-US" sz="1600" dirty="0" err="1">
                          <a:solidFill>
                            <a:srgbClr val="0432FF"/>
                          </a:solidFill>
                        </a:rPr>
                        <a:t>HCal</a:t>
                      </a:r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 </a:t>
                      </a:r>
                      <a:r>
                        <a:rPr lang="en-US" sz="1600" kern="1200" dirty="0">
                          <a:solidFill>
                            <a:srgbClr val="0432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(cont. CD-3A/B) – 288 towers remaining</a:t>
                      </a:r>
                      <a:endParaRPr lang="en-US" sz="1600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1.7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Done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7454376"/>
                  </a:ext>
                </a:extLst>
              </a:tr>
              <a:tr h="368053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DET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6.03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Flux return steal rear endcap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3.4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Done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3275005"/>
                  </a:ext>
                </a:extLst>
              </a:tr>
              <a:tr h="29184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DET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6.03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rgbClr val="0432FF"/>
                          </a:solidFill>
                        </a:rPr>
                        <a:t>High-Rate </a:t>
                      </a:r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Picosecond </a:t>
                      </a:r>
                      <a:r>
                        <a:rPr lang="en-US" sz="1600" dirty="0" err="1">
                          <a:solidFill>
                            <a:srgbClr val="0432FF"/>
                          </a:solidFill>
                        </a:rPr>
                        <a:t>PhotoDetectors</a:t>
                      </a:r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 (HRPPDs)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6.8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08/2026*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7625382"/>
                  </a:ext>
                </a:extLst>
              </a:tr>
              <a:tr h="388356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DET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6.03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err="1">
                          <a:solidFill>
                            <a:srgbClr val="0432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SiPMs</a:t>
                      </a:r>
                      <a:r>
                        <a:rPr lang="en-US" sz="1600" kern="1200" dirty="0">
                          <a:solidFill>
                            <a:srgbClr val="0432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for all the other subsystems and mounting on the </a:t>
                      </a:r>
                      <a:r>
                        <a:rPr lang="en-US" sz="1600" kern="1200" dirty="0" err="1">
                          <a:solidFill>
                            <a:srgbClr val="0432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SiPMs</a:t>
                      </a:r>
                      <a:r>
                        <a:rPr lang="en-US" sz="1600" kern="1200" dirty="0">
                          <a:solidFill>
                            <a:srgbClr val="0432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boards &amp; QA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6.5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432FF"/>
                          </a:solidFill>
                        </a:rPr>
                        <a:t>Done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4264590"/>
                  </a:ext>
                </a:extLst>
              </a:tr>
              <a:tr h="291842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solidFill>
                            <a:srgbClr val="0432FF"/>
                          </a:solidFill>
                        </a:rPr>
                        <a:t>21.7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372476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8E70EEF-DE44-C80C-EAE5-9156DB9BCDD3}"/>
              </a:ext>
            </a:extLst>
          </p:cNvPr>
          <p:cNvSpPr txBox="1"/>
          <p:nvPr/>
        </p:nvSpPr>
        <p:spPr>
          <a:xfrm>
            <a:off x="362809" y="3898150"/>
            <a:ext cx="1152751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CD-3C will complete: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the PbWO4 crystal procurement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the fiber procurement of the </a:t>
            </a:r>
            <a:r>
              <a:rPr lang="en-US" dirty="0" err="1"/>
              <a:t>fECAL</a:t>
            </a:r>
            <a:endParaRPr lang="en-US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the steel towers for the </a:t>
            </a:r>
            <a:r>
              <a:rPr lang="en-US" dirty="0" err="1"/>
              <a:t>lfHCal</a:t>
            </a:r>
            <a:endParaRPr lang="en-US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the flux return steel for the electron and hadron endcap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all the HRPPDS for the </a:t>
            </a:r>
            <a:r>
              <a:rPr lang="en-US" dirty="0" err="1"/>
              <a:t>pfRICH</a:t>
            </a:r>
            <a:r>
              <a:rPr lang="en-US" dirty="0"/>
              <a:t> and the DIRC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all </a:t>
            </a:r>
            <a:r>
              <a:rPr lang="en-US" dirty="0" err="1"/>
              <a:t>SiPMs</a:t>
            </a:r>
            <a:r>
              <a:rPr lang="en-US" dirty="0"/>
              <a:t> for the </a:t>
            </a:r>
            <a:r>
              <a:rPr lang="en-US" dirty="0" err="1"/>
              <a:t>bEcal</a:t>
            </a:r>
            <a:r>
              <a:rPr lang="en-US" dirty="0"/>
              <a:t>, the Barrel-ECAL, the </a:t>
            </a:r>
            <a:r>
              <a:rPr lang="en-US" dirty="0" err="1"/>
              <a:t>fECal</a:t>
            </a:r>
            <a:r>
              <a:rPr lang="en-US" dirty="0"/>
              <a:t>, the Barrel </a:t>
            </a:r>
            <a:r>
              <a:rPr lang="en-US" dirty="0" err="1"/>
              <a:t>Hcal</a:t>
            </a:r>
            <a:r>
              <a:rPr lang="en-US" dirty="0"/>
              <a:t>, the </a:t>
            </a:r>
            <a:r>
              <a:rPr lang="en-US" dirty="0" err="1"/>
              <a:t>fHCal</a:t>
            </a:r>
            <a:r>
              <a:rPr lang="en-US" dirty="0"/>
              <a:t> and all the auxiliary detectors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471BFF-A515-A4E1-249D-83886726A2D2}"/>
              </a:ext>
            </a:extLst>
          </p:cNvPr>
          <p:cNvSpPr txBox="1"/>
          <p:nvPr/>
        </p:nvSpPr>
        <p:spPr>
          <a:xfrm>
            <a:off x="10291369" y="4374774"/>
            <a:ext cx="1801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*we are looking into the Sept. 1-4 period for this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6916A8-0BE8-DB32-3028-9A5507A88EF2}"/>
              </a:ext>
            </a:extLst>
          </p:cNvPr>
          <p:cNvSpPr txBox="1"/>
          <p:nvPr/>
        </p:nvSpPr>
        <p:spPr>
          <a:xfrm>
            <a:off x="10072246" y="3818124"/>
            <a:ext cx="1070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(without contingency)</a:t>
            </a:r>
          </a:p>
        </p:txBody>
      </p:sp>
    </p:spTree>
    <p:extLst>
      <p:ext uri="{BB962C8B-B14F-4D97-AF65-F5344CB8AC3E}">
        <p14:creationId xmlns:p14="http://schemas.microsoft.com/office/powerpoint/2010/main" val="3015482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00A383FE-340F-0C69-41DA-E30F45CC53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1187"/>
          <a:stretch>
            <a:fillRect/>
          </a:stretch>
        </p:blipFill>
        <p:spPr>
          <a:xfrm>
            <a:off x="9752499" y="5740348"/>
            <a:ext cx="1887779" cy="11176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5E9B944-9B99-4A8F-8CD6-060507ABF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4021" y="4567478"/>
            <a:ext cx="1873416" cy="1222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59FA1E-2C86-400B-A0D7-4179DC68F5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286955" y="2309725"/>
            <a:ext cx="2793605" cy="11314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199C75-FBC0-468D-A7EC-10AC502ECC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286955" y="18412"/>
            <a:ext cx="2770744" cy="11553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66C854-5F72-4DD4-97E3-8E5420135B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279335" y="3441198"/>
            <a:ext cx="2801226" cy="11626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C385CE5-D7D1-4FE4-AC0F-976F22CCF6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279334" y="1169373"/>
            <a:ext cx="2793605" cy="11322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44C081-FCF1-4948-AC82-19A02D7F31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286955" y="4604151"/>
            <a:ext cx="2801227" cy="11626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2" y="0"/>
            <a:ext cx="12468729" cy="480349"/>
          </a:xfrm>
        </p:spPr>
        <p:txBody>
          <a:bodyPr>
            <a:noAutofit/>
          </a:bodyPr>
          <a:lstStyle/>
          <a:p>
            <a:r>
              <a:rPr lang="en-US" sz="2800"/>
              <a:t>Resource Review Board (RRB) Meetings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22210A-0002-1466-DCB7-FBBAB094747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97467" y="548135"/>
            <a:ext cx="8682875" cy="5796459"/>
          </a:xfr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DOE and the host labs promote the EIC as a facility “fully international in character.”</a:t>
            </a:r>
          </a:p>
          <a:p>
            <a:pPr marL="0" indent="0">
              <a:spcBef>
                <a:spcPts val="0"/>
              </a:spcBef>
              <a:buNone/>
            </a:pPr>
            <a:endParaRPr lang="en-US" sz="8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/>
              <a:t>Initial RRB Co-Chairs: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Haiyan Gao (BNL) transitioned to Abhay Deshpande (BNL)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Diego </a:t>
            </a:r>
            <a:r>
              <a:rPr lang="en-US" sz="1400" dirty="0" err="1"/>
              <a:t>Bettoni</a:t>
            </a:r>
            <a:r>
              <a:rPr lang="en-US" sz="1400" dirty="0"/>
              <a:t> (INFN) transitioned to Franck </a:t>
            </a:r>
            <a:r>
              <a:rPr lang="en-US" sz="1400" dirty="0" err="1"/>
              <a:t>Sabatie</a:t>
            </a:r>
            <a:r>
              <a:rPr lang="en-US" sz="1400" dirty="0"/>
              <a:t> (</a:t>
            </a:r>
            <a:r>
              <a:rPr lang="en-US" sz="1400" dirty="0" err="1"/>
              <a:t>Saclay</a:t>
            </a:r>
            <a:r>
              <a:rPr lang="en-US" sz="1400" dirty="0"/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David Dean as </a:t>
            </a:r>
            <a:r>
              <a:rPr lang="en-US" sz="1400" dirty="0" err="1"/>
              <a:t>JLab</a:t>
            </a:r>
            <a:r>
              <a:rPr lang="en-US" sz="1400" dirty="0"/>
              <a:t> CRO is ex-officio transitioned to Eric Brown (</a:t>
            </a:r>
            <a:r>
              <a:rPr lang="en-US" sz="1400" dirty="0" err="1"/>
              <a:t>JLab</a:t>
            </a:r>
            <a:r>
              <a:rPr lang="en-US" sz="1400" dirty="0"/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8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hlinkClick r:id="rId7"/>
              </a:rPr>
              <a:t>https://www.bnl.gov/eic-rrbmeeting/</a:t>
            </a:r>
            <a:r>
              <a:rPr lang="en-US" sz="1400" dirty="0"/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/>
              <a:t>1</a:t>
            </a:r>
            <a:r>
              <a:rPr lang="en-US" sz="1200" baseline="30000" dirty="0"/>
              <a:t>st</a:t>
            </a:r>
            <a:r>
              <a:rPr lang="en-US" sz="1200" dirty="0"/>
              <a:t> RRB meeting on April 3-4 2023 at Stony Brook University.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/>
              <a:t>2</a:t>
            </a:r>
            <a:r>
              <a:rPr lang="en-US" sz="1200" baseline="30000" dirty="0"/>
              <a:t>nd</a:t>
            </a:r>
            <a:r>
              <a:rPr lang="en-US" sz="1200" dirty="0"/>
              <a:t> RRB meeting on December 7-8 2023 at Catholic University of America.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/>
              <a:t>3</a:t>
            </a:r>
            <a:r>
              <a:rPr lang="en-US" sz="1200" baseline="30000" dirty="0"/>
              <a:t>rd</a:t>
            </a:r>
            <a:r>
              <a:rPr lang="en-US" sz="1200" dirty="0"/>
              <a:t> RRB meeting on May 6-7 2024 hosted by INFN/Italy in Rome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/>
              <a:t>4</a:t>
            </a:r>
            <a:r>
              <a:rPr lang="en-US" sz="1200" baseline="30000" dirty="0"/>
              <a:t>th</a:t>
            </a:r>
            <a:r>
              <a:rPr lang="en-US" sz="1200" dirty="0"/>
              <a:t> RRB meeting on November 7-8 2024 at BNL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/>
              <a:t>5</a:t>
            </a:r>
            <a:r>
              <a:rPr lang="en-US" sz="1200" baseline="30000" dirty="0"/>
              <a:t>th</a:t>
            </a:r>
            <a:r>
              <a:rPr lang="en-US" sz="1200" dirty="0"/>
              <a:t> RRB meeting on June 5-6 2025 in Prague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/>
              <a:t>6</a:t>
            </a:r>
            <a:r>
              <a:rPr lang="en-US" sz="1200" baseline="30000" dirty="0"/>
              <a:t>th</a:t>
            </a:r>
            <a:r>
              <a:rPr lang="en-US" sz="1200" dirty="0"/>
              <a:t> RRB meeting on November 4-5 2025 at BNL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/>
              <a:t>7</a:t>
            </a:r>
            <a:r>
              <a:rPr lang="en-US" sz="1200" baseline="30000" dirty="0"/>
              <a:t>th</a:t>
            </a:r>
            <a:r>
              <a:rPr lang="en-US" sz="1200" dirty="0"/>
              <a:t> RRB meeting on June 9-10 2026 at MEXT, Tokyo, Japan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/>
              <a:t> </a:t>
            </a:r>
            <a:r>
              <a:rPr lang="en-US" sz="1200" b="1" dirty="0"/>
              <a:t>Future:</a:t>
            </a:r>
            <a:r>
              <a:rPr lang="en-US" sz="1200" dirty="0"/>
              <a:t> 8</a:t>
            </a:r>
            <a:r>
              <a:rPr lang="en-US" sz="1200" baseline="30000" dirty="0"/>
              <a:t>th</a:t>
            </a:r>
            <a:r>
              <a:rPr lang="en-US" sz="1200" dirty="0"/>
              <a:t> RRB meeting November 16-17 2026 – remote (mornings EST)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/>
              <a:t>              9</a:t>
            </a:r>
            <a:r>
              <a:rPr lang="en-US" sz="1200" baseline="30000" dirty="0"/>
              <a:t>th</a:t>
            </a:r>
            <a:r>
              <a:rPr lang="en-US" sz="1200" dirty="0"/>
              <a:t> RRB meeting May/June 2027 - Interest from Taiwan &amp; France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800" dirty="0"/>
          </a:p>
          <a:p>
            <a:pPr>
              <a:spcBef>
                <a:spcPts val="0"/>
              </a:spcBef>
            </a:pPr>
            <a:r>
              <a:rPr lang="en-US" sz="1400" dirty="0"/>
              <a:t>The EIC-RRB provides coordination among the different funding partners during both the detector development and construction phase of the project and during the future operations of the experiments</a:t>
            </a:r>
          </a:p>
          <a:p>
            <a:pPr>
              <a:spcBef>
                <a:spcPts val="0"/>
              </a:spcBef>
            </a:pPr>
            <a:r>
              <a:rPr lang="en-US" sz="1400" dirty="0"/>
              <a:t>The EIC-RRB shall provide oversight of resources utilized for detector construction and planning, which is the </a:t>
            </a:r>
            <a:r>
              <a:rPr lang="en-US" sz="1400" dirty="0" err="1"/>
              <a:t>ePIC</a:t>
            </a:r>
            <a:r>
              <a:rPr lang="en-US" sz="1400" dirty="0"/>
              <a:t> detector in the EIC project scope</a:t>
            </a:r>
          </a:p>
          <a:p>
            <a:pPr>
              <a:spcBef>
                <a:spcPts val="0"/>
              </a:spcBef>
            </a:pPr>
            <a:r>
              <a:rPr lang="en-US" sz="1400" dirty="0"/>
              <a:t>The EIC-RRB will function as the body that reaches agreement on scope entailed in common projects, as appropriate, which shall be funded by members of the EIC-RRB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0E1657-FED2-4C06-A9D3-A751BABF21C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4089" y="54834"/>
            <a:ext cx="1861171" cy="10954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E69674-F27B-4B44-B0D1-E98A99CAD8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44089" y="2337092"/>
            <a:ext cx="1881021" cy="10572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E19F22-25C1-4176-8CA2-69BA2FEEEE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49484" y="3469529"/>
            <a:ext cx="1873416" cy="1082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D206A98-7B5E-4D35-B132-B0DFF11CD7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41573" y="1208212"/>
            <a:ext cx="1873416" cy="10542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0BF309-4B31-0978-6EA1-14ED6C3DAC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294575" y="5696720"/>
            <a:ext cx="2801227" cy="116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943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522062-37FE-8FD5-0099-7DC46BB42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508" y="1899152"/>
            <a:ext cx="6559168" cy="43688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60D0DA-B367-EB20-9F8A-152E2573F94C}"/>
              </a:ext>
            </a:extLst>
          </p:cNvPr>
          <p:cNvSpPr txBox="1"/>
          <p:nvPr/>
        </p:nvSpPr>
        <p:spPr>
          <a:xfrm>
            <a:off x="484415" y="657922"/>
            <a:ext cx="114767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432FF"/>
                </a:solidFill>
              </a:rPr>
              <a:t>Very successful EIC Resource Review Board Meeting June 9</a:t>
            </a:r>
            <a:r>
              <a:rPr lang="en-US" baseline="30000" dirty="0">
                <a:solidFill>
                  <a:srgbClr val="0432FF"/>
                </a:solidFill>
              </a:rPr>
              <a:t>th</a:t>
            </a:r>
            <a:r>
              <a:rPr lang="en-US" dirty="0">
                <a:solidFill>
                  <a:srgbClr val="0432FF"/>
                </a:solidFill>
              </a:rPr>
              <a:t> -10</a:t>
            </a:r>
            <a:r>
              <a:rPr lang="en-US" baseline="30000" dirty="0">
                <a:solidFill>
                  <a:srgbClr val="0432FF"/>
                </a:solidFill>
              </a:rPr>
              <a:t>th</a:t>
            </a:r>
            <a:r>
              <a:rPr lang="en-US" dirty="0">
                <a:solidFill>
                  <a:srgbClr val="0432FF"/>
                </a:solidFill>
              </a:rPr>
              <a:t> @ MEXT in Tokyo</a:t>
            </a:r>
          </a:p>
          <a:p>
            <a:pPr algn="ctr"/>
            <a:r>
              <a:rPr lang="en-US" dirty="0"/>
              <a:t>The meeting brought together approximately 60 participants, including representatives from the U.S. Department of Energy (DOE), BNL, </a:t>
            </a:r>
            <a:r>
              <a:rPr lang="en-US" dirty="0" err="1"/>
              <a:t>JLab</a:t>
            </a:r>
            <a:r>
              <a:rPr lang="en-US" dirty="0"/>
              <a:t> and research institutions and funding agencies from </a:t>
            </a:r>
          </a:p>
          <a:p>
            <a:pPr algn="ctr"/>
            <a:r>
              <a:rPr lang="en-US" dirty="0"/>
              <a:t>Canada (remote), Czech Republic, France (CEA &amp; IN2P3), Italy, Japan, South Korea, Taiwan, and UK (remote)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D566993-5976-8835-DD6B-27B49F2C1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863" y="0"/>
            <a:ext cx="11612138" cy="523415"/>
          </a:xfrm>
        </p:spPr>
        <p:txBody>
          <a:bodyPr>
            <a:noAutofit/>
          </a:bodyPr>
          <a:lstStyle/>
          <a:p>
            <a:r>
              <a:rPr lang="en-US" sz="3200" b="1" i="0" dirty="0">
                <a:solidFill>
                  <a:schemeClr val="tx1"/>
                </a:solidFill>
                <a:latin typeface="+mn-lt"/>
              </a:rPr>
              <a:t>7</a:t>
            </a:r>
            <a:r>
              <a:rPr lang="en-US" sz="3200" b="1" i="0" baseline="30000" dirty="0">
                <a:solidFill>
                  <a:schemeClr val="tx1"/>
                </a:solidFill>
                <a:latin typeface="+mn-lt"/>
              </a:rPr>
              <a:t>th</a:t>
            </a:r>
            <a:r>
              <a:rPr lang="en-US" sz="3200" b="1" i="0" dirty="0">
                <a:solidFill>
                  <a:schemeClr val="tx1"/>
                </a:solidFill>
                <a:latin typeface="+mn-lt"/>
              </a:rPr>
              <a:t> EIC Resource Review Board Meeting</a:t>
            </a:r>
          </a:p>
        </p:txBody>
      </p:sp>
    </p:spTree>
    <p:extLst>
      <p:ext uri="{BB962C8B-B14F-4D97-AF65-F5344CB8AC3E}">
        <p14:creationId xmlns:p14="http://schemas.microsoft.com/office/powerpoint/2010/main" val="1805554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87CBD-A737-F620-F842-AF4355B2D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F05D651-5142-18DC-846E-877A454D3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863" y="0"/>
            <a:ext cx="11612138" cy="523415"/>
          </a:xfrm>
        </p:spPr>
        <p:txBody>
          <a:bodyPr>
            <a:noAutofit/>
          </a:bodyPr>
          <a:lstStyle/>
          <a:p>
            <a:r>
              <a:rPr lang="en-US" sz="3200" b="1" i="0" dirty="0">
                <a:solidFill>
                  <a:schemeClr val="tx1"/>
                </a:solidFill>
                <a:latin typeface="+mn-lt"/>
              </a:rPr>
              <a:t>7</a:t>
            </a:r>
            <a:r>
              <a:rPr lang="en-US" sz="3200" b="1" i="0" baseline="30000" dirty="0">
                <a:solidFill>
                  <a:schemeClr val="tx1"/>
                </a:solidFill>
                <a:latin typeface="+mn-lt"/>
              </a:rPr>
              <a:t>th</a:t>
            </a:r>
            <a:r>
              <a:rPr lang="en-US" sz="3200" b="1" i="0" dirty="0">
                <a:solidFill>
                  <a:schemeClr val="tx1"/>
                </a:solidFill>
                <a:latin typeface="+mn-lt"/>
              </a:rPr>
              <a:t> EIC Resource Review Board Meeting - Photos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0E295640-2677-31D3-69D8-F8DD6CEDBB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524125" y="1047750"/>
            <a:ext cx="71437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8402D3-F663-1276-E23F-9971E1437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61" y="523415"/>
            <a:ext cx="3571901" cy="3100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96A03C-C666-BAF2-F5EF-F26EEA0EE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418" y="809606"/>
            <a:ext cx="3767165" cy="26193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69E96D-03A3-0F51-4DA0-83245D0CE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4217" y="809606"/>
            <a:ext cx="3699918" cy="26696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613B27-9963-E9B0-D96E-3FD8B6367F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2897" y="3664044"/>
            <a:ext cx="3643339" cy="25843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44D3F2-926C-37FE-8C57-D950096A6F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2171" y="4059195"/>
            <a:ext cx="3981479" cy="180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768071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Widescreen_0923" id="{B3C6C6E8-A343-9F46-9C14-8D262507CB52}" vid="{B0F72776-BFD3-D14D-97CB-9DB1BA4DAE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767f846-2003-4795-b8a5-c12e60d56749">
      <Terms xmlns="http://schemas.microsoft.com/office/infopath/2007/PartnerControls"/>
    </lcf76f155ced4ddcb4097134ff3c332f>
    <TaxCatchAll xmlns="3bfd71d5-c7ac-4dca-b865-a609d1eb407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98D2554909C94BB45400E87C135FCB" ma:contentTypeVersion="10" ma:contentTypeDescription="Create a new document." ma:contentTypeScope="" ma:versionID="f6f58857f6daa4b711834340285195ba">
  <xsd:schema xmlns:xsd="http://www.w3.org/2001/XMLSchema" xmlns:xs="http://www.w3.org/2001/XMLSchema" xmlns:p="http://schemas.microsoft.com/office/2006/metadata/properties" xmlns:ns2="d767f846-2003-4795-b8a5-c12e60d56749" xmlns:ns3="3bfd71d5-c7ac-4dca-b865-a609d1eb4074" targetNamespace="http://schemas.microsoft.com/office/2006/metadata/properties" ma:root="true" ma:fieldsID="053b8f7372f1cfbe58d59be704c01563" ns2:_="" ns3:_="">
    <xsd:import namespace="d767f846-2003-4795-b8a5-c12e60d56749"/>
    <xsd:import namespace="3bfd71d5-c7ac-4dca-b865-a609d1eb40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67f846-2003-4795-b8a5-c12e60d567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a325a567-783b-4eae-ad25-f71283ef2f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d71d5-c7ac-4dca-b865-a609d1eb4074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c11a0df5-9a12-49e9-8865-351e10a89734}" ma:internalName="TaxCatchAll" ma:showField="CatchAllData" ma:web="dd7425a4-fa23-406d-b478-3c2992d2d4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65637A3-DEB1-4C7D-9F81-D2184D65C3B4}">
  <ds:schemaRefs>
    <ds:schemaRef ds:uri="http://schemas.microsoft.com/office/2006/documentManagement/types"/>
    <ds:schemaRef ds:uri="http://www.w3.org/XML/1998/namespace"/>
    <ds:schemaRef ds:uri="http://purl.org/dc/terms/"/>
    <ds:schemaRef ds:uri="d767f846-2003-4795-b8a5-c12e60d56749"/>
    <ds:schemaRef ds:uri="http://purl.org/dc/elements/1.1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3bfd71d5-c7ac-4dca-b865-a609d1eb4074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E5FDE2A7-6190-4660-96B1-4848D3073C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67f846-2003-4795-b8a5-c12e60d56749"/>
    <ds:schemaRef ds:uri="3bfd71d5-c7ac-4dca-b865-a609d1eb40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F209D19-ECD3-440E-A44C-BD3D2F2668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 Long Lead Procurement Widescreen PPT Template</Template>
  <TotalTime>26291</TotalTime>
  <Words>808</Words>
  <Application>Microsoft Office PowerPoint</Application>
  <PresentationFormat>Widescreen</PresentationFormat>
  <Paragraphs>131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Wingdings</vt:lpstr>
      <vt:lpstr>Arial</vt:lpstr>
      <vt:lpstr>Calibri</vt:lpstr>
      <vt:lpstr>BNL</vt:lpstr>
      <vt:lpstr>EIC Project News</vt:lpstr>
      <vt:lpstr>EIC Scope</vt:lpstr>
      <vt:lpstr>Proposed New EIC Work Breakdown Structure</vt:lpstr>
      <vt:lpstr>DOE Independent Project Review of the EIC</vt:lpstr>
      <vt:lpstr>September 15-18 DOE OPA Review - Charge</vt:lpstr>
      <vt:lpstr>CD-3C Preliminary Package - DET</vt:lpstr>
      <vt:lpstr>Resource Review Board (RRB) Meetings</vt:lpstr>
      <vt:lpstr>7th EIC Resource Review Board Meeting</vt:lpstr>
      <vt:lpstr>7th EIC Resource Review Board Meeting - Photos</vt:lpstr>
      <vt:lpstr>7th EIC Resource Review Board Meeting – Press Summary</vt:lpstr>
      <vt:lpstr>EIC Resource Review Board June 9-10, 2026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&lt;LLP WBS – LLP Description&gt; CD-3A Director’s Review</dc:title>
  <dc:subject/>
  <dc:creator>ksmith@bnl.gov</dc:creator>
  <cp:keywords/>
  <dc:description/>
  <cp:lastModifiedBy>Rolf Ent</cp:lastModifiedBy>
  <cp:revision>500</cp:revision>
  <cp:lastPrinted>2025-02-20T14:32:25Z</cp:lastPrinted>
  <dcterms:created xsi:type="dcterms:W3CDTF">2023-09-12T20:43:32Z</dcterms:created>
  <dcterms:modified xsi:type="dcterms:W3CDTF">2026-06-26T13:45:19Z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0x01010064DC25A386985D4D9C8290A9164CEF14</vt:lpwstr>
  </property>
  <property fmtid="{D5CDD505-2E9C-101B-9397-08002B2CF9AE}" pid="3" name="MediaServiceImageTags">
    <vt:lpwstr/>
  </property>
</Properties>
</file>