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8" r:id="rId1"/>
  </p:sldMasterIdLst>
  <p:notesMasterIdLst>
    <p:notesMasterId r:id="rId12"/>
  </p:notesMasterIdLst>
  <p:sldIdLst>
    <p:sldId id="256" r:id="rId2"/>
    <p:sldId id="4340" r:id="rId3"/>
    <p:sldId id="4341" r:id="rId4"/>
    <p:sldId id="4342" r:id="rId5"/>
    <p:sldId id="4343" r:id="rId6"/>
    <p:sldId id="4348" r:id="rId7"/>
    <p:sldId id="4350" r:id="rId8"/>
    <p:sldId id="4351" r:id="rId9"/>
    <p:sldId id="4347" r:id="rId10"/>
    <p:sldId id="434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1686"/>
    <a:srgbClr val="0432FF"/>
    <a:srgbClr val="D720D4"/>
    <a:srgbClr val="AE0A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42" autoAdjust="0"/>
    <p:restoredTop sz="95691" autoAdjust="0"/>
  </p:normalViewPr>
  <p:slideViewPr>
    <p:cSldViewPr snapToGrid="0" snapToObjects="1">
      <p:cViewPr>
        <p:scale>
          <a:sx n="135" d="100"/>
          <a:sy n="135" d="100"/>
        </p:scale>
        <p:origin x="2408" y="7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853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48" d="100"/>
          <a:sy n="48" d="100"/>
        </p:scale>
        <p:origin x="2664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F3527-BB28-884B-A511-C22C3DCF5453}" type="datetimeFigureOut">
              <a:rPr lang="en-US" smtClean="0"/>
              <a:t>6/25/26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BF1341-3AFE-B447-A831-9671D6A70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40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BF1341-3AFE-B447-A831-9671D6A7009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954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901A9-DC5F-4E96-2135-0671ED8500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8FFA6A-6779-3842-0B9A-86C97B6981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CA4F97-E786-8CE3-9505-0F8B11B30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4A7A6-70FF-5743-A43F-9003F5920BEF}" type="datetime2">
              <a:rPr lang="en-US" smtClean="0"/>
              <a:t>Thursday, June 25, 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E580AD-641E-3ABE-1602-DB1647010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BF0A4F-06F4-973C-7789-E3DD18CA7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112388"/>
      </p:ext>
    </p:extLst>
  </p:cSld>
  <p:clrMapOvr>
    <a:masterClrMapping/>
  </p:clrMapOvr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3DC3A-D762-9DB5-388A-2079D26DC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972125-4895-4D32-A4A9-B818CBC30F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BAA43F-7167-9EB3-163B-08327FCA2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4A7A6-70FF-5743-A43F-9003F5920BEF}" type="datetime2">
              <a:rPr lang="en-US" smtClean="0"/>
              <a:t>Thursday, June 25, 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DFC22-7022-0D96-A5F2-B437679C3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CCE44C-5CA5-AB9E-B788-7AEDE1D74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899787"/>
      </p:ext>
    </p:extLst>
  </p:cSld>
  <p:clrMapOvr>
    <a:masterClrMapping/>
  </p:clrMapOvr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810F5F3-154C-7AE9-0F7E-4FB5A66FB3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532E71-1FC2-4669-21CB-0B98A64310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D27946-565B-EB29-D44D-687276E2B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4A7A6-70FF-5743-A43F-9003F5920BEF}" type="datetime2">
              <a:rPr lang="en-US" smtClean="0"/>
              <a:t>Thursday, June 25, 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722E2A-95E1-D8A8-5CAC-464E48E9D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0254D1-0A3B-1D6A-3987-EE18FF49C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238911"/>
      </p:ext>
    </p:extLst>
  </p:cSld>
  <p:clrMapOvr>
    <a:masterClrMapping/>
  </p:clrMapOvr>
  <p:hf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2827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28600" y="2941863"/>
            <a:ext cx="4258581" cy="42585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23226" y="1745944"/>
            <a:ext cx="4060995" cy="3184812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solidFill>
                  <a:srgbClr val="AE0A24"/>
                </a:solidFill>
                <a:latin typeface="Arial" charset="0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3226" y="700391"/>
            <a:ext cx="8482279" cy="45759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Here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06687" y="1725953"/>
            <a:ext cx="4630964" cy="3821639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332387" y="5126730"/>
            <a:ext cx="4051834" cy="42086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Author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333244" y="5611326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D0D1843-69F8-DC4F-9FCA-A8F3A1B0D57A}" type="datetime2">
              <a:rPr lang="en-US" smtClean="0"/>
              <a:t>Thursday, June 25, 2026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3648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1391443"/>
            <a:ext cx="4148781" cy="4956305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686300" y="1391443"/>
            <a:ext cx="4086997" cy="4956306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167319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08920" y="539373"/>
            <a:ext cx="8464378" cy="487490"/>
          </a:xfrm>
        </p:spPr>
        <p:txBody>
          <a:bodyPr>
            <a:noAutofit/>
          </a:bodyPr>
          <a:lstStyle>
            <a:lvl1pPr>
              <a:defRPr sz="3600" b="1" cap="none" baseline="0">
                <a:latin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1372767"/>
            <a:ext cx="4148781" cy="4974982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623744" y="1372767"/>
            <a:ext cx="4148781" cy="2175802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623744" y="3632697"/>
            <a:ext cx="4148781" cy="2715052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167319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08920" y="539373"/>
            <a:ext cx="8464378" cy="487490"/>
          </a:xfrm>
        </p:spPr>
        <p:txBody>
          <a:bodyPr>
            <a:noAutofit/>
          </a:bodyPr>
          <a:lstStyle>
            <a:lvl1pPr>
              <a:defRPr sz="3600" b="1" cap="none" baseline="0">
                <a:latin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167319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08920" y="539373"/>
            <a:ext cx="8464378" cy="487490"/>
          </a:xfrm>
        </p:spPr>
        <p:txBody>
          <a:bodyPr>
            <a:noAutofit/>
          </a:bodyPr>
          <a:lstStyle>
            <a:lvl1pPr>
              <a:defRPr sz="3600" b="1" cap="none" baseline="0">
                <a:latin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623744" y="1372768"/>
            <a:ext cx="4148781" cy="4974982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08920" y="1372768"/>
            <a:ext cx="4148781" cy="2175802"/>
          </a:xfrm>
          <a:solidFill>
            <a:schemeClr val="accent2"/>
          </a:solidFill>
        </p:spPr>
        <p:txBody>
          <a:bodyPr/>
          <a:lstStyle/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4"/>
          </p:nvPr>
        </p:nvSpPr>
        <p:spPr>
          <a:xfrm>
            <a:off x="308920" y="3632698"/>
            <a:ext cx="4148781" cy="2715052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1354447"/>
            <a:ext cx="4148781" cy="4993301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686300" y="1354447"/>
            <a:ext cx="4086225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686300" y="3966497"/>
            <a:ext cx="4086225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167319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08920" y="539373"/>
            <a:ext cx="8464378" cy="487490"/>
          </a:xfrm>
        </p:spPr>
        <p:txBody>
          <a:bodyPr>
            <a:noAutofit/>
          </a:bodyPr>
          <a:lstStyle>
            <a:lvl1pPr>
              <a:defRPr sz="3600" b="1" cap="none" baseline="0">
                <a:latin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4516" y="1354449"/>
            <a:ext cx="4148781" cy="4993300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08918" y="1354449"/>
            <a:ext cx="4086225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308918" y="3966499"/>
            <a:ext cx="4086225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167319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08920" y="539373"/>
            <a:ext cx="8464378" cy="487490"/>
          </a:xfrm>
        </p:spPr>
        <p:txBody>
          <a:bodyPr>
            <a:noAutofit/>
          </a:bodyPr>
          <a:lstStyle>
            <a:lvl1pPr>
              <a:defRPr sz="3600" b="1" cap="none" baseline="0">
                <a:latin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3735421"/>
            <a:ext cx="4148781" cy="2612327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08918" y="1263272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623744" y="3735421"/>
            <a:ext cx="4148781" cy="261232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4623744" y="1263272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167319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08920" y="539373"/>
            <a:ext cx="8464378" cy="487490"/>
          </a:xfrm>
        </p:spPr>
        <p:txBody>
          <a:bodyPr>
            <a:noAutofit/>
          </a:bodyPr>
          <a:lstStyle>
            <a:lvl1pPr>
              <a:defRPr sz="3600" b="1" cap="none" baseline="0">
                <a:latin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1382106"/>
            <a:ext cx="4148781" cy="2465321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08918" y="3966757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623744" y="1382106"/>
            <a:ext cx="4148781" cy="2465322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4623744" y="3966757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167319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08920" y="539373"/>
            <a:ext cx="8464378" cy="487490"/>
          </a:xfrm>
        </p:spPr>
        <p:txBody>
          <a:bodyPr>
            <a:noAutofit/>
          </a:bodyPr>
          <a:lstStyle>
            <a:lvl1pPr>
              <a:defRPr sz="3600" b="1" cap="none" baseline="0">
                <a:latin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DBDB6-851D-6F95-15B5-CE96574EB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F3AF26-9E63-5FDC-7787-F34CC0097B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DAA3C1-E557-A8C7-9469-D477D82DF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72239-3535-BB43-90F9-D2AAAB1109D7}" type="datetimeFigureOut">
              <a:rPr lang="en-US" smtClean="0"/>
              <a:t>6/25/26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2CF392-1E3E-1524-103D-0033DAB2E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E0CDCC-AE30-6872-F50A-ECD6BACA7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05E5C-5932-0441-A66A-70A5B6B81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5553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2827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28600" y="2941863"/>
            <a:ext cx="4258581" cy="42585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2386" y="505595"/>
            <a:ext cx="5774500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/>
              <a:t>Questions?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06687" y="1725953"/>
            <a:ext cx="4630964" cy="3821639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6106886" y="849093"/>
            <a:ext cx="2898321" cy="27758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="0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en-US" dirty="0"/>
              <a:t>Contact</a:t>
            </a:r>
          </a:p>
        </p:txBody>
      </p:sp>
      <p:sp>
        <p:nvSpPr>
          <p:cNvPr id="14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6106886" y="156701"/>
            <a:ext cx="2898321" cy="63200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Author</a:t>
            </a:r>
          </a:p>
          <a:p>
            <a:pPr lvl="0"/>
            <a:r>
              <a:rPr lang="en-US" dirty="0"/>
              <a:t>Title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318638" y="1726357"/>
            <a:ext cx="4098242" cy="3861333"/>
          </a:xfrm>
        </p:spPr>
        <p:txBody>
          <a:bodyPr>
            <a:normAutofit/>
          </a:bodyPr>
          <a:lstStyle>
            <a:lvl1pPr marL="342900" indent="-3429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1pPr>
            <a:lvl2pPr marL="6858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2pPr>
            <a:lvl3pPr marL="11430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3pPr>
            <a:lvl4pPr marL="16002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4pPr>
            <a:lvl5pPr marL="20574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Agenda Topics Covered: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0268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408633"/>
            <a:ext cx="8464378" cy="487490"/>
          </a:xfrm>
        </p:spPr>
        <p:txBody>
          <a:bodyPr>
            <a:noAutofit/>
          </a:bodyPr>
          <a:lstStyle>
            <a:lvl1pPr>
              <a:defRPr sz="3600" b="1" cap="none" baseline="0">
                <a:latin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9" y="1354089"/>
            <a:ext cx="8464378" cy="4993659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474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A340D-2783-87A5-DFF0-1CB2E7025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FC4234-E624-FA63-AC91-23D678AB1A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A6E412-16D0-29A2-33B2-841D1E3C8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4A7A6-70FF-5743-A43F-9003F5920BEF}" type="datetime2">
              <a:rPr lang="en-US" smtClean="0"/>
              <a:t>Thursday, June 25, 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20DCF4-64CD-BD36-FD05-AD1BE066F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2505F1-55DD-F934-49BF-CE4718E4A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968449"/>
      </p:ext>
    </p:extLst>
  </p:cSld>
  <p:clrMapOvr>
    <a:masterClrMapping/>
  </p:clrMapOvr>
  <p:hf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E3D18-9DE9-179E-1093-53CA103F8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D940EA-1A12-507C-1CDB-AF1D6EBA1B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A52850-E5ED-9710-08E0-83D8D033E8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3F552B-5C4B-477A-1B27-9F11AFAED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07AA1-E005-DD43-A36C-F172B6543130}" type="datetime1">
              <a:rPr lang="en-US" smtClean="0"/>
              <a:t>6/25/26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84941C-6D74-C848-5625-A0AFB0423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29A3A6-66A0-A723-8794-E985566B2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6DD8B-EB1C-354D-918A-7CE02C579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333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98088-2D44-DEC4-5313-3448F558E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DE8890-DCE8-703F-2EEC-B0CE8AE557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F6DD23-4A0F-E393-7FB8-AA1CB9CBF9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37FEF9-A9C8-18C7-F569-7DE02B4BB7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C3D6C7-2CB5-A76F-957A-86179E702D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241EB4-1D19-3BB2-BFE8-CEF607E9E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4A7A6-70FF-5743-A43F-9003F5920BEF}" type="datetime2">
              <a:rPr lang="en-US" smtClean="0"/>
              <a:t>Thursday, June 25, 2026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BC838B4-9DD6-13E2-852B-D28C1A43C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26C9155-128E-8AC2-C832-671258DA8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409553"/>
      </p:ext>
    </p:extLst>
  </p:cSld>
  <p:clrMapOvr>
    <a:masterClrMapping/>
  </p:clrMapOvr>
  <p:hf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BC1D6-AA4F-AD92-E5E0-B44BCCDB1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6B8963-5E46-E970-1701-00E6A698D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4A7A6-70FF-5743-A43F-9003F5920BEF}" type="datetime2">
              <a:rPr lang="en-US" smtClean="0"/>
              <a:t>Thursday, June 25, 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B8607A-EA7B-8D89-C1F6-8200F4120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D0427F-ED97-9DF5-6484-A70285FBD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397431"/>
      </p:ext>
    </p:extLst>
  </p:cSld>
  <p:clrMapOvr>
    <a:masterClrMapping/>
  </p:clrMapOvr>
  <p:hf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EE3CD4-F9BC-AB79-7A60-543B022C6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72239-3535-BB43-90F9-D2AAAB1109D7}" type="datetimeFigureOut">
              <a:rPr lang="en-US" smtClean="0"/>
              <a:t>6/25/26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BE4AB0-47B9-D489-17AC-2FC5B6EDC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A94C10-C353-40F3-B2FA-5551D8053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05E5C-5932-0441-A66A-70A5B6B81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59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38778-7818-0F56-0802-5BBF7ADEE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6C72E0-3509-1077-FB7D-AC575502DC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E6E26F-23ED-855B-CD8F-B3E9CA872B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0D145F-17BB-5033-A8DF-62F7E002C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4A7A6-70FF-5743-A43F-9003F5920BEF}" type="datetime2">
              <a:rPr lang="en-US" smtClean="0"/>
              <a:t>Thursday, June 25, 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5A1FFF-F765-10E3-9C30-51378C7AE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8F9F36-62F0-E132-1776-1BF8E45BD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116810"/>
      </p:ext>
    </p:extLst>
  </p:cSld>
  <p:clrMapOvr>
    <a:masterClrMapping/>
  </p:clrMapOvr>
  <p:hf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82B83-C294-725B-814A-038DD8A72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6C5C85-C9FF-0FCD-60E9-23663E2973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EF827F-5544-14DE-6CDE-2F70F77E5B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67C0D8-485C-C1BB-BDD8-73F28192E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4A7A6-70FF-5743-A43F-9003F5920BEF}" type="datetime2">
              <a:rPr lang="en-US" smtClean="0"/>
              <a:t>Thursday, June 25, 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0F096E-E53E-443C-5C38-4B84D9AC4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45388B-1565-48B6-EC53-CA18E6DCF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18035"/>
      </p:ext>
    </p:extLst>
  </p:cSld>
  <p:clrMapOvr>
    <a:masterClrMapping/>
  </p:clrMapOvr>
  <p:hf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9C17FE3-2E44-2769-C923-60F41AD65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134FED-FEB6-F18E-C959-652ED07560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15EDE0-69A4-5140-57DC-0567676266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94A7A6-70FF-5743-A43F-9003F5920BEF}" type="datetime2">
              <a:rPr lang="en-US" smtClean="0"/>
              <a:t>Thursday, June 25, 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F92D12-8639-2279-C9CB-7B93B01A0D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56968D-73D5-064F-316B-2B83A2F18D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279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669" r:id="rId13"/>
    <p:sldLayoutId id="2147483672" r:id="rId14"/>
    <p:sldLayoutId id="2147483673" r:id="rId15"/>
    <p:sldLayoutId id="2147483671" r:id="rId16"/>
    <p:sldLayoutId id="2147483675" r:id="rId17"/>
    <p:sldLayoutId id="2147483674" r:id="rId18"/>
    <p:sldLayoutId id="2147483676" r:id="rId19"/>
    <p:sldLayoutId id="2147483678" r:id="rId20"/>
    <p:sldLayoutId id="2147483703" r:id="rId21"/>
  </p:sldLayoutIdLst>
  <p:hf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arxiv.org/abs/2407.11635" TargetMode="Externa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191908" y="746632"/>
            <a:ext cx="8952092" cy="1750503"/>
          </a:xfrm>
        </p:spPr>
        <p:txBody>
          <a:bodyPr/>
          <a:lstStyle/>
          <a:p>
            <a:br>
              <a:rPr lang="en-US" sz="5400" dirty="0"/>
            </a:br>
            <a:br>
              <a:rPr lang="en-US" sz="5400" dirty="0"/>
            </a:br>
            <a:br>
              <a:rPr lang="en-US" sz="5400" dirty="0"/>
            </a:br>
            <a:r>
              <a:rPr lang="en-US" sz="5400" dirty="0"/>
              <a:t>SIDIS Studies for the ESR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70045" y="4426103"/>
            <a:ext cx="4668700" cy="645637"/>
          </a:xfrm>
        </p:spPr>
        <p:txBody>
          <a:bodyPr>
            <a:normAutofit fontScale="62500" lnSpcReduction="20000"/>
          </a:bodyPr>
          <a:lstStyle/>
          <a:p>
            <a:r>
              <a:rPr lang="en-US" u="sng" dirty="0"/>
              <a:t>Anselm Vossen, Ralf Seidl (QNSI Tokyo)</a:t>
            </a:r>
          </a:p>
          <a:p>
            <a:r>
              <a:rPr lang="en-US" u="sng" dirty="0"/>
              <a:t>Gabriel Garcia (BNL) </a:t>
            </a:r>
            <a:br>
              <a:rPr lang="en-US" u="sng" dirty="0"/>
            </a:br>
            <a:endParaRPr lang="en-US" sz="2000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3473E8AD-EC5C-8349-98EE-2E0C7C26CD9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775498" y="5891393"/>
            <a:ext cx="1905000" cy="8382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C007D0A-480F-0A74-3DCF-4EFB85C869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9913" y="2802190"/>
            <a:ext cx="2164042" cy="2784148"/>
          </a:xfrm>
          <a:prstGeom prst="rect">
            <a:avLst/>
          </a:prstGeom>
        </p:spPr>
      </p:pic>
      <p:pic>
        <p:nvPicPr>
          <p:cNvPr id="5" name="Google Shape;57;p13">
            <a:extLst>
              <a:ext uri="{FF2B5EF4-FFF2-40B4-BE49-F238E27FC236}">
                <a16:creationId xmlns:a16="http://schemas.microsoft.com/office/drawing/2014/main" id="{40ABF5D2-196C-EE73-6524-73E5779565F9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81922" y="6310493"/>
            <a:ext cx="2560125" cy="43067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0B5F40F-981F-E82A-A12C-703ED9D7687F}"/>
              </a:ext>
            </a:extLst>
          </p:cNvPr>
          <p:cNvSpPr txBox="1"/>
          <p:nvPr/>
        </p:nvSpPr>
        <p:spPr>
          <a:xfrm>
            <a:off x="1281922" y="5891393"/>
            <a:ext cx="234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Research Supported by</a:t>
            </a:r>
          </a:p>
        </p:txBody>
      </p:sp>
    </p:spTree>
    <p:extLst>
      <p:ext uri="{BB962C8B-B14F-4D97-AF65-F5344CB8AC3E}">
        <p14:creationId xmlns:p14="http://schemas.microsoft.com/office/powerpoint/2010/main" val="13927474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56E3F-ABE4-496C-74C9-4518BB59F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E54DC-6A4B-B5AA-E5D7-39FD4A2407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2C0BC8-BA25-A1FB-B7CB-E85696DC3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124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533BC-3028-F879-F54F-37170AB97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D9BA14-310F-859B-627F-036ED78E04E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8600" y="3398958"/>
                <a:ext cx="8834174" cy="3253302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The SIDIS program at the EIC will test our understanding of the factorized TMD framework of QCD in a wide kinematic phase space.  </a:t>
                </a: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PID of final state hadrons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𝐻𝑒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enables flavor separated studies.</a:t>
                </a:r>
              </a:p>
              <a:p>
                <a:r>
                  <a:rPr lang="en-US" dirty="0"/>
                  <a:t>The Early Science Report highlights representative key parts of the SIDIS program </a:t>
                </a:r>
                <a:endParaRPr lang="en-US" dirty="0">
                  <a:solidFill>
                    <a:srgbClr val="D720D4"/>
                  </a:solidFill>
                </a:endParaRPr>
              </a:p>
              <a:p>
                <a:pPr lvl="1"/>
                <a:r>
                  <a:rPr lang="en-US" dirty="0">
                    <a:solidFill>
                      <a:srgbClr val="D720D4"/>
                    </a:solidFill>
                  </a:rPr>
                  <a:t> Flavor separated Extraction of unpolarized TMD PDFs in the nucleon </a:t>
                </a:r>
              </a:p>
              <a:p>
                <a:pPr lvl="1"/>
                <a:r>
                  <a:rPr lang="en-US" dirty="0"/>
                  <a:t>Transverse single spin asymmetries to access polarized TMD (FFs) e.g. Collins, Sivers effect</a:t>
                </a:r>
              </a:p>
              <a:p>
                <a:pPr lvl="1"/>
                <a:r>
                  <a:rPr lang="en-US" dirty="0">
                    <a:solidFill>
                      <a:srgbClr val="00B050"/>
                    </a:solidFill>
                  </a:rPr>
                  <a:t>Helicity distributions of sea quarks</a:t>
                </a:r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Low-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and saturation signatures</a:t>
                </a:r>
              </a:p>
              <a:p>
                <a:pPr lvl="1"/>
                <a:r>
                  <a:rPr lang="en-US" dirty="0">
                    <a:solidFill>
                      <a:srgbClr val="D720D4"/>
                    </a:solidFill>
                  </a:rPr>
                  <a:t>Nuclear and vacuum FFs, nuclear PDFs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D9BA14-310F-859B-627F-036ED78E04E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3398958"/>
                <a:ext cx="8834174" cy="3253302"/>
              </a:xfrm>
              <a:blipFill>
                <a:blip r:embed="rId2"/>
                <a:stretch>
                  <a:fillRect l="-718" t="-31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AFE5E7-01A1-73B4-6132-1C3C06559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</a:t>
            </a:fld>
            <a:endParaRPr lang="en-US" dirty="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EAA1BC0-2A4D-B4C5-EF46-70B34FEA7737}"/>
              </a:ext>
            </a:extLst>
          </p:cNvPr>
          <p:cNvGrpSpPr/>
          <p:nvPr/>
        </p:nvGrpSpPr>
        <p:grpSpPr>
          <a:xfrm>
            <a:off x="4762965" y="986956"/>
            <a:ext cx="4381035" cy="2102342"/>
            <a:chOff x="3571901" y="986956"/>
            <a:chExt cx="5572099" cy="2442044"/>
          </a:xfrm>
        </p:grpSpPr>
        <p:sp>
          <p:nvSpPr>
            <p:cNvPr id="5" name="Line 246">
              <a:extLst>
                <a:ext uri="{FF2B5EF4-FFF2-40B4-BE49-F238E27FC236}">
                  <a16:creationId xmlns:a16="http://schemas.microsoft.com/office/drawing/2014/main" id="{BCD77F20-C9EE-8007-41D2-C9C1E8BEBD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84446" y="2445665"/>
              <a:ext cx="368230" cy="6286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6" name="Line 247">
              <a:extLst>
                <a:ext uri="{FF2B5EF4-FFF2-40B4-BE49-F238E27FC236}">
                  <a16:creationId xmlns:a16="http://schemas.microsoft.com/office/drawing/2014/main" id="{57355AD5-6D52-CE81-5E70-159674085C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30475" y="2445665"/>
              <a:ext cx="368230" cy="5143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7" name="Line 248">
              <a:extLst>
                <a:ext uri="{FF2B5EF4-FFF2-40B4-BE49-F238E27FC236}">
                  <a16:creationId xmlns:a16="http://schemas.microsoft.com/office/drawing/2014/main" id="{BAE715D7-2B81-F456-6FDD-F961EEADAD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30475" y="2388515"/>
              <a:ext cx="414259" cy="4000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8" name="Text Box 249">
              <a:extLst>
                <a:ext uri="{FF2B5EF4-FFF2-40B4-BE49-F238E27FC236}">
                  <a16:creationId xmlns:a16="http://schemas.microsoft.com/office/drawing/2014/main" id="{A68E98E7-BE08-E116-89F5-AA363B8F99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98704" y="2856432"/>
              <a:ext cx="322202" cy="5078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350"/>
                <a:t>X’</a:t>
              </a:r>
            </a:p>
          </p:txBody>
        </p:sp>
        <p:sp>
          <p:nvSpPr>
            <p:cNvPr id="9" name="Line 250">
              <a:extLst>
                <a:ext uri="{FF2B5EF4-FFF2-40B4-BE49-F238E27FC236}">
                  <a16:creationId xmlns:a16="http://schemas.microsoft.com/office/drawing/2014/main" id="{529974C8-71E5-B4CF-690B-F55090AF59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38416" y="2311125"/>
              <a:ext cx="322202" cy="463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0" name="Line 255">
              <a:extLst>
                <a:ext uri="{FF2B5EF4-FFF2-40B4-BE49-F238E27FC236}">
                  <a16:creationId xmlns:a16="http://schemas.microsoft.com/office/drawing/2014/main" id="{748CF152-F311-6312-3D0A-3AB27F4581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83006" y="2640493"/>
              <a:ext cx="9205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1" name="Line 256">
              <a:extLst>
                <a:ext uri="{FF2B5EF4-FFF2-40B4-BE49-F238E27FC236}">
                  <a16:creationId xmlns:a16="http://schemas.microsoft.com/office/drawing/2014/main" id="{82CB6527-5A32-729E-DABE-8F229396AC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38393" y="2797465"/>
              <a:ext cx="14268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2" name="Line 257">
              <a:extLst>
                <a:ext uri="{FF2B5EF4-FFF2-40B4-BE49-F238E27FC236}">
                  <a16:creationId xmlns:a16="http://schemas.microsoft.com/office/drawing/2014/main" id="{5133CB3B-630D-BC62-BD7F-C0694E566F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38393" y="2977589"/>
              <a:ext cx="14268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3" name="Line 258">
              <a:extLst>
                <a:ext uri="{FF2B5EF4-FFF2-40B4-BE49-F238E27FC236}">
                  <a16:creationId xmlns:a16="http://schemas.microsoft.com/office/drawing/2014/main" id="{1CD9116C-C3C3-CC90-AA96-3989ED055C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28345" y="1621115"/>
              <a:ext cx="368230" cy="2857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4" name="Line 259">
              <a:extLst>
                <a:ext uri="{FF2B5EF4-FFF2-40B4-BE49-F238E27FC236}">
                  <a16:creationId xmlns:a16="http://schemas.microsoft.com/office/drawing/2014/main" id="{1D73A63E-670F-FC5F-207E-1630DEF8C5C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855928" y="2445665"/>
              <a:ext cx="368230" cy="285750"/>
            </a:xfrm>
            <a:prstGeom prst="line">
              <a:avLst/>
            </a:prstGeom>
            <a:noFill/>
            <a:ln w="3175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5" name="Line 260">
              <a:extLst>
                <a:ext uri="{FF2B5EF4-FFF2-40B4-BE49-F238E27FC236}">
                  <a16:creationId xmlns:a16="http://schemas.microsoft.com/office/drawing/2014/main" id="{F254552F-3AC3-49CA-8D53-E50EB7A0F7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16685" y="2856431"/>
              <a:ext cx="190861" cy="136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6" name="Line 261">
              <a:extLst>
                <a:ext uri="{FF2B5EF4-FFF2-40B4-BE49-F238E27FC236}">
                  <a16:creationId xmlns:a16="http://schemas.microsoft.com/office/drawing/2014/main" id="{5E91E339-0214-0146-7046-F6B5FA39B6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90075" y="1398676"/>
              <a:ext cx="1865853" cy="211673"/>
            </a:xfrm>
            <a:prstGeom prst="line">
              <a:avLst/>
            </a:prstGeom>
            <a:noFill/>
            <a:ln w="22225">
              <a:solidFill>
                <a:srgbClr val="00B0F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7" name="Oval 264">
              <a:extLst>
                <a:ext uri="{FF2B5EF4-FFF2-40B4-BE49-F238E27FC236}">
                  <a16:creationId xmlns:a16="http://schemas.microsoft.com/office/drawing/2014/main" id="{7AA611D2-206F-9E8F-FAA5-BB7DE76DBC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1487" y="2274202"/>
              <a:ext cx="916799" cy="99815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400" dirty="0">
                  <a:solidFill>
                    <a:schemeClr val="bg1"/>
                  </a:solidFill>
                </a:rPr>
                <a:t>(n)PDF</a:t>
              </a:r>
            </a:p>
          </p:txBody>
        </p:sp>
        <p:sp>
          <p:nvSpPr>
            <p:cNvPr id="18" name="Oval 266">
              <a:extLst>
                <a:ext uri="{FF2B5EF4-FFF2-40B4-BE49-F238E27FC236}">
                  <a16:creationId xmlns:a16="http://schemas.microsoft.com/office/drawing/2014/main" id="{EAD446A9-9BBB-4936-3F44-10AE938019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8578" y="1921045"/>
              <a:ext cx="568718" cy="663176"/>
            </a:xfrm>
            <a:prstGeom prst="ellipse">
              <a:avLst/>
            </a:prstGeom>
            <a:solidFill>
              <a:srgbClr val="99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9" name="Text Box 268">
              <a:extLst>
                <a:ext uri="{FF2B5EF4-FFF2-40B4-BE49-F238E27FC236}">
                  <a16:creationId xmlns:a16="http://schemas.microsoft.com/office/drawing/2014/main" id="{9CC97A6F-EB4B-77BC-4EC6-A6F69D524A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62295" y="2026992"/>
              <a:ext cx="322202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altLang="en-US" sz="2400" dirty="0">
                  <a:solidFill>
                    <a:schemeClr val="bg1"/>
                  </a:solidFill>
                </a:rPr>
                <a:t>σ</a:t>
              </a:r>
            </a:p>
          </p:txBody>
        </p:sp>
        <p:sp>
          <p:nvSpPr>
            <p:cNvPr id="20" name="Line 269">
              <a:extLst>
                <a:ext uri="{FF2B5EF4-FFF2-40B4-BE49-F238E27FC236}">
                  <a16:creationId xmlns:a16="http://schemas.microsoft.com/office/drawing/2014/main" id="{B3A1FA07-801F-1553-E5AF-78B18B3C887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408273" y="2102765"/>
              <a:ext cx="46029" cy="57150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21" name="Line 270">
              <a:extLst>
                <a:ext uri="{FF2B5EF4-FFF2-40B4-BE49-F238E27FC236}">
                  <a16:creationId xmlns:a16="http://schemas.microsoft.com/office/drawing/2014/main" id="{BC8CB2AE-0097-84C6-6840-EC0A8C06E0A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6454301" y="2102765"/>
              <a:ext cx="46029" cy="57150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/>
            </a:p>
          </p:txBody>
        </p:sp>
        <p:pic>
          <p:nvPicPr>
            <p:cNvPr id="22" name="Picture 21" descr="protonf">
              <a:extLst>
                <a:ext uri="{FF2B5EF4-FFF2-40B4-BE49-F238E27FC236}">
                  <a16:creationId xmlns:a16="http://schemas.microsoft.com/office/drawing/2014/main" id="{C2F28D23-4D32-AE8A-8E34-113743BE23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1901" y="1735093"/>
              <a:ext cx="989617" cy="16939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Line 261">
              <a:extLst>
                <a:ext uri="{FF2B5EF4-FFF2-40B4-BE49-F238E27FC236}">
                  <a16:creationId xmlns:a16="http://schemas.microsoft.com/office/drawing/2014/main" id="{7537BE3F-EA29-D880-03F5-153C0D4C6D3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828346" y="986956"/>
              <a:ext cx="3039483" cy="609711"/>
            </a:xfrm>
            <a:prstGeom prst="line">
              <a:avLst/>
            </a:prstGeom>
            <a:noFill/>
            <a:ln w="22225">
              <a:solidFill>
                <a:srgbClr val="00B0F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24" name="Line 259">
              <a:extLst>
                <a:ext uri="{FF2B5EF4-FFF2-40B4-BE49-F238E27FC236}">
                  <a16:creationId xmlns:a16="http://schemas.microsoft.com/office/drawing/2014/main" id="{D0A00EC5-AF8D-2F94-E659-99D94547CA2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700272" y="1956363"/>
              <a:ext cx="254250" cy="116778"/>
            </a:xfrm>
            <a:prstGeom prst="line">
              <a:avLst/>
            </a:prstGeom>
            <a:noFill/>
            <a:ln w="31750">
              <a:solidFill>
                <a:schemeClr val="accent1"/>
              </a:solidFill>
              <a:round/>
              <a:headEnd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/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DAC3C2F2-8ABB-195F-38DD-D18CF2534ABB}"/>
                </a:ext>
              </a:extLst>
            </p:cNvPr>
            <p:cNvGrpSpPr/>
            <p:nvPr/>
          </p:nvGrpSpPr>
          <p:grpSpPr>
            <a:xfrm>
              <a:off x="6384495" y="1142460"/>
              <a:ext cx="2759505" cy="1408041"/>
              <a:chOff x="3491803" y="2286927"/>
              <a:chExt cx="1150718" cy="746575"/>
            </a:xfrm>
          </p:grpSpPr>
          <p:sp>
            <p:nvSpPr>
              <p:cNvPr id="26" name="Line 241">
                <a:extLst>
                  <a:ext uri="{FF2B5EF4-FFF2-40B4-BE49-F238E27FC236}">
                    <a16:creationId xmlns:a16="http://schemas.microsoft.com/office/drawing/2014/main" id="{6D3A6D3F-6465-06DF-B49C-F8748FFB77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90177" y="2629826"/>
                <a:ext cx="36823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7" name="Line 242">
                <a:extLst>
                  <a:ext uri="{FF2B5EF4-FFF2-40B4-BE49-F238E27FC236}">
                    <a16:creationId xmlns:a16="http://schemas.microsoft.com/office/drawing/2014/main" id="{F5EB6D18-B20B-1213-2F4A-E296BBE46C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44146" y="2515526"/>
                <a:ext cx="230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8" name="Line 243">
                <a:extLst>
                  <a:ext uri="{FF2B5EF4-FFF2-40B4-BE49-F238E27FC236}">
                    <a16:creationId xmlns:a16="http://schemas.microsoft.com/office/drawing/2014/main" id="{74DFA8E3-4BFE-42A8-26FD-67B23FC41D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36206" y="2801276"/>
                <a:ext cx="184115" cy="17145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9" name="Line 244">
                <a:extLst>
                  <a:ext uri="{FF2B5EF4-FFF2-40B4-BE49-F238E27FC236}">
                    <a16:creationId xmlns:a16="http://schemas.microsoft.com/office/drawing/2014/main" id="{FAE8C005-714A-9B08-EACF-19E724DF95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90177" y="2858426"/>
                <a:ext cx="138086" cy="1285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30" name="Text Box 245">
                <a:extLst>
                  <a:ext uri="{FF2B5EF4-FFF2-40B4-BE49-F238E27FC236}">
                    <a16:creationId xmlns:a16="http://schemas.microsoft.com/office/drawing/2014/main" id="{6BF9BF1A-04E7-7D0A-68AD-998D1852373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66348" y="2286927"/>
                <a:ext cx="276173" cy="3000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1350"/>
                  <a:t>h</a:t>
                </a:r>
              </a:p>
            </p:txBody>
          </p:sp>
          <p:sp>
            <p:nvSpPr>
              <p:cNvPr id="31" name="Text Box 263">
                <a:extLst>
                  <a:ext uri="{FF2B5EF4-FFF2-40B4-BE49-F238E27FC236}">
                    <a16:creationId xmlns:a16="http://schemas.microsoft.com/office/drawing/2014/main" id="{6550026A-A661-0C3D-AF2B-3F6B6D8FD78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91803" y="2526243"/>
                <a:ext cx="184115" cy="3000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1350" dirty="0"/>
                  <a:t>q</a:t>
                </a:r>
              </a:p>
            </p:txBody>
          </p:sp>
          <p:sp>
            <p:nvSpPr>
              <p:cNvPr id="32" name="Oval 267">
                <a:extLst>
                  <a:ext uri="{FF2B5EF4-FFF2-40B4-BE49-F238E27FC236}">
                    <a16:creationId xmlns:a16="http://schemas.microsoft.com/office/drawing/2014/main" id="{78D9E9BB-43C9-3769-4CE3-C75C1755A7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67974" y="2403452"/>
                <a:ext cx="368230" cy="630050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33" name="Line 271">
                <a:extLst>
                  <a:ext uri="{FF2B5EF4-FFF2-40B4-BE49-F238E27FC236}">
                    <a16:creationId xmlns:a16="http://schemas.microsoft.com/office/drawing/2014/main" id="{629A26D8-72B8-08D0-D52D-ABBA117BCE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90177" y="2515526"/>
                <a:ext cx="36823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34" name="Text Box 272">
                <a:extLst>
                  <a:ext uri="{FF2B5EF4-FFF2-40B4-BE49-F238E27FC236}">
                    <a16:creationId xmlns:a16="http://schemas.microsoft.com/office/drawing/2014/main" id="{337D0399-16BD-F4E0-5A43-54169515665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65432" y="2554438"/>
                <a:ext cx="414259" cy="2447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2400" dirty="0">
                    <a:solidFill>
                      <a:schemeClr val="bg1"/>
                    </a:solidFill>
                  </a:rPr>
                  <a:t>(n)</a:t>
                </a:r>
                <a:r>
                  <a:rPr lang="en-US" altLang="en-US" sz="2400" dirty="0" err="1">
                    <a:solidFill>
                      <a:schemeClr val="bg1"/>
                    </a:solidFill>
                  </a:rPr>
                  <a:t>FF</a:t>
                </a:r>
                <a:r>
                  <a:rPr lang="en-US" altLang="en-US" sz="2400" baseline="-25000" dirty="0" err="1">
                    <a:solidFill>
                      <a:schemeClr val="bg1"/>
                    </a:solidFill>
                  </a:rPr>
                  <a:t>q</a:t>
                </a:r>
                <a:endParaRPr lang="en-US" altLang="en-US" sz="2400" baseline="-25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5" name="Line 259">
                <a:extLst>
                  <a:ext uri="{FF2B5EF4-FFF2-40B4-BE49-F238E27FC236}">
                    <a16:creationId xmlns:a16="http://schemas.microsoft.com/office/drawing/2014/main" id="{FCB3B9C6-4077-0D73-CD51-19EA02A72F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38537" y="2842589"/>
                <a:ext cx="123341" cy="53029"/>
              </a:xfrm>
              <a:prstGeom prst="line">
                <a:avLst/>
              </a:prstGeom>
              <a:noFill/>
              <a:ln w="3175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</p:grpSp>
        <p:sp>
          <p:nvSpPr>
            <p:cNvPr id="36" name="Line 259">
              <a:extLst>
                <a:ext uri="{FF2B5EF4-FFF2-40B4-BE49-F238E27FC236}">
                  <a16:creationId xmlns:a16="http://schemas.microsoft.com/office/drawing/2014/main" id="{103CE404-C490-F427-6D2C-BD13EE4B86F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865285" y="2559965"/>
              <a:ext cx="220300" cy="161056"/>
            </a:xfrm>
            <a:prstGeom prst="line">
              <a:avLst/>
            </a:prstGeom>
            <a:noFill/>
            <a:ln w="31750">
              <a:solidFill>
                <a:schemeClr val="accent1"/>
              </a:solidFill>
              <a:round/>
              <a:headEnd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16801846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6A354E-1F34-9327-34C5-682A05829C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D1790-AF9D-556C-0920-A0F2CFA0C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Unpolarized TMD PDFs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EC1182A-74B6-1CC3-68BF-0624FBFB25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5870" y="1050109"/>
            <a:ext cx="5166359" cy="408824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9EE326-BBC2-F51F-107F-A59168B43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3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88A31978-C83C-3FF0-6300-9242E6906E5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8919" y="5290037"/>
                <a:ext cx="8835081" cy="132898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70000" lnSpcReduction="20000"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2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685800" indent="-22860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PingFangSC-Regular" charset="-122"/>
                  <a:buChar char="－"/>
                  <a:defRPr sz="20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1143000" indent="-22860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charset="0"/>
                  <a:buChar char="•"/>
                  <a:defRPr sz="18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657350" indent="-2857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PingFangSC-Regular" charset="-122"/>
                  <a:buChar char="－"/>
                  <a:defRPr sz="16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2057400" indent="-22860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charset="0"/>
                  <a:buChar char="•"/>
                  <a:defRPr sz="14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Work by Marco </a:t>
                </a:r>
                <a:r>
                  <a:rPr lang="en-US" dirty="0" err="1"/>
                  <a:t>Radici</a:t>
                </a:r>
                <a:r>
                  <a:rPr lang="en-US" dirty="0"/>
                  <a:t>, INFN-Pavia and Lorenzo Rossi, University of Milano and INFN-Milano.</a:t>
                </a:r>
              </a:p>
              <a:p>
                <a:r>
                  <a:rPr lang="en-US" dirty="0"/>
                  <a:t>Impact study within the MAP framework (Bacchetta et al. (MAP), JHEP 08 (2024) 232, arXiv:2405.13833)</a:t>
                </a:r>
              </a:p>
              <a:p>
                <a:r>
                  <a:rPr lang="en-US" dirty="0"/>
                  <a:t>Each blob represents uncertainty averaged 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Systematics are taken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1.5% </m:t>
                    </m:r>
                  </m:oMath>
                </a14:m>
                <a:r>
                  <a:rPr lang="en-US" dirty="0"/>
                  <a:t>scale,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3.5% </m:t>
                    </m:r>
                  </m:oMath>
                </a14:m>
                <a:r>
                  <a:rPr lang="en-US" dirty="0"/>
                  <a:t>point-to-point</a:t>
                </a:r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88A31978-C83C-3FF0-6300-9242E6906E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919" y="5290037"/>
                <a:ext cx="8835081" cy="1328981"/>
              </a:xfrm>
              <a:prstGeom prst="rect">
                <a:avLst/>
              </a:prstGeom>
              <a:blipFill>
                <a:blip r:embed="rId3"/>
                <a:stretch>
                  <a:fillRect l="-287" t="-6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4BCBAD8C-5DEA-C5D4-746B-A1EA9B30A87D}"/>
              </a:ext>
            </a:extLst>
          </p:cNvPr>
          <p:cNvSpPr txBox="1"/>
          <p:nvPr/>
        </p:nvSpPr>
        <p:spPr>
          <a:xfrm>
            <a:off x="6809819" y="1659118"/>
            <a:ext cx="202202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8B1686"/>
                </a:solidFill>
              </a:rPr>
              <a:t>C</a:t>
            </a:r>
            <a:r>
              <a:rPr lang="en-US" sz="1600" b="1" dirty="0">
                <a:solidFill>
                  <a:srgbClr val="FF0000"/>
                </a:solidFill>
              </a:rPr>
              <a:t>o</a:t>
            </a:r>
            <a:r>
              <a:rPr lang="en-US" sz="1600" b="1" dirty="0">
                <a:solidFill>
                  <a:srgbClr val="00B050"/>
                </a:solidFill>
              </a:rPr>
              <a:t>l</a:t>
            </a:r>
            <a:r>
              <a:rPr lang="en-US" sz="1600" b="1" dirty="0">
                <a:solidFill>
                  <a:srgbClr val="8B1686"/>
                </a:solidFill>
              </a:rPr>
              <a:t>o</a:t>
            </a:r>
            <a:r>
              <a:rPr lang="en-US" sz="1600" b="1" dirty="0">
                <a:solidFill>
                  <a:srgbClr val="FF0000"/>
                </a:solidFill>
              </a:rPr>
              <a:t>r</a:t>
            </a:r>
            <a:r>
              <a:rPr lang="en-US" sz="1600" dirty="0"/>
              <a:t> indicates</a:t>
            </a:r>
            <a:br>
              <a:rPr lang="en-US" sz="1600" dirty="0"/>
            </a:br>
            <a:r>
              <a:rPr lang="en-US" sz="1600" dirty="0"/>
              <a:t>Quark Flavor of </a:t>
            </a:r>
            <a:br>
              <a:rPr lang="en-US" sz="1600" dirty="0"/>
            </a:br>
            <a:r>
              <a:rPr lang="en-US" sz="1600" dirty="0"/>
              <a:t>distribution impacted </a:t>
            </a:r>
          </a:p>
          <a:p>
            <a:r>
              <a:rPr lang="en-US" sz="1600" dirty="0"/>
              <a:t>most by the data</a:t>
            </a:r>
          </a:p>
        </p:txBody>
      </p:sp>
    </p:spTree>
    <p:extLst>
      <p:ext uri="{BB962C8B-B14F-4D97-AF65-F5344CB8AC3E}">
        <p14:creationId xmlns:p14="http://schemas.microsoft.com/office/powerpoint/2010/main" val="1168437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506A6-0B5A-5144-AE66-9660E4122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Transverse Single Spin Asymmetries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B3E21D6-CB2E-CBB3-41EA-CC5E2A5D39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25953" y="1544924"/>
            <a:ext cx="3289300" cy="27432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9EB8D3-F307-B1CD-E1FB-7E2BF46BC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41B93F5-6096-893C-F718-10A1DC5F6B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919" y="1337406"/>
            <a:ext cx="4000500" cy="31496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144BDD21-B9DD-0A62-BED9-F626366C54D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7230" y="4757302"/>
                <a:ext cx="9066770" cy="434485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2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685800" indent="-22860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PingFangSC-Regular" charset="-122"/>
                  <a:buChar char="－"/>
                  <a:defRPr sz="20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1143000" indent="-22860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charset="0"/>
                  <a:buChar char="•"/>
                  <a:defRPr sz="18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657350" indent="-2857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PingFangSC-Regular" charset="-122"/>
                  <a:buChar char="－"/>
                  <a:defRPr sz="16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2057400" indent="-22860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charset="0"/>
                  <a:buChar char="•"/>
                  <a:defRPr sz="14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Here: Extraction of </a:t>
                </a:r>
                <a:r>
                  <a:rPr lang="en-US" dirty="0">
                    <a:solidFill>
                      <a:srgbClr val="FF0000"/>
                    </a:solidFill>
                  </a:rPr>
                  <a:t>Sivers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f</m:t>
                        </m:r>
                      </m:e>
                      <m:sub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⊥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:r>
                  <a:rPr lang="en-US" dirty="0" err="1"/>
                  <a:t>transversity</a:t>
                </a:r>
                <a:r>
                  <a:rPr lang="en-US" dirty="0"/>
                  <a:t>/</a:t>
                </a:r>
                <a:r>
                  <a:rPr lang="en-US" dirty="0">
                    <a:solidFill>
                      <a:srgbClr val="FF0000"/>
                    </a:solidFill>
                  </a:rPr>
                  <a:t>tensor charge</a:t>
                </a:r>
              </a:p>
              <a:p>
                <a:r>
                  <a:rPr lang="en-US" dirty="0"/>
                  <a:t>Tensor charge: JAM3D-22/JAM3D* (</a:t>
                </a:r>
                <a:r>
                  <a:rPr lang="en-US" i="1" dirty="0" err="1"/>
                  <a:t>Phys.Rev.D</a:t>
                </a:r>
                <a:r>
                  <a:rPr lang="en-US" dirty="0"/>
                  <a:t> 109 (2024) 3, 034024)</a:t>
                </a:r>
                <a:r>
                  <a:rPr lang="en-US" i="1" dirty="0"/>
                  <a:t> </a:t>
                </a:r>
                <a:r>
                  <a:rPr lang="en-US" i="1" dirty="0" err="1"/>
                  <a:t>Phys.Rev.D</a:t>
                </a:r>
                <a:r>
                  <a:rPr lang="en-US" dirty="0"/>
                  <a:t> 106 (2022) 3, 034014, provided by D. Pitonyak (LVC), A. </a:t>
                </a:r>
                <a:r>
                  <a:rPr lang="en-US" dirty="0" err="1"/>
                  <a:t>Prokudin</a:t>
                </a:r>
                <a:r>
                  <a:rPr lang="en-US" dirty="0"/>
                  <a:t> (PSU Berks), simulations produced by Ralf Seidl</a:t>
                </a:r>
              </a:p>
              <a:p>
                <a:r>
                  <a:rPr lang="en-US" dirty="0"/>
                  <a:t>Extractions of Sivers impact:  ART by A. Vladimirov (UCM)</a:t>
                </a:r>
              </a:p>
            </p:txBody>
          </p:sp>
        </mc:Choice>
        <mc:Fallback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144BDD21-B9DD-0A62-BED9-F626366C54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30" y="4757302"/>
                <a:ext cx="9066770" cy="4344858"/>
              </a:xfrm>
              <a:prstGeom prst="rect">
                <a:avLst/>
              </a:prstGeom>
              <a:blipFill>
                <a:blip r:embed="rId4"/>
                <a:stretch>
                  <a:fillRect l="-840" t="-14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5F6A476-6216-B9EC-DDC2-5D3D7CF4A8C5}"/>
              </a:ext>
            </a:extLst>
          </p:cNvPr>
          <p:cNvCxnSpPr>
            <a:cxnSpLocks/>
          </p:cNvCxnSpPr>
          <p:nvPr/>
        </p:nvCxnSpPr>
        <p:spPr>
          <a:xfrm flipV="1">
            <a:off x="7446091" y="4431967"/>
            <a:ext cx="295829" cy="454201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A85D968-0A89-4C92-7FB7-93158E5D50E7}"/>
              </a:ext>
            </a:extLst>
          </p:cNvPr>
          <p:cNvCxnSpPr>
            <a:cxnSpLocks/>
          </p:cNvCxnSpPr>
          <p:nvPr/>
        </p:nvCxnSpPr>
        <p:spPr>
          <a:xfrm flipH="1" flipV="1">
            <a:off x="3145536" y="4194048"/>
            <a:ext cx="228539" cy="647637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96916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33B69-BEC2-67D5-D682-269F60360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(sea) quark helicities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D2AC35B-0B12-1622-960A-6C364477885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" y="4791455"/>
                <a:ext cx="8901112" cy="1657911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Impact based on DSSV framework (</a:t>
                </a:r>
                <a:r>
                  <a:rPr lang="en-US" i="1" dirty="0" err="1"/>
                  <a:t>Phys.Rev.Lett</a:t>
                </a:r>
                <a:r>
                  <a:rPr lang="en-US" i="1" dirty="0"/>
                  <a:t>.</a:t>
                </a:r>
                <a:r>
                  <a:rPr lang="en-US" dirty="0"/>
                  <a:t> 133 (2024) 15, 15 e-Print: </a:t>
                </a:r>
                <a:r>
                  <a:rPr lang="en-US" dirty="0">
                    <a:hlinkClick r:id="rId2"/>
                  </a:rPr>
                  <a:t>2407.11635</a:t>
                </a:r>
                <a:r>
                  <a:rPr lang="en-US" dirty="0"/>
                  <a:t> [hep-</a:t>
                </a:r>
                <a:r>
                  <a:rPr lang="en-US" dirty="0" err="1"/>
                  <a:t>ph</a:t>
                </a:r>
                <a:r>
                  <a:rPr lang="en-US" dirty="0"/>
                  <a:t>])</a:t>
                </a:r>
              </a:p>
              <a:p>
                <a:r>
                  <a:rPr lang="en-US" dirty="0"/>
                  <a:t>Based on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𝐿𝐿</m:t>
                        </m:r>
                      </m:sub>
                      <m:sup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±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 dirty="0"/>
                          <m:t>, 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±</m:t>
                            </m:r>
                          </m:sup>
                        </m:sSup>
                      </m:sup>
                    </m:sSubSup>
                  </m:oMath>
                </a14:m>
                <a:r>
                  <a:rPr lang="en-US" dirty="0"/>
                  <a:t> projections produced by C. Van Hulse (VUB)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D2AC35B-0B12-1622-960A-6C364477885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" y="4791455"/>
                <a:ext cx="8901112" cy="1657911"/>
              </a:xfrm>
              <a:blipFill>
                <a:blip r:embed="rId3"/>
                <a:stretch>
                  <a:fillRect l="-856" t="-3817" r="-17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34271B-D4E2-3B29-886D-CB9CE1593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62B1493-5379-6D86-6CBE-07446076D8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919" y="1435321"/>
            <a:ext cx="7045642" cy="282498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BB844B5-0CDA-876B-581B-B4405BF5C1EB}"/>
              </a:ext>
            </a:extLst>
          </p:cNvPr>
          <p:cNvSpPr txBox="1"/>
          <p:nvPr/>
        </p:nvSpPr>
        <p:spPr>
          <a:xfrm>
            <a:off x="1730582" y="4341213"/>
            <a:ext cx="3627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Example: To be replaced by final plot</a:t>
            </a:r>
          </a:p>
        </p:txBody>
      </p:sp>
    </p:spTree>
    <p:extLst>
      <p:ext uri="{BB962C8B-B14F-4D97-AF65-F5344CB8AC3E}">
        <p14:creationId xmlns:p14="http://schemas.microsoft.com/office/powerpoint/2010/main" val="30395626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CEAA4-C901-40D7-6254-EFEF7BECA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(n)FFs, PDFs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0237B7E-D067-75BC-1C70-CE3872C5557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2697" y="5124531"/>
                <a:ext cx="8464378" cy="1674691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Impact on </a:t>
                </a:r>
                <a:r>
                  <a:rPr lang="en-US" dirty="0" err="1"/>
                  <a:t>nFFs</a:t>
                </a:r>
                <a:r>
                  <a:rPr lang="en-US" dirty="0"/>
                  <a:t>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by Pia </a:t>
                </a:r>
                <a:r>
                  <a:rPr lang="en-US" dirty="0" err="1"/>
                  <a:t>Zuriga</a:t>
                </a:r>
                <a:r>
                  <a:rPr lang="en-US" dirty="0"/>
                  <a:t> (UCM) based on Phys. Rev. D 111, 034045 (2025), 2411.08222, simulations by C. Van Hulse </a:t>
                </a:r>
              </a:p>
              <a:p>
                <a:r>
                  <a:rPr lang="en-US" dirty="0"/>
                  <a:t>Impact of full ESR dataset is so high that reweighting techniques fail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0237B7E-D067-75BC-1C70-CE3872C555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2697" y="5124531"/>
                <a:ext cx="8464378" cy="1674691"/>
              </a:xfrm>
              <a:blipFill>
                <a:blip r:embed="rId2"/>
                <a:stretch>
                  <a:fillRect l="-749" t="-6015" r="-1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551AD3-3C20-3869-B884-38D23BD41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6F5DA0-42E3-8893-A8DC-0F631F280E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697" y="1022991"/>
            <a:ext cx="5299117" cy="397721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6E0F0E3-1530-0568-FB95-3DE64905A388}"/>
                  </a:ext>
                </a:extLst>
              </p:cNvPr>
              <p:cNvSpPr txBox="1"/>
              <p:nvPr/>
            </p:nvSpPr>
            <p:spPr>
              <a:xfrm>
                <a:off x="5930372" y="1770591"/>
                <a:ext cx="3049168" cy="17543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Example based on</a:t>
                </a:r>
                <a:br>
                  <a:rPr lang="en-US" dirty="0">
                    <a:solidFill>
                      <a:srgbClr val="FF0000"/>
                    </a:solidFill>
                  </a:rPr>
                </a:b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1% 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statistics</a:t>
                </a:r>
              </a:p>
              <a:p>
                <a:endParaRPr lang="en-US" dirty="0"/>
              </a:p>
              <a:p>
                <a:r>
                  <a:rPr lang="en-US" dirty="0"/>
                  <a:t>Updated plot expected</a:t>
                </a:r>
                <a:br>
                  <a:rPr lang="en-US" dirty="0"/>
                </a:br>
                <a:r>
                  <a:rPr lang="en-US" dirty="0"/>
                  <a:t>for ESR (exploring best o</a:t>
                </a:r>
                <a:br>
                  <a:rPr lang="en-US" dirty="0"/>
                </a:br>
                <a:r>
                  <a:rPr lang="en-US" dirty="0"/>
                  <a:t>options for weighting method)</a:t>
                </a: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6E0F0E3-1530-0568-FB95-3DE64905A3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0372" y="1770591"/>
                <a:ext cx="3049168" cy="1754326"/>
              </a:xfrm>
              <a:prstGeom prst="rect">
                <a:avLst/>
              </a:prstGeom>
              <a:blipFill>
                <a:blip r:embed="rId4"/>
                <a:stretch>
                  <a:fillRect l="-2075" t="-1439" r="-415" b="-50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83154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56E3F-ABE4-496C-74C9-4518BB59F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Di-hadron</a:t>
            </a:r>
            <a:r>
              <a:rPr lang="pt-BR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impact</a:t>
            </a:r>
            <a:r>
              <a:rPr lang="pt-BR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study</a:t>
            </a:r>
            <a:r>
              <a:rPr lang="pt-BR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pt-BR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Method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2C0BC8-BA25-A1FB-B7CB-E85696DC3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Google Shape;70;p14">
            <a:extLst>
              <a:ext uri="{FF2B5EF4-FFF2-40B4-BE49-F238E27FC236}">
                <a16:creationId xmlns:a16="http://schemas.microsoft.com/office/drawing/2014/main" id="{66CA2675-5344-D5FA-5545-19625E21A807}"/>
              </a:ext>
            </a:extLst>
          </p:cNvPr>
          <p:cNvSpPr txBox="1"/>
          <p:nvPr/>
        </p:nvSpPr>
        <p:spPr>
          <a:xfrm>
            <a:off x="0" y="1144904"/>
            <a:ext cx="9144000" cy="1569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indent="-330200">
              <a:buSzPts val="1600"/>
              <a:buFont typeface="Times New Roman"/>
              <a:buChar char="❖"/>
            </a:pPr>
            <a:r>
              <a:rPr lang="pt-BR" b="1" dirty="0" err="1">
                <a:latin typeface="Times New Roman"/>
                <a:ea typeface="Times New Roman"/>
                <a:cs typeface="Times New Roman"/>
                <a:sym typeface="Times New Roman"/>
              </a:rPr>
              <a:t>e+p</a:t>
            </a:r>
            <a:r>
              <a:rPr lang="pt-BR" b="1" dirty="0">
                <a:latin typeface="Times New Roman"/>
                <a:ea typeface="Times New Roman"/>
                <a:cs typeface="Times New Roman"/>
                <a:sym typeface="Times New Roman"/>
              </a:rPr>
              <a:t> (0.25 fb</a:t>
            </a:r>
            <a:r>
              <a:rPr lang="pt-BR" b="1" baseline="30000" dirty="0">
                <a:latin typeface="Times New Roman"/>
                <a:ea typeface="Times New Roman"/>
                <a:cs typeface="Times New Roman"/>
                <a:sym typeface="Times New Roman"/>
              </a:rPr>
              <a:t>-1</a:t>
            </a:r>
            <a:r>
              <a:rPr lang="pt-BR" b="1" dirty="0"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r>
              <a:rPr lang="pt-BR" dirty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pt-BR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e+Ag</a:t>
            </a:r>
            <a:r>
              <a:rPr lang="pt-BR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(0.38 fb</a:t>
            </a:r>
            <a:r>
              <a:rPr lang="pt-BR" b="1" baseline="300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-1</a:t>
            </a:r>
            <a:r>
              <a:rPr lang="pt-BR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r>
              <a:rPr lang="pt-BR" dirty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pt-BR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e+Au</a:t>
            </a:r>
            <a:r>
              <a:rPr lang="pt-BR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(0.40 fb</a:t>
            </a:r>
            <a:r>
              <a:rPr lang="pt-BR" b="1" baseline="300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-1</a:t>
            </a:r>
            <a:r>
              <a:rPr lang="pt-BR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r>
              <a:rPr lang="pt-BR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dirty="0" err="1">
                <a:latin typeface="Times New Roman"/>
                <a:ea typeface="Times New Roman"/>
                <a:cs typeface="Times New Roman"/>
                <a:sym typeface="Times New Roman"/>
              </a:rPr>
              <a:t>at</a:t>
            </a:r>
            <a:r>
              <a:rPr lang="pt-BR" dirty="0">
                <a:latin typeface="Times New Roman"/>
                <a:ea typeface="Times New Roman"/>
                <a:cs typeface="Times New Roman"/>
                <a:sym typeface="Times New Roman"/>
              </a:rPr>
              <a:t> 10⨉100 GeV</a:t>
            </a:r>
            <a:r>
              <a:rPr lang="pt-BR" baseline="30000" dirty="0"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pt-BR" dirty="0">
                <a:latin typeface="Times New Roman"/>
                <a:ea typeface="Times New Roman"/>
                <a:cs typeface="Times New Roman"/>
                <a:sym typeface="Times New Roman"/>
              </a:rPr>
              <a:t> → </a:t>
            </a:r>
            <a:r>
              <a:rPr lang="pt-BR" b="1" dirty="0" err="1">
                <a:latin typeface="Times New Roman"/>
                <a:ea typeface="Times New Roman"/>
                <a:cs typeface="Times New Roman"/>
                <a:sym typeface="Times New Roman"/>
              </a:rPr>
              <a:t>Projected</a:t>
            </a:r>
            <a:r>
              <a:rPr lang="pt-BR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b="1" dirty="0" err="1">
                <a:latin typeface="Times New Roman"/>
                <a:ea typeface="Times New Roman"/>
                <a:cs typeface="Times New Roman"/>
                <a:sym typeface="Times New Roman"/>
              </a:rPr>
              <a:t>to</a:t>
            </a:r>
            <a:r>
              <a:rPr lang="pt-BR" b="1" dirty="0">
                <a:latin typeface="Times New Roman"/>
                <a:ea typeface="Times New Roman"/>
                <a:cs typeface="Times New Roman"/>
                <a:sym typeface="Times New Roman"/>
              </a:rPr>
              <a:t> 1.0 fb</a:t>
            </a:r>
            <a:r>
              <a:rPr lang="pt-BR" b="1" baseline="30000" dirty="0">
                <a:latin typeface="Times New Roman"/>
                <a:ea typeface="Times New Roman"/>
                <a:cs typeface="Times New Roman"/>
                <a:sym typeface="Times New Roman"/>
              </a:rPr>
              <a:t>-1</a:t>
            </a:r>
            <a:endParaRPr b="1" baseline="300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/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indent="-330200">
              <a:buSzPts val="1600"/>
              <a:buFont typeface="Times New Roman"/>
              <a:buChar char="❖"/>
            </a:pPr>
            <a:r>
              <a:rPr lang="pt-BR" dirty="0" err="1">
                <a:latin typeface="Times New Roman"/>
                <a:ea typeface="Times New Roman"/>
                <a:cs typeface="Times New Roman"/>
                <a:sym typeface="Times New Roman"/>
              </a:rPr>
              <a:t>Di-hadron</a:t>
            </a:r>
            <a:r>
              <a:rPr lang="pt-BR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dirty="0" err="1">
                <a:latin typeface="Times New Roman"/>
                <a:ea typeface="Times New Roman"/>
                <a:cs typeface="Times New Roman"/>
                <a:sym typeface="Times New Roman"/>
              </a:rPr>
              <a:t>correlation</a:t>
            </a:r>
            <a:r>
              <a:rPr lang="pt-BR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dirty="0" err="1">
                <a:latin typeface="Times New Roman"/>
                <a:ea typeface="Times New Roman"/>
                <a:cs typeface="Times New Roman"/>
                <a:sym typeface="Times New Roman"/>
              </a:rPr>
              <a:t>analysis</a:t>
            </a:r>
            <a:r>
              <a:rPr lang="pt-BR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dirty="0" err="1">
                <a:latin typeface="Times New Roman"/>
                <a:ea typeface="Times New Roman"/>
                <a:cs typeface="Times New Roman"/>
                <a:sym typeface="Times New Roman"/>
              </a:rPr>
              <a:t>with</a:t>
            </a:r>
            <a:r>
              <a:rPr lang="pt-BR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dirty="0" err="1">
                <a:latin typeface="Times New Roman"/>
                <a:ea typeface="Times New Roman"/>
                <a:cs typeface="Times New Roman"/>
                <a:sym typeface="Times New Roman"/>
              </a:rPr>
              <a:t>event-level</a:t>
            </a:r>
            <a:r>
              <a:rPr lang="pt-BR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dirty="0" err="1">
                <a:latin typeface="Times New Roman"/>
                <a:ea typeface="Times New Roman"/>
                <a:cs typeface="Times New Roman"/>
                <a:sym typeface="Times New Roman"/>
              </a:rPr>
              <a:t>re-weighting</a:t>
            </a:r>
            <a:r>
              <a:rPr lang="pt-BR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dirty="0" err="1">
                <a:latin typeface="Times New Roman"/>
                <a:ea typeface="Times New Roman"/>
                <a:cs typeface="Times New Roman"/>
                <a:sym typeface="Times New Roman"/>
              </a:rPr>
              <a:t>method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/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indent="-330200">
              <a:buSzPts val="1600"/>
              <a:buFont typeface="Times New Roman"/>
              <a:buChar char="❖"/>
            </a:pPr>
            <a:r>
              <a:rPr lang="pt-BR" dirty="0" err="1">
                <a:latin typeface="Times New Roman"/>
                <a:ea typeface="Times New Roman"/>
                <a:cs typeface="Times New Roman"/>
                <a:sym typeface="Times New Roman"/>
              </a:rPr>
              <a:t>Coincidence</a:t>
            </a:r>
            <a:r>
              <a:rPr lang="pt-BR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dirty="0" err="1">
                <a:latin typeface="Times New Roman"/>
                <a:ea typeface="Times New Roman"/>
                <a:cs typeface="Times New Roman"/>
                <a:sym typeface="Times New Roman"/>
              </a:rPr>
              <a:t>probability</a:t>
            </a:r>
            <a:r>
              <a:rPr lang="pt-BR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dirty="0" err="1">
                <a:latin typeface="Times New Roman"/>
                <a:ea typeface="Times New Roman"/>
                <a:cs typeface="Times New Roman"/>
                <a:sym typeface="Times New Roman"/>
              </a:rPr>
              <a:t>across</a:t>
            </a:r>
            <a:r>
              <a:rPr lang="pt-BR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dirty="0" err="1">
                <a:latin typeface="Times New Roman"/>
                <a:ea typeface="Times New Roman"/>
                <a:cs typeface="Times New Roman"/>
                <a:sym typeface="Times New Roman"/>
              </a:rPr>
              <a:t>phase-space</a:t>
            </a:r>
            <a:r>
              <a:rPr lang="pt-BR" dirty="0">
                <a:latin typeface="Times New Roman"/>
                <a:ea typeface="Times New Roman"/>
                <a:cs typeface="Times New Roman"/>
                <a:sym typeface="Times New Roman"/>
              </a:rPr>
              <a:t> (</a:t>
            </a:r>
            <a:r>
              <a:rPr lang="pt-BR" i="1" dirty="0">
                <a:latin typeface="Times New Roman"/>
                <a:ea typeface="Times New Roman"/>
                <a:cs typeface="Times New Roman"/>
                <a:sym typeface="Times New Roman"/>
              </a:rPr>
              <a:t>Q</a:t>
            </a:r>
            <a:r>
              <a:rPr lang="pt-BR" baseline="30000" dirty="0"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pt-BR" dirty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pt-BR" i="1" dirty="0" err="1"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r>
              <a:rPr lang="pt-BR" dirty="0">
                <a:latin typeface="Times New Roman"/>
                <a:ea typeface="Times New Roman"/>
                <a:cs typeface="Times New Roman"/>
                <a:sym typeface="Times New Roman"/>
              </a:rPr>
              <a:t>, z</a:t>
            </a:r>
            <a:r>
              <a:rPr lang="pt-BR" baseline="-25000" dirty="0">
                <a:latin typeface="Times New Roman"/>
                <a:ea typeface="Times New Roman"/>
                <a:cs typeface="Times New Roman"/>
                <a:sym typeface="Times New Roman"/>
              </a:rPr>
              <a:t>h1</a:t>
            </a:r>
            <a:r>
              <a:rPr lang="pt-BR" dirty="0">
                <a:latin typeface="Times New Roman"/>
                <a:ea typeface="Times New Roman"/>
                <a:cs typeface="Times New Roman"/>
                <a:sym typeface="Times New Roman"/>
              </a:rPr>
              <a:t>, z</a:t>
            </a:r>
            <a:r>
              <a:rPr lang="pt-BR" baseline="-25000" dirty="0">
                <a:latin typeface="Times New Roman"/>
                <a:ea typeface="Times New Roman"/>
                <a:cs typeface="Times New Roman"/>
                <a:sym typeface="Times New Roman"/>
              </a:rPr>
              <a:t>h2</a:t>
            </a:r>
            <a:r>
              <a:rPr lang="pt-BR" dirty="0"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5295970-2FE6-3212-0605-4B005331C8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956" y="3429000"/>
            <a:ext cx="7301200" cy="27023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D705625-0D77-7FB6-AAE5-B4FA3F3DDC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788" y="2340016"/>
            <a:ext cx="2909509" cy="778808"/>
          </a:xfrm>
          <a:prstGeom prst="rect">
            <a:avLst/>
          </a:prstGeom>
        </p:spPr>
      </p:pic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8D27AE8C-A68E-F3B2-2018-5EA6674D2DCA}"/>
              </a:ext>
            </a:extLst>
          </p:cNvPr>
          <p:cNvSpPr/>
          <p:nvPr/>
        </p:nvSpPr>
        <p:spPr>
          <a:xfrm>
            <a:off x="6175139" y="2278371"/>
            <a:ext cx="2909509" cy="872325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9964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56E3F-ABE4-496C-74C9-4518BB59F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Di-hadron</a:t>
            </a:r>
            <a:r>
              <a:rPr lang="pt-BR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impact</a:t>
            </a:r>
            <a:r>
              <a:rPr lang="pt-BR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study</a:t>
            </a:r>
            <a:r>
              <a:rPr lang="pt-BR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pt-BR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Results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2C0BC8-BA25-A1FB-B7CB-E85696DC3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E8763ED-8B69-DC9E-EC37-65ABAB70E5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1554" y="1445437"/>
            <a:ext cx="3108991" cy="223629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274EEBE-D38A-05C9-1E07-2EBA41644C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5009" y="1445437"/>
            <a:ext cx="3108991" cy="223629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81610C5-798C-9CAF-7FB7-385E8B3F42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31553" y="3681729"/>
            <a:ext cx="3108991" cy="223629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A3139D3-1B1A-E63A-FB86-B5D5FD1A3D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5008" y="3681729"/>
            <a:ext cx="3108991" cy="2236292"/>
          </a:xfrm>
          <a:prstGeom prst="rect">
            <a:avLst/>
          </a:prstGeom>
        </p:spPr>
      </p:pic>
      <p:sp>
        <p:nvSpPr>
          <p:cNvPr id="16" name="Google Shape;88;p15">
            <a:extLst>
              <a:ext uri="{FF2B5EF4-FFF2-40B4-BE49-F238E27FC236}">
                <a16:creationId xmlns:a16="http://schemas.microsoft.com/office/drawing/2014/main" id="{C0F4212B-734C-AD21-FBD7-B7B1829BAA9F}"/>
              </a:ext>
            </a:extLst>
          </p:cNvPr>
          <p:cNvSpPr txBox="1"/>
          <p:nvPr/>
        </p:nvSpPr>
        <p:spPr>
          <a:xfrm>
            <a:off x="-171902" y="1445437"/>
            <a:ext cx="3103454" cy="3877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indent="-330200">
              <a:buSzPts val="1600"/>
              <a:buFont typeface="Times New Roman"/>
              <a:buChar char="❖"/>
            </a:pPr>
            <a:r>
              <a:rPr lang="pt-BR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Suppression</a:t>
            </a:r>
            <a:r>
              <a:rPr lang="pt-BR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of</a:t>
            </a:r>
            <a:r>
              <a:rPr lang="pt-BR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away-side</a:t>
            </a:r>
            <a:r>
              <a:rPr lang="pt-BR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peak</a:t>
            </a:r>
            <a:r>
              <a:rPr lang="pt-BR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observed</a:t>
            </a:r>
            <a:r>
              <a:rPr lang="pt-BR" sz="1600" dirty="0">
                <a:latin typeface="Times New Roman"/>
                <a:ea typeface="Times New Roman"/>
                <a:cs typeface="Times New Roman"/>
                <a:sym typeface="Times New Roman"/>
              </a:rPr>
              <a:t> in </a:t>
            </a:r>
            <a:r>
              <a:rPr lang="pt-BR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e+A</a:t>
            </a:r>
            <a:r>
              <a:rPr lang="pt-BR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1600" i="1" dirty="0" err="1">
                <a:latin typeface="Times New Roman"/>
                <a:ea typeface="Times New Roman"/>
                <a:cs typeface="Times New Roman"/>
                <a:sym typeface="Times New Roman"/>
              </a:rPr>
              <a:t>vs</a:t>
            </a:r>
            <a:r>
              <a:rPr lang="pt-BR" sz="1600" i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e+p</a:t>
            </a:r>
            <a:endParaRPr sz="16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endParaRPr lang="en-US" sz="16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endParaRPr sz="16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indent="-330200">
              <a:buSzPts val="1600"/>
              <a:buFont typeface="Times New Roman"/>
              <a:buChar char="❖"/>
            </a:pPr>
            <a:r>
              <a:rPr lang="pt-BR" sz="1600" dirty="0">
                <a:latin typeface="Times New Roman"/>
                <a:ea typeface="Times New Roman"/>
                <a:cs typeface="Times New Roman"/>
                <a:sym typeface="Times New Roman"/>
              </a:rPr>
              <a:t>Lower </a:t>
            </a:r>
            <a:r>
              <a:rPr lang="pt-BR" sz="1600" i="1" dirty="0" err="1"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r>
              <a:rPr lang="pt-BR" sz="1600" dirty="0">
                <a:latin typeface="Times New Roman"/>
                <a:ea typeface="Times New Roman"/>
                <a:cs typeface="Times New Roman"/>
                <a:sym typeface="Times New Roman"/>
              </a:rPr>
              <a:t> more </a:t>
            </a:r>
            <a:r>
              <a:rPr lang="pt-BR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suppressed</a:t>
            </a:r>
            <a:endParaRPr sz="16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/>
            <a:endParaRPr lang="en-US" sz="16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/>
            <a:endParaRPr sz="16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indent="-330200">
              <a:buSzPts val="1600"/>
              <a:buFont typeface="Times New Roman"/>
              <a:buChar char="❖"/>
            </a:pPr>
            <a:r>
              <a:rPr lang="pt-BR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Difference</a:t>
            </a:r>
            <a:r>
              <a:rPr lang="pt-BR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between</a:t>
            </a:r>
            <a:r>
              <a:rPr lang="pt-BR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Ag </a:t>
            </a:r>
            <a:r>
              <a:rPr lang="pt-BR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</a:t>
            </a:r>
            <a:r>
              <a:rPr lang="pt-BR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Au</a:t>
            </a:r>
            <a:r>
              <a:rPr lang="pt-BR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reflects</a:t>
            </a:r>
            <a:r>
              <a:rPr lang="pt-BR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nuclear </a:t>
            </a:r>
            <a:r>
              <a:rPr lang="pt-BR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size</a:t>
            </a:r>
            <a:r>
              <a:rPr lang="pt-BR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dependence</a:t>
            </a:r>
            <a:endParaRPr sz="16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endParaRPr lang="en-US" sz="16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endParaRPr sz="16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indent="-330200">
              <a:buSzPts val="1600"/>
              <a:buFont typeface="Times New Roman"/>
              <a:buChar char="❖"/>
            </a:pPr>
            <a:r>
              <a:rPr lang="pt-BR" sz="1600" dirty="0">
                <a:latin typeface="Times New Roman"/>
                <a:ea typeface="Times New Roman"/>
                <a:cs typeface="Times New Roman"/>
                <a:sym typeface="Times New Roman"/>
              </a:rPr>
              <a:t>Away-</a:t>
            </a:r>
            <a:r>
              <a:rPr lang="pt-BR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side</a:t>
            </a:r>
            <a:r>
              <a:rPr lang="pt-BR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area</a:t>
            </a:r>
            <a:r>
              <a:rPr lang="pt-BR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1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suppression</a:t>
            </a:r>
            <a:r>
              <a:rPr lang="pt-BR" sz="1600" b="1" dirty="0">
                <a:latin typeface="Times New Roman"/>
                <a:ea typeface="Times New Roman"/>
                <a:cs typeface="Times New Roman"/>
                <a:sym typeface="Times New Roman"/>
              </a:rPr>
              <a:t> ~40%</a:t>
            </a:r>
            <a:r>
              <a:rPr lang="pt-BR" sz="1600" dirty="0">
                <a:latin typeface="Times New Roman"/>
                <a:ea typeface="Times New Roman"/>
                <a:cs typeface="Times New Roman"/>
                <a:sym typeface="Times New Roman"/>
              </a:rPr>
              <a:t> in </a:t>
            </a:r>
            <a:r>
              <a:rPr lang="pt-BR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lowest</a:t>
            </a:r>
            <a:r>
              <a:rPr lang="pt-BR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1600" i="1" dirty="0" err="1"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r>
              <a:rPr lang="pt-BR" sz="1600" dirty="0">
                <a:latin typeface="Times New Roman"/>
                <a:ea typeface="Times New Roman"/>
                <a:cs typeface="Times New Roman"/>
                <a:sym typeface="Times New Roman"/>
              </a:rPr>
              <a:t> bin </a:t>
            </a:r>
            <a:r>
              <a:rPr lang="pt-BR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of</a:t>
            </a:r>
            <a:r>
              <a:rPr lang="pt-BR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e+Au</a:t>
            </a:r>
            <a:r>
              <a:rPr lang="pt-BR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relative</a:t>
            </a:r>
            <a:r>
              <a:rPr lang="pt-BR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to</a:t>
            </a:r>
            <a:r>
              <a:rPr lang="pt-BR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e+p</a:t>
            </a:r>
            <a:endParaRPr sz="16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778854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2DD60-B7E0-8F96-49DF-B74A87BD9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669721-63A7-EE1A-D040-2A3C19256B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811" y="1455708"/>
            <a:ext cx="8464378" cy="4993659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Early science data already has significant impact on high priority SIDIS observables</a:t>
            </a:r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We expect additional impact that is harder to quantify due to exploring kinematic phase space not covered by previous experiments, </a:t>
            </a:r>
            <a:r>
              <a:rPr lang="en-US" dirty="0"/>
              <a:t>examples</a:t>
            </a:r>
            <a:r>
              <a:rPr lang="en-US" dirty="0">
                <a:solidFill>
                  <a:srgbClr val="FF0000"/>
                </a:solidFill>
              </a:rPr>
              <a:t>: </a:t>
            </a:r>
            <a:r>
              <a:rPr lang="en-US" dirty="0"/>
              <a:t>TMD evolution, model dependence of extractions.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Additional channels and more sophisticated analyses can be pursued in a longer paper.</a:t>
            </a:r>
          </a:p>
          <a:p>
            <a:endParaRPr lang="en-US" dirty="0"/>
          </a:p>
          <a:p>
            <a:r>
              <a:rPr lang="en-US" dirty="0">
                <a:solidFill>
                  <a:srgbClr val="0432FF"/>
                </a:solidFill>
              </a:rPr>
              <a:t>Many thanks to </a:t>
            </a:r>
            <a:r>
              <a:rPr lang="en-US" dirty="0" err="1">
                <a:solidFill>
                  <a:srgbClr val="0432FF"/>
                </a:solidFill>
              </a:rPr>
              <a:t>ePIC</a:t>
            </a:r>
            <a:r>
              <a:rPr lang="en-US" dirty="0">
                <a:solidFill>
                  <a:srgbClr val="0432FF"/>
                </a:solidFill>
              </a:rPr>
              <a:t> and theory collaborators who worked hard till the deadline!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D02DBD-40CB-3E0C-E623-30131DC4E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3294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141149</TotalTime>
  <Words>611</Words>
  <Application>Microsoft Macintosh PowerPoint</Application>
  <PresentationFormat>On-screen Show (4:3)</PresentationFormat>
  <Paragraphs>77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.PingFangSC-Regular</vt:lpstr>
      <vt:lpstr>Arial</vt:lpstr>
      <vt:lpstr>Calibri</vt:lpstr>
      <vt:lpstr>Calibri Light</vt:lpstr>
      <vt:lpstr>Cambria Math</vt:lpstr>
      <vt:lpstr>PingFangSC-Regular</vt:lpstr>
      <vt:lpstr>Times New Roman</vt:lpstr>
      <vt:lpstr>Office Theme</vt:lpstr>
      <vt:lpstr>   SIDIS Studies for the ESR </vt:lpstr>
      <vt:lpstr>Overview</vt:lpstr>
      <vt:lpstr>Unpolarized TMD PDFs</vt:lpstr>
      <vt:lpstr>Transverse Single Spin Asymmetries</vt:lpstr>
      <vt:lpstr>(sea) quark helicities</vt:lpstr>
      <vt:lpstr>(n)FFs, PDFs</vt:lpstr>
      <vt:lpstr>Di-hadron impact study: Method</vt:lpstr>
      <vt:lpstr>Di-hadron impact study: Results</vt:lpstr>
      <vt:lpstr>Conclusion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Anselm Vossen, Ph.D.</cp:lastModifiedBy>
  <cp:revision>1136</cp:revision>
  <cp:lastPrinted>2018-10-15T14:48:16Z</cp:lastPrinted>
  <dcterms:created xsi:type="dcterms:W3CDTF">2017-10-25T13:41:42Z</dcterms:created>
  <dcterms:modified xsi:type="dcterms:W3CDTF">2026-06-26T15:02:33Z</dcterms:modified>
</cp:coreProperties>
</file>