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76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543" autoAdjust="0"/>
  </p:normalViewPr>
  <p:slideViewPr>
    <p:cSldViewPr snapToGrid="0">
      <p:cViewPr varScale="1">
        <p:scale>
          <a:sx n="102" d="100"/>
          <a:sy n="10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496C-4083-4A0C-8809-8E85FE5221C3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733E-64B7-42AF-ADED-D9D51EF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FBBD-5B3C-870D-C4E1-579C41AC9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9A0C-058F-0FDC-3433-E654DE60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F254-1DA7-2253-A292-9488A88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2AFA-70F9-47E1-9273-BEF5C0060807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FE3A-6D26-237E-88B3-756D8B34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0AA3-1F79-5192-2514-D98A3A70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23B2-4A9B-5464-DF8C-361C35F9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8C73-FC38-3C8E-C7A9-9FAFF04B5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42-F5B5-7AE0-BF0A-C6851A9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772-EECA-49D9-8BFF-BA783929C581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E357-B51C-2D33-0C03-FC83EE65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A2DB-B812-2D30-FD26-71B2952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34FC3-3753-1BA7-0743-AF00D1BC8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EDD0D-DD07-F82D-B0EF-66633CCF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35C8-278E-3BD3-92D7-8B5A22F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3438-3D4F-424E-A511-5939D6DD2CE7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8B18-1EBE-6F02-DB8D-CD22D540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96E4-1A3F-A60F-D51B-C6DA1518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D00A-22B2-67E2-2ADC-BE8EB378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5B2B-8277-3B4D-02BA-A8680ABA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9CC7-9B7D-7533-23B5-05350C98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CF80-7D10-DF04-3C6D-D86E8B80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9DFD-7C92-C022-0FD0-711D7AEC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DD8A-B7A6-8431-CDD0-69F5D8B2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755C-5458-B707-9497-0E9F33D3D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18ED-31A1-62B2-6FE9-FA242F10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B004-1989-4F92-A463-5363B9B3A6B0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71AB-1974-31AB-CE86-48575EBB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A846-D2DB-A6EA-DA70-86849491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9CAC-AC24-3C26-7465-2BBB1A4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5AEB-E640-4DC6-BE49-D00724F4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E6FE-9733-90BE-E180-B8A3EB4C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39578-4038-C168-9B95-B895B76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020-9C34-472A-A070-E118C87766F3}" type="datetime1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499D-9CDC-6B7A-A6DC-85B13002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3BADD-A810-FD16-5010-C92DAEB8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FDDC-147B-48A3-D500-C5028138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EA4D-8F76-BCBF-6D45-4AF166A5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506A-8507-567B-F44E-AB680715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61983-8755-765D-2FC6-917F7D4AD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4A328-92B5-F205-AD68-DA5C8029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4D52F-9116-3E68-9A9E-CFC13D0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0DBD-4369-410B-8C63-9C6A157182AA}" type="datetime1">
              <a:rPr lang="en-US" smtClean="0"/>
              <a:t>5/21/26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84107-F4FA-0FA7-014F-71845E13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71AB9-562D-8598-443A-242F89C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4F77-36CF-6D5E-CEA1-DF3DB75F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77D64-02B7-231F-588E-3AC851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FF-E09D-497F-808F-CA6A87C6760A}" type="datetime1">
              <a:rPr lang="en-US" smtClean="0"/>
              <a:t>5/21/26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B6EF3-E309-594A-A4D8-F12E9860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C838D-51E4-6D93-B8D9-F9276922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E0B71-693C-967C-AC0F-4390BAEB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A2AB-E023-43C4-9518-AE8921D924AA}" type="datetime1">
              <a:rPr lang="en-US" smtClean="0"/>
              <a:t>5/21/26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B397A-0B14-FB22-3664-5B81A7B7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85D0-2B94-560B-5208-B7E015CB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92A4-A274-F052-64B0-D3BE6F34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218A-7EB8-0B0F-C82D-A53A63F8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8D56-5B8D-3323-6A9D-1434E8077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5A9D-4523-3D58-3EA7-E657ABD5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16C8-D725-4202-AD90-579397DFCCF0}" type="datetime1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BD9F-F063-7DB7-35FC-6CE84D7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73E0D-6DF0-8634-404E-DE73DBF4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93FE-D9AA-B100-0213-1DFBC67B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321EC-2AA0-8584-6DFB-F8708D12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59E1-EB42-3F92-795E-9DCDDBB1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4BF81-5285-3830-39C9-B346C2CA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3AEC-BDCD-495B-A69F-A65AFE2944A1}" type="datetime1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8F51C-1614-189F-ED5B-E3BD22D6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73293-FD20-1314-2B9F-75978196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EBDE-CE97-2F14-BBB8-DCA4D23E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DF5A-7190-241C-5FD9-394E046F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3F39-53DA-4F13-2983-291FF183F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DFDBB-C3A1-4943-BAE1-7A36EE667127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C929-73C6-03F2-D048-9B19A312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45E2-4E04-953C-F325-431236DB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C63C-E4B7-D2E8-AF99-6FB2B662A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078037"/>
          </a:xfrm>
        </p:spPr>
        <p:txBody>
          <a:bodyPr>
            <a:normAutofit/>
          </a:bodyPr>
          <a:lstStyle/>
          <a:p>
            <a:r>
              <a:rPr lang="en-US" dirty="0"/>
              <a:t>Data rate update based on FCFD review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3A011-139F-3283-87DB-13DC097B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920"/>
            <a:ext cx="9144000" cy="944880"/>
          </a:xfrm>
        </p:spPr>
        <p:txBody>
          <a:bodyPr>
            <a:normAutofit/>
          </a:bodyPr>
          <a:lstStyle/>
          <a:p>
            <a:r>
              <a:rPr lang="en-US" dirty="0"/>
              <a:t>Takao Sakaguchi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7F68-8C16-5F17-52B4-DFFADC5C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9CF2-6AC3-4887-BC8B-56E0A2E12113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A92B6-E577-6348-FFC3-38B23528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D1D54-A8E1-4AA3-9207-0351A750D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89F7E-A4B3-2F96-A7A5-CC78AB55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5166" cy="5349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FCFD power (same as last week)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01B9EB-2FEA-F7DC-8756-8EF11D9D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19" y="1227001"/>
            <a:ext cx="4348073" cy="477914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FCFD now goes for 32ch/chip.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Previous number:</a:t>
            </a:r>
          </a:p>
          <a:p>
            <a:pPr lvl="1"/>
            <a:r>
              <a:rPr kumimoji="1" lang="en-US" altLang="ja-JP" i="1" dirty="0">
                <a:solidFill>
                  <a:srgbClr val="00B0F0"/>
                </a:solidFill>
              </a:rPr>
              <a:t>Estimated from the table for 128ch</a:t>
            </a:r>
            <a:r>
              <a:rPr kumimoji="1" lang="en-US" altLang="ja-JP" i="1" dirty="0"/>
              <a:t>.</a:t>
            </a:r>
          </a:p>
          <a:p>
            <a:pPr lvl="1"/>
            <a:r>
              <a:rPr kumimoji="1" lang="en-US" altLang="ja-JP" dirty="0"/>
              <a:t>Analog 32ch: 3.8mW * 32 = 120mW</a:t>
            </a:r>
          </a:p>
          <a:p>
            <a:pPr lvl="1"/>
            <a:r>
              <a:rPr kumimoji="1" lang="en-US" altLang="ja-JP" dirty="0"/>
              <a:t>TDC+ADC 32ch: 0.2mW *32 = 6.4mW</a:t>
            </a:r>
          </a:p>
          <a:p>
            <a:pPr lvl="1"/>
            <a:r>
              <a:rPr kumimoji="1" lang="en-US" altLang="ja-JP" dirty="0"/>
              <a:t>Supporting Circuitry 32ch: 6.4mW</a:t>
            </a:r>
          </a:p>
          <a:p>
            <a:pPr lvl="1"/>
            <a:r>
              <a:rPr kumimoji="1" lang="en-US" altLang="ja-JP" dirty="0"/>
              <a:t>Global circuitry: 1per chip = 200mW</a:t>
            </a:r>
          </a:p>
          <a:p>
            <a:pPr lvl="1"/>
            <a:r>
              <a:rPr kumimoji="1" lang="en-US" altLang="ja-JP" dirty="0"/>
              <a:t>Total power per chip will be: </a:t>
            </a:r>
            <a:r>
              <a:rPr kumimoji="1" lang="en-US" altLang="ja-JP" u="sng" dirty="0"/>
              <a:t>330mW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New number:</a:t>
            </a:r>
          </a:p>
          <a:p>
            <a:pPr lvl="1"/>
            <a:r>
              <a:rPr kumimoji="1" lang="en-US" altLang="ja-JP" i="1" dirty="0">
                <a:solidFill>
                  <a:srgbClr val="00B0F0"/>
                </a:solidFill>
              </a:rPr>
              <a:t>As presented at the TIC meeting</a:t>
            </a:r>
          </a:p>
          <a:p>
            <a:pPr lvl="1"/>
            <a:r>
              <a:rPr kumimoji="1" lang="en-US" altLang="ja-JP" dirty="0"/>
              <a:t>Analog 32ch: 3.6mW * 32= </a:t>
            </a:r>
            <a:r>
              <a:rPr kumimoji="1" lang="en-US" altLang="ja-JP" dirty="0">
                <a:solidFill>
                  <a:srgbClr val="FF0000"/>
                </a:solidFill>
              </a:rPr>
              <a:t>116.2mW</a:t>
            </a:r>
          </a:p>
          <a:p>
            <a:pPr lvl="1"/>
            <a:r>
              <a:rPr kumimoji="1" lang="en-US" altLang="ja-JP" dirty="0"/>
              <a:t>TDC+ADC 32ch: 0.2mW*32= 6.4mW</a:t>
            </a:r>
          </a:p>
          <a:p>
            <a:pPr lvl="1"/>
            <a:r>
              <a:rPr kumimoji="1" lang="en-US" altLang="ja-JP" dirty="0"/>
              <a:t>Supporting Circuitry 32ch: </a:t>
            </a:r>
            <a:r>
              <a:rPr kumimoji="1" lang="en-US" altLang="ja-JP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kumimoji="1" lang="en-US" altLang="ja-JP" dirty="0"/>
              <a:t>Global circuitry: 1 per chip = </a:t>
            </a:r>
            <a:r>
              <a:rPr kumimoji="1" lang="en-US" altLang="ja-JP" dirty="0">
                <a:solidFill>
                  <a:srgbClr val="FF0000"/>
                </a:solidFill>
              </a:rPr>
              <a:t>78mW</a:t>
            </a:r>
          </a:p>
          <a:p>
            <a:pPr lvl="1"/>
            <a:r>
              <a:rPr kumimoji="1" lang="en-US" altLang="ja-JP" dirty="0"/>
              <a:t>Total power per chip: </a:t>
            </a:r>
            <a:r>
              <a:rPr kumimoji="1" lang="en-US" altLang="ja-JP" u="sng" dirty="0">
                <a:solidFill>
                  <a:srgbClr val="FF0000"/>
                </a:solidFill>
              </a:rPr>
              <a:t>200mW</a:t>
            </a:r>
            <a:r>
              <a:rPr kumimoji="1" lang="en-US" altLang="ja-JP" dirty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EBC417-9F0B-9DE3-2022-4230B44F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81C0D7-7689-7D13-300F-E3910C96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5AD1108-E78C-3572-DA7C-58293C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006"/>
          <a:stretch>
            <a:fillRect/>
          </a:stretch>
        </p:blipFill>
        <p:spPr>
          <a:xfrm>
            <a:off x="5394103" y="1345883"/>
            <a:ext cx="6446728" cy="2051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39A83E-278F-C1A5-8C0F-858E9D6B48C9}"/>
              </a:ext>
            </a:extLst>
          </p:cNvPr>
          <p:cNvSpPr txBox="1"/>
          <p:nvPr/>
        </p:nvSpPr>
        <p:spPr>
          <a:xfrm>
            <a:off x="7472363" y="4060471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From Artur’s slide</a:t>
            </a:r>
            <a:endParaRPr kumimoji="1" lang="ja-JP" alt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29DFC9-3F18-B749-786D-7BCA57EC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82" y="3529816"/>
            <a:ext cx="5850628" cy="2860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B9DB3B-5EC4-0AC1-18D3-1CD7D47AB5BD}"/>
              </a:ext>
            </a:extLst>
          </p:cNvPr>
          <p:cNvSpPr txBox="1"/>
          <p:nvPr/>
        </p:nvSpPr>
        <p:spPr>
          <a:xfrm>
            <a:off x="6096000" y="3529816"/>
            <a:ext cx="510024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Table presented by Artur at TIC meeting on May 11,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A9B8D-D594-552C-B362-C7FBB5554639}"/>
              </a:ext>
            </a:extLst>
          </p:cNvPr>
          <p:cNvSpPr txBox="1"/>
          <p:nvPr/>
        </p:nvSpPr>
        <p:spPr>
          <a:xfrm>
            <a:off x="5606788" y="1312953"/>
            <a:ext cx="54691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Table presented by Artur at </a:t>
            </a:r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</a:t>
            </a:r>
            <a:r>
              <a:rPr lang="en-US" sz="1600" dirty="0"/>
              <a:t> meeting on Jul 16,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5DE9DE-468F-FFF5-230D-1B5935D29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25353" r="40792" b="24550"/>
          <a:stretch>
            <a:fillRect/>
          </a:stretch>
        </p:blipFill>
        <p:spPr>
          <a:xfrm rot="5400000">
            <a:off x="10306756" y="-19153"/>
            <a:ext cx="1063264" cy="13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F18DF-B42C-BF50-1DED-71037703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722311-ECED-A04B-2831-65869CB7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5166" cy="5349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Data format and rate from 32ch-FCFD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1513AE-3DE2-71A6-01BC-06BA463FB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1" y="1117734"/>
            <a:ext cx="5730239" cy="5344658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My previous estimate: 12bit/hit</a:t>
            </a:r>
          </a:p>
          <a:p>
            <a:pPr lvl="1"/>
            <a:r>
              <a:rPr kumimoji="1" lang="en-US" altLang="ja-JP" dirty="0"/>
              <a:t>5 bit ADC + 5 bit TDC + 20% header</a:t>
            </a:r>
          </a:p>
          <a:p>
            <a:pPr lvl="2"/>
            <a:endParaRPr kumimoji="1" lang="en-US" altLang="ja-JP" dirty="0"/>
          </a:p>
          <a:p>
            <a:r>
              <a:rPr kumimoji="1" lang="en-US" altLang="ja-JP" dirty="0"/>
              <a:t>(semi-)official number: 160 bits/hit (max)</a:t>
            </a:r>
          </a:p>
          <a:p>
            <a:pPr lvl="1"/>
            <a:r>
              <a:rPr kumimoji="1" lang="en-US" altLang="ja-JP" dirty="0"/>
              <a:t>5 bit ADC + 8bit TDC + other info = 64 bits/</a:t>
            </a:r>
            <a:r>
              <a:rPr kumimoji="1" lang="en-US" altLang="ja-JP" dirty="0" err="1"/>
              <a:t>ch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Header(H) + trailer(T) + filler (F) = 96 bits/</a:t>
            </a:r>
            <a:r>
              <a:rPr kumimoji="1" lang="en-US" altLang="ja-JP" dirty="0" err="1"/>
              <a:t>ch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H+T+F may be merged for channels hit at same time.</a:t>
            </a:r>
          </a:p>
          <a:p>
            <a:pPr lvl="2"/>
            <a:endParaRPr kumimoji="1" lang="en-US" altLang="ja-JP" dirty="0"/>
          </a:p>
          <a:p>
            <a:r>
              <a:rPr kumimoji="1" lang="en-US" altLang="ja-JP" dirty="0"/>
              <a:t>Number is consistent with statement also presented.</a:t>
            </a:r>
          </a:p>
          <a:p>
            <a:pPr lvl="1"/>
            <a:r>
              <a:rPr kumimoji="1" lang="en-US" altLang="ja-JP" dirty="0"/>
              <a:t>130kbps / (30[Hz] * 32 [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]) = ~135 bits</a:t>
            </a:r>
          </a:p>
          <a:p>
            <a:pPr lvl="2"/>
            <a:endParaRPr kumimoji="1" lang="en-US" altLang="ja-JP" dirty="0"/>
          </a:p>
          <a:p>
            <a:r>
              <a:rPr kumimoji="1" lang="en-US" altLang="ja-JP" dirty="0"/>
              <a:t>Using Brian’s average hit rate, it means:</a:t>
            </a:r>
          </a:p>
          <a:p>
            <a:pPr lvl="1"/>
            <a:r>
              <a:rPr lang="en-US" u="sng" dirty="0"/>
              <a:t>200Mbps</a:t>
            </a:r>
            <a:r>
              <a:rPr lang="en-US" dirty="0"/>
              <a:t> per HRPPD, 13.3Gbps from </a:t>
            </a:r>
            <a:r>
              <a:rPr lang="en-US" dirty="0" err="1"/>
              <a:t>pfRICH</a:t>
            </a:r>
            <a:r>
              <a:rPr lang="en-US" dirty="0"/>
              <a:t> as whole.</a:t>
            </a:r>
          </a:p>
          <a:p>
            <a:pPr lvl="1"/>
            <a:r>
              <a:rPr lang="en-US" dirty="0"/>
              <a:t>Will need at least two sets of </a:t>
            </a:r>
            <a:r>
              <a:rPr lang="en-US" dirty="0" err="1"/>
              <a:t>lpGBT+VTRX</a:t>
            </a:r>
            <a:r>
              <a:rPr lang="en-US" dirty="0"/>
              <a:t>+.</a:t>
            </a:r>
          </a:p>
          <a:p>
            <a:pPr lvl="1"/>
            <a:r>
              <a:rPr lang="en-US" altLang="ja-JP" dirty="0"/>
              <a:t>Max rate from a pad is 20kHz </a:t>
            </a:r>
            <a:r>
              <a:rPr lang="en-US" altLang="ja-JP">
                <a:sym typeface="Wingdings" pitchFamily="2" charset="2"/>
              </a:rPr>
              <a:t> </a:t>
            </a:r>
            <a:r>
              <a:rPr lang="en-US" altLang="ja-JP"/>
              <a:t> 3.2Mbps</a:t>
            </a:r>
            <a:r>
              <a:rPr lang="en-US" altLang="ja-JP" dirty="0"/>
              <a:t>/pad </a:t>
            </a:r>
            <a:r>
              <a:rPr lang="en-US" altLang="ja-JP">
                <a:sym typeface="Wingdings" pitchFamily="2" charset="2"/>
              </a:rPr>
              <a:t> 102Mbps</a:t>
            </a:r>
            <a:r>
              <a:rPr lang="en-US" altLang="ja-JP" dirty="0">
                <a:sym typeface="Wingdings" pitchFamily="2" charset="2"/>
              </a:rPr>
              <a:t>/32ch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It still fits to FCFD data bandwidth of 320Mbps/chip</a:t>
            </a:r>
          </a:p>
          <a:p>
            <a:pPr lvl="2"/>
            <a:endParaRPr lang="en-US" dirty="0"/>
          </a:p>
          <a:p>
            <a:r>
              <a:rPr lang="en-US" dirty="0"/>
              <a:t>Power estimate won’t change.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To be checked: Can the FCFD analog part handle 20KHz pulse rate? They assume 100Hz per channel…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99345A-CF00-919F-27B1-409E1E10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5/21/26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C62A1A-B21A-369F-77D4-C376241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8E5E82-1287-E6BA-AE88-35B07CDE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48598" r="19226"/>
          <a:stretch>
            <a:fillRect/>
          </a:stretch>
        </p:blipFill>
        <p:spPr>
          <a:xfrm>
            <a:off x="6568879" y="1437914"/>
            <a:ext cx="5420196" cy="247113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18D6F8-A230-287B-AD71-17059C54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34" y="4144983"/>
            <a:ext cx="4564210" cy="987717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A91186-9D8D-7531-D886-CD4ABC02B2FC}"/>
              </a:ext>
            </a:extLst>
          </p:cNvPr>
          <p:cNvSpPr txBox="1"/>
          <p:nvPr/>
        </p:nvSpPr>
        <p:spPr>
          <a:xfrm>
            <a:off x="7595059" y="5482915"/>
            <a:ext cx="349975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Bandwidth of </a:t>
            </a:r>
            <a:r>
              <a:rPr lang="en-US" sz="1400" dirty="0" err="1"/>
              <a:t>lpGBT</a:t>
            </a:r>
            <a:r>
              <a:rPr lang="en-US" sz="1400" dirty="0"/>
              <a:t> + VTRX+ with FEC10 encoding is </a:t>
            </a:r>
            <a:r>
              <a:rPr lang="en-US" sz="1400" u="sng" dirty="0"/>
              <a:t>7.68Gbps</a:t>
            </a:r>
            <a:r>
              <a:rPr lang="en-US" sz="1400" dirty="0"/>
              <a:t>. (10.24Gbps mode)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F0DAE-7F29-CDD9-CD74-83F6C6258C24}"/>
              </a:ext>
            </a:extLst>
          </p:cNvPr>
          <p:cNvSpPr txBox="1"/>
          <p:nvPr/>
        </p:nvSpPr>
        <p:spPr>
          <a:xfrm>
            <a:off x="6925189" y="974955"/>
            <a:ext cx="455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Data format was presented for the first time.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D4D6EF-5CA1-94EA-4093-C762B3BAC582}"/>
              </a:ext>
            </a:extLst>
          </p:cNvPr>
          <p:cNvCxnSpPr/>
          <p:nvPr/>
        </p:nvCxnSpPr>
        <p:spPr>
          <a:xfrm>
            <a:off x="4815840" y="3429000"/>
            <a:ext cx="2109349" cy="929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10897E-3A4A-9DA8-48F9-88A0B390DA2A}"/>
              </a:ext>
            </a:extLst>
          </p:cNvPr>
          <p:cNvCxnSpPr>
            <a:cxnSpLocks/>
          </p:cNvCxnSpPr>
          <p:nvPr/>
        </p:nvCxnSpPr>
        <p:spPr>
          <a:xfrm>
            <a:off x="5041325" y="1987727"/>
            <a:ext cx="13442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5AC578-FF4F-D950-BD06-EEE1836C60D2}"/>
              </a:ext>
            </a:extLst>
          </p:cNvPr>
          <p:cNvCxnSpPr>
            <a:cxnSpLocks/>
          </p:cNvCxnSpPr>
          <p:nvPr/>
        </p:nvCxnSpPr>
        <p:spPr>
          <a:xfrm>
            <a:off x="4996512" y="4374430"/>
            <a:ext cx="2473296" cy="1244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371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 Theme</vt:lpstr>
      <vt:lpstr>Data rate update based on FCFD review talk</vt:lpstr>
      <vt:lpstr>FCFD power (same as last week)</vt:lpstr>
      <vt:lpstr>Data format and rate from 32ch-FCFD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Sakaguchi, Takao</dc:creator>
  <cp:lastModifiedBy>Sakaguchi, Takao</cp:lastModifiedBy>
  <cp:revision>43</cp:revision>
  <dcterms:created xsi:type="dcterms:W3CDTF">2026-03-16T17:39:02Z</dcterms:created>
  <dcterms:modified xsi:type="dcterms:W3CDTF">2026-05-21T06:50:09Z</dcterms:modified>
</cp:coreProperties>
</file>