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468" r:id="rId2"/>
    <p:sldId id="420" r:id="rId3"/>
    <p:sldId id="595" r:id="rId4"/>
    <p:sldId id="596" r:id="rId5"/>
    <p:sldId id="597" r:id="rId6"/>
    <p:sldId id="593" r:id="rId7"/>
    <p:sldId id="600" r:id="rId8"/>
    <p:sldId id="598" r:id="rId9"/>
    <p:sldId id="599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8BC0"/>
    <a:srgbClr val="AFCCE3"/>
    <a:srgbClr val="3837D6"/>
    <a:srgbClr val="45AC43"/>
    <a:srgbClr val="2B9F2B"/>
    <a:srgbClr val="3685D5"/>
    <a:srgbClr val="B1A164"/>
    <a:srgbClr val="A51900"/>
    <a:srgbClr val="F87F0F"/>
    <a:srgbClr val="FB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75"/>
    <p:restoredTop sz="96966"/>
  </p:normalViewPr>
  <p:slideViewPr>
    <p:cSldViewPr snapToGrid="0">
      <p:cViewPr varScale="1">
        <p:scale>
          <a:sx n="127" d="100"/>
          <a:sy n="127" d="100"/>
        </p:scale>
        <p:origin x="2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EB1A-E6A4-B24C-9D10-513BE24FC150}" type="datetimeFigureOut">
              <a:rPr kumimoji="1" lang="ja-JP" altLang="en-US" smtClean="0"/>
              <a:t>2026/5/22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FFD72-C36C-E94F-82C2-9022EB93DE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825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611630-D19A-3318-A480-081E91C8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DB923D0-29DB-EB7F-0975-B6832C953E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8CF07B-D44D-51BE-BE2A-9E4C64A1E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</a:lstStyle>
          <a:p>
            <a:fld id="{84223883-73D9-A747-AE2D-1A713BA4CD68}" type="datetime1">
              <a:rPr lang="ja-JP" altLang="en-US" smtClean="0"/>
              <a:pPr/>
              <a:t>2026/5/22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747D41-3BC2-CDD4-DE92-1262B402D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60A815-BF63-E601-48A9-FE3D51E25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</a:lstStyle>
          <a:p>
            <a:fld id="{AD205370-C637-4846-87B7-5B2B0087EC4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05025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1B4636-D4E1-701B-89ED-CAC7825FA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87FA0EC-3DE3-5FEC-A041-2AF3B4E64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36FD9F-D710-7C77-2F8F-40CE0DCA0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8502-5169-CE4E-9EB3-01E38E239784}" type="datetime1">
              <a:rPr kumimoji="1" lang="ja-JP" altLang="en-US" smtClean="0"/>
              <a:t>2026/5/22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446F01-15BB-13D8-6F9F-EA8CEC461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29BFCD-A8E8-3D4A-984D-18D06D113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75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8AB90DD-B226-7CEF-D692-DE5C367211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F3D6768-E958-2F07-4AE8-E23AA3079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65BF9B-0B9F-09BD-6023-5AF5DA47A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03F1-8B50-AC4A-B269-55D29FD34519}" type="datetime1">
              <a:rPr kumimoji="1" lang="ja-JP" altLang="en-US" smtClean="0"/>
              <a:t>2026/5/22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B25E99-F993-D989-3BF5-7CCF22FD5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2B7BEE-96B0-9569-8860-6AD59D8DF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543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BB8922-7B8C-7967-58A5-CB6220377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11F96A-52A2-42AA-6A72-15EAF6197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  <a:lvl2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2pPr>
            <a:lvl3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3pPr>
            <a:lvl4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4pPr>
            <a:lvl5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81FBCD-2BC2-BBF7-E1AD-949B09F9E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Next" panose="020B0503020202020204" pitchFamily="34" charset="0"/>
                <a:ea typeface="Hiragino Kaku Gothic Pro W3" panose="020B0300000000000000" pitchFamily="34" charset="-128"/>
              </a:defRPr>
            </a:lvl1pPr>
          </a:lstStyle>
          <a:p>
            <a:fld id="{3839DFA5-B658-DF46-ADCB-7B0AEC59A0B0}" type="datetime1">
              <a:rPr lang="ja-JP" altLang="en-US" smtClean="0"/>
              <a:pPr/>
              <a:t>2026/5/22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AE61C8-EE0D-F9CA-ACBC-2F60F4BCD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 Next" panose="020B0503020202020204" pitchFamily="34" charset="0"/>
                <a:ea typeface="Hiragino Kaku Gothic Pro W3" panose="020B0300000000000000" pitchFamily="34" charset="-128"/>
              </a:defRPr>
            </a:lvl1pPr>
          </a:lstStyle>
          <a:p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BA924D7-FD40-68C0-CD8B-BF8A1B31A6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9634" y="183389"/>
            <a:ext cx="1558700" cy="1558700"/>
          </a:xfrm>
          <a:prstGeom prst="rect">
            <a:avLst/>
          </a:prstGeom>
        </p:spPr>
      </p:pic>
      <p:sp>
        <p:nvSpPr>
          <p:cNvPr id="8" name="円/楕円 7">
            <a:extLst>
              <a:ext uri="{FF2B5EF4-FFF2-40B4-BE49-F238E27FC236}">
                <a16:creationId xmlns:a16="http://schemas.microsoft.com/office/drawing/2014/main" id="{6C98174D-30D4-E0B5-E1CC-4B6764669BD0}"/>
              </a:ext>
            </a:extLst>
          </p:cNvPr>
          <p:cNvSpPr/>
          <p:nvPr userDrawn="1"/>
        </p:nvSpPr>
        <p:spPr>
          <a:xfrm>
            <a:off x="10939152" y="697579"/>
            <a:ext cx="576000" cy="576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EFE357-C86C-42BD-689D-7F4C84FB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7954" y="803192"/>
            <a:ext cx="974971" cy="365125"/>
          </a:xfrm>
        </p:spPr>
        <p:txBody>
          <a:bodyPr/>
          <a:lstStyle>
            <a:lvl1pPr>
              <a:defRPr sz="2400"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1pPr>
          </a:lstStyle>
          <a:p>
            <a:fld id="{AD205370-C637-4846-87B7-5B2B0087EC4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3607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80D560-75F5-74B7-DD99-5CFDA435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136524-E3A3-530B-110E-833B9ADB8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39DD99-9B00-F2B4-7401-A23DECE8D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7D930-3653-7C40-AB33-8F59B547B6CE}" type="datetime1">
              <a:rPr kumimoji="1" lang="ja-JP" altLang="en-US" smtClean="0"/>
              <a:t>2026/5/22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AE09F7-D216-B48D-B7B7-9CCE17EC5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F04B5C-3FB2-C6F6-E4FA-6C4A7736F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35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20F176-0C12-B8A5-2A26-E03F5FC23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7D54F1-A5C9-ED09-F2D7-8095019B68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DB63DB7-C02A-A5B3-5074-5B513C573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DFBC19D-6239-2B84-412F-5F42B24B2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CA67-6F30-F84A-BA55-FC2C527104FA}" type="datetime1">
              <a:rPr kumimoji="1" lang="ja-JP" altLang="en-US" smtClean="0"/>
              <a:t>2026/5/22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69EADF6-EB5A-E031-D324-3B45C7D8F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2CA85BF-E9A2-7134-999A-43AABE261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71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1DC355-7C9C-45AF-8815-4B699A70F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25B5BF1-3F80-6B30-B474-39E30E130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3AA8D50-05E7-48B6-305A-EF86D3011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70C829A-E31B-97DC-89DD-B482896260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00DCC4F-510F-7389-9869-753029CA3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F752165-3B13-B8EE-AEB5-872DA9C6A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162A-92B9-CB41-9D92-198F9643E4AE}" type="datetime1">
              <a:rPr kumimoji="1" lang="ja-JP" altLang="en-US" smtClean="0"/>
              <a:t>2026/5/22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D110F55-C238-019A-E0D7-C4E7FBA30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514E80E-5C86-F2CD-5F9C-414556536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942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240E36-0CF4-49F8-E532-036632CF0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D68A6A6-5B7E-7935-06A4-D01A94A21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FB3F-7505-3E43-A01A-DF668105CC5E}" type="datetime1">
              <a:rPr kumimoji="1" lang="ja-JP" altLang="en-US" smtClean="0"/>
              <a:t>2026/5/22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F6FF199-6894-1E57-3494-2E0076A4D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673AC0B-F944-881C-C5CF-CE125DAE5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381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DFE428A-4B8A-1D67-E8FA-D9776416C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8D0C-6049-7441-90F5-DA50E3FA5B12}" type="datetime1">
              <a:rPr kumimoji="1" lang="ja-JP" altLang="en-US" smtClean="0"/>
              <a:t>2026/5/22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CDC713E-80C4-FDDF-282D-5B3EBFFC7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59BB94E-9EBC-3C5A-65D4-C44D44897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84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2F3512-E245-106C-4DD1-6EDD2F342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DC360A-C2F4-4208-A285-F15376A0C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1C622F-5C89-8759-6C6F-0BCEE5117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92DAA34-5184-CD2D-6285-C9EC381A0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AEE1-6249-A840-BC5F-0020A79F4739}" type="datetime1">
              <a:rPr kumimoji="1" lang="ja-JP" altLang="en-US" smtClean="0"/>
              <a:t>2026/5/22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1B220D6-2575-12F9-FF67-DE6FCDA9F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982A30B-EA19-8E39-3536-90633F917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709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160250-7895-12AE-D47E-A110FD56A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DAF4ED8-603C-5DAE-57CE-87D9519B5E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2AA943F-B7B4-A032-11F2-0739502EA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DD075C7-63A8-A317-7B1A-3D33B4F00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EA6F-B5B8-2E49-BCEA-257F2FF52E59}" type="datetime1">
              <a:rPr kumimoji="1" lang="ja-JP" altLang="en-US" smtClean="0"/>
              <a:t>2026/5/22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8B50AC9-A0B0-44C8-E37B-28ABCABDE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9BFAED-4D2B-142F-2C56-6D66875CF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178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614595D-0C4B-81CD-806A-E17968FB1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BADE3DE-6ED0-4B02-E191-9497B1141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6EC947-9FC4-2F3E-E401-1E4671B40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83EB2-F445-BB41-B8BF-608EAF17B04C}" type="datetime1">
              <a:rPr kumimoji="1" lang="ja-JP" altLang="en-US" smtClean="0"/>
              <a:t>2026/5/22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247D90-58EA-99BE-935E-FA195BCB9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39E822-4D97-E4A2-F184-4E72C88F5E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35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1" kern="1200">
          <a:solidFill>
            <a:schemeClr val="tx1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AE1A3-2C33-AF41-7F6D-EEC80F728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85A3BC-C911-E32B-348D-AD2080F63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680" y="1761253"/>
            <a:ext cx="11304638" cy="2387600"/>
          </a:xfrm>
        </p:spPr>
        <p:txBody>
          <a:bodyPr>
            <a:normAutofit/>
          </a:bodyPr>
          <a:lstStyle/>
          <a:p>
            <a:r>
              <a:rPr lang="en-US" altLang="ja-JP"/>
              <a:t>TOF</a:t>
            </a:r>
            <a:endParaRPr kumimoji="1" lang="ja-JP" altLang="en-US" b="1">
              <a:latin typeface="Avenir Next" panose="020B0503020202020204" pitchFamily="34" charset="0"/>
            </a:endParaRP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9DAE5AC8-94AE-FBFB-94E5-174564CAD9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5809"/>
            <a:ext cx="9144000" cy="911905"/>
          </a:xfrm>
        </p:spPr>
        <p:txBody>
          <a:bodyPr/>
          <a:lstStyle/>
          <a:p>
            <a:r>
              <a:rPr lang="en-US" altLang="ja-JP" b="1" dirty="0">
                <a:latin typeface="Avenir Next" panose="020B0503020202020204" pitchFamily="34" charset="0"/>
              </a:rPr>
              <a:t>Satoshi YANO</a:t>
            </a:r>
          </a:p>
          <a:p>
            <a:r>
              <a:rPr lang="en-US" altLang="ja-JP" b="1" dirty="0">
                <a:latin typeface="Avenir Next" panose="020B0503020202020204" pitchFamily="34" charset="0"/>
              </a:rPr>
              <a:t>Hiroshima University &amp; RIKEN</a:t>
            </a:r>
            <a:endParaRPr lang="ja-JP" altLang="en-US" b="1">
              <a:latin typeface="Avenir Next" panose="020B050302020202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2372DA2-5A35-24F6-70BB-D937107AA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453" y="1524297"/>
            <a:ext cx="2215091" cy="159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97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41C15-B96B-62AC-27F1-FA80990B9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図 81">
            <a:extLst>
              <a:ext uri="{FF2B5EF4-FFF2-40B4-BE49-F238E27FC236}">
                <a16:creationId xmlns:a16="http://schemas.microsoft.com/office/drawing/2014/main" id="{77043F12-64C8-F7AD-04ED-4D6ACA613D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54" t="10759" r="8270" b="9100"/>
          <a:stretch>
            <a:fillRect/>
          </a:stretch>
        </p:blipFill>
        <p:spPr>
          <a:xfrm>
            <a:off x="6266479" y="3230160"/>
            <a:ext cx="3500596" cy="343506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B721299-CB79-35CE-665F-B99FE17A2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>
                <a:latin typeface="Avenir Next" panose="020B0503020202020204" pitchFamily="34" charset="0"/>
              </a:rPr>
              <a:t>Impact on the </a:t>
            </a:r>
            <a:r>
              <a:rPr kumimoji="1" lang="en-US" altLang="ja-JP" b="1" dirty="0" err="1">
                <a:latin typeface="Avenir Next" panose="020B0503020202020204" pitchFamily="34" charset="0"/>
              </a:rPr>
              <a:t>ePIC</a:t>
            </a:r>
            <a:r>
              <a:rPr kumimoji="1" lang="en-US" altLang="ja-JP" b="1" dirty="0">
                <a:latin typeface="Avenir Next" panose="020B0503020202020204" pitchFamily="34" charset="0"/>
              </a:rPr>
              <a:t> PID Performance</a:t>
            </a:r>
            <a:endParaRPr kumimoji="1" lang="ja-JP" altLang="en-US" b="1">
              <a:latin typeface="Avenir Next" panose="020B0503020202020204" pitchFamily="34" charset="0"/>
            </a:endParaRPr>
          </a:p>
        </p:txBody>
      </p:sp>
      <p:sp>
        <p:nvSpPr>
          <p:cNvPr id="77" name="コンテンツ プレースホルダー 2">
            <a:extLst>
              <a:ext uri="{FF2B5EF4-FFF2-40B4-BE49-F238E27FC236}">
                <a16:creationId xmlns:a16="http://schemas.microsoft.com/office/drawing/2014/main" id="{09AAD273-15CC-2309-2AE4-75FBAB224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81" y="1828673"/>
            <a:ext cx="11087637" cy="1609548"/>
          </a:xfrm>
        </p:spPr>
        <p:txBody>
          <a:bodyPr>
            <a:normAutofit/>
          </a:bodyPr>
          <a:lstStyle/>
          <a:p>
            <a:r>
              <a:rPr lang="en" altLang="ja-JP" sz="1600" dirty="0"/>
              <a:t>The BTOF PID focuses on low-momentum particles at mid-rapidity</a:t>
            </a:r>
          </a:p>
          <a:p>
            <a:r>
              <a:rPr lang="en" altLang="ja-JP" sz="1600" dirty="0"/>
              <a:t>Continuous PID coverage requires seamless operation in conjunction with other PID detectors, avoiding PID gaps</a:t>
            </a:r>
          </a:p>
          <a:p>
            <a:pPr lvl="1"/>
            <a:r>
              <a:rPr lang="en" altLang="ja-JP" sz="1200" dirty="0"/>
              <a:t> Minimum timing required for the sensor to eliminate the PID gap is ~95 </a:t>
            </a:r>
            <a:r>
              <a:rPr lang="en" altLang="ja-JP" sz="1200" dirty="0" err="1"/>
              <a:t>ps</a:t>
            </a:r>
            <a:endParaRPr lang="en" altLang="ja-JP" sz="1200" dirty="0"/>
          </a:p>
          <a:p>
            <a:r>
              <a:rPr lang="en" altLang="ja-JP" sz="1600" dirty="0"/>
              <a:t>A stretch goal of sensor ~40 </a:t>
            </a:r>
            <a:r>
              <a:rPr lang="en" altLang="ja-JP" sz="1600" dirty="0" err="1"/>
              <a:t>ps</a:t>
            </a:r>
            <a:r>
              <a:rPr lang="en" altLang="ja-JP" sz="1600" dirty="0"/>
              <a:t> would provide substantial overlap (</a:t>
            </a:r>
            <a:r>
              <a:rPr lang="el-GR" altLang="ja-JP" sz="1600" dirty="0"/>
              <a:t>Δ</a:t>
            </a:r>
            <a:r>
              <a:rPr lang="en" altLang="ja-JP" sz="1600" i="1" dirty="0"/>
              <a:t>p</a:t>
            </a:r>
            <a:r>
              <a:rPr lang="en" altLang="ja-JP" sz="1600" dirty="0"/>
              <a:t> ≈ 0.5 GeV/c) for robust cross-calibration</a:t>
            </a:r>
          </a:p>
          <a:p>
            <a:pPr lvl="1"/>
            <a:r>
              <a:rPr lang="en" altLang="ja-JP" sz="1200" dirty="0">
                <a:latin typeface="Avenir Next" panose="020B0503020202020204" pitchFamily="34" charset="0"/>
              </a:rPr>
              <a:t>To achieve the stretch goal, &lt; 30 </a:t>
            </a:r>
            <a:r>
              <a:rPr lang="en-US" altLang="ja-JP" sz="1200" dirty="0" err="1">
                <a:latin typeface="Avenir Next" panose="020B0503020202020204" pitchFamily="34" charset="0"/>
              </a:rPr>
              <a:t>μm</a:t>
            </a:r>
            <a:r>
              <a:rPr lang="en-US" altLang="ja-JP" sz="1200" dirty="0">
                <a:latin typeface="Avenir Next" panose="020B0503020202020204" pitchFamily="34" charset="0"/>
              </a:rPr>
              <a:t> positioning resolution is desired</a:t>
            </a:r>
            <a:endParaRPr lang="en" altLang="ja-JP" sz="1200" dirty="0">
              <a:latin typeface="Avenir Next" panose="020B0503020202020204" pitchFamily="34" charset="0"/>
            </a:endParaRPr>
          </a:p>
        </p:txBody>
      </p:sp>
      <p:sp>
        <p:nvSpPr>
          <p:cNvPr id="7" name="スライド番号プレースホルダー 29">
            <a:extLst>
              <a:ext uri="{FF2B5EF4-FFF2-40B4-BE49-F238E27FC236}">
                <a16:creationId xmlns:a16="http://schemas.microsoft.com/office/drawing/2014/main" id="{99750D0E-7A02-6C9B-1491-082FB2616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8858" y="803192"/>
            <a:ext cx="974971" cy="365125"/>
          </a:xfrm>
        </p:spPr>
        <p:txBody>
          <a:bodyPr/>
          <a:lstStyle/>
          <a:p>
            <a:r>
              <a:rPr lang="en-US" altLang="ja-JP" dirty="0"/>
              <a:t>2</a:t>
            </a:r>
            <a:endParaRPr lang="ja-JP" altLang="en-US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C0D43F56-8899-C4B6-A133-E74DBEBD8487}"/>
              </a:ext>
            </a:extLst>
          </p:cNvPr>
          <p:cNvGrpSpPr>
            <a:grpSpLocks noChangeAspect="1"/>
          </p:cNvGrpSpPr>
          <p:nvPr/>
        </p:nvGrpSpPr>
        <p:grpSpPr>
          <a:xfrm>
            <a:off x="1430932" y="3440227"/>
            <a:ext cx="3336180" cy="3336180"/>
            <a:chOff x="8608593" y="1235487"/>
            <a:chExt cx="2953681" cy="2953681"/>
          </a:xfrm>
        </p:grpSpPr>
        <p:pic>
          <p:nvPicPr>
            <p:cNvPr id="17" name="図 16" descr="グラフ, ヒスト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57A8F85-FD02-68FA-28D1-CB6CE2C32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08593" y="1235487"/>
              <a:ext cx="2953681" cy="2953681"/>
            </a:xfrm>
            <a:prstGeom prst="rect">
              <a:avLst/>
            </a:prstGeom>
          </p:spPr>
        </p:pic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49533CD4-D82D-8B01-EFAA-3E52929F241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859050" y="1404366"/>
              <a:ext cx="1305202" cy="2376073"/>
              <a:chOff x="9766215" y="471158"/>
              <a:chExt cx="1544084" cy="2810949"/>
            </a:xfrm>
          </p:grpSpPr>
          <p:sp>
            <p:nvSpPr>
              <p:cNvPr id="33" name="フリーフォーム 32">
                <a:extLst>
                  <a:ext uri="{FF2B5EF4-FFF2-40B4-BE49-F238E27FC236}">
                    <a16:creationId xmlns:a16="http://schemas.microsoft.com/office/drawing/2014/main" id="{C3D9947A-F53D-7D37-6CBC-312B05A30EA0}"/>
                  </a:ext>
                </a:extLst>
              </p:cNvPr>
              <p:cNvSpPr/>
              <p:nvPr/>
            </p:nvSpPr>
            <p:spPr>
              <a:xfrm>
                <a:off x="9766215" y="471163"/>
                <a:ext cx="986829" cy="2511229"/>
              </a:xfrm>
              <a:custGeom>
                <a:avLst/>
                <a:gdLst>
                  <a:gd name="connsiteX0" fmla="*/ 0 w 890025"/>
                  <a:gd name="connsiteY0" fmla="*/ 0 h 3091068"/>
                  <a:gd name="connsiteX1" fmla="*/ 890025 w 890025"/>
                  <a:gd name="connsiteY1" fmla="*/ 0 h 3091068"/>
                  <a:gd name="connsiteX2" fmla="*/ 890025 w 890025"/>
                  <a:gd name="connsiteY2" fmla="*/ 3091068 h 3091068"/>
                  <a:gd name="connsiteX3" fmla="*/ 621672 w 890025"/>
                  <a:gd name="connsiteY3" fmla="*/ 3091068 h 3091068"/>
                  <a:gd name="connsiteX4" fmla="*/ 441111 w 890025"/>
                  <a:gd name="connsiteY4" fmla="*/ 3045349 h 3091068"/>
                  <a:gd name="connsiteX5" fmla="*/ 260550 w 890025"/>
                  <a:gd name="connsiteY5" fmla="*/ 3091068 h 3091068"/>
                  <a:gd name="connsiteX6" fmla="*/ 0 w 890025"/>
                  <a:gd name="connsiteY6" fmla="*/ 3091068 h 3091068"/>
                  <a:gd name="connsiteX7" fmla="*/ 0 w 890025"/>
                  <a:gd name="connsiteY7" fmla="*/ 0 h 309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0025" h="3091068">
                    <a:moveTo>
                      <a:pt x="0" y="0"/>
                    </a:moveTo>
                    <a:lnTo>
                      <a:pt x="890025" y="0"/>
                    </a:lnTo>
                    <a:lnTo>
                      <a:pt x="890025" y="3091068"/>
                    </a:lnTo>
                    <a:lnTo>
                      <a:pt x="621672" y="3091068"/>
                    </a:lnTo>
                    <a:lnTo>
                      <a:pt x="441111" y="3045349"/>
                    </a:lnTo>
                    <a:lnTo>
                      <a:pt x="260550" y="3091068"/>
                    </a:lnTo>
                    <a:lnTo>
                      <a:pt x="0" y="30910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19652"/>
                </a:schemeClr>
              </a:solidFill>
              <a:ln w="31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 33">
                <a:extLst>
                  <a:ext uri="{FF2B5EF4-FFF2-40B4-BE49-F238E27FC236}">
                    <a16:creationId xmlns:a16="http://schemas.microsoft.com/office/drawing/2014/main" id="{AF986645-3ADA-9DD9-1AFF-6DDBBD66BD8F}"/>
                  </a:ext>
                </a:extLst>
              </p:cNvPr>
              <p:cNvSpPr/>
              <p:nvPr/>
            </p:nvSpPr>
            <p:spPr>
              <a:xfrm>
                <a:off x="9878521" y="2277503"/>
                <a:ext cx="874344" cy="869285"/>
              </a:xfrm>
              <a:custGeom>
                <a:avLst/>
                <a:gdLst>
                  <a:gd name="connsiteX0" fmla="*/ 0 w 888364"/>
                  <a:gd name="connsiteY0" fmla="*/ 0 h 883224"/>
                  <a:gd name="connsiteX1" fmla="*/ 4320 w 888364"/>
                  <a:gd name="connsiteY1" fmla="*/ 0 h 883224"/>
                  <a:gd name="connsiteX2" fmla="*/ 4278 w 888364"/>
                  <a:gd name="connsiteY2" fmla="*/ 327 h 883224"/>
                  <a:gd name="connsiteX3" fmla="*/ 447078 w 888364"/>
                  <a:gd name="connsiteY3" fmla="*/ 353944 h 883224"/>
                  <a:gd name="connsiteX4" fmla="*/ 880882 w 888364"/>
                  <a:gd name="connsiteY4" fmla="*/ 71593 h 883224"/>
                  <a:gd name="connsiteX5" fmla="*/ 888364 w 888364"/>
                  <a:gd name="connsiteY5" fmla="*/ 12321 h 883224"/>
                  <a:gd name="connsiteX6" fmla="*/ 888364 w 888364"/>
                  <a:gd name="connsiteY6" fmla="*/ 883224 h 883224"/>
                  <a:gd name="connsiteX7" fmla="*/ 0 w 888364"/>
                  <a:gd name="connsiteY7" fmla="*/ 883224 h 883224"/>
                  <a:gd name="connsiteX8" fmla="*/ 0 w 888364"/>
                  <a:gd name="connsiteY8" fmla="*/ 0 h 88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8364" h="883224">
                    <a:moveTo>
                      <a:pt x="0" y="0"/>
                    </a:moveTo>
                    <a:lnTo>
                      <a:pt x="4320" y="0"/>
                    </a:lnTo>
                    <a:lnTo>
                      <a:pt x="4278" y="327"/>
                    </a:lnTo>
                    <a:cubicBezTo>
                      <a:pt x="4278" y="195624"/>
                      <a:pt x="202526" y="353944"/>
                      <a:pt x="447078" y="353944"/>
                    </a:cubicBezTo>
                    <a:cubicBezTo>
                      <a:pt x="661061" y="353944"/>
                      <a:pt x="839593" y="232730"/>
                      <a:pt x="880882" y="71593"/>
                    </a:cubicBezTo>
                    <a:lnTo>
                      <a:pt x="888364" y="12321"/>
                    </a:lnTo>
                    <a:lnTo>
                      <a:pt x="888364" y="883224"/>
                    </a:lnTo>
                    <a:lnTo>
                      <a:pt x="0" y="8832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>
                  <a:alpha val="20000"/>
                </a:srgbClr>
              </a:solidFill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A0CC5330-334E-797D-0823-CB4649435E6F}"/>
                  </a:ext>
                </a:extLst>
              </p:cNvPr>
              <p:cNvSpPr/>
              <p:nvPr/>
            </p:nvSpPr>
            <p:spPr>
              <a:xfrm>
                <a:off x="10723958" y="471158"/>
                <a:ext cx="518437" cy="186342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19778"/>
                </a:schemeClr>
              </a:solidFill>
              <a:ln w="31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 37">
                <a:extLst>
                  <a:ext uri="{FF2B5EF4-FFF2-40B4-BE49-F238E27FC236}">
                    <a16:creationId xmlns:a16="http://schemas.microsoft.com/office/drawing/2014/main" id="{E41767A5-72E1-473F-7EED-BDACBB89502A}"/>
                  </a:ext>
                </a:extLst>
              </p:cNvPr>
              <p:cNvSpPr/>
              <p:nvPr/>
            </p:nvSpPr>
            <p:spPr>
              <a:xfrm>
                <a:off x="10791862" y="1891837"/>
                <a:ext cx="518437" cy="1390270"/>
              </a:xfrm>
              <a:custGeom>
                <a:avLst/>
                <a:gdLst>
                  <a:gd name="connsiteX0" fmla="*/ 0 w 518437"/>
                  <a:gd name="connsiteY0" fmla="*/ 0 h 1390270"/>
                  <a:gd name="connsiteX1" fmla="*/ 518437 w 518437"/>
                  <a:gd name="connsiteY1" fmla="*/ 0 h 1390270"/>
                  <a:gd name="connsiteX2" fmla="*/ 518437 w 518437"/>
                  <a:gd name="connsiteY2" fmla="*/ 1124809 h 1390270"/>
                  <a:gd name="connsiteX3" fmla="*/ 10317 w 518437"/>
                  <a:gd name="connsiteY3" fmla="*/ 1390270 h 1390270"/>
                  <a:gd name="connsiteX4" fmla="*/ 0 w 518437"/>
                  <a:gd name="connsiteY4" fmla="*/ 1390270 h 139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8437" h="1390270">
                    <a:moveTo>
                      <a:pt x="0" y="0"/>
                    </a:moveTo>
                    <a:lnTo>
                      <a:pt x="518437" y="0"/>
                    </a:lnTo>
                    <a:lnTo>
                      <a:pt x="518437" y="1124809"/>
                    </a:lnTo>
                    <a:lnTo>
                      <a:pt x="10317" y="1390270"/>
                    </a:lnTo>
                    <a:lnTo>
                      <a:pt x="0" y="1390270"/>
                    </a:lnTo>
                    <a:close/>
                  </a:path>
                </a:pathLst>
              </a:custGeom>
              <a:solidFill>
                <a:srgbClr val="92D050">
                  <a:alpha val="25000"/>
                </a:srgb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999B0D41-2C4E-9CB8-CD32-5C20CB3672F8}"/>
                </a:ext>
              </a:extLst>
            </p:cNvPr>
            <p:cNvSpPr txBox="1"/>
            <p:nvPr/>
          </p:nvSpPr>
          <p:spPr>
            <a:xfrm>
              <a:off x="9607983" y="1591856"/>
              <a:ext cx="1307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b="1" dirty="0" err="1">
                  <a:solidFill>
                    <a:srgbClr val="0070C0"/>
                  </a:solidFill>
                  <a:latin typeface="Avenir Next" panose="020B0503020202020204" pitchFamily="34" charset="0"/>
                </a:rPr>
                <a:t>hpDIRC</a:t>
              </a:r>
              <a:endParaRPr lang="en-US" altLang="ja-JP" sz="1200" b="1" dirty="0">
                <a:solidFill>
                  <a:srgbClr val="0070C0"/>
                </a:solidFill>
                <a:latin typeface="Avenir Next" panose="020B0503020202020204" pitchFamily="34" charset="0"/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614DCD7F-BF9D-5B6D-A203-4267A60F7887}"/>
                </a:ext>
              </a:extLst>
            </p:cNvPr>
            <p:cNvSpPr txBox="1"/>
            <p:nvPr/>
          </p:nvSpPr>
          <p:spPr>
            <a:xfrm>
              <a:off x="9667541" y="3247174"/>
              <a:ext cx="1307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b="1" dirty="0">
                  <a:solidFill>
                    <a:srgbClr val="FF0000"/>
                  </a:solidFill>
                  <a:latin typeface="Avenir Next" panose="020B0503020202020204" pitchFamily="34" charset="0"/>
                </a:rPr>
                <a:t>BTOF</a:t>
              </a: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CF51D725-6D9D-BAD0-E646-B9E3DE2E6F18}"/>
                </a:ext>
              </a:extLst>
            </p:cNvPr>
            <p:cNvSpPr txBox="1"/>
            <p:nvPr/>
          </p:nvSpPr>
          <p:spPr>
            <a:xfrm>
              <a:off x="10536521" y="1592498"/>
              <a:ext cx="9868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b="1" dirty="0" err="1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Avenir Next" panose="020B0503020202020204" pitchFamily="34" charset="0"/>
                </a:rPr>
                <a:t>dRICH</a:t>
              </a:r>
              <a:endParaRPr lang="en-US" altLang="ja-JP" sz="1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venir Next" panose="020B0503020202020204" pitchFamily="34" charset="0"/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AD6216A4-47E4-BB01-659C-4A1F85806A57}"/>
                </a:ext>
              </a:extLst>
            </p:cNvPr>
            <p:cNvSpPr txBox="1"/>
            <p:nvPr/>
          </p:nvSpPr>
          <p:spPr>
            <a:xfrm>
              <a:off x="10447954" y="3038024"/>
              <a:ext cx="9868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b="1" dirty="0">
                  <a:solidFill>
                    <a:srgbClr val="92D050"/>
                  </a:solidFill>
                  <a:latin typeface="Avenir Next" panose="020B0503020202020204" pitchFamily="34" charset="0"/>
                </a:rPr>
                <a:t>FTOF</a:t>
              </a:r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D66D5C51-9A33-5ED9-5791-EE664E8315E3}"/>
                </a:ext>
              </a:extLst>
            </p:cNvPr>
            <p:cNvSpPr/>
            <p:nvPr/>
          </p:nvSpPr>
          <p:spPr>
            <a:xfrm flipH="1">
              <a:off x="9373316" y="3170061"/>
              <a:ext cx="509236" cy="553991"/>
            </a:xfrm>
            <a:custGeom>
              <a:avLst/>
              <a:gdLst>
                <a:gd name="csX0" fmla="*/ 438231 w 438231"/>
                <a:gd name="csY0" fmla="*/ 0 h 553991"/>
                <a:gd name="csX1" fmla="*/ 0 w 438231"/>
                <a:gd name="csY1" fmla="*/ 0 h 553991"/>
                <a:gd name="csX2" fmla="*/ 0 w 438231"/>
                <a:gd name="csY2" fmla="*/ 553991 h 553991"/>
                <a:gd name="csX3" fmla="*/ 7589 w 438231"/>
                <a:gd name="csY3" fmla="*/ 553991 h 553991"/>
                <a:gd name="csX4" fmla="*/ 7590 w 438231"/>
                <a:gd name="csY4" fmla="*/ 553990 h 553991"/>
                <a:gd name="csX5" fmla="*/ 7591 w 438231"/>
                <a:gd name="csY5" fmla="*/ 553990 h 553991"/>
                <a:gd name="csX6" fmla="*/ 438231 w 438231"/>
                <a:gd name="csY6" fmla="*/ 193158 h 553991"/>
                <a:gd name="csX7" fmla="*/ 438231 w 438231"/>
                <a:gd name="csY7" fmla="*/ 193157 h 5539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438231" h="553991">
                  <a:moveTo>
                    <a:pt x="438231" y="0"/>
                  </a:moveTo>
                  <a:lnTo>
                    <a:pt x="0" y="0"/>
                  </a:lnTo>
                  <a:lnTo>
                    <a:pt x="0" y="553991"/>
                  </a:lnTo>
                  <a:lnTo>
                    <a:pt x="7589" y="553991"/>
                  </a:lnTo>
                  <a:lnTo>
                    <a:pt x="7590" y="553990"/>
                  </a:lnTo>
                  <a:lnTo>
                    <a:pt x="7591" y="553990"/>
                  </a:lnTo>
                  <a:lnTo>
                    <a:pt x="438231" y="193158"/>
                  </a:lnTo>
                  <a:lnTo>
                    <a:pt x="438231" y="193157"/>
                  </a:lnTo>
                  <a:close/>
                </a:path>
              </a:pathLst>
            </a:custGeom>
            <a:solidFill>
              <a:srgbClr val="3837D6">
                <a:alpha val="25000"/>
              </a:srgbClr>
            </a:solidFill>
            <a:ln w="3175">
              <a:solidFill>
                <a:srgbClr val="3837D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63B178F6-3695-B18C-0876-5B994E7875A9}"/>
                </a:ext>
              </a:extLst>
            </p:cNvPr>
            <p:cNvSpPr/>
            <p:nvPr/>
          </p:nvSpPr>
          <p:spPr>
            <a:xfrm>
              <a:off x="9373165" y="1404366"/>
              <a:ext cx="509600" cy="1861458"/>
            </a:xfrm>
            <a:prstGeom prst="rect">
              <a:avLst/>
            </a:prstGeom>
            <a:solidFill>
              <a:srgbClr val="FFC000">
                <a:alpha val="19778"/>
              </a:srgbClr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742E7493-35AE-0A82-D0DD-701DDDB6F954}"/>
                </a:ext>
              </a:extLst>
            </p:cNvPr>
            <p:cNvSpPr txBox="1"/>
            <p:nvPr/>
          </p:nvSpPr>
          <p:spPr>
            <a:xfrm>
              <a:off x="9079774" y="3336474"/>
              <a:ext cx="7493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b="1" dirty="0">
                  <a:solidFill>
                    <a:srgbClr val="3837D6"/>
                  </a:solidFill>
                  <a:latin typeface="Avenir Next" panose="020B0503020202020204" pitchFamily="34" charset="0"/>
                </a:rPr>
                <a:t>HRPPD</a:t>
              </a: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4981DF48-967F-2A04-09C9-B137A686296D}"/>
                </a:ext>
              </a:extLst>
            </p:cNvPr>
            <p:cNvSpPr txBox="1"/>
            <p:nvPr/>
          </p:nvSpPr>
          <p:spPr>
            <a:xfrm>
              <a:off x="9094763" y="2039510"/>
              <a:ext cx="7493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b="1" dirty="0" err="1">
                  <a:solidFill>
                    <a:srgbClr val="FFC000"/>
                  </a:solidFill>
                  <a:latin typeface="Avenir Next" panose="020B0503020202020204" pitchFamily="34" charset="0"/>
                </a:rPr>
                <a:t>pfRICH</a:t>
              </a:r>
              <a:endParaRPr lang="en-US" altLang="ja-JP" sz="1200" b="1" dirty="0">
                <a:solidFill>
                  <a:srgbClr val="FFC000"/>
                </a:solidFill>
                <a:latin typeface="Avenir Next" panose="020B0503020202020204" pitchFamily="34" charset="0"/>
              </a:endParaRP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2362DCD-B348-B716-A885-007945C60913}"/>
              </a:ext>
            </a:extLst>
          </p:cNvPr>
          <p:cNvSpPr txBox="1"/>
          <p:nvPr/>
        </p:nvSpPr>
        <p:spPr>
          <a:xfrm>
            <a:off x="-329974" y="6670019"/>
            <a:ext cx="333618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latin typeface="Avenir Next" panose="020B0503020202020204" pitchFamily="34" charset="0"/>
              </a:rPr>
              <a:t>Decay products </a:t>
            </a:r>
            <a:r>
              <a:rPr lang="en-US" altLang="ja-JP" sz="700" dirty="0">
                <a:latin typeface="Avenir Next" panose="020B0503020202020204" pitchFamily="34" charset="0"/>
              </a:rPr>
              <a:t>from D-meson in ep DIS @ √s = 141 GeV 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A216460-F5A1-567A-9637-DF32B0F088E8}"/>
              </a:ext>
            </a:extLst>
          </p:cNvPr>
          <p:cNvSpPr txBox="1"/>
          <p:nvPr/>
        </p:nvSpPr>
        <p:spPr>
          <a:xfrm>
            <a:off x="184807" y="238509"/>
            <a:ext cx="141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Charge #1</a:t>
            </a:r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  <a:latin typeface="Avenir Next" panose="020B0503020202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DE94245-0326-75E2-30B5-2C1597F6FAE2}"/>
              </a:ext>
            </a:extLst>
          </p:cNvPr>
          <p:cNvSpPr txBox="1"/>
          <p:nvPr/>
        </p:nvSpPr>
        <p:spPr>
          <a:xfrm>
            <a:off x="10523318" y="3662613"/>
            <a:ext cx="148624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err="1">
                <a:latin typeface="Avenir Next" panose="020B0503020202020204" pitchFamily="34" charset="0"/>
              </a:rPr>
              <a:t>σ</a:t>
            </a:r>
            <a:r>
              <a:rPr lang="en-US" altLang="ja-JP" baseline="-25000" dirty="0" err="1">
                <a:latin typeface="Avenir Next" panose="020B0503020202020204" pitchFamily="34" charset="0"/>
              </a:rPr>
              <a:t>elec</a:t>
            </a:r>
            <a:r>
              <a:rPr lang="en-US" altLang="ja-JP" dirty="0">
                <a:latin typeface="Avenir Next" panose="020B0503020202020204" pitchFamily="34" charset="0"/>
              </a:rPr>
              <a:t> = 20ps</a:t>
            </a:r>
          </a:p>
          <a:p>
            <a:r>
              <a:rPr lang="en-US" altLang="ja-JP" dirty="0">
                <a:latin typeface="Avenir Next" panose="020B0503020202020204" pitchFamily="34" charset="0"/>
              </a:rPr>
              <a:t>σ</a:t>
            </a:r>
            <a:r>
              <a:rPr lang="en-US" altLang="ja-JP" baseline="-25000" dirty="0">
                <a:latin typeface="Avenir Next" panose="020B0503020202020204" pitchFamily="34" charset="0"/>
              </a:rPr>
              <a:t>T0</a:t>
            </a:r>
            <a:r>
              <a:rPr lang="en-US" altLang="ja-JP" dirty="0">
                <a:latin typeface="Avenir Next" panose="020B0503020202020204" pitchFamily="34" charset="0"/>
              </a:rPr>
              <a:t>   = 25ps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282BCC7-97C5-C242-D943-CA3ED67D83A8}"/>
              </a:ext>
            </a:extLst>
          </p:cNvPr>
          <p:cNvSpPr txBox="1"/>
          <p:nvPr/>
        </p:nvSpPr>
        <p:spPr>
          <a:xfrm>
            <a:off x="9664771" y="4807578"/>
            <a:ext cx="11560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dirty="0" err="1">
                <a:solidFill>
                  <a:srgbClr val="4B8BC0"/>
                </a:solidFill>
                <a:latin typeface="Avenir Next" panose="020B0503020202020204" pitchFamily="34" charset="0"/>
              </a:rPr>
              <a:t>hpDIRC</a:t>
            </a:r>
            <a:r>
              <a:rPr lang="en-US" altLang="ja-JP" sz="1100" b="1" dirty="0">
                <a:solidFill>
                  <a:srgbClr val="4B8BC0"/>
                </a:solidFill>
                <a:latin typeface="Avenir Next" panose="020B0503020202020204" pitchFamily="34" charset="0"/>
              </a:rPr>
              <a:t> limit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5B21CF5-E8EF-E756-1DF8-C98E80C04298}"/>
              </a:ext>
            </a:extLst>
          </p:cNvPr>
          <p:cNvSpPr txBox="1"/>
          <p:nvPr/>
        </p:nvSpPr>
        <p:spPr>
          <a:xfrm>
            <a:off x="9664771" y="5626615"/>
            <a:ext cx="11560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dirty="0" err="1">
                <a:solidFill>
                  <a:srgbClr val="45AC43"/>
                </a:solidFill>
                <a:latin typeface="Avenir Next" panose="020B0503020202020204" pitchFamily="34" charset="0"/>
              </a:rPr>
              <a:t>hpDIRC</a:t>
            </a:r>
            <a:r>
              <a:rPr lang="en-US" altLang="ja-JP" sz="1100" b="1" dirty="0">
                <a:solidFill>
                  <a:srgbClr val="45AC43"/>
                </a:solidFill>
                <a:latin typeface="Avenir Next" panose="020B0503020202020204" pitchFamily="34" charset="0"/>
              </a:rPr>
              <a:t> limit</a:t>
            </a:r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FA66EACC-9C9E-7922-1343-347A4118D7EE}"/>
              </a:ext>
            </a:extLst>
          </p:cNvPr>
          <p:cNvCxnSpPr>
            <a:cxnSpLocks/>
          </p:cNvCxnSpPr>
          <p:nvPr/>
        </p:nvCxnSpPr>
        <p:spPr>
          <a:xfrm flipV="1">
            <a:off x="7630896" y="3597203"/>
            <a:ext cx="0" cy="264192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円/楕円 44">
            <a:extLst>
              <a:ext uri="{FF2B5EF4-FFF2-40B4-BE49-F238E27FC236}">
                <a16:creationId xmlns:a16="http://schemas.microsoft.com/office/drawing/2014/main" id="{4C4F0E89-A4FE-9538-EADE-850FDE706CE3}"/>
              </a:ext>
            </a:extLst>
          </p:cNvPr>
          <p:cNvSpPr>
            <a:spLocks noChangeAspect="1"/>
          </p:cNvSpPr>
          <p:nvPr/>
        </p:nvSpPr>
        <p:spPr>
          <a:xfrm>
            <a:off x="8735605" y="4798462"/>
            <a:ext cx="288000" cy="2556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左中かっこ 47">
            <a:extLst>
              <a:ext uri="{FF2B5EF4-FFF2-40B4-BE49-F238E27FC236}">
                <a16:creationId xmlns:a16="http://schemas.microsoft.com/office/drawing/2014/main" id="{FEC2614A-1183-4D38-0FEC-52E75A6C996E}"/>
              </a:ext>
            </a:extLst>
          </p:cNvPr>
          <p:cNvSpPr/>
          <p:nvPr/>
        </p:nvSpPr>
        <p:spPr>
          <a:xfrm>
            <a:off x="7432861" y="4378163"/>
            <a:ext cx="150394" cy="540000"/>
          </a:xfrm>
          <a:prstGeom prst="leftBrace">
            <a:avLst>
              <a:gd name="adj1" fmla="val 29481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左中かっこ 83">
            <a:extLst>
              <a:ext uri="{FF2B5EF4-FFF2-40B4-BE49-F238E27FC236}">
                <a16:creationId xmlns:a16="http://schemas.microsoft.com/office/drawing/2014/main" id="{D4BBE7E8-7BE0-73F8-59E0-08D3ADC58F54}"/>
              </a:ext>
            </a:extLst>
          </p:cNvPr>
          <p:cNvSpPr/>
          <p:nvPr/>
        </p:nvSpPr>
        <p:spPr>
          <a:xfrm>
            <a:off x="7458670" y="5283621"/>
            <a:ext cx="150394" cy="449870"/>
          </a:xfrm>
          <a:prstGeom prst="leftBrace">
            <a:avLst>
              <a:gd name="adj1" fmla="val 29481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CAABFD22-FCF2-A25B-DDE5-281DC542DC60}"/>
              </a:ext>
            </a:extLst>
          </p:cNvPr>
          <p:cNvSpPr txBox="1"/>
          <p:nvPr/>
        </p:nvSpPr>
        <p:spPr>
          <a:xfrm>
            <a:off x="8197579" y="4420272"/>
            <a:ext cx="13745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>
                <a:solidFill>
                  <a:srgbClr val="FF0000"/>
                </a:solidFill>
                <a:latin typeface="Avenir Book" panose="02000503020000020003" pitchFamily="2" charset="0"/>
              </a:rPr>
              <a:t>Overlap disappear </a:t>
            </a:r>
          </a:p>
          <a:p>
            <a:pPr algn="ctr"/>
            <a:r>
              <a:rPr lang="en-US" altLang="ja-JP" sz="1050" dirty="0">
                <a:solidFill>
                  <a:srgbClr val="FF0000"/>
                </a:solidFill>
                <a:latin typeface="Avenir Book" panose="02000503020000020003" pitchFamily="2" charset="0"/>
              </a:rPr>
              <a:t>point</a:t>
            </a:r>
          </a:p>
        </p:txBody>
      </p: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87B52DDD-84B8-74E6-9E40-DBA58B27D8F9}"/>
              </a:ext>
            </a:extLst>
          </p:cNvPr>
          <p:cNvCxnSpPr>
            <a:cxnSpLocks/>
            <a:endCxn id="45" idx="4"/>
          </p:cNvCxnSpPr>
          <p:nvPr/>
        </p:nvCxnSpPr>
        <p:spPr>
          <a:xfrm flipV="1">
            <a:off x="8879604" y="5054120"/>
            <a:ext cx="1" cy="1185003"/>
          </a:xfrm>
          <a:prstGeom prst="line">
            <a:avLst/>
          </a:prstGeom>
          <a:ln>
            <a:solidFill>
              <a:srgbClr val="FF0000"/>
            </a:solidFill>
            <a:prstDash val="solid"/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FA4045E4-FACA-B2FE-5137-2F63B2573AB1}"/>
              </a:ext>
            </a:extLst>
          </p:cNvPr>
          <p:cNvSpPr txBox="1"/>
          <p:nvPr/>
        </p:nvSpPr>
        <p:spPr>
          <a:xfrm>
            <a:off x="6725554" y="4478886"/>
            <a:ext cx="817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900" dirty="0">
                <a:solidFill>
                  <a:srgbClr val="FF0000"/>
                </a:solidFill>
                <a:latin typeface="Avenir Book" panose="02000503020000020003" pitchFamily="2" charset="0"/>
              </a:rPr>
              <a:t>Overlap</a:t>
            </a:r>
          </a:p>
          <a:p>
            <a:pPr algn="ctr"/>
            <a:r>
              <a:rPr lang="en-US" altLang="ja-JP" sz="700" dirty="0">
                <a:solidFill>
                  <a:srgbClr val="FF0000"/>
                </a:solidFill>
                <a:latin typeface="Avenir Book" panose="02000503020000020003" pitchFamily="2" charset="0"/>
              </a:rPr>
              <a:t>~ 0.5 GeV/c</a:t>
            </a: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D6660E25-1205-CC5C-828F-85CD6F8BB465}"/>
              </a:ext>
            </a:extLst>
          </p:cNvPr>
          <p:cNvSpPr txBox="1"/>
          <p:nvPr/>
        </p:nvSpPr>
        <p:spPr>
          <a:xfrm flipH="1">
            <a:off x="8789957" y="5938193"/>
            <a:ext cx="6666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>
                <a:solidFill>
                  <a:srgbClr val="FF0000"/>
                </a:solidFill>
                <a:latin typeface="Avenir Book" panose="02000503020000020003" pitchFamily="2" charset="0"/>
              </a:rPr>
              <a:t>~95 </a:t>
            </a:r>
            <a:r>
              <a:rPr lang="en-US" altLang="ja-JP" sz="1050" dirty="0" err="1">
                <a:solidFill>
                  <a:srgbClr val="FF0000"/>
                </a:solidFill>
                <a:latin typeface="Avenir Book" panose="02000503020000020003" pitchFamily="2" charset="0"/>
              </a:rPr>
              <a:t>ps</a:t>
            </a:r>
            <a:endParaRPr lang="en-US" altLang="ja-JP" sz="1050" dirty="0">
              <a:solidFill>
                <a:srgbClr val="FF0000"/>
              </a:solidFill>
              <a:latin typeface="Avenir Book" panose="02000503020000020003" pitchFamily="2" charset="0"/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B50848DD-6C7E-F6FA-C1AD-FC3DF4D1E158}"/>
              </a:ext>
            </a:extLst>
          </p:cNvPr>
          <p:cNvSpPr txBox="1"/>
          <p:nvPr/>
        </p:nvSpPr>
        <p:spPr>
          <a:xfrm>
            <a:off x="6768789" y="5325602"/>
            <a:ext cx="817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900" dirty="0">
                <a:solidFill>
                  <a:srgbClr val="FF0000"/>
                </a:solidFill>
                <a:latin typeface="Avenir Book" panose="02000503020000020003" pitchFamily="2" charset="0"/>
              </a:rPr>
              <a:t>Overlap</a:t>
            </a:r>
          </a:p>
          <a:p>
            <a:pPr algn="ctr"/>
            <a:r>
              <a:rPr lang="en-US" altLang="ja-JP" sz="700" dirty="0">
                <a:solidFill>
                  <a:srgbClr val="FF0000"/>
                </a:solidFill>
                <a:latin typeface="Avenir Book" panose="02000503020000020003" pitchFamily="2" charset="0"/>
              </a:rPr>
              <a:t>~ 0.5 GeV/c</a:t>
            </a:r>
          </a:p>
        </p:txBody>
      </p:sp>
    </p:spTree>
    <p:extLst>
      <p:ext uri="{BB962C8B-B14F-4D97-AF65-F5344CB8AC3E}">
        <p14:creationId xmlns:p14="http://schemas.microsoft.com/office/powerpoint/2010/main" val="3932861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CAA045-0227-17AA-CF2F-1CB0C8E74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Required Positioning Resolution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35D90E-52C2-1E22-09B8-FECEEB939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1325563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/>
              <a:t>Nonnegligible signal propagation time has been observed</a:t>
            </a:r>
          </a:p>
          <a:p>
            <a:r>
              <a:rPr kumimoji="1" lang="en-US" altLang="ja-JP" dirty="0"/>
              <a:t>Propagation speed is approximately </a:t>
            </a:r>
            <a:r>
              <a:rPr lang="en-US" altLang="ja-JP" dirty="0"/>
              <a:t>0.8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μm</a:t>
            </a:r>
            <a:r>
              <a:rPr kumimoji="1" lang="en-US" altLang="ja-JP" dirty="0"/>
              <a:t>/</a:t>
            </a:r>
            <a:r>
              <a:rPr kumimoji="1" lang="en-US" altLang="ja-JP" dirty="0" err="1"/>
              <a:t>ps</a:t>
            </a:r>
            <a:r>
              <a:rPr kumimoji="1" lang="en-US" altLang="ja-JP" dirty="0"/>
              <a:t> </a:t>
            </a:r>
            <a:endParaRPr lang="en-US" altLang="ja-JP" dirty="0"/>
          </a:p>
          <a:p>
            <a:r>
              <a:rPr lang="en-US" altLang="ja-JP" dirty="0"/>
              <a:t>&lt;30 </a:t>
            </a:r>
            <a:r>
              <a:rPr lang="en-US" altLang="ja-JP" dirty="0" err="1"/>
              <a:t>μm</a:t>
            </a:r>
            <a:r>
              <a:rPr lang="en-US" altLang="ja-JP" dirty="0"/>
              <a:t> positioning resolution is required to reach 30~40 </a:t>
            </a:r>
            <a:r>
              <a:rPr lang="en-US" altLang="ja-JP" dirty="0" err="1"/>
              <a:t>ps</a:t>
            </a:r>
            <a:r>
              <a:rPr lang="en-US" altLang="ja-JP" dirty="0"/>
              <a:t> timing resolution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E1CA41E-49CA-34CE-FDB8-4C54E0A82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C015296-9C2B-ABB8-CC4D-070FF7F0F7F2}"/>
              </a:ext>
            </a:extLst>
          </p:cNvPr>
          <p:cNvSpPr txBox="1"/>
          <p:nvPr/>
        </p:nvSpPr>
        <p:spPr>
          <a:xfrm>
            <a:off x="1435538" y="238509"/>
            <a:ext cx="141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Charge #3</a:t>
            </a:r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  <a:latin typeface="Avenir Next" panose="020B0503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36F49B1-AE12-02FA-C1C7-FD2AF063BBD7}"/>
              </a:ext>
            </a:extLst>
          </p:cNvPr>
          <p:cNvSpPr txBox="1"/>
          <p:nvPr/>
        </p:nvSpPr>
        <p:spPr>
          <a:xfrm>
            <a:off x="184807" y="238509"/>
            <a:ext cx="141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Charge #1</a:t>
            </a:r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  <a:latin typeface="Avenir Next" panose="020B0503020202020204" pitchFamily="34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D41ECEB-D031-D95E-A46E-43218DAD1296}"/>
              </a:ext>
            </a:extLst>
          </p:cNvPr>
          <p:cNvSpPr/>
          <p:nvPr/>
        </p:nvSpPr>
        <p:spPr>
          <a:xfrm>
            <a:off x="7924800" y="3246782"/>
            <a:ext cx="238539" cy="218660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venir Book" panose="02000503020000020003" pitchFamily="2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FCD6EC8-18C0-DEFF-5107-3769DE07D6A4}"/>
              </a:ext>
            </a:extLst>
          </p:cNvPr>
          <p:cNvSpPr/>
          <p:nvPr/>
        </p:nvSpPr>
        <p:spPr>
          <a:xfrm>
            <a:off x="10108638" y="3246782"/>
            <a:ext cx="238539" cy="218660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venir Book" panose="02000503020000020003" pitchFamily="2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3C3D47A-D547-F5F9-400C-1CE987D26932}"/>
              </a:ext>
            </a:extLst>
          </p:cNvPr>
          <p:cNvSpPr txBox="1"/>
          <p:nvPr/>
        </p:nvSpPr>
        <p:spPr>
          <a:xfrm>
            <a:off x="7499307" y="2991675"/>
            <a:ext cx="1089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latin typeface="Avenir Book" panose="02000503020000020003" pitchFamily="2" charset="0"/>
                <a:ea typeface="Hiragino Kaku Gothic Pro W3" panose="020B0300000000000000" pitchFamily="34" charset="-128"/>
              </a:rPr>
              <a:t>Strip#1</a:t>
            </a:r>
            <a:endParaRPr kumimoji="1" lang="ja-JP" altLang="en-US" sz="1400">
              <a:latin typeface="Avenir Book" panose="02000503020000020003" pitchFamily="2" charset="0"/>
              <a:ea typeface="Hiragino Kaku Gothic Pro W3" panose="020B0300000000000000" pitchFamily="34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73DC523-E94F-BBBA-CBDD-D7D6AB6DCB82}"/>
              </a:ext>
            </a:extLst>
          </p:cNvPr>
          <p:cNvSpPr txBox="1"/>
          <p:nvPr/>
        </p:nvSpPr>
        <p:spPr>
          <a:xfrm>
            <a:off x="9683145" y="2991675"/>
            <a:ext cx="1089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latin typeface="Avenir Book" panose="02000503020000020003" pitchFamily="2" charset="0"/>
                <a:ea typeface="Hiragino Kaku Gothic Pro W3" panose="020B0300000000000000" pitchFamily="34" charset="-128"/>
              </a:rPr>
              <a:t>Strip#2</a:t>
            </a:r>
            <a:endParaRPr kumimoji="1" lang="ja-JP" altLang="en-US" sz="1400">
              <a:latin typeface="Avenir Book" panose="02000503020000020003" pitchFamily="2" charset="0"/>
              <a:ea typeface="Hiragino Kaku Gothic Pro W3" panose="020B0300000000000000" pitchFamily="34" charset="-128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1A5B1791-9EDC-93E4-8F97-89997481EDA4}"/>
              </a:ext>
            </a:extLst>
          </p:cNvPr>
          <p:cNvCxnSpPr>
            <a:cxnSpLocks/>
            <a:stCxn id="15" idx="3"/>
            <a:endCxn id="34" idx="10"/>
          </p:cNvCxnSpPr>
          <p:nvPr/>
        </p:nvCxnSpPr>
        <p:spPr>
          <a:xfrm>
            <a:off x="8163339" y="4340086"/>
            <a:ext cx="662570" cy="1323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8FDF2D4B-AC3E-0053-EC18-5DEB23EC63CC}"/>
              </a:ext>
            </a:extLst>
          </p:cNvPr>
          <p:cNvCxnSpPr>
            <a:cxnSpLocks/>
            <a:stCxn id="34" idx="2"/>
            <a:endCxn id="16" idx="1"/>
          </p:cNvCxnSpPr>
          <p:nvPr/>
        </p:nvCxnSpPr>
        <p:spPr>
          <a:xfrm flipV="1">
            <a:off x="9133686" y="4340086"/>
            <a:ext cx="974952" cy="132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80508C8-B181-A949-506E-870CBF351050}"/>
              </a:ext>
            </a:extLst>
          </p:cNvPr>
          <p:cNvSpPr txBox="1"/>
          <p:nvPr/>
        </p:nvSpPr>
        <p:spPr>
          <a:xfrm>
            <a:off x="8166688" y="4026732"/>
            <a:ext cx="804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latin typeface="Avenir Book" panose="02000503020000020003" pitchFamily="2" charset="0"/>
                <a:ea typeface="Hiragino Kaku Gothic Pro W3" panose="020B0300000000000000" pitchFamily="34" charset="-128"/>
              </a:rPr>
              <a:t>Δt</a:t>
            </a:r>
            <a:r>
              <a:rPr kumimoji="1" lang="en-US" altLang="ja-JP" sz="1400" baseline="-25000" dirty="0">
                <a:latin typeface="Avenir Book" panose="02000503020000020003" pitchFamily="2" charset="0"/>
                <a:ea typeface="Hiragino Kaku Gothic Pro W3" panose="020B0300000000000000" pitchFamily="34" charset="-128"/>
              </a:rPr>
              <a:t>1</a:t>
            </a:r>
            <a:endParaRPr kumimoji="1" lang="ja-JP" altLang="en-US" sz="1400" baseline="-25000">
              <a:latin typeface="Avenir Book" panose="02000503020000020003" pitchFamily="2" charset="0"/>
              <a:ea typeface="Hiragino Kaku Gothic Pro W3" panose="020B0300000000000000" pitchFamily="34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9D56EBA-398B-1CE7-4A4A-502D539004BC}"/>
              </a:ext>
            </a:extLst>
          </p:cNvPr>
          <p:cNvSpPr txBox="1"/>
          <p:nvPr/>
        </p:nvSpPr>
        <p:spPr>
          <a:xfrm>
            <a:off x="9152001" y="4021231"/>
            <a:ext cx="804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latin typeface="Avenir Book" panose="02000503020000020003" pitchFamily="2" charset="0"/>
                <a:ea typeface="Hiragino Kaku Gothic Pro W3" panose="020B0300000000000000" pitchFamily="34" charset="-128"/>
              </a:rPr>
              <a:t>Δt</a:t>
            </a:r>
            <a:r>
              <a:rPr kumimoji="1" lang="en-US" altLang="ja-JP" sz="1400" baseline="-25000" dirty="0">
                <a:latin typeface="Avenir Book" panose="02000503020000020003" pitchFamily="2" charset="0"/>
                <a:ea typeface="Hiragino Kaku Gothic Pro W3" panose="020B0300000000000000" pitchFamily="34" charset="-128"/>
              </a:rPr>
              <a:t>2</a:t>
            </a:r>
            <a:endParaRPr kumimoji="1" lang="ja-JP" altLang="en-US" sz="1400" baseline="-25000">
              <a:latin typeface="Avenir Book" panose="02000503020000020003" pitchFamily="2" charset="0"/>
              <a:ea typeface="Hiragino Kaku Gothic Pro W3" panose="020B0300000000000000" pitchFamily="34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72FD2A5-24CE-B1AB-69C6-2CB782526008}"/>
              </a:ext>
            </a:extLst>
          </p:cNvPr>
          <p:cNvSpPr txBox="1"/>
          <p:nvPr/>
        </p:nvSpPr>
        <p:spPr>
          <a:xfrm>
            <a:off x="8848672" y="4475501"/>
            <a:ext cx="1305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latin typeface="Avenir Book" panose="02000503020000020003" pitchFamily="2" charset="0"/>
                <a:ea typeface="Hiragino Kaku Gothic Pro W3" panose="020B0300000000000000" pitchFamily="34" charset="-128"/>
              </a:rPr>
              <a:t>Hit time t</a:t>
            </a:r>
            <a:r>
              <a:rPr kumimoji="1" lang="en-US" altLang="ja-JP" sz="1400" baseline="-25000" dirty="0">
                <a:latin typeface="Avenir Book" panose="02000503020000020003" pitchFamily="2" charset="0"/>
                <a:ea typeface="Hiragino Kaku Gothic Pro W3" panose="020B0300000000000000" pitchFamily="34" charset="-128"/>
              </a:rPr>
              <a:t>0</a:t>
            </a:r>
            <a:endParaRPr kumimoji="1" lang="ja-JP" altLang="en-US" sz="1400" baseline="-25000">
              <a:latin typeface="Avenir Book" panose="02000503020000020003" pitchFamily="2" charset="0"/>
              <a:ea typeface="Hiragino Kaku Gothic Pro W3" panose="020B0300000000000000" pitchFamily="34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6E983F6-3D19-38AF-5D0B-36572C8292EB}"/>
              </a:ext>
            </a:extLst>
          </p:cNvPr>
          <p:cNvSpPr txBox="1"/>
          <p:nvPr/>
        </p:nvSpPr>
        <p:spPr>
          <a:xfrm>
            <a:off x="7238404" y="5490771"/>
            <a:ext cx="1611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>
                <a:latin typeface="Avenir Book" panose="02000503020000020003" pitchFamily="2" charset="0"/>
                <a:ea typeface="Hiragino Kaku Gothic Pro W3" panose="020B0300000000000000" pitchFamily="34" charset="-128"/>
              </a:rPr>
              <a:t>T</a:t>
            </a:r>
            <a:r>
              <a:rPr kumimoji="1" lang="en-US" altLang="ja-JP" sz="1600" baseline="-25000" dirty="0">
                <a:latin typeface="Avenir Book" panose="02000503020000020003" pitchFamily="2" charset="0"/>
                <a:ea typeface="Hiragino Kaku Gothic Pro W3" panose="020B0300000000000000" pitchFamily="34" charset="-128"/>
              </a:rPr>
              <a:t>s1</a:t>
            </a:r>
            <a:r>
              <a:rPr kumimoji="1" lang="en-US" altLang="ja-JP" sz="1600" dirty="0">
                <a:latin typeface="Avenir Book" panose="02000503020000020003" pitchFamily="2" charset="0"/>
                <a:ea typeface="Hiragino Kaku Gothic Pro W3" panose="020B0300000000000000" pitchFamily="34" charset="-128"/>
              </a:rPr>
              <a:t> = t</a:t>
            </a:r>
            <a:r>
              <a:rPr kumimoji="1" lang="en-US" altLang="ja-JP" sz="1600" baseline="-25000" dirty="0">
                <a:latin typeface="Avenir Book" panose="02000503020000020003" pitchFamily="2" charset="0"/>
                <a:ea typeface="Hiragino Kaku Gothic Pro W3" panose="020B0300000000000000" pitchFamily="34" charset="-128"/>
              </a:rPr>
              <a:t>hit</a:t>
            </a:r>
            <a:r>
              <a:rPr kumimoji="1" lang="en-US" altLang="ja-JP" sz="1600" dirty="0">
                <a:latin typeface="Avenir Book" panose="02000503020000020003" pitchFamily="2" charset="0"/>
                <a:ea typeface="Hiragino Kaku Gothic Pro W3" panose="020B0300000000000000" pitchFamily="34" charset="-128"/>
              </a:rPr>
              <a:t> + Δt</a:t>
            </a:r>
            <a:r>
              <a:rPr kumimoji="1" lang="en-US" altLang="ja-JP" sz="1600" baseline="-25000" dirty="0">
                <a:latin typeface="Avenir Book" panose="02000503020000020003" pitchFamily="2" charset="0"/>
                <a:ea typeface="Hiragino Kaku Gothic Pro W3" panose="020B0300000000000000" pitchFamily="34" charset="-128"/>
              </a:rPr>
              <a:t>1</a:t>
            </a:r>
            <a:endParaRPr kumimoji="1" lang="ja-JP" altLang="en-US" sz="1600" baseline="-25000">
              <a:latin typeface="Avenir Book" panose="02000503020000020003" pitchFamily="2" charset="0"/>
              <a:ea typeface="Hiragino Kaku Gothic Pro W3" panose="020B0300000000000000" pitchFamily="34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4B42D7D-03E3-68C9-7193-219E0080A8B2}"/>
              </a:ext>
            </a:extLst>
          </p:cNvPr>
          <p:cNvSpPr txBox="1"/>
          <p:nvPr/>
        </p:nvSpPr>
        <p:spPr>
          <a:xfrm>
            <a:off x="9460279" y="5492822"/>
            <a:ext cx="1611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>
                <a:latin typeface="Avenir Book" panose="02000503020000020003" pitchFamily="2" charset="0"/>
                <a:ea typeface="Hiragino Kaku Gothic Pro W3" panose="020B0300000000000000" pitchFamily="34" charset="-128"/>
              </a:rPr>
              <a:t>T</a:t>
            </a:r>
            <a:r>
              <a:rPr kumimoji="1" lang="en-US" altLang="ja-JP" sz="1600" baseline="-25000" dirty="0">
                <a:latin typeface="Avenir Book" panose="02000503020000020003" pitchFamily="2" charset="0"/>
                <a:ea typeface="Hiragino Kaku Gothic Pro W3" panose="020B0300000000000000" pitchFamily="34" charset="-128"/>
              </a:rPr>
              <a:t>s2</a:t>
            </a:r>
            <a:r>
              <a:rPr kumimoji="1" lang="en-US" altLang="ja-JP" sz="1600" dirty="0">
                <a:latin typeface="Avenir Book" panose="02000503020000020003" pitchFamily="2" charset="0"/>
                <a:ea typeface="Hiragino Kaku Gothic Pro W3" panose="020B0300000000000000" pitchFamily="34" charset="-128"/>
              </a:rPr>
              <a:t> = t</a:t>
            </a:r>
            <a:r>
              <a:rPr kumimoji="1" lang="en-US" altLang="ja-JP" sz="1600" baseline="-25000" dirty="0">
                <a:latin typeface="Avenir Book" panose="02000503020000020003" pitchFamily="2" charset="0"/>
                <a:ea typeface="Hiragino Kaku Gothic Pro W3" panose="020B0300000000000000" pitchFamily="34" charset="-128"/>
              </a:rPr>
              <a:t>hit</a:t>
            </a:r>
            <a:r>
              <a:rPr kumimoji="1" lang="en-US" altLang="ja-JP" sz="1600" dirty="0">
                <a:latin typeface="Avenir Book" panose="02000503020000020003" pitchFamily="2" charset="0"/>
                <a:ea typeface="Hiragino Kaku Gothic Pro W3" panose="020B0300000000000000" pitchFamily="34" charset="-128"/>
              </a:rPr>
              <a:t> + Δt</a:t>
            </a:r>
            <a:r>
              <a:rPr lang="en-US" altLang="ja-JP" sz="1600" baseline="-25000" dirty="0">
                <a:latin typeface="Avenir Book" panose="02000503020000020003" pitchFamily="2" charset="0"/>
                <a:ea typeface="Hiragino Kaku Gothic Pro W3" panose="020B0300000000000000" pitchFamily="34" charset="-128"/>
              </a:rPr>
              <a:t>2</a:t>
            </a:r>
            <a:endParaRPr kumimoji="1" lang="ja-JP" altLang="en-US" sz="1600" baseline="-25000">
              <a:latin typeface="Avenir Book" panose="02000503020000020003" pitchFamily="2" charset="0"/>
              <a:ea typeface="Hiragino Kaku Gothic Pro W3" panose="020B0300000000000000" pitchFamily="34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022BBB6-DF17-EFA3-40ED-3B1A50A76BDE}"/>
              </a:ext>
            </a:extLst>
          </p:cNvPr>
          <p:cNvSpPr txBox="1"/>
          <p:nvPr/>
        </p:nvSpPr>
        <p:spPr>
          <a:xfrm>
            <a:off x="8044069" y="6348062"/>
            <a:ext cx="3496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>
                <a:solidFill>
                  <a:srgbClr val="FF0000"/>
                </a:solidFill>
                <a:latin typeface="Avenir Book" panose="02000503020000020003" pitchFamily="2" charset="0"/>
                <a:ea typeface="Hiragino Kaku Gothic Pro W3" panose="020B0300000000000000" pitchFamily="34" charset="-128"/>
              </a:rPr>
              <a:t>Nonnegligible propagation time </a:t>
            </a:r>
            <a:endParaRPr kumimoji="1" lang="ja-JP" altLang="en-US" sz="1600">
              <a:solidFill>
                <a:srgbClr val="FF0000"/>
              </a:solidFill>
              <a:latin typeface="Avenir Book" panose="02000503020000020003" pitchFamily="2" charset="0"/>
              <a:ea typeface="Hiragino Kaku Gothic Pro W3" panose="020B0300000000000000" pitchFamily="34" charset="-128"/>
            </a:endParaRPr>
          </a:p>
        </p:txBody>
      </p:sp>
      <p:sp>
        <p:nvSpPr>
          <p:cNvPr id="33" name="円/楕円 32">
            <a:extLst>
              <a:ext uri="{FF2B5EF4-FFF2-40B4-BE49-F238E27FC236}">
                <a16:creationId xmlns:a16="http://schemas.microsoft.com/office/drawing/2014/main" id="{5A1E9C81-5153-C536-E5C5-5049A6F5E6C2}"/>
              </a:ext>
            </a:extLst>
          </p:cNvPr>
          <p:cNvSpPr>
            <a:spLocks noChangeAspect="1"/>
          </p:cNvSpPr>
          <p:nvPr/>
        </p:nvSpPr>
        <p:spPr>
          <a:xfrm>
            <a:off x="8325996" y="5436604"/>
            <a:ext cx="416969" cy="4169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venir Book" panose="02000503020000020003" pitchFamily="2" charset="0"/>
            </a:endParaRPr>
          </a:p>
        </p:txBody>
      </p:sp>
      <p:sp>
        <p:nvSpPr>
          <p:cNvPr id="34" name="星 16 33">
            <a:extLst>
              <a:ext uri="{FF2B5EF4-FFF2-40B4-BE49-F238E27FC236}">
                <a16:creationId xmlns:a16="http://schemas.microsoft.com/office/drawing/2014/main" id="{27B98A8E-BF62-F597-F9C2-2064D44E82AE}"/>
              </a:ext>
            </a:extLst>
          </p:cNvPr>
          <p:cNvSpPr>
            <a:spLocks noChangeAspect="1"/>
          </p:cNvSpPr>
          <p:nvPr/>
        </p:nvSpPr>
        <p:spPr>
          <a:xfrm>
            <a:off x="8825909" y="4187520"/>
            <a:ext cx="307777" cy="307777"/>
          </a:xfrm>
          <a:prstGeom prst="star1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BE5A2FA3-1E7D-BE1D-6537-C6446A6F1889}"/>
              </a:ext>
            </a:extLst>
          </p:cNvPr>
          <p:cNvCxnSpPr>
            <a:cxnSpLocks/>
            <a:stCxn id="33" idx="5"/>
            <a:endCxn id="30" idx="0"/>
          </p:cNvCxnSpPr>
          <p:nvPr/>
        </p:nvCxnSpPr>
        <p:spPr>
          <a:xfrm>
            <a:off x="8681901" y="5792509"/>
            <a:ext cx="1110621" cy="555553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FC246D1C-FD5F-F552-2BD5-F0D2372FC93C}"/>
              </a:ext>
            </a:extLst>
          </p:cNvPr>
          <p:cNvCxnSpPr>
            <a:cxnSpLocks/>
            <a:stCxn id="8" idx="3"/>
            <a:endCxn id="30" idx="0"/>
          </p:cNvCxnSpPr>
          <p:nvPr/>
        </p:nvCxnSpPr>
        <p:spPr>
          <a:xfrm flipH="1">
            <a:off x="9792522" y="5806410"/>
            <a:ext cx="832726" cy="541652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図 55">
            <a:extLst>
              <a:ext uri="{FF2B5EF4-FFF2-40B4-BE49-F238E27FC236}">
                <a16:creationId xmlns:a16="http://schemas.microsoft.com/office/drawing/2014/main" id="{E973FEF7-3762-D32B-9F76-7EA3195BBA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783" t="14791" r="6162" b="9805"/>
          <a:stretch>
            <a:fillRect/>
          </a:stretch>
        </p:blipFill>
        <p:spPr>
          <a:xfrm>
            <a:off x="1049490" y="2991675"/>
            <a:ext cx="5224990" cy="3756490"/>
          </a:xfrm>
          <a:prstGeom prst="rect">
            <a:avLst/>
          </a:prstGeom>
        </p:spPr>
      </p:pic>
      <p:sp>
        <p:nvSpPr>
          <p:cNvPr id="8" name="円/楕円 7">
            <a:extLst>
              <a:ext uri="{FF2B5EF4-FFF2-40B4-BE49-F238E27FC236}">
                <a16:creationId xmlns:a16="http://schemas.microsoft.com/office/drawing/2014/main" id="{4B4094C3-BB8A-55C5-2AC7-D082161D5B88}"/>
              </a:ext>
            </a:extLst>
          </p:cNvPr>
          <p:cNvSpPr>
            <a:spLocks noChangeAspect="1"/>
          </p:cNvSpPr>
          <p:nvPr/>
        </p:nvSpPr>
        <p:spPr>
          <a:xfrm>
            <a:off x="10564184" y="5450505"/>
            <a:ext cx="416969" cy="4169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005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B3D73C18-977A-7715-652D-24CAD9DC623C}"/>
              </a:ext>
            </a:extLst>
          </p:cNvPr>
          <p:cNvCxnSpPr/>
          <p:nvPr/>
        </p:nvCxnSpPr>
        <p:spPr>
          <a:xfrm flipH="1">
            <a:off x="8971677" y="1914161"/>
            <a:ext cx="0" cy="21339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EF71BA53-BE6C-4B26-7A88-684F437A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Position </a:t>
            </a:r>
            <a:r>
              <a:rPr lang="en-US" altLang="ja-JP" dirty="0" err="1"/>
              <a:t>v.s</a:t>
            </a:r>
            <a:r>
              <a:rPr lang="en-US" altLang="ja-JP" dirty="0"/>
              <a:t>. ΔT</a:t>
            </a:r>
            <a:r>
              <a:rPr lang="en-US" altLang="ja-JP" baseline="-25000" dirty="0"/>
              <a:t>RL</a:t>
            </a:r>
            <a:r>
              <a:rPr lang="en-US" altLang="ja-JP" dirty="0"/>
              <a:t> (=T</a:t>
            </a:r>
            <a:r>
              <a:rPr lang="en-US" altLang="ja-JP" baseline="-25000" dirty="0"/>
              <a:t>R</a:t>
            </a:r>
            <a:r>
              <a:rPr lang="en-US" altLang="ja-JP" dirty="0"/>
              <a:t> - T</a:t>
            </a:r>
            <a:r>
              <a:rPr lang="en-US" altLang="ja-JP" baseline="-25000" dirty="0"/>
              <a:t>L</a:t>
            </a:r>
            <a:r>
              <a:rPr lang="en-US" altLang="ja-JP" dirty="0"/>
              <a:t>)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EB63D5-20E4-24A1-DAC7-42CD02432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9AC3D55-7647-F920-8937-07FB04B29AFA}"/>
              </a:ext>
            </a:extLst>
          </p:cNvPr>
          <p:cNvSpPr txBox="1"/>
          <p:nvPr/>
        </p:nvSpPr>
        <p:spPr>
          <a:xfrm>
            <a:off x="6995553" y="4232536"/>
            <a:ext cx="5202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/>
              <a:t>T</a:t>
            </a:r>
            <a:r>
              <a:rPr lang="ja-JP" altLang="ja-JP" baseline="-25000"/>
              <a:t>R</a:t>
            </a:r>
            <a:r>
              <a:rPr lang="en-US" altLang="ja-JP" dirty="0"/>
              <a:t>(u)</a:t>
            </a:r>
            <a:r>
              <a:rPr lang="ja-JP" altLang="ja-JP"/>
              <a:t>= t</a:t>
            </a:r>
            <a:r>
              <a:rPr lang="ja-JP" altLang="ja-JP" baseline="-25000"/>
              <a:t>0</a:t>
            </a:r>
            <a:r>
              <a:rPr lang="ja-JP" altLang="ja-JP"/>
              <a:t> + (d</a:t>
            </a:r>
            <a:r>
              <a:rPr lang="ja-JP" altLang="ja-JP" baseline="-25000"/>
              <a:t>0</a:t>
            </a:r>
            <a:r>
              <a:rPr lang="ja-JP" altLang="ja-JP"/>
              <a:t> + u)/v</a:t>
            </a:r>
            <a:r>
              <a:rPr lang="ja-JP" altLang="ja-JP" baseline="-25000"/>
              <a:t>eff</a:t>
            </a:r>
            <a:r>
              <a:rPr lang="en-US" altLang="ja-JP" dirty="0"/>
              <a:t> + </a:t>
            </a:r>
            <a:r>
              <a:rPr lang="en-US" altLang="ja-JP" dirty="0" err="1"/>
              <a:t>a</a:t>
            </a:r>
            <a:r>
              <a:rPr lang="en-US" altLang="ja-JP" baseline="-25000" dirty="0" err="1"/>
              <a:t>R</a:t>
            </a:r>
            <a:endParaRPr lang="en-US" altLang="ja-JP" baseline="-25000" dirty="0"/>
          </a:p>
          <a:p>
            <a:r>
              <a:rPr lang="ja-JP" altLang="ja-JP"/>
              <a:t>T</a:t>
            </a:r>
            <a:r>
              <a:rPr lang="ja-JP" altLang="ja-JP" baseline="-25000"/>
              <a:t>L</a:t>
            </a:r>
            <a:r>
              <a:rPr lang="en-US" altLang="ja-JP" dirty="0"/>
              <a:t>(u)</a:t>
            </a:r>
            <a:r>
              <a:rPr lang="ja-JP" altLang="ja-JP"/>
              <a:t>= t</a:t>
            </a:r>
            <a:r>
              <a:rPr lang="ja-JP" altLang="ja-JP" baseline="-25000"/>
              <a:t>0</a:t>
            </a:r>
            <a:r>
              <a:rPr lang="ja-JP" altLang="ja-JP"/>
              <a:t> + (d</a:t>
            </a:r>
            <a:r>
              <a:rPr lang="ja-JP" altLang="ja-JP" baseline="-25000"/>
              <a:t>0</a:t>
            </a:r>
            <a:r>
              <a:rPr lang="ja-JP" altLang="ja-JP"/>
              <a:t> - u)</a:t>
            </a:r>
            <a:r>
              <a:rPr lang="en-US" altLang="ja-JP" dirty="0"/>
              <a:t> </a:t>
            </a:r>
            <a:r>
              <a:rPr lang="ja-JP" altLang="ja-JP"/>
              <a:t>/v</a:t>
            </a:r>
            <a:r>
              <a:rPr lang="ja-JP" altLang="ja-JP" baseline="-25000"/>
              <a:t>eff</a:t>
            </a:r>
            <a:r>
              <a:rPr lang="en-US" altLang="ja-JP" dirty="0"/>
              <a:t> + </a:t>
            </a:r>
            <a:r>
              <a:rPr lang="en-US" altLang="ja-JP" dirty="0" err="1"/>
              <a:t>a</a:t>
            </a:r>
            <a:r>
              <a:rPr lang="en-US" altLang="ja-JP" baseline="-25000" dirty="0" err="1"/>
              <a:t>L</a:t>
            </a:r>
            <a:endParaRPr lang="ja-JP" altLang="ja-JP" baseline="-25000"/>
          </a:p>
          <a:p>
            <a:r>
              <a:rPr lang="en-US" altLang="ja-JP" dirty="0"/>
              <a:t>ΔT(u)=</a:t>
            </a:r>
            <a:r>
              <a:rPr lang="ja-JP" altLang="ja-JP"/>
              <a:t>T</a:t>
            </a:r>
            <a:r>
              <a:rPr lang="en-US" altLang="ja-JP" baseline="-25000" dirty="0"/>
              <a:t>R</a:t>
            </a:r>
            <a:r>
              <a:rPr lang="en-US" altLang="ja-JP" dirty="0"/>
              <a:t>(u)- </a:t>
            </a:r>
            <a:r>
              <a:rPr lang="ja-JP" altLang="ja-JP"/>
              <a:t>T</a:t>
            </a:r>
            <a:r>
              <a:rPr lang="en-US" altLang="ja-JP" baseline="-25000" dirty="0"/>
              <a:t>L</a:t>
            </a:r>
            <a:r>
              <a:rPr lang="en-US" altLang="ja-JP" dirty="0"/>
              <a:t>(u) </a:t>
            </a:r>
            <a:r>
              <a:rPr lang="ja-JP" altLang="ja-JP"/>
              <a:t>=</a:t>
            </a:r>
            <a:r>
              <a:rPr lang="en-US" altLang="ja-JP" dirty="0"/>
              <a:t>  2u</a:t>
            </a:r>
            <a:r>
              <a:rPr lang="ja-JP" altLang="ja-JP"/>
              <a:t>/v</a:t>
            </a:r>
            <a:r>
              <a:rPr lang="ja-JP" altLang="ja-JP" baseline="-25000"/>
              <a:t>eff</a:t>
            </a:r>
            <a:r>
              <a:rPr lang="en-US" altLang="ja-JP" dirty="0"/>
              <a:t> + (</a:t>
            </a:r>
            <a:r>
              <a:rPr lang="en-US" altLang="ja-JP" dirty="0" err="1"/>
              <a:t>a</a:t>
            </a:r>
            <a:r>
              <a:rPr lang="en-US" altLang="ja-JP" baseline="-25000" dirty="0" err="1"/>
              <a:t>R</a:t>
            </a:r>
            <a:r>
              <a:rPr lang="en-US" altLang="ja-JP" dirty="0"/>
              <a:t> - </a:t>
            </a:r>
            <a:r>
              <a:rPr lang="en-US" altLang="ja-JP" dirty="0" err="1"/>
              <a:t>a</a:t>
            </a:r>
            <a:r>
              <a:rPr lang="en-US" altLang="ja-JP" baseline="-25000" dirty="0" err="1"/>
              <a:t>L</a:t>
            </a:r>
            <a:r>
              <a:rPr lang="en-US" altLang="ja-JP" dirty="0"/>
              <a:t>)</a:t>
            </a:r>
          </a:p>
          <a:p>
            <a:r>
              <a:rPr lang="en-US" altLang="ja-JP" dirty="0"/>
              <a:t>d{ΔT(u)}/du = 2/</a:t>
            </a:r>
            <a:r>
              <a:rPr lang="ja-JP" altLang="ja-JP"/>
              <a:t>v</a:t>
            </a:r>
            <a:r>
              <a:rPr lang="ja-JP" altLang="ja-JP" baseline="-25000"/>
              <a:t>eff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ja-JP"/>
              <a:t>v</a:t>
            </a:r>
            <a:r>
              <a:rPr lang="ja-JP" altLang="ja-JP" baseline="-25000"/>
              <a:t>eff</a:t>
            </a:r>
            <a:r>
              <a:rPr lang="ja-JP" altLang="ja-JP"/>
              <a:t> </a:t>
            </a:r>
            <a:r>
              <a:rPr lang="en-US" altLang="ja-JP" dirty="0"/>
              <a:t>= 2{</a:t>
            </a:r>
            <a:r>
              <a:rPr lang="en-US" altLang="ja-JP" dirty="0" err="1"/>
              <a:t>dΔT</a:t>
            </a:r>
            <a:r>
              <a:rPr lang="en-US" altLang="ja-JP" dirty="0"/>
              <a:t>(u)/du}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AECCAFC-BB32-A8FF-65B1-F75A27254AD7}"/>
              </a:ext>
            </a:extLst>
          </p:cNvPr>
          <p:cNvSpPr/>
          <p:nvPr/>
        </p:nvSpPr>
        <p:spPr>
          <a:xfrm>
            <a:off x="8185312" y="1861491"/>
            <a:ext cx="238539" cy="218660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venir Book" panose="02000503020000020003" pitchFamily="2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D6612BD-9E1A-D23C-4789-46EB9B33B056}"/>
              </a:ext>
            </a:extLst>
          </p:cNvPr>
          <p:cNvSpPr/>
          <p:nvPr/>
        </p:nvSpPr>
        <p:spPr>
          <a:xfrm>
            <a:off x="10369150" y="1861491"/>
            <a:ext cx="238539" cy="218660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venir Book" panose="02000503020000020003" pitchFamily="2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7BFD3A1-F7EC-1FAF-FEDF-5B87E04BE6BB}"/>
              </a:ext>
            </a:extLst>
          </p:cNvPr>
          <p:cNvSpPr txBox="1"/>
          <p:nvPr/>
        </p:nvSpPr>
        <p:spPr>
          <a:xfrm>
            <a:off x="9958647" y="1546424"/>
            <a:ext cx="1089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latin typeface="Avenir Book" panose="02000503020000020003" pitchFamily="2" charset="0"/>
                <a:ea typeface="Hiragino Kaku Gothic Pro W3" panose="020B0300000000000000" pitchFamily="34" charset="-128"/>
              </a:rPr>
              <a:t>S</a:t>
            </a:r>
            <a:r>
              <a:rPr kumimoji="1" lang="en-US" altLang="ja-JP" sz="1400" baseline="-25000" dirty="0">
                <a:latin typeface="Avenir Book" panose="02000503020000020003" pitchFamily="2" charset="0"/>
                <a:ea typeface="Hiragino Kaku Gothic Pro W3" panose="020B0300000000000000" pitchFamily="34" charset="-128"/>
              </a:rPr>
              <a:t>R</a:t>
            </a:r>
            <a:endParaRPr kumimoji="1" lang="ja-JP" altLang="en-US" sz="1400" baseline="-25000">
              <a:latin typeface="Avenir Book" panose="02000503020000020003" pitchFamily="2" charset="0"/>
              <a:ea typeface="Hiragino Kaku Gothic Pro W3" panose="020B0300000000000000" pitchFamily="34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3A805B35-62E0-49BD-C0AE-E7418A596B0A}"/>
              </a:ext>
            </a:extLst>
          </p:cNvPr>
          <p:cNvCxnSpPr>
            <a:cxnSpLocks/>
            <a:stCxn id="9" idx="3"/>
            <a:endCxn id="18" idx="10"/>
          </p:cNvCxnSpPr>
          <p:nvPr/>
        </p:nvCxnSpPr>
        <p:spPr>
          <a:xfrm>
            <a:off x="8423851" y="2954795"/>
            <a:ext cx="392750" cy="1323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122837B2-2717-04F6-388F-600E989343BD}"/>
              </a:ext>
            </a:extLst>
          </p:cNvPr>
          <p:cNvCxnSpPr>
            <a:cxnSpLocks/>
            <a:stCxn id="18" idx="2"/>
            <a:endCxn id="10" idx="1"/>
          </p:cNvCxnSpPr>
          <p:nvPr/>
        </p:nvCxnSpPr>
        <p:spPr>
          <a:xfrm flipV="1">
            <a:off x="9124378" y="2954795"/>
            <a:ext cx="1244772" cy="1323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0789C0B-378C-E9BB-2E9A-603562D27697}"/>
              </a:ext>
            </a:extLst>
          </p:cNvPr>
          <p:cNvSpPr txBox="1"/>
          <p:nvPr/>
        </p:nvSpPr>
        <p:spPr>
          <a:xfrm>
            <a:off x="9023156" y="1636679"/>
            <a:ext cx="804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Avenir Book" panose="02000503020000020003" pitchFamily="2" charset="0"/>
                <a:ea typeface="Hiragino Kaku Gothic Pro W3" panose="020B0300000000000000" pitchFamily="34" charset="-128"/>
              </a:rPr>
              <a:t>d</a:t>
            </a:r>
            <a:r>
              <a:rPr lang="en-US" altLang="ja-JP" sz="1400" baseline="-25000" dirty="0">
                <a:latin typeface="Avenir Book" panose="02000503020000020003" pitchFamily="2" charset="0"/>
                <a:ea typeface="Hiragino Kaku Gothic Pro W3" panose="020B0300000000000000" pitchFamily="34" charset="-128"/>
              </a:rPr>
              <a:t>0</a:t>
            </a:r>
            <a:endParaRPr kumimoji="1" lang="ja-JP" altLang="en-US" sz="1400" baseline="-25000">
              <a:latin typeface="Avenir Book" panose="02000503020000020003" pitchFamily="2" charset="0"/>
              <a:ea typeface="Hiragino Kaku Gothic Pro W3" panose="020B0300000000000000" pitchFamily="34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B3F8B37-5AAB-EBCB-2AA7-A03424DF5E07}"/>
              </a:ext>
            </a:extLst>
          </p:cNvPr>
          <p:cNvSpPr txBox="1"/>
          <p:nvPr/>
        </p:nvSpPr>
        <p:spPr>
          <a:xfrm>
            <a:off x="9412513" y="2635940"/>
            <a:ext cx="804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latin typeface="Avenir Book" panose="02000503020000020003" pitchFamily="2" charset="0"/>
                <a:ea typeface="Hiragino Kaku Gothic Pro W3" panose="020B0300000000000000" pitchFamily="34" charset="-128"/>
              </a:rPr>
              <a:t>d</a:t>
            </a:r>
            <a:r>
              <a:rPr kumimoji="1" lang="en-US" altLang="ja-JP" sz="1400" baseline="-25000" dirty="0">
                <a:latin typeface="Avenir Book" panose="02000503020000020003" pitchFamily="2" charset="0"/>
                <a:ea typeface="Hiragino Kaku Gothic Pro W3" panose="020B0300000000000000" pitchFamily="34" charset="-128"/>
              </a:rPr>
              <a:t>0</a:t>
            </a:r>
            <a:r>
              <a:rPr kumimoji="1" lang="en-US" altLang="ja-JP" sz="1400" dirty="0">
                <a:latin typeface="Avenir Book" panose="02000503020000020003" pitchFamily="2" charset="0"/>
                <a:ea typeface="Hiragino Kaku Gothic Pro W3" panose="020B0300000000000000" pitchFamily="34" charset="-128"/>
              </a:rPr>
              <a:t>+u</a:t>
            </a:r>
            <a:endParaRPr kumimoji="1" lang="ja-JP" altLang="en-US" sz="1400" baseline="-25000">
              <a:latin typeface="Avenir Book" panose="02000503020000020003" pitchFamily="2" charset="0"/>
              <a:ea typeface="Hiragino Kaku Gothic Pro W3" panose="020B0300000000000000" pitchFamily="34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B5C93A9-7B77-2DF8-3019-DBADAC986D26}"/>
              </a:ext>
            </a:extLst>
          </p:cNvPr>
          <p:cNvSpPr txBox="1"/>
          <p:nvPr/>
        </p:nvSpPr>
        <p:spPr>
          <a:xfrm>
            <a:off x="8335142" y="3827754"/>
            <a:ext cx="1305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latin typeface="Avenir Book" panose="02000503020000020003" pitchFamily="2" charset="0"/>
                <a:ea typeface="Hiragino Kaku Gothic Pro W3" panose="020B0300000000000000" pitchFamily="34" charset="-128"/>
              </a:rPr>
              <a:t>Hit time t</a:t>
            </a:r>
            <a:r>
              <a:rPr kumimoji="1" lang="en-US" altLang="ja-JP" sz="1400" baseline="-25000" dirty="0">
                <a:latin typeface="Avenir Book" panose="02000503020000020003" pitchFamily="2" charset="0"/>
                <a:ea typeface="Hiragino Kaku Gothic Pro W3" panose="020B0300000000000000" pitchFamily="34" charset="-128"/>
              </a:rPr>
              <a:t>0</a:t>
            </a:r>
            <a:endParaRPr kumimoji="1" lang="ja-JP" altLang="en-US" sz="1400" baseline="-25000">
              <a:latin typeface="Avenir Book" panose="02000503020000020003" pitchFamily="2" charset="0"/>
              <a:ea typeface="Hiragino Kaku Gothic Pro W3" panose="020B0300000000000000" pitchFamily="34" charset="-128"/>
            </a:endParaRPr>
          </a:p>
        </p:txBody>
      </p:sp>
      <p:sp>
        <p:nvSpPr>
          <p:cNvPr id="18" name="星 16 17">
            <a:extLst>
              <a:ext uri="{FF2B5EF4-FFF2-40B4-BE49-F238E27FC236}">
                <a16:creationId xmlns:a16="http://schemas.microsoft.com/office/drawing/2014/main" id="{54FB224E-81FE-059E-8FEA-5FE19EB24556}"/>
              </a:ext>
            </a:extLst>
          </p:cNvPr>
          <p:cNvSpPr>
            <a:spLocks noChangeAspect="1"/>
          </p:cNvSpPr>
          <p:nvPr/>
        </p:nvSpPr>
        <p:spPr>
          <a:xfrm>
            <a:off x="8816601" y="2802229"/>
            <a:ext cx="307777" cy="307777"/>
          </a:xfrm>
          <a:prstGeom prst="star1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3121ECB5-BE16-6EE3-972C-90CCDDFF76F6}"/>
              </a:ext>
            </a:extLst>
          </p:cNvPr>
          <p:cNvCxnSpPr/>
          <p:nvPr/>
        </p:nvCxnSpPr>
        <p:spPr>
          <a:xfrm flipH="1">
            <a:off x="9412513" y="1914161"/>
            <a:ext cx="0" cy="213393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D729C02-D2F6-25FB-813B-F0C1939C6A25}"/>
              </a:ext>
            </a:extLst>
          </p:cNvPr>
          <p:cNvSpPr txBox="1"/>
          <p:nvPr/>
        </p:nvSpPr>
        <p:spPr>
          <a:xfrm>
            <a:off x="7759819" y="1546424"/>
            <a:ext cx="1089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latin typeface="Avenir Book" panose="02000503020000020003" pitchFamily="2" charset="0"/>
                <a:ea typeface="Hiragino Kaku Gothic Pro W3" panose="020B0300000000000000" pitchFamily="34" charset="-128"/>
              </a:rPr>
              <a:t>S</a:t>
            </a:r>
            <a:r>
              <a:rPr kumimoji="1" lang="en-US" altLang="ja-JP" sz="1400" baseline="-25000" dirty="0">
                <a:latin typeface="Avenir Book" panose="02000503020000020003" pitchFamily="2" charset="0"/>
                <a:ea typeface="Hiragino Kaku Gothic Pro W3" panose="020B0300000000000000" pitchFamily="34" charset="-128"/>
              </a:rPr>
              <a:t>L</a:t>
            </a:r>
            <a:endParaRPr kumimoji="1" lang="ja-JP" altLang="en-US" sz="1400" baseline="-25000">
              <a:latin typeface="Avenir Book" panose="02000503020000020003" pitchFamily="2" charset="0"/>
              <a:ea typeface="Hiragino Kaku Gothic Pro W3" panose="020B0300000000000000" pitchFamily="34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EA7827D-24A0-767F-2C55-B3CD43CFC0BE}"/>
              </a:ext>
            </a:extLst>
          </p:cNvPr>
          <p:cNvSpPr txBox="1"/>
          <p:nvPr/>
        </p:nvSpPr>
        <p:spPr>
          <a:xfrm>
            <a:off x="8229172" y="2472154"/>
            <a:ext cx="804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latin typeface="Avenir Book" panose="02000503020000020003" pitchFamily="2" charset="0"/>
                <a:ea typeface="Hiragino Kaku Gothic Pro W3" panose="020B0300000000000000" pitchFamily="34" charset="-128"/>
              </a:rPr>
              <a:t>d</a:t>
            </a:r>
            <a:r>
              <a:rPr kumimoji="1" lang="en-US" altLang="ja-JP" sz="1400" baseline="-25000" dirty="0">
                <a:latin typeface="Avenir Book" panose="02000503020000020003" pitchFamily="2" charset="0"/>
                <a:ea typeface="Hiragino Kaku Gothic Pro W3" panose="020B0300000000000000" pitchFamily="34" charset="-128"/>
              </a:rPr>
              <a:t>0</a:t>
            </a:r>
            <a:r>
              <a:rPr kumimoji="1" lang="en-US" altLang="ja-JP" sz="1400" dirty="0">
                <a:latin typeface="Avenir Book" panose="02000503020000020003" pitchFamily="2" charset="0"/>
                <a:ea typeface="Hiragino Kaku Gothic Pro W3" panose="020B0300000000000000" pitchFamily="34" charset="-128"/>
              </a:rPr>
              <a:t>-u</a:t>
            </a:r>
            <a:endParaRPr kumimoji="1" lang="ja-JP" altLang="en-US" sz="1400" baseline="-25000">
              <a:latin typeface="Avenir Book" panose="02000503020000020003" pitchFamily="2" charset="0"/>
              <a:ea typeface="Hiragino Kaku Gothic Pro W3" panose="020B0300000000000000" pitchFamily="34" charset="-128"/>
            </a:endParaRP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2186BD5F-C039-2FCD-4305-0B011BDB1526}"/>
              </a:ext>
            </a:extLst>
          </p:cNvPr>
          <p:cNvCxnSpPr>
            <a:cxnSpLocks/>
          </p:cNvCxnSpPr>
          <p:nvPr/>
        </p:nvCxnSpPr>
        <p:spPr>
          <a:xfrm>
            <a:off x="9013095" y="2577878"/>
            <a:ext cx="392750" cy="1323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593BDA1-647C-E985-1DBC-042C5DE03F38}"/>
              </a:ext>
            </a:extLst>
          </p:cNvPr>
          <p:cNvSpPr txBox="1"/>
          <p:nvPr/>
        </p:nvSpPr>
        <p:spPr>
          <a:xfrm>
            <a:off x="8783508" y="2229795"/>
            <a:ext cx="804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Avenir Book" panose="02000503020000020003" pitchFamily="2" charset="0"/>
                <a:ea typeface="Hiragino Kaku Gothic Pro W3" panose="020B0300000000000000" pitchFamily="34" charset="-128"/>
              </a:rPr>
              <a:t>u</a:t>
            </a:r>
            <a:endParaRPr kumimoji="1" lang="ja-JP" altLang="en-US" sz="1400" baseline="-25000">
              <a:latin typeface="Avenir Book" panose="02000503020000020003" pitchFamily="2" charset="0"/>
              <a:ea typeface="Hiragino Kaku Gothic Pro W3" panose="020B0300000000000000" pitchFamily="34" charset="-128"/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4C901E89-07C9-DC48-33F6-EBB65A33C9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92" t="13864" r="7051" b="11030"/>
          <a:stretch>
            <a:fillRect/>
          </a:stretch>
        </p:blipFill>
        <p:spPr>
          <a:xfrm>
            <a:off x="702027" y="2045042"/>
            <a:ext cx="5575197" cy="4006114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A200A7C-1D4E-E385-93E8-7B728CD0BA09}"/>
              </a:ext>
            </a:extLst>
          </p:cNvPr>
          <p:cNvSpPr txBox="1"/>
          <p:nvPr/>
        </p:nvSpPr>
        <p:spPr>
          <a:xfrm>
            <a:off x="2160532" y="1914161"/>
            <a:ext cx="288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latin typeface="Avenir Book" panose="02000503020000020003" pitchFamily="2" charset="0"/>
              </a:rPr>
              <a:t>Example: DUT1 COL1</a:t>
            </a:r>
            <a:endParaRPr lang="en-US" altLang="ja-JP" u="sng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808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741C3B-FE48-0637-8EA5-47140E64B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Propagation Time Correction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DD5533-3E75-4F13-36FE-BD45A0CD1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lang="ja-JP" altLang="en-US" smtClean="0"/>
              <a:pPr/>
              <a:t>5</a:t>
            </a:fld>
            <a:endParaRPr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232EFFA-EE29-805B-461C-0EFDDC2798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599" t="14041" r="6228" b="11266"/>
          <a:stretch>
            <a:fillRect/>
          </a:stretch>
        </p:blipFill>
        <p:spPr>
          <a:xfrm>
            <a:off x="2291815" y="1292791"/>
            <a:ext cx="7608370" cy="553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25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2332E0-E1C2-DFE9-B5BF-0409BFF14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Positioning Resolution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D5B80D-FFE9-3AF4-EA59-5429C8916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44373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Positioning resolution achieves </a:t>
            </a:r>
            <a:r>
              <a:rPr kumimoji="1" lang="en-US" altLang="ja-JP" dirty="0" err="1"/>
              <a:t>σ</a:t>
            </a:r>
            <a:r>
              <a:rPr kumimoji="1" lang="en-US" altLang="ja-JP" dirty="0"/>
              <a:t> ~ 10 </a:t>
            </a:r>
            <a:r>
              <a:rPr kumimoji="1" lang="en-US" altLang="ja-JP" dirty="0" err="1"/>
              <a:t>μm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50F5944-FD55-DA1F-2692-404A5F43D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lang="ja-JP" altLang="en-US" smtClean="0"/>
              <a:pPr/>
              <a:t>6</a:t>
            </a:fld>
            <a:endParaRPr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8427E7E4-AFAB-8E50-3ED7-562BDBB88F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90" t="9857" r="2869" b="5008"/>
          <a:stretch>
            <a:fillRect/>
          </a:stretch>
        </p:blipFill>
        <p:spPr>
          <a:xfrm>
            <a:off x="321808" y="3560387"/>
            <a:ext cx="3524702" cy="287971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1FA7BC8C-4FF7-04CF-14BB-F54AEEB257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11" t="12007" r="3349" b="5178"/>
          <a:stretch>
            <a:fillRect/>
          </a:stretch>
        </p:blipFill>
        <p:spPr>
          <a:xfrm>
            <a:off x="8251596" y="3689772"/>
            <a:ext cx="3524702" cy="280112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954FDB40-4392-19EB-3C0F-5EA86FF73AB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28" t="10199" r="3431" b="4665"/>
          <a:stretch>
            <a:fillRect/>
          </a:stretch>
        </p:blipFill>
        <p:spPr>
          <a:xfrm>
            <a:off x="4257449" y="3611187"/>
            <a:ext cx="3524702" cy="2879712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AC59D3C-6007-D7A8-A502-A50E8CD1238F}"/>
              </a:ext>
            </a:extLst>
          </p:cNvPr>
          <p:cNvSpPr txBox="1"/>
          <p:nvPr/>
        </p:nvSpPr>
        <p:spPr>
          <a:xfrm>
            <a:off x="2538409" y="3425450"/>
            <a:ext cx="1195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b="1" dirty="0">
                <a:latin typeface="Avenir Next" panose="020B0503020202020204" pitchFamily="34" charset="0"/>
              </a:rPr>
              <a:t>Sensor: S0</a:t>
            </a:r>
            <a:endParaRPr kumimoji="1" lang="ja-JP" altLang="en-US" sz="1400" b="1">
              <a:latin typeface="Avenir Next" panose="020B0503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A9D86D9-3B3D-E557-AA90-72C757466718}"/>
              </a:ext>
            </a:extLst>
          </p:cNvPr>
          <p:cNvSpPr txBox="1"/>
          <p:nvPr/>
        </p:nvSpPr>
        <p:spPr>
          <a:xfrm>
            <a:off x="6486518" y="3469998"/>
            <a:ext cx="1195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b="1" dirty="0">
                <a:latin typeface="Avenir Next" panose="020B0503020202020204" pitchFamily="34" charset="0"/>
              </a:rPr>
              <a:t>Sensor: S1</a:t>
            </a:r>
            <a:endParaRPr kumimoji="1" lang="ja-JP" altLang="en-US" sz="1400" b="1">
              <a:latin typeface="Avenir Next" panose="020B0503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E1C61A1-B515-E1BE-4A34-63DC63C37397}"/>
              </a:ext>
            </a:extLst>
          </p:cNvPr>
          <p:cNvSpPr txBox="1"/>
          <p:nvPr/>
        </p:nvSpPr>
        <p:spPr>
          <a:xfrm>
            <a:off x="10483836" y="3485083"/>
            <a:ext cx="1195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b="1" dirty="0">
                <a:latin typeface="Avenir Next" panose="020B0503020202020204" pitchFamily="34" charset="0"/>
              </a:rPr>
              <a:t>Sensor: S2</a:t>
            </a:r>
            <a:endParaRPr kumimoji="1" lang="ja-JP" altLang="en-US" sz="1400" b="1">
              <a:latin typeface="Avenir Next" panose="020B0503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7681A66-8BBB-2D64-4C7E-BF6CEFAA6250}"/>
              </a:ext>
            </a:extLst>
          </p:cNvPr>
          <p:cNvSpPr txBox="1"/>
          <p:nvPr/>
        </p:nvSpPr>
        <p:spPr>
          <a:xfrm>
            <a:off x="184807" y="238509"/>
            <a:ext cx="141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Charge #3</a:t>
            </a:r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29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1D2E5B-658F-FFF5-F955-CF4090FF2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Position Reconstruction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604BE0F-3972-0DA5-648D-CCD0DE606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325" y="1825626"/>
            <a:ext cx="10515600" cy="1113020"/>
          </a:xfrm>
        </p:spPr>
        <p:txBody>
          <a:bodyPr>
            <a:normAutofit fontScale="55000" lnSpcReduction="20000"/>
          </a:bodyPr>
          <a:lstStyle/>
          <a:p>
            <a:r>
              <a:rPr lang="en-US" altLang="ja-JP" dirty="0"/>
              <a:t>Weighted method (</a:t>
            </a:r>
            <a:r>
              <a:rPr lang="en-US" altLang="ja-JP" dirty="0" err="1"/>
              <a:t>ampw</a:t>
            </a:r>
            <a:r>
              <a:rPr lang="en-US" altLang="ja-JP" dirty="0"/>
              <a:t>), squared weighted method (</a:t>
            </a:r>
            <a:r>
              <a:rPr lang="en-US" altLang="ja-JP" dirty="0" err="1"/>
              <a:t>sqw</a:t>
            </a:r>
            <a:r>
              <a:rPr lang="en-US" altLang="ja-JP" dirty="0"/>
              <a:t>) and tracked-base eta correction (</a:t>
            </a:r>
            <a:r>
              <a:rPr lang="en-US" altLang="ja-JP" dirty="0" err="1"/>
              <a:t>etac</a:t>
            </a:r>
            <a:r>
              <a:rPr lang="en-US" altLang="ja-JP" dirty="0"/>
              <a:t>) method are compared</a:t>
            </a:r>
          </a:p>
          <a:p>
            <a:r>
              <a:rPr lang="en-US" altLang="ja-JP" dirty="0"/>
              <a:t>Bending residual can be seen in ”raw” of </a:t>
            </a:r>
            <a:r>
              <a:rPr lang="en-US" altLang="ja-JP" dirty="0" err="1"/>
              <a:t>ampw</a:t>
            </a:r>
            <a:r>
              <a:rPr lang="en-US" altLang="ja-JP" dirty="0"/>
              <a:t> and </a:t>
            </a:r>
            <a:r>
              <a:rPr lang="en-US" altLang="ja-JP" dirty="0" err="1"/>
              <a:t>sqw</a:t>
            </a:r>
            <a:r>
              <a:rPr lang="en-US" altLang="ja-JP" dirty="0"/>
              <a:t> reconstructed position</a:t>
            </a:r>
          </a:p>
          <a:p>
            <a:r>
              <a:rPr kumimoji="1" lang="en-US" altLang="ja-JP" dirty="0"/>
              <a:t>However, this can be corrected by simple method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8E4347-0300-8BF7-AD07-4466F0BC0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lang="ja-JP" altLang="en-US" smtClean="0"/>
              <a:pPr/>
              <a:t>7</a:t>
            </a:fld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EEC101F-8021-CE60-A49C-6A55EA84CD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60" t="16090" r="17499" b="10797"/>
          <a:stretch>
            <a:fillRect/>
          </a:stretch>
        </p:blipFill>
        <p:spPr>
          <a:xfrm>
            <a:off x="1330368" y="3262566"/>
            <a:ext cx="1906930" cy="157475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C295A12-F5C2-EDDD-7480-5E858DFF62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961" t="15757" r="17484" b="9675"/>
          <a:stretch>
            <a:fillRect/>
          </a:stretch>
        </p:blipFill>
        <p:spPr>
          <a:xfrm>
            <a:off x="3582659" y="3288570"/>
            <a:ext cx="1950600" cy="160609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0EAAA5A-97BE-F8A7-5249-0B3847CD2BE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225" t="15544" r="17414" b="10789"/>
          <a:stretch>
            <a:fillRect/>
          </a:stretch>
        </p:blipFill>
        <p:spPr>
          <a:xfrm>
            <a:off x="6571154" y="3307978"/>
            <a:ext cx="1920189" cy="158668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4AAA812-3A53-5C85-7FEA-AD5420D5703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517" t="16207" r="17308" b="10125"/>
          <a:stretch>
            <a:fillRect/>
          </a:stretch>
        </p:blipFill>
        <p:spPr>
          <a:xfrm>
            <a:off x="9047137" y="3298273"/>
            <a:ext cx="1940896" cy="1586683"/>
          </a:xfrm>
          <a:prstGeom prst="rect">
            <a:avLst/>
          </a:prstGeom>
        </p:spPr>
      </p:pic>
      <p:sp>
        <p:nvSpPr>
          <p:cNvPr id="13" name="右矢印 12">
            <a:extLst>
              <a:ext uri="{FF2B5EF4-FFF2-40B4-BE49-F238E27FC236}">
                <a16:creationId xmlns:a16="http://schemas.microsoft.com/office/drawing/2014/main" id="{F18B13B2-2C6B-4671-705A-33409F63C72B}"/>
              </a:ext>
            </a:extLst>
          </p:cNvPr>
          <p:cNvSpPr/>
          <p:nvPr/>
        </p:nvSpPr>
        <p:spPr>
          <a:xfrm>
            <a:off x="3366823" y="3772254"/>
            <a:ext cx="304992" cy="5553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>
            <a:extLst>
              <a:ext uri="{FF2B5EF4-FFF2-40B4-BE49-F238E27FC236}">
                <a16:creationId xmlns:a16="http://schemas.microsoft.com/office/drawing/2014/main" id="{4AC46E50-2DFD-92D0-C8E7-BE4CFED97CEC}"/>
              </a:ext>
            </a:extLst>
          </p:cNvPr>
          <p:cNvSpPr/>
          <p:nvPr/>
        </p:nvSpPr>
        <p:spPr>
          <a:xfrm>
            <a:off x="8616744" y="3813928"/>
            <a:ext cx="304992" cy="5553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7B4899E-97A0-E870-6128-65D9B62A6CFB}"/>
              </a:ext>
            </a:extLst>
          </p:cNvPr>
          <p:cNvSpPr txBox="1"/>
          <p:nvPr/>
        </p:nvSpPr>
        <p:spPr>
          <a:xfrm>
            <a:off x="1925385" y="2938646"/>
            <a:ext cx="288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err="1">
                <a:latin typeface="Avenir Book" panose="02000503020000020003" pitchFamily="2" charset="0"/>
              </a:rPr>
              <a:t>ampw</a:t>
            </a:r>
            <a:r>
              <a:rPr lang="en-US" altLang="ja-JP" dirty="0">
                <a:latin typeface="Avenir Book" panose="02000503020000020003" pitchFamily="2" charset="0"/>
              </a:rPr>
              <a:t> method</a:t>
            </a:r>
            <a:endParaRPr lang="en-US" altLang="ja-JP" u="sng" dirty="0">
              <a:latin typeface="Avenir Book" panose="02000503020000020003" pitchFamily="2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AF4404E-F69A-128A-6B96-6394B69100C6}"/>
              </a:ext>
            </a:extLst>
          </p:cNvPr>
          <p:cNvSpPr txBox="1"/>
          <p:nvPr/>
        </p:nvSpPr>
        <p:spPr>
          <a:xfrm>
            <a:off x="7857434" y="2846548"/>
            <a:ext cx="288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err="1">
                <a:latin typeface="Avenir Book" panose="02000503020000020003" pitchFamily="2" charset="0"/>
              </a:rPr>
              <a:t>sqw</a:t>
            </a:r>
            <a:r>
              <a:rPr lang="en-US" altLang="ja-JP" dirty="0">
                <a:latin typeface="Avenir Book" panose="02000503020000020003" pitchFamily="2" charset="0"/>
              </a:rPr>
              <a:t> method</a:t>
            </a:r>
            <a:endParaRPr lang="en-US" altLang="ja-JP" u="sng" dirty="0">
              <a:latin typeface="Avenir Book" panose="02000503020000020003" pitchFamily="2" charset="0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E9FA99B4-7300-5BBA-7934-6B37A211D72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821" t="15533" r="17437" b="10755"/>
          <a:stretch>
            <a:fillRect/>
          </a:stretch>
        </p:blipFill>
        <p:spPr>
          <a:xfrm>
            <a:off x="6319180" y="5173391"/>
            <a:ext cx="1973637" cy="1623612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3BF1B1BA-A6AC-E916-4B4E-33271747D0C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675" t="15576" r="17583" b="10713"/>
          <a:stretch>
            <a:fillRect/>
          </a:stretch>
        </p:blipFill>
        <p:spPr>
          <a:xfrm>
            <a:off x="3963564" y="5173391"/>
            <a:ext cx="1973637" cy="1623612"/>
          </a:xfrm>
          <a:prstGeom prst="rect">
            <a:avLst/>
          </a:prstGeom>
        </p:spPr>
      </p:pic>
      <p:sp>
        <p:nvSpPr>
          <p:cNvPr id="23" name="右矢印 22">
            <a:extLst>
              <a:ext uri="{FF2B5EF4-FFF2-40B4-BE49-F238E27FC236}">
                <a16:creationId xmlns:a16="http://schemas.microsoft.com/office/drawing/2014/main" id="{BF9DF18B-9814-C0C6-48DE-627AD4C15043}"/>
              </a:ext>
            </a:extLst>
          </p:cNvPr>
          <p:cNvSpPr/>
          <p:nvPr/>
        </p:nvSpPr>
        <p:spPr>
          <a:xfrm>
            <a:off x="6012629" y="5707510"/>
            <a:ext cx="304992" cy="5553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B196DCA-50D3-D61B-62C1-C4BD989ABED6}"/>
              </a:ext>
            </a:extLst>
          </p:cNvPr>
          <p:cNvSpPr txBox="1"/>
          <p:nvPr/>
        </p:nvSpPr>
        <p:spPr>
          <a:xfrm>
            <a:off x="4686753" y="4884956"/>
            <a:ext cx="288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err="1">
                <a:latin typeface="Avenir Book" panose="02000503020000020003" pitchFamily="2" charset="0"/>
              </a:rPr>
              <a:t>etac</a:t>
            </a:r>
            <a:r>
              <a:rPr lang="en-US" altLang="ja-JP" dirty="0">
                <a:latin typeface="Avenir Book" panose="02000503020000020003" pitchFamily="2" charset="0"/>
              </a:rPr>
              <a:t> method</a:t>
            </a:r>
            <a:endParaRPr lang="en-US" altLang="ja-JP" u="sng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969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CEBC18-4357-46FE-39D6-C634886BE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Positioning Resolution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412FB8-8C9E-7D52-D68B-23300D766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E98480EB-5C1F-3B47-5594-365F85034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951" y="5392026"/>
            <a:ext cx="10515600" cy="1325563"/>
          </a:xfrm>
        </p:spPr>
        <p:txBody>
          <a:bodyPr>
            <a:normAutofit fontScale="62500" lnSpcReduction="20000"/>
          </a:bodyPr>
          <a:lstStyle/>
          <a:p>
            <a:r>
              <a:rPr lang="en-US" altLang="ja-JP" dirty="0"/>
              <a:t>”</a:t>
            </a:r>
            <a:r>
              <a:rPr lang="en-US" altLang="ja-JP" i="1" dirty="0"/>
              <a:t>Resolution</a:t>
            </a:r>
            <a:r>
              <a:rPr lang="en-US" altLang="ja-JP" dirty="0"/>
              <a:t>” point of view, </a:t>
            </a:r>
            <a:r>
              <a:rPr lang="en-US" altLang="ja-JP" dirty="0" err="1"/>
              <a:t>ampw</a:t>
            </a:r>
            <a:r>
              <a:rPr lang="en-US" altLang="ja-JP" dirty="0"/>
              <a:t> and </a:t>
            </a:r>
            <a:r>
              <a:rPr lang="en-US" altLang="ja-JP" dirty="0" err="1"/>
              <a:t>sqw</a:t>
            </a:r>
            <a:r>
              <a:rPr lang="en-US" altLang="ja-JP" dirty="0"/>
              <a:t> are better than eta-correction</a:t>
            </a:r>
          </a:p>
          <a:p>
            <a:r>
              <a:rPr lang="en-US" altLang="ja-JP" dirty="0"/>
              <a:t>Which resolution—</a:t>
            </a:r>
            <a:r>
              <a:rPr lang="en-US" altLang="ja-JP" dirty="0" err="1"/>
              <a:t>ampw</a:t>
            </a:r>
            <a:r>
              <a:rPr lang="en-US" altLang="ja-JP" dirty="0"/>
              <a:t> or </a:t>
            </a:r>
            <a:r>
              <a:rPr lang="en-US" altLang="ja-JP" dirty="0" err="1"/>
              <a:t>sqw</a:t>
            </a:r>
            <a:r>
              <a:rPr lang="en-US" altLang="ja-JP" dirty="0"/>
              <a:t>—is better depends on the distance from the strip</a:t>
            </a:r>
          </a:p>
          <a:p>
            <a:r>
              <a:rPr lang="en-US" altLang="ja-JP" dirty="0"/>
              <a:t>The best positioning resolution is </a:t>
            </a:r>
            <a:r>
              <a:rPr lang="en-US" altLang="ja-JP" dirty="0" err="1"/>
              <a:t>ampw</a:t>
            </a:r>
            <a:r>
              <a:rPr lang="en-US" altLang="ja-JP" dirty="0"/>
              <a:t> and </a:t>
            </a:r>
            <a:r>
              <a:rPr lang="en-US" altLang="ja-JP" dirty="0" err="1"/>
              <a:t>sqw</a:t>
            </a:r>
            <a:r>
              <a:rPr lang="en-US" altLang="ja-JP" dirty="0"/>
              <a:t> combined results</a:t>
            </a:r>
          </a:p>
          <a:p>
            <a:r>
              <a:rPr lang="en-US" altLang="ja-JP" dirty="0"/>
              <a:t>Eta = Q</a:t>
            </a:r>
            <a:r>
              <a:rPr lang="en-US" altLang="ja-JP" baseline="-25000" dirty="0"/>
              <a:t>L</a:t>
            </a:r>
            <a:r>
              <a:rPr lang="en-US" altLang="ja-JP" dirty="0"/>
              <a:t>/(Q</a:t>
            </a:r>
            <a:r>
              <a:rPr lang="en-US" altLang="ja-JP" baseline="-25000" dirty="0"/>
              <a:t>L</a:t>
            </a:r>
            <a:r>
              <a:rPr lang="en-US" altLang="ja-JP" dirty="0"/>
              <a:t>+Q</a:t>
            </a:r>
            <a:r>
              <a:rPr lang="en-US" altLang="ja-JP" baseline="-25000" dirty="0"/>
              <a:t>R</a:t>
            </a:r>
            <a:r>
              <a:rPr lang="en-US" altLang="ja-JP" dirty="0"/>
              <a:t>) is a key tool to switch </a:t>
            </a:r>
            <a:r>
              <a:rPr lang="en-US" altLang="ja-JP" dirty="0" err="1"/>
              <a:t>ampw</a:t>
            </a:r>
            <a:r>
              <a:rPr lang="en-US" altLang="ja-JP" dirty="0"/>
              <a:t> and </a:t>
            </a:r>
            <a:r>
              <a:rPr lang="en-US" altLang="ja-JP" dirty="0" err="1"/>
              <a:t>sqw</a:t>
            </a:r>
            <a:endParaRPr lang="en-US" altLang="ja-JP" dirty="0"/>
          </a:p>
          <a:p>
            <a:endParaRPr kumimoji="1" lang="en-US" altLang="ja-JP" dirty="0"/>
          </a:p>
        </p:txBody>
      </p:sp>
      <p:sp>
        <p:nvSpPr>
          <p:cNvPr id="10" name="右矢印 9">
            <a:extLst>
              <a:ext uri="{FF2B5EF4-FFF2-40B4-BE49-F238E27FC236}">
                <a16:creationId xmlns:a16="http://schemas.microsoft.com/office/drawing/2014/main" id="{0A13EBC9-C0F3-0A9F-5C5C-BC56DBAA3406}"/>
              </a:ext>
            </a:extLst>
          </p:cNvPr>
          <p:cNvSpPr/>
          <p:nvPr/>
        </p:nvSpPr>
        <p:spPr>
          <a:xfrm>
            <a:off x="5665794" y="2394032"/>
            <a:ext cx="860411" cy="1885950"/>
          </a:xfrm>
          <a:prstGeom prst="rightArrow">
            <a:avLst>
              <a:gd name="adj1" fmla="val 45454"/>
              <a:gd name="adj2" fmla="val 5000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365A4F1-63BF-F5EA-A3DF-49849412CE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82" t="16791" r="8066" b="11636"/>
          <a:stretch>
            <a:fillRect/>
          </a:stretch>
        </p:blipFill>
        <p:spPr>
          <a:xfrm>
            <a:off x="6900863" y="1690687"/>
            <a:ext cx="4271962" cy="336320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CE29B544-A98C-0A0E-A0C6-F69FB65204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386" t="17312" r="8762" b="11116"/>
          <a:stretch>
            <a:fillRect/>
          </a:stretch>
        </p:blipFill>
        <p:spPr>
          <a:xfrm>
            <a:off x="1019175" y="1690688"/>
            <a:ext cx="4271962" cy="336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37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04798A-469E-54B2-2CA1-79A179BB7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Positioning Resolution </a:t>
            </a:r>
            <a:r>
              <a:rPr kumimoji="1" lang="en-US" altLang="ja-JP" dirty="0" err="1"/>
              <a:t>v.s</a:t>
            </a:r>
            <a:r>
              <a:rPr kumimoji="1" lang="en-US" altLang="ja-JP" dirty="0"/>
              <a:t>. Eta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63A97B8-985B-636D-EF94-69C41B704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lang="ja-JP" altLang="en-US" smtClean="0"/>
              <a:pPr/>
              <a:t>9</a:t>
            </a:fld>
            <a:endParaRPr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0C68E8D-06E9-F3CE-0A4C-AB3551816C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75" t="13576" r="7682" b="10380"/>
          <a:stretch>
            <a:fillRect/>
          </a:stretch>
        </p:blipFill>
        <p:spPr>
          <a:xfrm>
            <a:off x="2282428" y="1402187"/>
            <a:ext cx="7627144" cy="526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65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99499</TotalTime>
  <Words>454</Words>
  <Application>Microsoft Macintosh PowerPoint</Application>
  <PresentationFormat>ワイド画面</PresentationFormat>
  <Paragraphs>85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Hiragino Kaku Gothic Pro W3</vt:lpstr>
      <vt:lpstr>游ゴシック</vt:lpstr>
      <vt:lpstr>Arial</vt:lpstr>
      <vt:lpstr>Avenir Book</vt:lpstr>
      <vt:lpstr>Avenir Next</vt:lpstr>
      <vt:lpstr>Office テーマ</vt:lpstr>
      <vt:lpstr>TOF</vt:lpstr>
      <vt:lpstr>Impact on the ePIC PID Performance</vt:lpstr>
      <vt:lpstr>Required Positioning Resolution</vt:lpstr>
      <vt:lpstr>Position v.s. ΔTRL (=TR - TL)</vt:lpstr>
      <vt:lpstr>Propagation Time Correction</vt:lpstr>
      <vt:lpstr>Positioning Resolution</vt:lpstr>
      <vt:lpstr>Position Reconstruction</vt:lpstr>
      <vt:lpstr>Positioning Resolution</vt:lpstr>
      <vt:lpstr>Positioning Resolution v.s. Eta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Satoshi YANO</dc:creator>
  <cp:lastModifiedBy>Satoshi YANO</cp:lastModifiedBy>
  <cp:revision>2788</cp:revision>
  <dcterms:created xsi:type="dcterms:W3CDTF">2025-04-11T07:28:13Z</dcterms:created>
  <dcterms:modified xsi:type="dcterms:W3CDTF">2026-05-21T23:03:13Z</dcterms:modified>
</cp:coreProperties>
</file>