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3882B3-CF7F-433D-98EA-9B6A9BBB3737}" v="1" dt="2026-05-28T08:46:00.3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showGuides="1">
      <p:cViewPr varScale="1">
        <p:scale>
          <a:sx n="101" d="100"/>
          <a:sy n="101" d="100"/>
        </p:scale>
        <p:origin x="304"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Landgraf" userId="367c8676d18b2324" providerId="LiveId" clId="{E54AE131-3580-4EAA-8084-1AB84D4DD97D}"/>
    <pc:docChg chg="undo custSel delSld modSld">
      <pc:chgData name="Jeff Landgraf" userId="367c8676d18b2324" providerId="LiveId" clId="{E54AE131-3580-4EAA-8084-1AB84D4DD97D}" dt="2026-05-28T12:53:35.155" v="2680" actId="255"/>
      <pc:docMkLst>
        <pc:docMk/>
      </pc:docMkLst>
      <pc:sldChg chg="modSp mod">
        <pc:chgData name="Jeff Landgraf" userId="367c8676d18b2324" providerId="LiveId" clId="{E54AE131-3580-4EAA-8084-1AB84D4DD97D}" dt="2026-05-28T12:53:35.155" v="2680" actId="255"/>
        <pc:sldMkLst>
          <pc:docMk/>
          <pc:sldMk cId="510190129" sldId="256"/>
        </pc:sldMkLst>
        <pc:spChg chg="mod">
          <ac:chgData name="Jeff Landgraf" userId="367c8676d18b2324" providerId="LiveId" clId="{E54AE131-3580-4EAA-8084-1AB84D4DD97D}" dt="2026-05-28T09:13:56.784" v="1937" actId="1076"/>
          <ac:spMkLst>
            <pc:docMk/>
            <pc:sldMk cId="510190129" sldId="256"/>
            <ac:spMk id="7" creationId="{AE2FA1EB-007E-8316-2C6B-060479ED8000}"/>
          </ac:spMkLst>
        </pc:spChg>
        <pc:spChg chg="mod">
          <ac:chgData name="Jeff Landgraf" userId="367c8676d18b2324" providerId="LiveId" clId="{E54AE131-3580-4EAA-8084-1AB84D4DD97D}" dt="2026-05-28T12:53:35.155" v="2680" actId="255"/>
          <ac:spMkLst>
            <pc:docMk/>
            <pc:sldMk cId="510190129" sldId="256"/>
            <ac:spMk id="8" creationId="{5B92459F-4596-17FF-9866-A1E5A556BFF3}"/>
          </ac:spMkLst>
        </pc:spChg>
      </pc:sldChg>
      <pc:sldChg chg="modSp mod">
        <pc:chgData name="Jeff Landgraf" userId="367c8676d18b2324" providerId="LiveId" clId="{E54AE131-3580-4EAA-8084-1AB84D4DD97D}" dt="2026-05-28T09:20:45.216" v="2349" actId="20577"/>
        <pc:sldMkLst>
          <pc:docMk/>
          <pc:sldMk cId="1674015576" sldId="258"/>
        </pc:sldMkLst>
        <pc:spChg chg="mod">
          <ac:chgData name="Jeff Landgraf" userId="367c8676d18b2324" providerId="LiveId" clId="{E54AE131-3580-4EAA-8084-1AB84D4DD97D}" dt="2026-05-28T09:20:45.216" v="2349" actId="20577"/>
          <ac:spMkLst>
            <pc:docMk/>
            <pc:sldMk cId="1674015576" sldId="258"/>
            <ac:spMk id="3" creationId="{9901236A-5E65-033E-D94A-70B11A9DD5E0}"/>
          </ac:spMkLst>
        </pc:spChg>
      </pc:sldChg>
      <pc:sldChg chg="del">
        <pc:chgData name="Jeff Landgraf" userId="367c8676d18b2324" providerId="LiveId" clId="{E54AE131-3580-4EAA-8084-1AB84D4DD97D}" dt="2026-05-28T09:03:01.735" v="885" actId="47"/>
        <pc:sldMkLst>
          <pc:docMk/>
          <pc:sldMk cId="3171974205" sldId="259"/>
        </pc:sldMkLst>
      </pc:sldChg>
      <pc:sldChg chg="del">
        <pc:chgData name="Jeff Landgraf" userId="367c8676d18b2324" providerId="LiveId" clId="{E54AE131-3580-4EAA-8084-1AB84D4DD97D}" dt="2026-05-28T09:03:32.132" v="922" actId="47"/>
        <pc:sldMkLst>
          <pc:docMk/>
          <pc:sldMk cId="899028628" sldId="260"/>
        </pc:sldMkLst>
      </pc:sldChg>
      <pc:sldChg chg="del">
        <pc:chgData name="Jeff Landgraf" userId="367c8676d18b2324" providerId="LiveId" clId="{E54AE131-3580-4EAA-8084-1AB84D4DD97D}" dt="2026-05-28T09:03:49.257" v="923" actId="47"/>
        <pc:sldMkLst>
          <pc:docMk/>
          <pc:sldMk cId="2297329265" sldId="261"/>
        </pc:sldMkLst>
      </pc:sldChg>
      <pc:sldChg chg="del">
        <pc:chgData name="Jeff Landgraf" userId="367c8676d18b2324" providerId="LiveId" clId="{E54AE131-3580-4EAA-8084-1AB84D4DD97D}" dt="2026-05-28T09:04:01.761" v="925" actId="47"/>
        <pc:sldMkLst>
          <pc:docMk/>
          <pc:sldMk cId="920815691" sldId="262"/>
        </pc:sldMkLst>
      </pc:sldChg>
      <pc:sldChg chg="del">
        <pc:chgData name="Jeff Landgraf" userId="367c8676d18b2324" providerId="LiveId" clId="{E54AE131-3580-4EAA-8084-1AB84D4DD97D}" dt="2026-05-28T09:03:58.103" v="924" actId="47"/>
        <pc:sldMkLst>
          <pc:docMk/>
          <pc:sldMk cId="377054242" sldId="263"/>
        </pc:sldMkLst>
      </pc:sldChg>
      <pc:sldChg chg="del">
        <pc:chgData name="Jeff Landgraf" userId="367c8676d18b2324" providerId="LiveId" clId="{E54AE131-3580-4EAA-8084-1AB84D4DD97D}" dt="2026-05-28T09:04:05.135" v="926" actId="47"/>
        <pc:sldMkLst>
          <pc:docMk/>
          <pc:sldMk cId="3182628920" sldId="2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78959-E1B2-4E5A-8E89-166E18D5F51B}" type="datetimeFigureOut">
              <a:rPr lang="en-US" smtClean="0"/>
              <a:t>5/28/2026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E14C6-EBB8-4797-B392-58E988AED139}" type="slidenum">
              <a:rPr lang="en-US" smtClean="0"/>
              <a:t>‹#›</a:t>
            </a:fld>
            <a:endParaRPr lang="en-US"/>
          </a:p>
        </p:txBody>
      </p:sp>
    </p:spTree>
    <p:extLst>
      <p:ext uri="{BB962C8B-B14F-4D97-AF65-F5344CB8AC3E}">
        <p14:creationId xmlns:p14="http://schemas.microsoft.com/office/powerpoint/2010/main" val="457692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B8A91-9773-DB6F-E5C3-5874BEAAC9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9B7050-5C2F-E0F6-44ED-65584AA271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D339D-D68A-6C85-4D58-9DF3B8D2E1BA}"/>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31D7EB1D-6611-14BD-4798-0961B164DD58}"/>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BBBC94EC-21FD-1574-A4E9-807F05E6A65A}"/>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485821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3B565-0B73-3F9E-0425-B8D5FCDB5A3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438BFE9-2DDA-5903-061E-FEB777B04B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BAE472-6D26-2870-4C00-56B3D461AFD6}"/>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91F90C32-B61E-BF5B-C2A6-0CE21DD55E4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E0F9D9C4-A9BE-6A13-0474-3CCEFD1B7516}"/>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319793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874EF-5150-2024-4603-FD06D4ACBC4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D6C099C-CAE2-1B3F-0812-567CE8D679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A83D9E-1906-FB31-7565-12D3D9E44B11}"/>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376027B1-478B-0D15-D433-CF4D727DD28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A6E4E408-A6A4-D502-159A-7DD290D89ABD}"/>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388770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F73D3-5CFF-9C02-856C-ED2E48E403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2759FE-EBEC-206D-6D83-262D24F121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E6046-0D89-F166-0F9F-B8D2E69C2B5C}"/>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D75D0612-0D6C-D6ED-00BF-34D7F9577269}"/>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028B2253-08D1-722A-A9AD-06D592646182}"/>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553236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A49B7-A4DF-B972-6B6C-6607A3E3B4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EF6A1A-69C0-EE49-E2BE-E4B26901C3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A6A44A-AA62-4967-7C6A-0484901F62D5}"/>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6C6CA8CF-9273-5FF6-89F2-78C13FD273D5}"/>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FB3CA971-6B82-C051-4AB0-10DB420FBB4F}"/>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045325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1B276-F08F-FAC6-8524-F6A7C8F454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365C9-12B1-469D-2547-CF27505743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0E1A09-AE0C-E7DA-D4FB-4D74EF949C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CFD31F-87E8-5EC9-ACA0-10F2828327D1}"/>
              </a:ext>
            </a:extLst>
          </p:cNvPr>
          <p:cNvSpPr>
            <a:spLocks noGrp="1"/>
          </p:cNvSpPr>
          <p:nvPr>
            <p:ph type="dt" sz="half" idx="10"/>
          </p:nvPr>
        </p:nvSpPr>
        <p:spPr/>
        <p:txBody>
          <a:bodyPr/>
          <a:lstStyle/>
          <a:p>
            <a:r>
              <a:rPr lang="en-US"/>
              <a:t>5/28/2026</a:t>
            </a:r>
          </a:p>
        </p:txBody>
      </p:sp>
      <p:sp>
        <p:nvSpPr>
          <p:cNvPr id="6" name="Footer Placeholder 5">
            <a:extLst>
              <a:ext uri="{FF2B5EF4-FFF2-40B4-BE49-F238E27FC236}">
                <a16:creationId xmlns:a16="http://schemas.microsoft.com/office/drawing/2014/main" id="{D7188D2C-EB09-4B68-7C62-A62AF95CBD73}"/>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90F0E801-FC05-2CA3-531C-2DDF916CF058}"/>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355065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EB2F6-FAC1-596A-5892-0DCDBD39F68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23DC2C-7D80-75ED-E85F-6CE2A4C2B8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F9CD97-9616-D1D5-9038-764D064E44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BA9F3A-DC63-5369-E43B-402DCE1D4D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EC805F-8FFF-9046-2309-512E157B91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F79B5D-238D-2F05-9651-6A71D738C5DC}"/>
              </a:ext>
            </a:extLst>
          </p:cNvPr>
          <p:cNvSpPr>
            <a:spLocks noGrp="1"/>
          </p:cNvSpPr>
          <p:nvPr>
            <p:ph type="dt" sz="half" idx="10"/>
          </p:nvPr>
        </p:nvSpPr>
        <p:spPr/>
        <p:txBody>
          <a:bodyPr/>
          <a:lstStyle/>
          <a:p>
            <a:r>
              <a:rPr lang="en-US"/>
              <a:t>5/28/2026</a:t>
            </a:r>
          </a:p>
        </p:txBody>
      </p:sp>
      <p:sp>
        <p:nvSpPr>
          <p:cNvPr id="8" name="Footer Placeholder 7">
            <a:extLst>
              <a:ext uri="{FF2B5EF4-FFF2-40B4-BE49-F238E27FC236}">
                <a16:creationId xmlns:a16="http://schemas.microsoft.com/office/drawing/2014/main" id="{B597BD21-304F-94E0-F6A0-4DAE21B2F140}"/>
              </a:ext>
            </a:extLst>
          </p:cNvPr>
          <p:cNvSpPr>
            <a:spLocks noGrp="1"/>
          </p:cNvSpPr>
          <p:nvPr>
            <p:ph type="ftr" sz="quarter" idx="11"/>
          </p:nvPr>
        </p:nvSpPr>
        <p:spPr/>
        <p:txBody>
          <a:bodyPr/>
          <a:lstStyle/>
          <a:p>
            <a:r>
              <a:rPr lang="en-US"/>
              <a:t>Electronics and DAQ WG Meeting</a:t>
            </a:r>
          </a:p>
        </p:txBody>
      </p:sp>
      <p:sp>
        <p:nvSpPr>
          <p:cNvPr id="9" name="Slide Number Placeholder 8">
            <a:extLst>
              <a:ext uri="{FF2B5EF4-FFF2-40B4-BE49-F238E27FC236}">
                <a16:creationId xmlns:a16="http://schemas.microsoft.com/office/drawing/2014/main" id="{60434456-C156-8241-16D3-A71B57F3B637}"/>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4097326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58A36-211B-B9A2-57EE-0041DC96BF8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FB80F4-B559-BBDB-B3CA-B12978384638}"/>
              </a:ext>
            </a:extLst>
          </p:cNvPr>
          <p:cNvSpPr>
            <a:spLocks noGrp="1"/>
          </p:cNvSpPr>
          <p:nvPr>
            <p:ph type="dt" sz="half" idx="10"/>
          </p:nvPr>
        </p:nvSpPr>
        <p:spPr/>
        <p:txBody>
          <a:bodyPr/>
          <a:lstStyle/>
          <a:p>
            <a:r>
              <a:rPr lang="en-US"/>
              <a:t>5/28/2026</a:t>
            </a:r>
          </a:p>
        </p:txBody>
      </p:sp>
      <p:sp>
        <p:nvSpPr>
          <p:cNvPr id="4" name="Footer Placeholder 3">
            <a:extLst>
              <a:ext uri="{FF2B5EF4-FFF2-40B4-BE49-F238E27FC236}">
                <a16:creationId xmlns:a16="http://schemas.microsoft.com/office/drawing/2014/main" id="{F0BC1CE9-D95F-F500-CAB2-186C94F11910}"/>
              </a:ext>
            </a:extLst>
          </p:cNvPr>
          <p:cNvSpPr>
            <a:spLocks noGrp="1"/>
          </p:cNvSpPr>
          <p:nvPr>
            <p:ph type="ftr" sz="quarter" idx="11"/>
          </p:nvPr>
        </p:nvSpPr>
        <p:spPr/>
        <p:txBody>
          <a:bodyPr/>
          <a:lstStyle/>
          <a:p>
            <a:r>
              <a:rPr lang="en-US"/>
              <a:t>Electronics and DAQ WG Meeting</a:t>
            </a:r>
          </a:p>
        </p:txBody>
      </p:sp>
      <p:sp>
        <p:nvSpPr>
          <p:cNvPr id="5" name="Slide Number Placeholder 4">
            <a:extLst>
              <a:ext uri="{FF2B5EF4-FFF2-40B4-BE49-F238E27FC236}">
                <a16:creationId xmlns:a16="http://schemas.microsoft.com/office/drawing/2014/main" id="{158B2BAE-9B65-A5C2-B298-5B3DD2870E97}"/>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00573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D72DEF-810B-11BB-F48A-C68190439647}"/>
              </a:ext>
            </a:extLst>
          </p:cNvPr>
          <p:cNvSpPr>
            <a:spLocks noGrp="1"/>
          </p:cNvSpPr>
          <p:nvPr>
            <p:ph type="dt" sz="half" idx="10"/>
          </p:nvPr>
        </p:nvSpPr>
        <p:spPr/>
        <p:txBody>
          <a:bodyPr/>
          <a:lstStyle/>
          <a:p>
            <a:r>
              <a:rPr lang="en-US"/>
              <a:t>5/28/2026</a:t>
            </a:r>
          </a:p>
        </p:txBody>
      </p:sp>
      <p:sp>
        <p:nvSpPr>
          <p:cNvPr id="3" name="Footer Placeholder 2">
            <a:extLst>
              <a:ext uri="{FF2B5EF4-FFF2-40B4-BE49-F238E27FC236}">
                <a16:creationId xmlns:a16="http://schemas.microsoft.com/office/drawing/2014/main" id="{A8CF93EE-1560-ABDE-A966-EF2E1041D2A3}"/>
              </a:ext>
            </a:extLst>
          </p:cNvPr>
          <p:cNvSpPr>
            <a:spLocks noGrp="1"/>
          </p:cNvSpPr>
          <p:nvPr>
            <p:ph type="ftr" sz="quarter" idx="11"/>
          </p:nvPr>
        </p:nvSpPr>
        <p:spPr/>
        <p:txBody>
          <a:bodyPr/>
          <a:lstStyle/>
          <a:p>
            <a:r>
              <a:rPr lang="en-US"/>
              <a:t>Electronics and DAQ WG Meeting</a:t>
            </a:r>
          </a:p>
        </p:txBody>
      </p:sp>
      <p:sp>
        <p:nvSpPr>
          <p:cNvPr id="4" name="Slide Number Placeholder 3">
            <a:extLst>
              <a:ext uri="{FF2B5EF4-FFF2-40B4-BE49-F238E27FC236}">
                <a16:creationId xmlns:a16="http://schemas.microsoft.com/office/drawing/2014/main" id="{1104FB33-BBDE-D5D7-E520-5B9A5E1FE0E3}"/>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2995862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3FB3-CA8B-944C-5835-2C48B4A4EF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95E9A1F-6EED-B1C2-90C3-2A5CE39C42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42E920-8304-CDA8-55DE-39D72F167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E377E9-18C4-FF58-7060-CB8333C600FF}"/>
              </a:ext>
            </a:extLst>
          </p:cNvPr>
          <p:cNvSpPr>
            <a:spLocks noGrp="1"/>
          </p:cNvSpPr>
          <p:nvPr>
            <p:ph type="dt" sz="half" idx="10"/>
          </p:nvPr>
        </p:nvSpPr>
        <p:spPr/>
        <p:txBody>
          <a:bodyPr/>
          <a:lstStyle/>
          <a:p>
            <a:r>
              <a:rPr lang="en-US"/>
              <a:t>5/28/2026</a:t>
            </a:r>
          </a:p>
        </p:txBody>
      </p:sp>
      <p:sp>
        <p:nvSpPr>
          <p:cNvPr id="6" name="Footer Placeholder 5">
            <a:extLst>
              <a:ext uri="{FF2B5EF4-FFF2-40B4-BE49-F238E27FC236}">
                <a16:creationId xmlns:a16="http://schemas.microsoft.com/office/drawing/2014/main" id="{2AFEE3EF-742D-E297-2F32-F47505AB5781}"/>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17CEF9D1-6220-66BB-ACB8-AA0AC4C96F9C}"/>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144198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0BF7B-1CBF-C137-053E-7D2D58038A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5FC02B-0C6D-BED8-B4F7-EE4F120CCA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A5C120-840C-B640-720E-6C17E2EBD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E8DFDB-B90D-80B2-C18F-E4844291E39F}"/>
              </a:ext>
            </a:extLst>
          </p:cNvPr>
          <p:cNvSpPr>
            <a:spLocks noGrp="1"/>
          </p:cNvSpPr>
          <p:nvPr>
            <p:ph type="dt" sz="half" idx="10"/>
          </p:nvPr>
        </p:nvSpPr>
        <p:spPr/>
        <p:txBody>
          <a:bodyPr/>
          <a:lstStyle/>
          <a:p>
            <a:r>
              <a:rPr lang="en-US"/>
              <a:t>5/28/2026</a:t>
            </a:r>
          </a:p>
        </p:txBody>
      </p:sp>
      <p:sp>
        <p:nvSpPr>
          <p:cNvPr id="6" name="Footer Placeholder 5">
            <a:extLst>
              <a:ext uri="{FF2B5EF4-FFF2-40B4-BE49-F238E27FC236}">
                <a16:creationId xmlns:a16="http://schemas.microsoft.com/office/drawing/2014/main" id="{A17CD569-FFE9-9586-B8E7-6D5FB7D635D7}"/>
              </a:ext>
            </a:extLst>
          </p:cNvPr>
          <p:cNvSpPr>
            <a:spLocks noGrp="1"/>
          </p:cNvSpPr>
          <p:nvPr>
            <p:ph type="ftr" sz="quarter" idx="11"/>
          </p:nvPr>
        </p:nvSpPr>
        <p:spPr/>
        <p:txBody>
          <a:bodyPr/>
          <a:lstStyle/>
          <a:p>
            <a:r>
              <a:rPr lang="en-US"/>
              <a:t>Electronics and DAQ WG Meeting</a:t>
            </a:r>
          </a:p>
        </p:txBody>
      </p:sp>
      <p:sp>
        <p:nvSpPr>
          <p:cNvPr id="7" name="Slide Number Placeholder 6">
            <a:extLst>
              <a:ext uri="{FF2B5EF4-FFF2-40B4-BE49-F238E27FC236}">
                <a16:creationId xmlns:a16="http://schemas.microsoft.com/office/drawing/2014/main" id="{968934EC-CF58-E2F9-C3F9-56D4AF02EE85}"/>
              </a:ext>
            </a:extLst>
          </p:cNvPr>
          <p:cNvSpPr>
            <a:spLocks noGrp="1"/>
          </p:cNvSpPr>
          <p:nvPr>
            <p:ph type="sldNum" sz="quarter" idx="12"/>
          </p:nvPr>
        </p:nvSpPr>
        <p:spPr/>
        <p:txBody>
          <a:bodyPr/>
          <a:lstStyle/>
          <a:p>
            <a:fld id="{049BDA00-5BA8-49ED-A949-34964AA5FF4B}" type="slidenum">
              <a:rPr lang="en-US" smtClean="0"/>
              <a:t>‹#›</a:t>
            </a:fld>
            <a:endParaRPr lang="en-US"/>
          </a:p>
        </p:txBody>
      </p:sp>
    </p:spTree>
    <p:extLst>
      <p:ext uri="{BB962C8B-B14F-4D97-AF65-F5344CB8AC3E}">
        <p14:creationId xmlns:p14="http://schemas.microsoft.com/office/powerpoint/2010/main" val="3193100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7374D4-0641-3D51-0259-4FB5B79EE0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17EC9A-7566-CD88-55BD-4B18D0EE02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5B5315-7FE9-3624-31CC-E10F15645F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5/28/2026</a:t>
            </a:r>
          </a:p>
        </p:txBody>
      </p:sp>
      <p:sp>
        <p:nvSpPr>
          <p:cNvPr id="5" name="Footer Placeholder 4">
            <a:extLst>
              <a:ext uri="{FF2B5EF4-FFF2-40B4-BE49-F238E27FC236}">
                <a16:creationId xmlns:a16="http://schemas.microsoft.com/office/drawing/2014/main" id="{D618AE24-F9C3-D978-1F8F-9C68D86A14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Electronics and DAQ WG Meeting</a:t>
            </a:r>
          </a:p>
        </p:txBody>
      </p:sp>
      <p:sp>
        <p:nvSpPr>
          <p:cNvPr id="6" name="Slide Number Placeholder 5">
            <a:extLst>
              <a:ext uri="{FF2B5EF4-FFF2-40B4-BE49-F238E27FC236}">
                <a16:creationId xmlns:a16="http://schemas.microsoft.com/office/drawing/2014/main" id="{6596A410-927B-8203-08B4-E5485B63C9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49BDA00-5BA8-49ED-A949-34964AA5FF4B}" type="slidenum">
              <a:rPr lang="en-US" smtClean="0"/>
              <a:t>‹#›</a:t>
            </a:fld>
            <a:endParaRPr lang="en-US"/>
          </a:p>
        </p:txBody>
      </p:sp>
    </p:spTree>
    <p:extLst>
      <p:ext uri="{BB962C8B-B14F-4D97-AF65-F5344CB8AC3E}">
        <p14:creationId xmlns:p14="http://schemas.microsoft.com/office/powerpoint/2010/main" val="2959534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A80A5A2-8E8F-4178-B613-445650039A65}"/>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9CCC9A8D-2289-8569-876E-AF9F1B3FAF37}"/>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E0C0C920-7C13-E4FA-DDC4-436E19638FB7}"/>
              </a:ext>
            </a:extLst>
          </p:cNvPr>
          <p:cNvSpPr>
            <a:spLocks noGrp="1"/>
          </p:cNvSpPr>
          <p:nvPr>
            <p:ph type="sldNum" sz="quarter" idx="12"/>
          </p:nvPr>
        </p:nvSpPr>
        <p:spPr/>
        <p:txBody>
          <a:bodyPr/>
          <a:lstStyle/>
          <a:p>
            <a:fld id="{049BDA00-5BA8-49ED-A949-34964AA5FF4B}" type="slidenum">
              <a:rPr lang="en-US" smtClean="0"/>
              <a:t>1</a:t>
            </a:fld>
            <a:endParaRPr lang="en-US"/>
          </a:p>
        </p:txBody>
      </p:sp>
      <p:sp>
        <p:nvSpPr>
          <p:cNvPr id="7" name="TextBox 6">
            <a:extLst>
              <a:ext uri="{FF2B5EF4-FFF2-40B4-BE49-F238E27FC236}">
                <a16:creationId xmlns:a16="http://schemas.microsoft.com/office/drawing/2014/main" id="{AE2FA1EB-007E-8316-2C6B-060479ED8000}"/>
              </a:ext>
            </a:extLst>
          </p:cNvPr>
          <p:cNvSpPr txBox="1"/>
          <p:nvPr/>
        </p:nvSpPr>
        <p:spPr>
          <a:xfrm>
            <a:off x="501268" y="274291"/>
            <a:ext cx="6823022" cy="523220"/>
          </a:xfrm>
          <a:prstGeom prst="rect">
            <a:avLst/>
          </a:prstGeom>
          <a:noFill/>
        </p:spPr>
        <p:txBody>
          <a:bodyPr wrap="none" rtlCol="0">
            <a:spAutoFit/>
          </a:bodyPr>
          <a:lstStyle/>
          <a:p>
            <a:r>
              <a:rPr lang="en-US" sz="2800" dirty="0"/>
              <a:t>Electronics and DAQ WG </a:t>
            </a:r>
            <a:r>
              <a:rPr lang="en-US" sz="2800"/>
              <a:t>Meeting (5/28/26)</a:t>
            </a:r>
          </a:p>
        </p:txBody>
      </p:sp>
      <p:sp>
        <p:nvSpPr>
          <p:cNvPr id="8" name="TextBox 7">
            <a:extLst>
              <a:ext uri="{FF2B5EF4-FFF2-40B4-BE49-F238E27FC236}">
                <a16:creationId xmlns:a16="http://schemas.microsoft.com/office/drawing/2014/main" id="{5B92459F-4596-17FF-9866-A1E5A556BFF3}"/>
              </a:ext>
            </a:extLst>
          </p:cNvPr>
          <p:cNvSpPr txBox="1"/>
          <p:nvPr/>
        </p:nvSpPr>
        <p:spPr>
          <a:xfrm>
            <a:off x="899552" y="1012954"/>
            <a:ext cx="10049995" cy="4647426"/>
          </a:xfrm>
          <a:prstGeom prst="rect">
            <a:avLst/>
          </a:prstGeom>
          <a:noFill/>
        </p:spPr>
        <p:txBody>
          <a:bodyPr wrap="square" rtlCol="0">
            <a:spAutoFit/>
          </a:bodyPr>
          <a:lstStyle/>
          <a:p>
            <a:r>
              <a:rPr lang="en-US" sz="2800"/>
              <a:t>Introduction / Agenda</a:t>
            </a:r>
          </a:p>
          <a:p>
            <a:endParaRPr lang="en-US" sz="2800"/>
          </a:p>
          <a:p>
            <a:pPr marL="285750" indent="-285750">
              <a:buFont typeface="Arial" panose="020B0604020202020204" pitchFamily="34" charset="0"/>
              <a:buChar char="•"/>
            </a:pPr>
            <a:r>
              <a:rPr lang="en-US" sz="1600"/>
              <a:t>Results of MPGD RDO discussions:</a:t>
            </a:r>
          </a:p>
          <a:p>
            <a:pPr marL="742950" lvl="1" indent="-285750">
              <a:buFont typeface="Arial" panose="020B0604020202020204" pitchFamily="34" charset="0"/>
              <a:buChar char="•"/>
            </a:pPr>
            <a:r>
              <a:rPr lang="en-US" sz="1600"/>
              <a:t>Endcap channel counts have reduced.  Each endcap has 40 FEBs, and can be served by a single DAM board </a:t>
            </a:r>
            <a:r>
              <a:rPr lang="en-US" sz="1600">
                <a:sym typeface="Wingdings" panose="05000000000000000000" pitchFamily="2" charset="2"/>
              </a:rPr>
              <a:t> No RDO’s for endcap MPGDs</a:t>
            </a:r>
          </a:p>
          <a:p>
            <a:pPr marL="742950" lvl="1" indent="-285750">
              <a:buFont typeface="Arial" panose="020B0604020202020204" pitchFamily="34" charset="0"/>
              <a:buChar char="•"/>
            </a:pPr>
            <a:r>
              <a:rPr lang="en-US" sz="1600">
                <a:sym typeface="Wingdings" panose="05000000000000000000" pitchFamily="2" charset="2"/>
              </a:rPr>
              <a:t>Generic RDO costs now include assumptions for enclosure and “baseboard” to house 4 RDO’s each.   </a:t>
            </a:r>
          </a:p>
          <a:p>
            <a:pPr marL="1200150" lvl="2" indent="-285750">
              <a:buFont typeface="Arial" panose="020B0604020202020204" pitchFamily="34" charset="0"/>
              <a:buChar char="•"/>
            </a:pPr>
            <a:r>
              <a:rPr lang="en-US" sz="1600">
                <a:sym typeface="Wingdings" panose="05000000000000000000" pitchFamily="2" charset="2"/>
              </a:rPr>
              <a:t>This increases the cost of all systems using Generic RDO</a:t>
            </a:r>
          </a:p>
          <a:p>
            <a:pPr marL="1200150" lvl="2" indent="-285750">
              <a:buFont typeface="Arial" panose="020B0604020202020204" pitchFamily="34" charset="0"/>
              <a:buChar char="•"/>
            </a:pPr>
            <a:r>
              <a:rPr lang="en-US" sz="1600">
                <a:sym typeface="Wingdings" panose="05000000000000000000" pitchFamily="2" charset="2"/>
              </a:rPr>
              <a:t>Based on updated costs, the difference (for Cymbal and outer Barrel) between the two schemes is small enough that it could be absorbed assuming less integration labor required to implement Generic RDO.   The decision is then left to MPGD group (I am expecting no RDO?)</a:t>
            </a:r>
          </a:p>
          <a:p>
            <a:pPr marL="285750" indent="-285750">
              <a:buFont typeface="Arial" panose="020B0604020202020204" pitchFamily="34" charset="0"/>
              <a:buChar char="•"/>
            </a:pPr>
            <a:r>
              <a:rPr lang="en-US" sz="1600">
                <a:sym typeface="Wingdings" panose="05000000000000000000" pitchFamily="2" charset="2"/>
              </a:rPr>
              <a:t>Update on GTU / FLX-155 test stand progress</a:t>
            </a:r>
          </a:p>
          <a:p>
            <a:pPr marL="742950" lvl="1" indent="-285750">
              <a:buFont typeface="Arial" panose="020B0604020202020204" pitchFamily="34" charset="0"/>
              <a:buChar char="•"/>
            </a:pPr>
            <a:r>
              <a:rPr lang="en-US" sz="1600">
                <a:sym typeface="Wingdings" panose="05000000000000000000" pitchFamily="2" charset="2"/>
              </a:rPr>
              <a:t>Test stand at BNL</a:t>
            </a:r>
          </a:p>
          <a:p>
            <a:pPr marL="742950" lvl="1" indent="-285750">
              <a:buFont typeface="Arial" panose="020B0604020202020204" pitchFamily="34" charset="0"/>
              <a:buChar char="•"/>
            </a:pPr>
            <a:r>
              <a:rPr lang="en-US" sz="1600">
                <a:sym typeface="Wingdings" panose="05000000000000000000" pitchFamily="2" charset="2"/>
              </a:rPr>
              <a:t>GTU setup </a:t>
            </a:r>
          </a:p>
          <a:p>
            <a:pPr marL="742950" lvl="1" indent="-285750">
              <a:buFont typeface="Arial" panose="020B0604020202020204" pitchFamily="34" charset="0"/>
              <a:buChar char="•"/>
            </a:pPr>
            <a:r>
              <a:rPr lang="en-US" sz="1600">
                <a:sym typeface="Wingdings" panose="05000000000000000000" pitchFamily="2" charset="2"/>
              </a:rPr>
              <a:t>FLX-155 connected and talking to computer.   Still using 2u computer with lid off…</a:t>
            </a:r>
          </a:p>
          <a:p>
            <a:pPr marL="285750" indent="-285750">
              <a:buFont typeface="Arial" panose="020B0604020202020204" pitchFamily="34" charset="0"/>
              <a:buChar char="•"/>
            </a:pPr>
            <a:r>
              <a:rPr lang="en-US" sz="1600"/>
              <a:t>Update on ASIC review progress</a:t>
            </a:r>
          </a:p>
          <a:p>
            <a:pPr marL="285750" indent="-285750">
              <a:buFont typeface="Arial" panose="020B0604020202020204" pitchFamily="34" charset="0"/>
              <a:buChar char="•"/>
            </a:pPr>
            <a:r>
              <a:rPr lang="en-US" sz="1600"/>
              <a:t>Space Allocations MAP for South Platform – Steve Titus</a:t>
            </a:r>
          </a:p>
          <a:p>
            <a:pPr marL="285750" indent="-285750">
              <a:buFont typeface="Arial" panose="020B0604020202020204" pitchFamily="34" charset="0"/>
              <a:buChar char="•"/>
            </a:pPr>
            <a:r>
              <a:rPr lang="en-US" sz="1600"/>
              <a:t>Data Rates &amp; Limits Summary – Jeff Landgraf</a:t>
            </a:r>
          </a:p>
        </p:txBody>
      </p:sp>
    </p:spTree>
    <p:extLst>
      <p:ext uri="{BB962C8B-B14F-4D97-AF65-F5344CB8AC3E}">
        <p14:creationId xmlns:p14="http://schemas.microsoft.com/office/powerpoint/2010/main" val="51019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9826F-6785-A11E-A954-9840DC4E31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FAE72-B9A8-B626-D6A5-48D4473F55F8}"/>
              </a:ext>
            </a:extLst>
          </p:cNvPr>
          <p:cNvSpPr>
            <a:spLocks noGrp="1"/>
          </p:cNvSpPr>
          <p:nvPr>
            <p:ph type="title"/>
          </p:nvPr>
        </p:nvSpPr>
        <p:spPr>
          <a:xfrm>
            <a:off x="336311" y="-304878"/>
            <a:ext cx="10515600" cy="1325563"/>
          </a:xfrm>
        </p:spPr>
        <p:txBody>
          <a:bodyPr/>
          <a:lstStyle/>
          <a:p>
            <a:r>
              <a:rPr lang="en-US"/>
              <a:t>ASIC Internal Reviews </a:t>
            </a:r>
            <a:r>
              <a:rPr lang="en-US" dirty="0"/>
              <a:t>	</a:t>
            </a:r>
          </a:p>
        </p:txBody>
      </p:sp>
      <p:sp>
        <p:nvSpPr>
          <p:cNvPr id="3" name="Content Placeholder 2">
            <a:extLst>
              <a:ext uri="{FF2B5EF4-FFF2-40B4-BE49-F238E27FC236}">
                <a16:creationId xmlns:a16="http://schemas.microsoft.com/office/drawing/2014/main" id="{9901236A-5E65-033E-D94A-70B11A9DD5E0}"/>
              </a:ext>
            </a:extLst>
          </p:cNvPr>
          <p:cNvSpPr>
            <a:spLocks noGrp="1"/>
          </p:cNvSpPr>
          <p:nvPr>
            <p:ph idx="1"/>
          </p:nvPr>
        </p:nvSpPr>
        <p:spPr>
          <a:xfrm>
            <a:off x="376418" y="738691"/>
            <a:ext cx="10977382" cy="5407727"/>
          </a:xfrm>
        </p:spPr>
        <p:txBody>
          <a:bodyPr>
            <a:normAutofit fontScale="92500" lnSpcReduction="10000"/>
          </a:bodyPr>
          <a:lstStyle/>
          <a:p>
            <a:r>
              <a:rPr lang="en-US" sz="2000"/>
              <a:t>ASIC Peer Reviews   -    https://indico.bnl.gov/category/720/</a:t>
            </a:r>
          </a:p>
          <a:p>
            <a:pPr lvl="1">
              <a:buFont typeface="Wingdings" panose="05000000000000000000" pitchFamily="2" charset="2"/>
              <a:buChar char="ü"/>
            </a:pPr>
            <a:r>
              <a:rPr lang="en-US" sz="2000"/>
              <a:t>4/1 – EICROC </a:t>
            </a:r>
          </a:p>
          <a:p>
            <a:pPr lvl="1">
              <a:buFont typeface="Wingdings" panose="05000000000000000000" pitchFamily="2" charset="2"/>
              <a:buChar char="ü"/>
            </a:pPr>
            <a:r>
              <a:rPr lang="en-US" sz="2000"/>
              <a:t>4/22 – ALCOR</a:t>
            </a:r>
            <a:r>
              <a:rPr lang="en-US" sz="1600"/>
              <a:t>                                                                                                    </a:t>
            </a:r>
          </a:p>
          <a:p>
            <a:pPr lvl="1">
              <a:buFont typeface="Wingdings" panose="05000000000000000000" pitchFamily="2" charset="2"/>
              <a:buChar char="ü"/>
            </a:pPr>
            <a:r>
              <a:rPr lang="en-US" sz="2000"/>
              <a:t>5/6 – SALSA</a:t>
            </a:r>
            <a:endParaRPr lang="en-US" sz="1600"/>
          </a:p>
          <a:p>
            <a:pPr lvl="1">
              <a:buFont typeface="Wingdings" panose="05000000000000000000" pitchFamily="2" charset="2"/>
              <a:buChar char="ü"/>
            </a:pPr>
            <a:r>
              <a:rPr lang="en-US" sz="2000"/>
              <a:t>5/13 – CALOROC</a:t>
            </a:r>
          </a:p>
          <a:p>
            <a:pPr lvl="1">
              <a:buFont typeface="Wingdings" panose="05000000000000000000" pitchFamily="2" charset="2"/>
              <a:buChar char="ü"/>
            </a:pPr>
            <a:r>
              <a:rPr lang="en-US" sz="2000"/>
              <a:t>4/20 – FCFD</a:t>
            </a:r>
          </a:p>
          <a:p>
            <a:pPr lvl="1"/>
            <a:r>
              <a:rPr lang="en-US" sz="2000"/>
              <a:t>4/27 – Discrete (Postponed)</a:t>
            </a:r>
          </a:p>
          <a:p>
            <a:r>
              <a:rPr lang="en-US" sz="2400"/>
              <a:t>Reviews going well</a:t>
            </a:r>
          </a:p>
          <a:p>
            <a:pPr lvl="1">
              <a:buFont typeface="Wingdings" panose="05000000000000000000" pitchFamily="2" charset="2"/>
              <a:buChar char="Ø"/>
            </a:pPr>
            <a:r>
              <a:rPr lang="en-US" sz="2000"/>
              <a:t>The details and documentation of the designs has progressed significantly</a:t>
            </a:r>
          </a:p>
          <a:p>
            <a:pPr lvl="1">
              <a:buFont typeface="Wingdings" panose="05000000000000000000" pitchFamily="2" charset="2"/>
              <a:buChar char="Ø"/>
            </a:pPr>
            <a:r>
              <a:rPr lang="en-US" sz="2000"/>
              <a:t>Some inconsistencies with schedule (frequently due to including an unexpected final iteration as part of the “plan”)</a:t>
            </a:r>
          </a:p>
          <a:p>
            <a:pPr lvl="1">
              <a:buFont typeface="Wingdings" panose="05000000000000000000" pitchFamily="2" charset="2"/>
              <a:buChar char="Ø"/>
            </a:pPr>
            <a:r>
              <a:rPr lang="en-US" sz="2000"/>
              <a:t>Some unfinished ideas regarding finalization of digital design (data formats, to be completed ideas regarding feature extraction in SALSA, CALOROC 1a/1b decision)</a:t>
            </a:r>
          </a:p>
          <a:p>
            <a:pPr lvl="1">
              <a:buFont typeface="Wingdings" panose="05000000000000000000" pitchFamily="2" charset="2"/>
              <a:buChar char="Ø"/>
            </a:pPr>
            <a:r>
              <a:rPr lang="en-US" sz="2000"/>
              <a:t>Goal is to get full overview of the operation / development of the ASICs for ePIC</a:t>
            </a:r>
          </a:p>
          <a:p>
            <a:pPr lvl="2"/>
            <a:r>
              <a:rPr lang="en-US" sz="1600"/>
              <a:t>Astropix / Timepix also need a detailed discussion with DAQ / Electronics group regarding detailed functionality.  </a:t>
            </a:r>
          </a:p>
          <a:p>
            <a:pPr lvl="2"/>
            <a:r>
              <a:rPr lang="en-US" sz="1600"/>
              <a:t>Need to continue these discussions with SVT based detectors.</a:t>
            </a:r>
          </a:p>
          <a:p>
            <a:pPr lvl="2"/>
            <a:r>
              <a:rPr lang="en-US" sz="1600"/>
              <a:t>Need to continue refining plans for polarimetry</a:t>
            </a:r>
          </a:p>
          <a:p>
            <a:pPr lvl="1">
              <a:buFont typeface="Wingdings" panose="05000000000000000000" pitchFamily="2" charset="2"/>
              <a:buChar char="Ø"/>
            </a:pPr>
            <a:r>
              <a:rPr lang="en-US" sz="2000"/>
              <a:t>Plan is for Fernando to organize a single report describing results of all 6 internal reviews.  Notes / recordings are available on indico</a:t>
            </a:r>
          </a:p>
          <a:p>
            <a:endParaRPr lang="en-US" sz="2000" dirty="0"/>
          </a:p>
        </p:txBody>
      </p:sp>
      <p:sp>
        <p:nvSpPr>
          <p:cNvPr id="4" name="Date Placeholder 3">
            <a:extLst>
              <a:ext uri="{FF2B5EF4-FFF2-40B4-BE49-F238E27FC236}">
                <a16:creationId xmlns:a16="http://schemas.microsoft.com/office/drawing/2014/main" id="{C6CC0506-5CCE-4E8F-39CF-6AB78079BF4A}"/>
              </a:ext>
            </a:extLst>
          </p:cNvPr>
          <p:cNvSpPr>
            <a:spLocks noGrp="1"/>
          </p:cNvSpPr>
          <p:nvPr>
            <p:ph type="dt" sz="half" idx="10"/>
          </p:nvPr>
        </p:nvSpPr>
        <p:spPr/>
        <p:txBody>
          <a:bodyPr/>
          <a:lstStyle/>
          <a:p>
            <a:r>
              <a:rPr lang="en-US"/>
              <a:t>5/28/2026</a:t>
            </a:r>
          </a:p>
        </p:txBody>
      </p:sp>
      <p:sp>
        <p:nvSpPr>
          <p:cNvPr id="5" name="Footer Placeholder 4">
            <a:extLst>
              <a:ext uri="{FF2B5EF4-FFF2-40B4-BE49-F238E27FC236}">
                <a16:creationId xmlns:a16="http://schemas.microsoft.com/office/drawing/2014/main" id="{E8AD3D91-7FAA-C788-5646-FBEAEF90BFD4}"/>
              </a:ext>
            </a:extLst>
          </p:cNvPr>
          <p:cNvSpPr>
            <a:spLocks noGrp="1"/>
          </p:cNvSpPr>
          <p:nvPr>
            <p:ph type="ftr" sz="quarter" idx="11"/>
          </p:nvPr>
        </p:nvSpPr>
        <p:spPr/>
        <p:txBody>
          <a:bodyPr/>
          <a:lstStyle/>
          <a:p>
            <a:r>
              <a:rPr lang="en-US"/>
              <a:t>Electronics and DAQ WG Meeting</a:t>
            </a:r>
          </a:p>
        </p:txBody>
      </p:sp>
      <p:sp>
        <p:nvSpPr>
          <p:cNvPr id="6" name="Slide Number Placeholder 5">
            <a:extLst>
              <a:ext uri="{FF2B5EF4-FFF2-40B4-BE49-F238E27FC236}">
                <a16:creationId xmlns:a16="http://schemas.microsoft.com/office/drawing/2014/main" id="{2C84798A-3C27-FFAB-30B2-CF4D099EB3EF}"/>
              </a:ext>
            </a:extLst>
          </p:cNvPr>
          <p:cNvSpPr>
            <a:spLocks noGrp="1"/>
          </p:cNvSpPr>
          <p:nvPr>
            <p:ph type="sldNum" sz="quarter" idx="12"/>
          </p:nvPr>
        </p:nvSpPr>
        <p:spPr/>
        <p:txBody>
          <a:bodyPr/>
          <a:lstStyle/>
          <a:p>
            <a:fld id="{049BDA00-5BA8-49ED-A949-34964AA5FF4B}" type="slidenum">
              <a:rPr lang="en-US" smtClean="0"/>
              <a:t>2</a:t>
            </a:fld>
            <a:endParaRPr lang="en-US"/>
          </a:p>
        </p:txBody>
      </p:sp>
    </p:spTree>
    <p:extLst>
      <p:ext uri="{BB962C8B-B14F-4D97-AF65-F5344CB8AC3E}">
        <p14:creationId xmlns:p14="http://schemas.microsoft.com/office/powerpoint/2010/main" val="1674015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1796</TotalTime>
  <Words>364</Words>
  <Application>Microsoft Office PowerPoint</Application>
  <PresentationFormat>Widescreen</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Wingdings</vt:lpstr>
      <vt:lpstr>Office Theme</vt:lpstr>
      <vt:lpstr>PowerPoint Presentation</vt:lpstr>
      <vt:lpstr>ASIC Internal Reviews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Jeff Landgraf</dc:creator>
  <cp:lastModifiedBy>Jeff Landgraf</cp:lastModifiedBy>
  <cp:revision>6</cp:revision>
  <dcterms:created xsi:type="dcterms:W3CDTF">2026-01-15T09:09:32Z</dcterms:created>
  <dcterms:modified xsi:type="dcterms:W3CDTF">2026-05-28T12:53:43Z</dcterms:modified>
</cp:coreProperties>
</file>