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3" r:id="rId3"/>
  </p:sldMasterIdLst>
  <p:notesMasterIdLst>
    <p:notesMasterId r:id="rId23"/>
  </p:notesMasterIdLst>
  <p:sldIdLst>
    <p:sldId id="256" r:id="rId4"/>
    <p:sldId id="38942" r:id="rId5"/>
    <p:sldId id="38944" r:id="rId6"/>
    <p:sldId id="38950" r:id="rId7"/>
    <p:sldId id="38947" r:id="rId8"/>
    <p:sldId id="38948" r:id="rId9"/>
    <p:sldId id="38946" r:id="rId10"/>
    <p:sldId id="38945" r:id="rId11"/>
    <p:sldId id="38943" r:id="rId12"/>
    <p:sldId id="38951" r:id="rId13"/>
    <p:sldId id="38941" r:id="rId14"/>
    <p:sldId id="258" r:id="rId15"/>
    <p:sldId id="38949" r:id="rId16"/>
    <p:sldId id="259" r:id="rId17"/>
    <p:sldId id="260" r:id="rId18"/>
    <p:sldId id="261" r:id="rId19"/>
    <p:sldId id="262" r:id="rId20"/>
    <p:sldId id="263" r:id="rId21"/>
    <p:sldId id="264"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F48B"/>
    <a:srgbClr val="59B400"/>
    <a:srgbClr val="FC8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7"/>
    <p:restoredTop sz="96327"/>
  </p:normalViewPr>
  <p:slideViewPr>
    <p:cSldViewPr snapToGrid="0">
      <p:cViewPr varScale="1">
        <p:scale>
          <a:sx n="137" d="100"/>
          <a:sy n="137" d="100"/>
        </p:scale>
        <p:origin x="204" y="12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ec19c002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3ec19c0028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ec19c002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3ec19c002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c19c0028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3ec19c0028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ec19c0028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3ec19c0028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ec19c0028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3ec19c0028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c19c0028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3ec19c0028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7865-3444-F90E-8733-62F71B477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107D6-39CA-C1A8-2C2A-E85615B12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8789C-52B4-C26A-CC1D-80F65CC2B5F7}"/>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5547912A-B47F-162C-386F-92BF8E3AE672}"/>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74D7D26F-F47B-CFAE-7C0C-C5CD806EE7DB}"/>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196527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6492-1092-A17A-5892-89DC25BE739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3FE20A-AF4A-995E-A301-99DB829888F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86FA1-3092-5944-4E9B-18ED81F4CBFB}"/>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3E1FF9DA-9CE0-40A5-09F0-4029ACCA6F5F}"/>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55BECA53-26EF-A0D7-26E9-119EF239A2D1}"/>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68903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44C7-7BB1-E0C6-F78C-18BC4219B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C0EA8-5C99-A3D7-B89B-6B5BA44334A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4D9E2-1853-FA4D-373F-0C9E3BE0CD8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301575-5AAB-2390-6A1D-9E5E19AF843E}"/>
              </a:ext>
            </a:extLst>
          </p:cNvPr>
          <p:cNvSpPr>
            <a:spLocks noGrp="1"/>
          </p:cNvSpPr>
          <p:nvPr>
            <p:ph type="dt" sz="half" idx="10"/>
          </p:nvPr>
        </p:nvSpPr>
        <p:spPr/>
        <p:txBody>
          <a:bodyPr/>
          <a:lstStyle/>
          <a:p>
            <a:r>
              <a:rPr lang="en-US"/>
              <a:t>6/17/2026</a:t>
            </a:r>
          </a:p>
        </p:txBody>
      </p:sp>
      <p:sp>
        <p:nvSpPr>
          <p:cNvPr id="6" name="Footer Placeholder 5">
            <a:extLst>
              <a:ext uri="{FF2B5EF4-FFF2-40B4-BE49-F238E27FC236}">
                <a16:creationId xmlns:a16="http://schemas.microsoft.com/office/drawing/2014/main" id="{C227111A-60A9-EEF5-EC39-70BCF23330FD}"/>
              </a:ext>
            </a:extLst>
          </p:cNvPr>
          <p:cNvSpPr>
            <a:spLocks noGrp="1"/>
          </p:cNvSpPr>
          <p:nvPr>
            <p:ph type="ftr" sz="quarter" idx="11"/>
          </p:nvPr>
        </p:nvSpPr>
        <p:spPr/>
        <p:txBody>
          <a:bodyPr/>
          <a:lstStyle/>
          <a:p>
            <a:r>
              <a:rPr lang="en-US"/>
              <a:t>Collaborative Tools Meeting</a:t>
            </a:r>
          </a:p>
        </p:txBody>
      </p:sp>
      <p:sp>
        <p:nvSpPr>
          <p:cNvPr id="7" name="Slide Number Placeholder 6">
            <a:extLst>
              <a:ext uri="{FF2B5EF4-FFF2-40B4-BE49-F238E27FC236}">
                <a16:creationId xmlns:a16="http://schemas.microsoft.com/office/drawing/2014/main" id="{52BC291A-B67E-A239-6DB2-338397D81957}"/>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3443837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C9D7-1ED8-FC14-F069-7B862F9B3F7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0AFD7-DA8A-717E-BE50-0D50B48752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8ABDB3-96E7-8EF2-F825-0BA2F28F7C3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E1104-BBB2-18C4-4332-5ACA5373F27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347F5-EC1B-69BF-5FE7-50E8C0BBB70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F9E46-F058-EE4D-7FD5-37EEAC91ECB2}"/>
              </a:ext>
            </a:extLst>
          </p:cNvPr>
          <p:cNvSpPr>
            <a:spLocks noGrp="1"/>
          </p:cNvSpPr>
          <p:nvPr>
            <p:ph type="dt" sz="half" idx="10"/>
          </p:nvPr>
        </p:nvSpPr>
        <p:spPr/>
        <p:txBody>
          <a:bodyPr/>
          <a:lstStyle/>
          <a:p>
            <a:r>
              <a:rPr lang="en-US"/>
              <a:t>6/17/2026</a:t>
            </a:r>
          </a:p>
        </p:txBody>
      </p:sp>
      <p:sp>
        <p:nvSpPr>
          <p:cNvPr id="8" name="Footer Placeholder 7">
            <a:extLst>
              <a:ext uri="{FF2B5EF4-FFF2-40B4-BE49-F238E27FC236}">
                <a16:creationId xmlns:a16="http://schemas.microsoft.com/office/drawing/2014/main" id="{E98993DB-21D9-F85C-2C3D-6E1D738D826A}"/>
              </a:ext>
            </a:extLst>
          </p:cNvPr>
          <p:cNvSpPr>
            <a:spLocks noGrp="1"/>
          </p:cNvSpPr>
          <p:nvPr>
            <p:ph type="ftr" sz="quarter" idx="11"/>
          </p:nvPr>
        </p:nvSpPr>
        <p:spPr/>
        <p:txBody>
          <a:bodyPr/>
          <a:lstStyle/>
          <a:p>
            <a:r>
              <a:rPr lang="en-US"/>
              <a:t>Collaborative Tools Meeting</a:t>
            </a:r>
          </a:p>
        </p:txBody>
      </p:sp>
      <p:sp>
        <p:nvSpPr>
          <p:cNvPr id="9" name="Slide Number Placeholder 8">
            <a:extLst>
              <a:ext uri="{FF2B5EF4-FFF2-40B4-BE49-F238E27FC236}">
                <a16:creationId xmlns:a16="http://schemas.microsoft.com/office/drawing/2014/main" id="{35540289-C946-2298-A085-34E5A42A73DD}"/>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170581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4C46-9288-1145-6648-2344A01B3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A7995-C2CF-5D08-0874-2FF92E82D0DE}"/>
              </a:ext>
            </a:extLst>
          </p:cNvPr>
          <p:cNvSpPr>
            <a:spLocks noGrp="1"/>
          </p:cNvSpPr>
          <p:nvPr>
            <p:ph type="dt" sz="half" idx="10"/>
          </p:nvPr>
        </p:nvSpPr>
        <p:spPr/>
        <p:txBody>
          <a:bodyPr/>
          <a:lstStyle/>
          <a:p>
            <a:r>
              <a:rPr lang="en-US"/>
              <a:t>6/17/2026</a:t>
            </a:r>
          </a:p>
        </p:txBody>
      </p:sp>
      <p:sp>
        <p:nvSpPr>
          <p:cNvPr id="4" name="Footer Placeholder 3">
            <a:extLst>
              <a:ext uri="{FF2B5EF4-FFF2-40B4-BE49-F238E27FC236}">
                <a16:creationId xmlns:a16="http://schemas.microsoft.com/office/drawing/2014/main" id="{FDC23DB9-C4CA-D802-FEA6-E7379411AA65}"/>
              </a:ext>
            </a:extLst>
          </p:cNvPr>
          <p:cNvSpPr>
            <a:spLocks noGrp="1"/>
          </p:cNvSpPr>
          <p:nvPr>
            <p:ph type="ftr" sz="quarter" idx="11"/>
          </p:nvPr>
        </p:nvSpPr>
        <p:spPr/>
        <p:txBody>
          <a:bodyPr/>
          <a:lstStyle/>
          <a:p>
            <a:r>
              <a:rPr lang="en-US"/>
              <a:t>Collaborative Tools Meeting</a:t>
            </a:r>
          </a:p>
        </p:txBody>
      </p:sp>
      <p:sp>
        <p:nvSpPr>
          <p:cNvPr id="5" name="Slide Number Placeholder 4">
            <a:extLst>
              <a:ext uri="{FF2B5EF4-FFF2-40B4-BE49-F238E27FC236}">
                <a16:creationId xmlns:a16="http://schemas.microsoft.com/office/drawing/2014/main" id="{F14F0695-BFFB-40FF-CA5F-14BF76BB4B5A}"/>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134777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8D1C5-B635-6241-B64B-D570F58AC794}"/>
              </a:ext>
            </a:extLst>
          </p:cNvPr>
          <p:cNvSpPr>
            <a:spLocks noGrp="1"/>
          </p:cNvSpPr>
          <p:nvPr>
            <p:ph type="dt" sz="half" idx="10"/>
          </p:nvPr>
        </p:nvSpPr>
        <p:spPr/>
        <p:txBody>
          <a:bodyPr/>
          <a:lstStyle/>
          <a:p>
            <a:r>
              <a:rPr lang="en-US"/>
              <a:t>6/17/2026</a:t>
            </a:r>
          </a:p>
        </p:txBody>
      </p:sp>
      <p:sp>
        <p:nvSpPr>
          <p:cNvPr id="3" name="Footer Placeholder 2">
            <a:extLst>
              <a:ext uri="{FF2B5EF4-FFF2-40B4-BE49-F238E27FC236}">
                <a16:creationId xmlns:a16="http://schemas.microsoft.com/office/drawing/2014/main" id="{82366799-F8DA-E591-14FE-979299CDD043}"/>
              </a:ext>
            </a:extLst>
          </p:cNvPr>
          <p:cNvSpPr>
            <a:spLocks noGrp="1"/>
          </p:cNvSpPr>
          <p:nvPr>
            <p:ph type="ftr" sz="quarter" idx="11"/>
          </p:nvPr>
        </p:nvSpPr>
        <p:spPr/>
        <p:txBody>
          <a:bodyPr/>
          <a:lstStyle/>
          <a:p>
            <a:r>
              <a:rPr lang="en-US"/>
              <a:t>Collaborative Tools Meeting</a:t>
            </a:r>
          </a:p>
        </p:txBody>
      </p:sp>
      <p:sp>
        <p:nvSpPr>
          <p:cNvPr id="4" name="Slide Number Placeholder 3">
            <a:extLst>
              <a:ext uri="{FF2B5EF4-FFF2-40B4-BE49-F238E27FC236}">
                <a16:creationId xmlns:a16="http://schemas.microsoft.com/office/drawing/2014/main" id="{087FDD63-C306-6F61-6173-AAC1F137DF04}"/>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362422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7547-616E-39D7-967C-6FCCE1210A8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29DFD1B-BB11-B1F2-4923-617D778F3DF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C8B594-1B9D-CB01-7D47-6D85234C9A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328CF1E-6B7E-5B6C-DA38-729A41E37C39}"/>
              </a:ext>
            </a:extLst>
          </p:cNvPr>
          <p:cNvSpPr>
            <a:spLocks noGrp="1"/>
          </p:cNvSpPr>
          <p:nvPr>
            <p:ph type="dt" sz="half" idx="10"/>
          </p:nvPr>
        </p:nvSpPr>
        <p:spPr/>
        <p:txBody>
          <a:bodyPr/>
          <a:lstStyle/>
          <a:p>
            <a:r>
              <a:rPr lang="en-US"/>
              <a:t>6/17/2026</a:t>
            </a:r>
          </a:p>
        </p:txBody>
      </p:sp>
      <p:sp>
        <p:nvSpPr>
          <p:cNvPr id="6" name="Footer Placeholder 5">
            <a:extLst>
              <a:ext uri="{FF2B5EF4-FFF2-40B4-BE49-F238E27FC236}">
                <a16:creationId xmlns:a16="http://schemas.microsoft.com/office/drawing/2014/main" id="{2B87C1D8-0CBF-98E4-0204-6127617A95FC}"/>
              </a:ext>
            </a:extLst>
          </p:cNvPr>
          <p:cNvSpPr>
            <a:spLocks noGrp="1"/>
          </p:cNvSpPr>
          <p:nvPr>
            <p:ph type="ftr" sz="quarter" idx="11"/>
          </p:nvPr>
        </p:nvSpPr>
        <p:spPr/>
        <p:txBody>
          <a:bodyPr/>
          <a:lstStyle/>
          <a:p>
            <a:r>
              <a:rPr lang="en-US"/>
              <a:t>Collaborative Tools Meeting</a:t>
            </a:r>
          </a:p>
        </p:txBody>
      </p:sp>
      <p:sp>
        <p:nvSpPr>
          <p:cNvPr id="7" name="Slide Number Placeholder 6">
            <a:extLst>
              <a:ext uri="{FF2B5EF4-FFF2-40B4-BE49-F238E27FC236}">
                <a16:creationId xmlns:a16="http://schemas.microsoft.com/office/drawing/2014/main" id="{F5D1B839-4CF1-E154-1E7A-BC27F0FAC4DA}"/>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199097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BFE5-77E9-69C2-ED94-19110215135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F7CAFF-012D-AE76-71AF-15E084631A9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7DAE79-935F-2B62-D3F2-72F63F5356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F3A051-F4D6-A958-7ED5-A3D3025EA6DD}"/>
              </a:ext>
            </a:extLst>
          </p:cNvPr>
          <p:cNvSpPr>
            <a:spLocks noGrp="1"/>
          </p:cNvSpPr>
          <p:nvPr>
            <p:ph type="dt" sz="half" idx="10"/>
          </p:nvPr>
        </p:nvSpPr>
        <p:spPr/>
        <p:txBody>
          <a:bodyPr/>
          <a:lstStyle/>
          <a:p>
            <a:r>
              <a:rPr lang="en-US"/>
              <a:t>6/17/2026</a:t>
            </a:r>
          </a:p>
        </p:txBody>
      </p:sp>
      <p:sp>
        <p:nvSpPr>
          <p:cNvPr id="6" name="Footer Placeholder 5">
            <a:extLst>
              <a:ext uri="{FF2B5EF4-FFF2-40B4-BE49-F238E27FC236}">
                <a16:creationId xmlns:a16="http://schemas.microsoft.com/office/drawing/2014/main" id="{9449A86B-3E1B-93E1-DFA4-4C38435BB9BE}"/>
              </a:ext>
            </a:extLst>
          </p:cNvPr>
          <p:cNvSpPr>
            <a:spLocks noGrp="1"/>
          </p:cNvSpPr>
          <p:nvPr>
            <p:ph type="ftr" sz="quarter" idx="11"/>
          </p:nvPr>
        </p:nvSpPr>
        <p:spPr/>
        <p:txBody>
          <a:bodyPr/>
          <a:lstStyle/>
          <a:p>
            <a:r>
              <a:rPr lang="en-US"/>
              <a:t>Collaborative Tools Meeting</a:t>
            </a:r>
          </a:p>
        </p:txBody>
      </p:sp>
      <p:sp>
        <p:nvSpPr>
          <p:cNvPr id="7" name="Slide Number Placeholder 6">
            <a:extLst>
              <a:ext uri="{FF2B5EF4-FFF2-40B4-BE49-F238E27FC236}">
                <a16:creationId xmlns:a16="http://schemas.microsoft.com/office/drawing/2014/main" id="{1CC961D5-4F02-09BA-FB56-78B3F8309678}"/>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2695871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8D24-EDE1-C315-A615-CD203D4B3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29731F-D79D-6582-A69F-2CD636043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8A349-350F-86D0-08F0-6D29B942BF34}"/>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CE21B573-DC7D-6B61-3F31-62BBDA536B20}"/>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0FC81C7B-9473-350A-B59A-7EEE8F3654F5}"/>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1272722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B17E3-8B01-6BFA-07A8-36A8EAE7C42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282654-44BC-4DBD-8479-14CA6407199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764D6-DAAE-9690-7837-0C17BE96EC19}"/>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10F17A45-8DDC-7B59-8199-67EEFB87AD9E}"/>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FC360300-ACDB-EC7B-F0B6-9153D7304BCA}"/>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311972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AB34-511A-FD0A-45FB-B3D367E76A2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947CD7-C734-21F6-81DC-8290AD72156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45552A-C9A1-3B8D-7A2D-F5441EEA6A8E}"/>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4207893C-2C1F-EBE1-FB9B-B608C68488F9}"/>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4D856ED7-D41B-2D16-06CA-A7C673BE3CC3}"/>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302733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BA92-7908-1273-E767-7B2A32132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4B9B4-47EF-CC1D-C064-45CA347A2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63157-7AFE-02D8-18E0-37EED59654C4}"/>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2A3DEC48-4944-1100-0E64-1C1DB3CCDB24}"/>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4060AB3E-0CF0-B66D-CA0A-3C4AA0A736C3}"/>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276290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9262-B510-C432-D04D-8499F967DC8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A94D96B-5635-2E89-C26B-ACC811BE172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2199A-CBEA-7765-2943-D1FF7675EA1A}"/>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2B8D99E3-67B5-E122-9252-424B616A7BB5}"/>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442C15FD-16DF-FC3D-4F1B-9BFF1310DA51}"/>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268023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5E06-5C5A-4089-57EC-176D40AC4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F8A1A-0A38-BD51-B130-3E61C224E79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8B401-440A-2CFD-4FAD-13FC6AC691E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EFB9E2-BA7B-0D56-B8F3-60E2AB38DDBD}"/>
              </a:ext>
            </a:extLst>
          </p:cNvPr>
          <p:cNvSpPr>
            <a:spLocks noGrp="1"/>
          </p:cNvSpPr>
          <p:nvPr>
            <p:ph type="dt" sz="half" idx="10"/>
          </p:nvPr>
        </p:nvSpPr>
        <p:spPr/>
        <p:txBody>
          <a:bodyPr/>
          <a:lstStyle/>
          <a:p>
            <a:r>
              <a:rPr lang="en-US"/>
              <a:t>6/17/2026</a:t>
            </a:r>
          </a:p>
        </p:txBody>
      </p:sp>
      <p:sp>
        <p:nvSpPr>
          <p:cNvPr id="6" name="Footer Placeholder 5">
            <a:extLst>
              <a:ext uri="{FF2B5EF4-FFF2-40B4-BE49-F238E27FC236}">
                <a16:creationId xmlns:a16="http://schemas.microsoft.com/office/drawing/2014/main" id="{46B24088-5AEC-4DA0-5C47-F543B1B489C4}"/>
              </a:ext>
            </a:extLst>
          </p:cNvPr>
          <p:cNvSpPr>
            <a:spLocks noGrp="1"/>
          </p:cNvSpPr>
          <p:nvPr>
            <p:ph type="ftr" sz="quarter" idx="11"/>
          </p:nvPr>
        </p:nvSpPr>
        <p:spPr/>
        <p:txBody>
          <a:bodyPr/>
          <a:lstStyle/>
          <a:p>
            <a:r>
              <a:rPr lang="en-US"/>
              <a:t>Collaborative Tools Meeting</a:t>
            </a:r>
          </a:p>
        </p:txBody>
      </p:sp>
      <p:sp>
        <p:nvSpPr>
          <p:cNvPr id="7" name="Slide Number Placeholder 6">
            <a:extLst>
              <a:ext uri="{FF2B5EF4-FFF2-40B4-BE49-F238E27FC236}">
                <a16:creationId xmlns:a16="http://schemas.microsoft.com/office/drawing/2014/main" id="{CB1F257F-693C-3229-7620-D94FA6D81377}"/>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4034542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4561-025E-004B-C7A8-4739232C9A5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C9AB3-9AAD-BAA5-E760-92E2508A39E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52426-AE55-6BE5-ADC7-2590154B6F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B071D-0BA2-447D-120F-23A5BE6F9AA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DFD439-6179-397E-53A2-0C9D40C5767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2BBDD-4F03-E7A6-7A03-86CB71834B89}"/>
              </a:ext>
            </a:extLst>
          </p:cNvPr>
          <p:cNvSpPr>
            <a:spLocks noGrp="1"/>
          </p:cNvSpPr>
          <p:nvPr>
            <p:ph type="dt" sz="half" idx="10"/>
          </p:nvPr>
        </p:nvSpPr>
        <p:spPr/>
        <p:txBody>
          <a:bodyPr/>
          <a:lstStyle/>
          <a:p>
            <a:r>
              <a:rPr lang="en-US"/>
              <a:t>6/17/2026</a:t>
            </a:r>
          </a:p>
        </p:txBody>
      </p:sp>
      <p:sp>
        <p:nvSpPr>
          <p:cNvPr id="8" name="Footer Placeholder 7">
            <a:extLst>
              <a:ext uri="{FF2B5EF4-FFF2-40B4-BE49-F238E27FC236}">
                <a16:creationId xmlns:a16="http://schemas.microsoft.com/office/drawing/2014/main" id="{B437E2B5-E85C-FFB5-7CB4-227258449C8B}"/>
              </a:ext>
            </a:extLst>
          </p:cNvPr>
          <p:cNvSpPr>
            <a:spLocks noGrp="1"/>
          </p:cNvSpPr>
          <p:nvPr>
            <p:ph type="ftr" sz="quarter" idx="11"/>
          </p:nvPr>
        </p:nvSpPr>
        <p:spPr/>
        <p:txBody>
          <a:bodyPr/>
          <a:lstStyle/>
          <a:p>
            <a:r>
              <a:rPr lang="en-US"/>
              <a:t>Collaborative Tools Meeting</a:t>
            </a:r>
          </a:p>
        </p:txBody>
      </p:sp>
      <p:sp>
        <p:nvSpPr>
          <p:cNvPr id="9" name="Slide Number Placeholder 8">
            <a:extLst>
              <a:ext uri="{FF2B5EF4-FFF2-40B4-BE49-F238E27FC236}">
                <a16:creationId xmlns:a16="http://schemas.microsoft.com/office/drawing/2014/main" id="{B7ED8C27-580B-ECD0-7760-DB9DF74B0DE9}"/>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3773790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1C7B-176A-7987-56DF-4FB1FF9844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B5906-75B8-CA47-90FF-B40E10E463AF}"/>
              </a:ext>
            </a:extLst>
          </p:cNvPr>
          <p:cNvSpPr>
            <a:spLocks noGrp="1"/>
          </p:cNvSpPr>
          <p:nvPr>
            <p:ph type="dt" sz="half" idx="10"/>
          </p:nvPr>
        </p:nvSpPr>
        <p:spPr/>
        <p:txBody>
          <a:bodyPr/>
          <a:lstStyle/>
          <a:p>
            <a:r>
              <a:rPr lang="en-US"/>
              <a:t>6/17/2026</a:t>
            </a:r>
          </a:p>
        </p:txBody>
      </p:sp>
      <p:sp>
        <p:nvSpPr>
          <p:cNvPr id="4" name="Footer Placeholder 3">
            <a:extLst>
              <a:ext uri="{FF2B5EF4-FFF2-40B4-BE49-F238E27FC236}">
                <a16:creationId xmlns:a16="http://schemas.microsoft.com/office/drawing/2014/main" id="{9BF0E031-C721-04CB-329B-5C3D894CCC0D}"/>
              </a:ext>
            </a:extLst>
          </p:cNvPr>
          <p:cNvSpPr>
            <a:spLocks noGrp="1"/>
          </p:cNvSpPr>
          <p:nvPr>
            <p:ph type="ftr" sz="quarter" idx="11"/>
          </p:nvPr>
        </p:nvSpPr>
        <p:spPr/>
        <p:txBody>
          <a:bodyPr/>
          <a:lstStyle/>
          <a:p>
            <a:r>
              <a:rPr lang="en-US"/>
              <a:t>Collaborative Tools Meeting</a:t>
            </a:r>
          </a:p>
        </p:txBody>
      </p:sp>
      <p:sp>
        <p:nvSpPr>
          <p:cNvPr id="5" name="Slide Number Placeholder 4">
            <a:extLst>
              <a:ext uri="{FF2B5EF4-FFF2-40B4-BE49-F238E27FC236}">
                <a16:creationId xmlns:a16="http://schemas.microsoft.com/office/drawing/2014/main" id="{9FF6CBF7-6901-0C83-6C7C-815088464A96}"/>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647490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E1C9B-B735-78AF-127B-A74A000FB63E}"/>
              </a:ext>
            </a:extLst>
          </p:cNvPr>
          <p:cNvSpPr>
            <a:spLocks noGrp="1"/>
          </p:cNvSpPr>
          <p:nvPr>
            <p:ph type="dt" sz="half" idx="10"/>
          </p:nvPr>
        </p:nvSpPr>
        <p:spPr/>
        <p:txBody>
          <a:bodyPr/>
          <a:lstStyle/>
          <a:p>
            <a:r>
              <a:rPr lang="en-US"/>
              <a:t>6/17/2026</a:t>
            </a:r>
          </a:p>
        </p:txBody>
      </p:sp>
      <p:sp>
        <p:nvSpPr>
          <p:cNvPr id="3" name="Footer Placeholder 2">
            <a:extLst>
              <a:ext uri="{FF2B5EF4-FFF2-40B4-BE49-F238E27FC236}">
                <a16:creationId xmlns:a16="http://schemas.microsoft.com/office/drawing/2014/main" id="{66608120-3DBA-5C15-1F08-AAD72542C0E1}"/>
              </a:ext>
            </a:extLst>
          </p:cNvPr>
          <p:cNvSpPr>
            <a:spLocks noGrp="1"/>
          </p:cNvSpPr>
          <p:nvPr>
            <p:ph type="ftr" sz="quarter" idx="11"/>
          </p:nvPr>
        </p:nvSpPr>
        <p:spPr/>
        <p:txBody>
          <a:bodyPr/>
          <a:lstStyle/>
          <a:p>
            <a:r>
              <a:rPr lang="en-US"/>
              <a:t>Collaborative Tools Meeting</a:t>
            </a:r>
          </a:p>
        </p:txBody>
      </p:sp>
      <p:sp>
        <p:nvSpPr>
          <p:cNvPr id="4" name="Slide Number Placeholder 3">
            <a:extLst>
              <a:ext uri="{FF2B5EF4-FFF2-40B4-BE49-F238E27FC236}">
                <a16:creationId xmlns:a16="http://schemas.microsoft.com/office/drawing/2014/main" id="{66305029-1627-473B-0BAB-1C2F3271431A}"/>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57551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2A3A-ED7F-C1A1-3087-72B30DE6FD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4F622D-E5C4-97C5-3E1F-B8EA3C7139D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6DACA-02F4-D01D-3321-F37E2906D08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0041F7-FB4D-016B-36A3-3AAEAF741DC0}"/>
              </a:ext>
            </a:extLst>
          </p:cNvPr>
          <p:cNvSpPr>
            <a:spLocks noGrp="1"/>
          </p:cNvSpPr>
          <p:nvPr>
            <p:ph type="dt" sz="half" idx="10"/>
          </p:nvPr>
        </p:nvSpPr>
        <p:spPr/>
        <p:txBody>
          <a:bodyPr/>
          <a:lstStyle/>
          <a:p>
            <a:r>
              <a:rPr lang="en-US"/>
              <a:t>6/17/2026</a:t>
            </a:r>
          </a:p>
        </p:txBody>
      </p:sp>
      <p:sp>
        <p:nvSpPr>
          <p:cNvPr id="6" name="Footer Placeholder 5">
            <a:extLst>
              <a:ext uri="{FF2B5EF4-FFF2-40B4-BE49-F238E27FC236}">
                <a16:creationId xmlns:a16="http://schemas.microsoft.com/office/drawing/2014/main" id="{9E469B2C-598D-7489-04C4-53A0E599E0C5}"/>
              </a:ext>
            </a:extLst>
          </p:cNvPr>
          <p:cNvSpPr>
            <a:spLocks noGrp="1"/>
          </p:cNvSpPr>
          <p:nvPr>
            <p:ph type="ftr" sz="quarter" idx="11"/>
          </p:nvPr>
        </p:nvSpPr>
        <p:spPr/>
        <p:txBody>
          <a:bodyPr/>
          <a:lstStyle/>
          <a:p>
            <a:r>
              <a:rPr lang="en-US"/>
              <a:t>Collaborative Tools Meeting</a:t>
            </a:r>
          </a:p>
        </p:txBody>
      </p:sp>
      <p:sp>
        <p:nvSpPr>
          <p:cNvPr id="7" name="Slide Number Placeholder 6">
            <a:extLst>
              <a:ext uri="{FF2B5EF4-FFF2-40B4-BE49-F238E27FC236}">
                <a16:creationId xmlns:a16="http://schemas.microsoft.com/office/drawing/2014/main" id="{99DFCB9C-A0FF-8B09-B7F6-0AE1B6242CDD}"/>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270124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D3AD-A53C-9FD4-318C-1F4BA8DA0C2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6E6B677-3CCB-AAD5-582C-4375F193A36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99CB5C-76BD-9AED-2315-60B5A0F1F3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673BD1-9B5C-105B-746B-AB71A898972F}"/>
              </a:ext>
            </a:extLst>
          </p:cNvPr>
          <p:cNvSpPr>
            <a:spLocks noGrp="1"/>
          </p:cNvSpPr>
          <p:nvPr>
            <p:ph type="dt" sz="half" idx="10"/>
          </p:nvPr>
        </p:nvSpPr>
        <p:spPr/>
        <p:txBody>
          <a:bodyPr/>
          <a:lstStyle/>
          <a:p>
            <a:r>
              <a:rPr lang="en-US"/>
              <a:t>6/17/2026</a:t>
            </a:r>
          </a:p>
        </p:txBody>
      </p:sp>
      <p:sp>
        <p:nvSpPr>
          <p:cNvPr id="6" name="Footer Placeholder 5">
            <a:extLst>
              <a:ext uri="{FF2B5EF4-FFF2-40B4-BE49-F238E27FC236}">
                <a16:creationId xmlns:a16="http://schemas.microsoft.com/office/drawing/2014/main" id="{BB9F82F6-6F88-C36E-4EA2-B88F37AF8737}"/>
              </a:ext>
            </a:extLst>
          </p:cNvPr>
          <p:cNvSpPr>
            <a:spLocks noGrp="1"/>
          </p:cNvSpPr>
          <p:nvPr>
            <p:ph type="ftr" sz="quarter" idx="11"/>
          </p:nvPr>
        </p:nvSpPr>
        <p:spPr/>
        <p:txBody>
          <a:bodyPr/>
          <a:lstStyle/>
          <a:p>
            <a:r>
              <a:rPr lang="en-US"/>
              <a:t>Collaborative Tools Meeting</a:t>
            </a:r>
          </a:p>
        </p:txBody>
      </p:sp>
      <p:sp>
        <p:nvSpPr>
          <p:cNvPr id="7" name="Slide Number Placeholder 6">
            <a:extLst>
              <a:ext uri="{FF2B5EF4-FFF2-40B4-BE49-F238E27FC236}">
                <a16:creationId xmlns:a16="http://schemas.microsoft.com/office/drawing/2014/main" id="{30082276-A3E9-F29D-EF5F-FBAE65D27E78}"/>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83076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58DC-EC7D-1AAE-FC0C-EFA2DBBA96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19D6F-A165-85EA-8148-8317F9EDFE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50DB6-7CEF-B406-D3D9-151521C949CE}"/>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FAE2322C-6410-55F0-D892-B131B6997969}"/>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E88312EE-FC0C-F3A3-E0D7-778686D8C375}"/>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168117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99AC2-BF2C-3B86-904C-346D92D26B7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EC373F-E4F1-6A11-3C23-AEBA271E783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73865-0919-6864-3097-95B6E7972ED2}"/>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EBA333B7-AA9C-C8D3-A171-FE697565EE4F}"/>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AA9917D7-4F3D-F06C-89C8-B22ED9066061}"/>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377882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3DE1-8B46-2B68-A834-4806BFC9A682}"/>
              </a:ext>
            </a:extLst>
          </p:cNvPr>
          <p:cNvSpPr>
            <a:spLocks noGrp="1"/>
          </p:cNvSpPr>
          <p:nvPr>
            <p:ph type="ctrTitle"/>
          </p:nvPr>
        </p:nvSpPr>
        <p:spPr>
          <a:xfrm>
            <a:off x="4960226" y="304800"/>
            <a:ext cx="3856640" cy="1790700"/>
          </a:xfrm>
        </p:spPr>
        <p:txBody>
          <a:bodyPr anchor="b"/>
          <a:lstStyle>
            <a:lvl1pPr algn="ctr">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FA3A558-A4F2-B68B-DD21-8024DBE2DCD8}"/>
              </a:ext>
            </a:extLst>
          </p:cNvPr>
          <p:cNvSpPr>
            <a:spLocks noGrp="1"/>
          </p:cNvSpPr>
          <p:nvPr>
            <p:ph type="subTitle" idx="1"/>
          </p:nvPr>
        </p:nvSpPr>
        <p:spPr>
          <a:xfrm>
            <a:off x="5586906" y="2293596"/>
            <a:ext cx="2928445"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9B1F0-F476-6620-2CF7-516FE8A1BFE9}"/>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876C55F4-B7F0-7568-77DB-8A031B9CBAC4}"/>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7048AEC6-5679-438D-2BD2-D8EF89C34A88}"/>
              </a:ext>
            </a:extLst>
          </p:cNvPr>
          <p:cNvSpPr>
            <a:spLocks noGrp="1"/>
          </p:cNvSpPr>
          <p:nvPr>
            <p:ph type="sldNum" sz="quarter" idx="12"/>
          </p:nvPr>
        </p:nvSpPr>
        <p:spPr/>
        <p:txBody>
          <a:bodyPr/>
          <a:lstStyle/>
          <a:p>
            <a:fld id="{6777D382-6882-46F9-AD0A-55A2997F04B7}" type="slidenum">
              <a:rPr lang="en-US" smtClean="0"/>
              <a:t>‹#›</a:t>
            </a:fld>
            <a:endParaRPr lang="en-US"/>
          </a:p>
        </p:txBody>
      </p:sp>
    </p:spTree>
    <p:extLst>
      <p:ext uri="{BB962C8B-B14F-4D97-AF65-F5344CB8AC3E}">
        <p14:creationId xmlns:p14="http://schemas.microsoft.com/office/powerpoint/2010/main" val="42642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9FDA3-D536-758C-D09F-1635A0E5A38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48FDDB-0334-413D-93E8-95AFA1A41CA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7CFD-5CB5-59CF-8E90-373EF9574F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r>
              <a:rPr lang="en-US"/>
              <a:t>6/17/2026</a:t>
            </a:r>
          </a:p>
        </p:txBody>
      </p:sp>
      <p:sp>
        <p:nvSpPr>
          <p:cNvPr id="5" name="Footer Placeholder 4">
            <a:extLst>
              <a:ext uri="{FF2B5EF4-FFF2-40B4-BE49-F238E27FC236}">
                <a16:creationId xmlns:a16="http://schemas.microsoft.com/office/drawing/2014/main" id="{5A2A7CE9-7425-68D9-EC94-63B29051626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Collaborative Tools Meeting</a:t>
            </a:r>
          </a:p>
        </p:txBody>
      </p:sp>
      <p:sp>
        <p:nvSpPr>
          <p:cNvPr id="6" name="Slide Number Placeholder 5">
            <a:extLst>
              <a:ext uri="{FF2B5EF4-FFF2-40B4-BE49-F238E27FC236}">
                <a16:creationId xmlns:a16="http://schemas.microsoft.com/office/drawing/2014/main" id="{84EACB99-64B2-CC42-572F-84EED98126F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777D382-6882-46F9-AD0A-55A2997F04B7}" type="slidenum">
              <a:rPr lang="en-US" smtClean="0"/>
              <a:t>‹#›</a:t>
            </a:fld>
            <a:endParaRPr lang="en-US"/>
          </a:p>
        </p:txBody>
      </p:sp>
    </p:spTree>
    <p:extLst>
      <p:ext uri="{BB962C8B-B14F-4D97-AF65-F5344CB8AC3E}">
        <p14:creationId xmlns:p14="http://schemas.microsoft.com/office/powerpoint/2010/main" val="58041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BB4CE-BDD6-0140-7004-520D4D62ACB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5F9E5-1D88-D574-889C-49955B5818C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9A1C8-C595-E3AC-0813-004238830A4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6/17/2026</a:t>
            </a:r>
          </a:p>
        </p:txBody>
      </p:sp>
      <p:sp>
        <p:nvSpPr>
          <p:cNvPr id="5" name="Footer Placeholder 4">
            <a:extLst>
              <a:ext uri="{FF2B5EF4-FFF2-40B4-BE49-F238E27FC236}">
                <a16:creationId xmlns:a16="http://schemas.microsoft.com/office/drawing/2014/main" id="{B1E72998-AA47-DCE8-6929-79E93B17022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Collaborative Tools Meeting</a:t>
            </a:r>
          </a:p>
        </p:txBody>
      </p:sp>
      <p:sp>
        <p:nvSpPr>
          <p:cNvPr id="6" name="Slide Number Placeholder 5">
            <a:extLst>
              <a:ext uri="{FF2B5EF4-FFF2-40B4-BE49-F238E27FC236}">
                <a16:creationId xmlns:a16="http://schemas.microsoft.com/office/drawing/2014/main" id="{07F8CAE8-F96F-3E9F-7C41-E6C6FBAE85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A14187-AF44-4271-AA62-1C5C376B8E74}" type="slidenum">
              <a:rPr lang="en-US" smtClean="0"/>
              <a:t>‹#›</a:t>
            </a:fld>
            <a:endParaRPr lang="en-US"/>
          </a:p>
        </p:txBody>
      </p:sp>
    </p:spTree>
    <p:extLst>
      <p:ext uri="{BB962C8B-B14F-4D97-AF65-F5344CB8AC3E}">
        <p14:creationId xmlns:p14="http://schemas.microsoft.com/office/powerpoint/2010/main" val="4197762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cssh.rhic.bnl.gov/"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hyperlink" Target="https://cdb.eic.bnl.gov/cdb"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zenodo.org/records/13924160%20for%20ePIC"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AE69-B494-68D1-AA62-0342524EE823}"/>
              </a:ext>
            </a:extLst>
          </p:cNvPr>
          <p:cNvSpPr>
            <a:spLocks noGrp="1"/>
          </p:cNvSpPr>
          <p:nvPr>
            <p:ph type="ctrTitle"/>
          </p:nvPr>
        </p:nvSpPr>
        <p:spPr>
          <a:xfrm>
            <a:off x="5113360" y="1432062"/>
            <a:ext cx="3856640" cy="1790700"/>
          </a:xfrm>
        </p:spPr>
        <p:txBody>
          <a:bodyPr>
            <a:normAutofit fontScale="90000"/>
          </a:bodyPr>
          <a:lstStyle/>
          <a:p>
            <a:br>
              <a:rPr lang="en-US" dirty="0"/>
            </a:br>
            <a:br>
              <a:rPr lang="en-US" dirty="0"/>
            </a:br>
            <a:br>
              <a:rPr lang="en-US" dirty="0"/>
            </a:br>
            <a:r>
              <a:rPr lang="en-US" dirty="0"/>
              <a:t>Collaborative Tools</a:t>
            </a:r>
          </a:p>
        </p:txBody>
      </p:sp>
      <p:sp>
        <p:nvSpPr>
          <p:cNvPr id="3" name="Subtitle 2">
            <a:extLst>
              <a:ext uri="{FF2B5EF4-FFF2-40B4-BE49-F238E27FC236}">
                <a16:creationId xmlns:a16="http://schemas.microsoft.com/office/drawing/2014/main" id="{201E341D-878F-525F-9E15-72B001C1887A}"/>
              </a:ext>
            </a:extLst>
          </p:cNvPr>
          <p:cNvSpPr>
            <a:spLocks noGrp="1"/>
          </p:cNvSpPr>
          <p:nvPr>
            <p:ph type="subTitle" idx="1"/>
          </p:nvPr>
        </p:nvSpPr>
        <p:spPr>
          <a:xfrm>
            <a:off x="5113361" y="3532534"/>
            <a:ext cx="3703504" cy="840369"/>
          </a:xfrm>
        </p:spPr>
        <p:txBody>
          <a:bodyPr>
            <a:normAutofit fontScale="85000" lnSpcReduction="20000"/>
          </a:bodyPr>
          <a:lstStyle/>
          <a:p>
            <a:r>
              <a:rPr lang="en-US" dirty="0"/>
              <a:t>John Lajoie</a:t>
            </a:r>
          </a:p>
          <a:p>
            <a:r>
              <a:rPr lang="en-US" i="1" dirty="0" err="1"/>
              <a:t>ePIC</a:t>
            </a:r>
            <a:r>
              <a:rPr lang="en-US" i="1" dirty="0"/>
              <a:t> Spokesperson</a:t>
            </a:r>
          </a:p>
          <a:p>
            <a:r>
              <a:rPr lang="en-US" i="1" dirty="0"/>
              <a:t>Oak Ridge National Laboratory</a:t>
            </a:r>
          </a:p>
        </p:txBody>
      </p:sp>
      <p:pic>
        <p:nvPicPr>
          <p:cNvPr id="8" name="Picture 7">
            <a:extLst>
              <a:ext uri="{FF2B5EF4-FFF2-40B4-BE49-F238E27FC236}">
                <a16:creationId xmlns:a16="http://schemas.microsoft.com/office/drawing/2014/main" id="{3AF74F63-E6D4-1C03-5C6D-B58657B3165B}"/>
              </a:ext>
            </a:extLst>
          </p:cNvPr>
          <p:cNvPicPr>
            <a:picLocks noChangeAspect="1"/>
          </p:cNvPicPr>
          <p:nvPr/>
        </p:nvPicPr>
        <p:blipFill>
          <a:blip r:embed="rId2"/>
          <a:stretch>
            <a:fillRect/>
          </a:stretch>
        </p:blipFill>
        <p:spPr>
          <a:xfrm>
            <a:off x="6387860" y="1052788"/>
            <a:ext cx="1307641" cy="941399"/>
          </a:xfrm>
          <a:prstGeom prst="rect">
            <a:avLst/>
          </a:prstGeom>
        </p:spPr>
      </p:pic>
      <p:sp>
        <p:nvSpPr>
          <p:cNvPr id="4" name="Date Placeholder 3">
            <a:extLst>
              <a:ext uri="{FF2B5EF4-FFF2-40B4-BE49-F238E27FC236}">
                <a16:creationId xmlns:a16="http://schemas.microsoft.com/office/drawing/2014/main" id="{953E3AF1-D4E7-0982-9618-5142D2DB18B9}"/>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D2850C4E-C089-E7BC-04C8-D2BA0C5E381B}"/>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43D49F28-764C-AFB8-AAAD-7CC7B62094A7}"/>
              </a:ext>
            </a:extLst>
          </p:cNvPr>
          <p:cNvSpPr>
            <a:spLocks noGrp="1"/>
          </p:cNvSpPr>
          <p:nvPr>
            <p:ph type="sldNum" sz="quarter" idx="12"/>
          </p:nvPr>
        </p:nvSpPr>
        <p:spPr/>
        <p:txBody>
          <a:bodyPr/>
          <a:lstStyle/>
          <a:p>
            <a:fld id="{6777D382-6882-46F9-AD0A-55A2997F04B7}" type="slidenum">
              <a:rPr lang="en-US" smtClean="0"/>
              <a:t>1</a:t>
            </a:fld>
            <a:endParaRPr lang="en-US"/>
          </a:p>
        </p:txBody>
      </p:sp>
    </p:spTree>
    <p:extLst>
      <p:ext uri="{BB962C8B-B14F-4D97-AF65-F5344CB8AC3E}">
        <p14:creationId xmlns:p14="http://schemas.microsoft.com/office/powerpoint/2010/main" val="399374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708B-CD4E-A2C8-1DBE-EC5CB5FA0E52}"/>
              </a:ext>
            </a:extLst>
          </p:cNvPr>
          <p:cNvSpPr>
            <a:spLocks noGrp="1"/>
          </p:cNvSpPr>
          <p:nvPr>
            <p:ph type="title"/>
          </p:nvPr>
        </p:nvSpPr>
        <p:spPr/>
        <p:txBody>
          <a:bodyPr>
            <a:normAutofit fontScale="90000"/>
          </a:bodyPr>
          <a:lstStyle/>
          <a:p>
            <a:r>
              <a:rPr lang="en-US" b="1" dirty="0">
                <a:solidFill>
                  <a:schemeClr val="tx2">
                    <a:lumMod val="50000"/>
                    <a:lumOff val="50000"/>
                  </a:schemeClr>
                </a:solidFill>
              </a:rPr>
              <a:t>Automated Simulation Production Workflows</a:t>
            </a:r>
          </a:p>
        </p:txBody>
      </p:sp>
      <p:sp>
        <p:nvSpPr>
          <p:cNvPr id="3" name="Content Placeholder 2">
            <a:extLst>
              <a:ext uri="{FF2B5EF4-FFF2-40B4-BE49-F238E27FC236}">
                <a16:creationId xmlns:a16="http://schemas.microsoft.com/office/drawing/2014/main" id="{D04029BC-88F3-A8A1-6E08-9FBC12855F6D}"/>
              </a:ext>
            </a:extLst>
          </p:cNvPr>
          <p:cNvSpPr>
            <a:spLocks noGrp="1"/>
          </p:cNvSpPr>
          <p:nvPr>
            <p:ph idx="1"/>
          </p:nvPr>
        </p:nvSpPr>
        <p:spPr>
          <a:xfrm>
            <a:off x="628650" y="1268016"/>
            <a:ext cx="7886700" cy="3364707"/>
          </a:xfrm>
        </p:spPr>
        <p:txBody>
          <a:bodyPr/>
          <a:lstStyle/>
          <a:p>
            <a:r>
              <a:rPr lang="en-US" dirty="0"/>
              <a:t>Automated workflows are critical to support the simulation production needs of the collaboration with limited workforce</a:t>
            </a:r>
          </a:p>
          <a:p>
            <a:r>
              <a:rPr lang="en-US" dirty="0"/>
              <a:t>More details in the Software and Computing Meeting on June 24</a:t>
            </a:r>
            <a:r>
              <a:rPr lang="en-US" baseline="30000" dirty="0"/>
              <a:t>th</a:t>
            </a:r>
            <a:r>
              <a:rPr lang="en-US" dirty="0"/>
              <a:t> </a:t>
            </a:r>
          </a:p>
          <a:p>
            <a:r>
              <a:rPr lang="en-US" dirty="0"/>
              <a:t>Likely to be our first “special case” need for </a:t>
            </a:r>
            <a:r>
              <a:rPr lang="en-US" dirty="0" err="1"/>
              <a:t>ePIC</a:t>
            </a:r>
            <a:endParaRPr lang="en-US" dirty="0"/>
          </a:p>
          <a:p>
            <a:r>
              <a:rPr lang="en-US" dirty="0"/>
              <a:t>By the July collaboration meeting, we want to have a plan for a server running an </a:t>
            </a:r>
            <a:r>
              <a:rPr lang="en-US" b="1" dirty="0"/>
              <a:t>agentic workflow </a:t>
            </a:r>
            <a:r>
              <a:rPr lang="en-US" dirty="0"/>
              <a:t>at the host labs that supports the automated production workflows and a timeline.</a:t>
            </a:r>
          </a:p>
          <a:p>
            <a:r>
              <a:rPr lang="en-US" dirty="0"/>
              <a:t>Will pursue discussions through ECSJI.</a:t>
            </a:r>
          </a:p>
        </p:txBody>
      </p:sp>
      <p:sp>
        <p:nvSpPr>
          <p:cNvPr id="4" name="Date Placeholder 3">
            <a:extLst>
              <a:ext uri="{FF2B5EF4-FFF2-40B4-BE49-F238E27FC236}">
                <a16:creationId xmlns:a16="http://schemas.microsoft.com/office/drawing/2014/main" id="{02238C9C-7B53-79D4-A2F1-B012155BBA5F}"/>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85D17F56-99FD-0805-02ED-F62FBA7D7524}"/>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90EDB8D0-7198-A329-70D5-0953971E28B6}"/>
              </a:ext>
            </a:extLst>
          </p:cNvPr>
          <p:cNvSpPr>
            <a:spLocks noGrp="1"/>
          </p:cNvSpPr>
          <p:nvPr>
            <p:ph type="sldNum" sz="quarter" idx="12"/>
          </p:nvPr>
        </p:nvSpPr>
        <p:spPr/>
        <p:txBody>
          <a:bodyPr/>
          <a:lstStyle/>
          <a:p>
            <a:fld id="{6777D382-6882-46F9-AD0A-55A2997F04B7}" type="slidenum">
              <a:rPr lang="en-US" smtClean="0"/>
              <a:t>10</a:t>
            </a:fld>
            <a:endParaRPr lang="en-US"/>
          </a:p>
        </p:txBody>
      </p:sp>
    </p:spTree>
    <p:extLst>
      <p:ext uri="{BB962C8B-B14F-4D97-AF65-F5344CB8AC3E}">
        <p14:creationId xmlns:p14="http://schemas.microsoft.com/office/powerpoint/2010/main" val="268496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D163-A3B7-5568-4DA0-F293B9AD9146}"/>
              </a:ext>
            </a:extLst>
          </p:cNvPr>
          <p:cNvSpPr>
            <a:spLocks noGrp="1"/>
          </p:cNvSpPr>
          <p:nvPr>
            <p:ph type="title"/>
          </p:nvPr>
        </p:nvSpPr>
        <p:spPr>
          <a:xfrm>
            <a:off x="311700" y="131864"/>
            <a:ext cx="8520600" cy="572700"/>
          </a:xfrm>
        </p:spPr>
        <p:txBody>
          <a:bodyPr>
            <a:noAutofit/>
          </a:bodyPr>
          <a:lstStyle/>
          <a:p>
            <a:r>
              <a:rPr lang="en" sz="2400" dirty="0"/>
              <a:t>Summary of Collaborative Tools and Services Usage &amp; Plans</a:t>
            </a:r>
            <a:endParaRPr lang="en-US" sz="2400" dirty="0"/>
          </a:p>
        </p:txBody>
      </p:sp>
      <p:graphicFrame>
        <p:nvGraphicFramePr>
          <p:cNvPr id="5" name="Google Shape;82;p17">
            <a:extLst>
              <a:ext uri="{FF2B5EF4-FFF2-40B4-BE49-F238E27FC236}">
                <a16:creationId xmlns:a16="http://schemas.microsoft.com/office/drawing/2014/main" id="{928EF499-4DFD-899E-B66A-C807DAE83054}"/>
              </a:ext>
            </a:extLst>
          </p:cNvPr>
          <p:cNvGraphicFramePr/>
          <p:nvPr>
            <p:extLst>
              <p:ext uri="{D42A27DB-BD31-4B8C-83A1-F6EECF244321}">
                <p14:modId xmlns:p14="http://schemas.microsoft.com/office/powerpoint/2010/main" val="2121354038"/>
              </p:ext>
            </p:extLst>
          </p:nvPr>
        </p:nvGraphicFramePr>
        <p:xfrm>
          <a:off x="159375" y="704564"/>
          <a:ext cx="8825250" cy="4367538"/>
        </p:xfrm>
        <a:graphic>
          <a:graphicData uri="http://schemas.openxmlformats.org/drawingml/2006/table">
            <a:tbl>
              <a:tblPr>
                <a:noFill/>
              </a:tblPr>
              <a:tblGrid>
                <a:gridCol w="1941800">
                  <a:extLst>
                    <a:ext uri="{9D8B030D-6E8A-4147-A177-3AD203B41FA5}">
                      <a16:colId xmlns:a16="http://schemas.microsoft.com/office/drawing/2014/main" val="20000"/>
                    </a:ext>
                  </a:extLst>
                </a:gridCol>
                <a:gridCol w="1682068">
                  <a:extLst>
                    <a:ext uri="{9D8B030D-6E8A-4147-A177-3AD203B41FA5}">
                      <a16:colId xmlns:a16="http://schemas.microsoft.com/office/drawing/2014/main" val="20001"/>
                    </a:ext>
                  </a:extLst>
                </a:gridCol>
                <a:gridCol w="2449607">
                  <a:extLst>
                    <a:ext uri="{9D8B030D-6E8A-4147-A177-3AD203B41FA5}">
                      <a16:colId xmlns:a16="http://schemas.microsoft.com/office/drawing/2014/main" val="20002"/>
                    </a:ext>
                  </a:extLst>
                </a:gridCol>
                <a:gridCol w="2751775">
                  <a:extLst>
                    <a:ext uri="{9D8B030D-6E8A-4147-A177-3AD203B41FA5}">
                      <a16:colId xmlns:a16="http://schemas.microsoft.com/office/drawing/2014/main" val="20003"/>
                    </a:ext>
                  </a:extLst>
                </a:gridCol>
              </a:tblGrid>
              <a:tr h="423823">
                <a:tc>
                  <a:txBody>
                    <a:bodyPr/>
                    <a:lstStyle/>
                    <a:p>
                      <a:pPr marL="0" lvl="0" indent="0" algn="l" rtl="0">
                        <a:spcBef>
                          <a:spcPts val="0"/>
                        </a:spcBef>
                        <a:spcAft>
                          <a:spcPts val="0"/>
                        </a:spcAft>
                        <a:buNone/>
                      </a:pPr>
                      <a:r>
                        <a:rPr lang="en" b="1" dirty="0"/>
                        <a:t>Service Pillar</a:t>
                      </a:r>
                      <a:endParaRPr b="1" dirty="0"/>
                    </a:p>
                  </a:txBody>
                  <a:tcPr marL="91425" marR="91425" marT="91425" marB="91425">
                    <a:solidFill>
                      <a:schemeClr val="accent1"/>
                    </a:solidFill>
                  </a:tcPr>
                </a:tc>
                <a:tc>
                  <a:txBody>
                    <a:bodyPr/>
                    <a:lstStyle/>
                    <a:p>
                      <a:pPr marL="0" lvl="0" indent="0" algn="l" rtl="0">
                        <a:spcBef>
                          <a:spcPts val="0"/>
                        </a:spcBef>
                        <a:spcAft>
                          <a:spcPts val="0"/>
                        </a:spcAft>
                        <a:buNone/>
                      </a:pPr>
                      <a:r>
                        <a:rPr lang="en" b="1" dirty="0"/>
                        <a:t>Current Status</a:t>
                      </a:r>
                      <a:endParaRPr b="1" dirty="0"/>
                    </a:p>
                  </a:txBody>
                  <a:tcPr marL="91425" marR="91425" marT="91425" marB="91425">
                    <a:solidFill>
                      <a:schemeClr val="accent1"/>
                    </a:solidFill>
                  </a:tcPr>
                </a:tc>
                <a:tc>
                  <a:txBody>
                    <a:bodyPr/>
                    <a:lstStyle/>
                    <a:p>
                      <a:pPr marL="0" lvl="0" indent="0" algn="l" rtl="0">
                        <a:spcBef>
                          <a:spcPts val="0"/>
                        </a:spcBef>
                        <a:spcAft>
                          <a:spcPts val="0"/>
                        </a:spcAft>
                        <a:buNone/>
                      </a:pPr>
                      <a:r>
                        <a:rPr lang="en" b="1" dirty="0"/>
                        <a:t>Details &amp; Expertise</a:t>
                      </a:r>
                      <a:endParaRPr b="1" dirty="0"/>
                    </a:p>
                  </a:txBody>
                  <a:tcPr marL="91425" marR="91425" marT="91425" marB="91425">
                    <a:solidFill>
                      <a:schemeClr val="accent1"/>
                    </a:solidFill>
                  </a:tcPr>
                </a:tc>
                <a:tc>
                  <a:txBody>
                    <a:bodyPr/>
                    <a:lstStyle/>
                    <a:p>
                      <a:pPr marL="0" lvl="0" indent="0" algn="l" rtl="0">
                        <a:spcBef>
                          <a:spcPts val="0"/>
                        </a:spcBef>
                        <a:spcAft>
                          <a:spcPts val="0"/>
                        </a:spcAft>
                        <a:buNone/>
                      </a:pPr>
                      <a:r>
                        <a:rPr lang="en" b="1" dirty="0"/>
                        <a:t>Future Plans</a:t>
                      </a:r>
                      <a:endParaRPr b="1" dirty="0"/>
                    </a:p>
                  </a:txBody>
                  <a:tcPr marL="91425" marR="91425" marT="91425" marB="91425">
                    <a:solidFill>
                      <a:schemeClr val="accent1"/>
                    </a:solidFill>
                  </a:tcPr>
                </a:tc>
                <a:extLst>
                  <a:ext uri="{0D108BD9-81ED-4DB2-BD59-A6C34878D82A}">
                    <a16:rowId xmlns:a16="http://schemas.microsoft.com/office/drawing/2014/main" val="10000"/>
                  </a:ext>
                </a:extLst>
              </a:tr>
              <a:tr h="612016">
                <a:tc>
                  <a:txBody>
                    <a:bodyPr/>
                    <a:lstStyle/>
                    <a:p>
                      <a:pPr marL="0" lvl="0" indent="0" algn="l" rtl="0">
                        <a:spcBef>
                          <a:spcPts val="0"/>
                        </a:spcBef>
                        <a:spcAft>
                          <a:spcPts val="0"/>
                        </a:spcAft>
                        <a:buNone/>
                      </a:pPr>
                      <a:r>
                        <a:rPr lang="en" sz="1200" b="1" dirty="0"/>
                        <a:t>Phonebook</a:t>
                      </a:r>
                    </a:p>
                    <a:p>
                      <a:pPr marL="0" lvl="0" indent="0" algn="l" rtl="0">
                        <a:spcBef>
                          <a:spcPts val="0"/>
                        </a:spcBef>
                        <a:spcAft>
                          <a:spcPts val="0"/>
                        </a:spcAft>
                        <a:buNone/>
                      </a:pPr>
                      <a:r>
                        <a:rPr lang="en" sz="1200" b="1" dirty="0"/>
                        <a:t>[Membership Database]</a:t>
                      </a:r>
                      <a:endParaRPr sz="1200" b="1" dirty="0"/>
                    </a:p>
                  </a:txBody>
                  <a:tcPr marL="91425" marR="91425" marT="91425" marB="91425"/>
                </a:tc>
                <a:tc>
                  <a:txBody>
                    <a:bodyPr/>
                    <a:lstStyle/>
                    <a:p>
                      <a:pPr marL="0" lvl="0" indent="0" algn="l" rtl="0">
                        <a:spcBef>
                          <a:spcPts val="0"/>
                        </a:spcBef>
                        <a:spcAft>
                          <a:spcPts val="0"/>
                        </a:spcAft>
                        <a:buNone/>
                      </a:pPr>
                      <a:r>
                        <a:rPr lang="en-US" sz="1200" i="1" dirty="0"/>
                        <a:t>Production</a:t>
                      </a:r>
                    </a:p>
                  </a:txBody>
                  <a:tcPr marL="91425" marR="91425" marT="91425" marB="91425"/>
                </a:tc>
                <a:tc>
                  <a:txBody>
                    <a:bodyPr/>
                    <a:lstStyle/>
                    <a:p>
                      <a:pPr marL="0" lvl="0" indent="0" algn="l" rtl="0">
                        <a:spcBef>
                          <a:spcPts val="0"/>
                        </a:spcBef>
                        <a:spcAft>
                          <a:spcPts val="0"/>
                        </a:spcAft>
                        <a:buNone/>
                      </a:pPr>
                      <a:r>
                        <a:rPr lang="en-US" sz="1200" i="1" dirty="0"/>
                        <a:t>Integrated with Indico </a:t>
                      </a:r>
                    </a:p>
                    <a:p>
                      <a:pPr marL="0" lvl="0" indent="0" algn="l" rtl="0">
                        <a:spcBef>
                          <a:spcPts val="0"/>
                        </a:spcBef>
                        <a:spcAft>
                          <a:spcPts val="0"/>
                        </a:spcAft>
                        <a:buNone/>
                      </a:pPr>
                      <a:r>
                        <a:rPr lang="en-US" sz="1200" i="1" dirty="0"/>
                        <a:t>Phonebook data is maintained by the collaboration</a:t>
                      </a:r>
                      <a:endParaRPr sz="1200" i="1" dirty="0"/>
                    </a:p>
                  </a:txBody>
                  <a:tcPr marL="91425" marR="91425" marT="91425" marB="91425"/>
                </a:tc>
                <a:tc>
                  <a:txBody>
                    <a:bodyPr/>
                    <a:lstStyle/>
                    <a:p>
                      <a:pPr marL="0" lvl="0" indent="0" algn="l" rtl="0">
                        <a:spcBef>
                          <a:spcPts val="0"/>
                        </a:spcBef>
                        <a:spcAft>
                          <a:spcPts val="0"/>
                        </a:spcAft>
                        <a:buNone/>
                      </a:pPr>
                      <a:r>
                        <a:rPr lang="en-US" sz="1200" i="1" dirty="0"/>
                        <a:t>Production instance at BNL but need sustainable support, integration with future tools</a:t>
                      </a:r>
                      <a:endParaRPr sz="1200" i="1" dirty="0"/>
                    </a:p>
                  </a:txBody>
                  <a:tcPr marL="91425" marR="91425" marT="91425" marB="91425"/>
                </a:tc>
                <a:extLst>
                  <a:ext uri="{0D108BD9-81ED-4DB2-BD59-A6C34878D82A}">
                    <a16:rowId xmlns:a16="http://schemas.microsoft.com/office/drawing/2014/main" val="10001"/>
                  </a:ext>
                </a:extLst>
              </a:tr>
              <a:tr h="644975">
                <a:tc>
                  <a:txBody>
                    <a:bodyPr/>
                    <a:lstStyle/>
                    <a:p>
                      <a:pPr marL="0" lvl="0" indent="0" algn="l" rtl="0">
                        <a:spcBef>
                          <a:spcPts val="0"/>
                        </a:spcBef>
                        <a:spcAft>
                          <a:spcPts val="0"/>
                        </a:spcAft>
                        <a:buNone/>
                      </a:pPr>
                      <a:r>
                        <a:rPr lang="en" sz="1200" b="1" dirty="0" err="1"/>
                        <a:t>Invenio</a:t>
                      </a:r>
                      <a:r>
                        <a:rPr lang="en" sz="1200" b="1" dirty="0"/>
                        <a:t> RDM</a:t>
                      </a:r>
                      <a:endParaRPr sz="1200" b="1" dirty="0"/>
                    </a:p>
                    <a:p>
                      <a:pPr marL="0" lvl="0" indent="0" algn="l" rtl="0">
                        <a:spcBef>
                          <a:spcPts val="0"/>
                        </a:spcBef>
                        <a:spcAft>
                          <a:spcPts val="0"/>
                        </a:spcAft>
                        <a:buNone/>
                      </a:pPr>
                      <a:endParaRPr sz="1200" b="1" dirty="0"/>
                    </a:p>
                  </a:txBody>
                  <a:tcPr marL="91425" marR="91425" marT="91425" marB="91425"/>
                </a:tc>
                <a:tc>
                  <a:txBody>
                    <a:bodyPr/>
                    <a:lstStyle/>
                    <a:p>
                      <a:pPr marL="0" lvl="0" indent="0" algn="l" rtl="0">
                        <a:spcBef>
                          <a:spcPts val="0"/>
                        </a:spcBef>
                        <a:spcAft>
                          <a:spcPts val="0"/>
                        </a:spcAft>
                        <a:buNone/>
                      </a:pPr>
                      <a:r>
                        <a:rPr lang="en-US" sz="1200" i="1" dirty="0"/>
                        <a:t>To Be Evaluated</a:t>
                      </a:r>
                      <a:endParaRPr sz="1200" i="1" dirty="0"/>
                    </a:p>
                  </a:txBody>
                  <a:tcPr marL="91425" marR="91425" marT="91425" marB="91425"/>
                </a:tc>
                <a:tc>
                  <a:txBody>
                    <a:bodyPr/>
                    <a:lstStyle/>
                    <a:p>
                      <a:pPr marL="0" lvl="0" indent="0" algn="l" rtl="0">
                        <a:spcBef>
                          <a:spcPts val="0"/>
                        </a:spcBef>
                        <a:spcAft>
                          <a:spcPts val="0"/>
                        </a:spcAft>
                        <a:buNone/>
                      </a:pPr>
                      <a:r>
                        <a:rPr lang="en-US" sz="1200" i="1" dirty="0"/>
                        <a:t>Have example with </a:t>
                      </a:r>
                      <a:r>
                        <a:rPr lang="en-US" sz="1200" i="1" dirty="0" err="1"/>
                        <a:t>Zenodo</a:t>
                      </a:r>
                      <a:r>
                        <a:rPr lang="en-US" sz="1200" i="1" dirty="0"/>
                        <a:t> imported. Some experience with workflow tools. </a:t>
                      </a:r>
                      <a:endParaRPr sz="1200" i="1" dirty="0"/>
                    </a:p>
                  </a:txBody>
                  <a:tcPr marL="91425" marR="91425" marT="91425" marB="91425"/>
                </a:tc>
                <a:tc>
                  <a:txBody>
                    <a:bodyPr/>
                    <a:lstStyle/>
                    <a:p>
                      <a:pPr marL="0" lvl="0" indent="0" algn="l" rtl="0">
                        <a:spcBef>
                          <a:spcPts val="0"/>
                        </a:spcBef>
                        <a:spcAft>
                          <a:spcPts val="0"/>
                        </a:spcAft>
                        <a:buNone/>
                      </a:pPr>
                      <a:r>
                        <a:rPr lang="en-US" sz="1200" i="1" dirty="0"/>
                        <a:t>Workflow tools are an identified need (Conference and Talks)</a:t>
                      </a:r>
                      <a:endParaRPr sz="1200" i="1" dirty="0"/>
                    </a:p>
                  </a:txBody>
                  <a:tcPr marL="91425" marR="91425" marT="91425" marB="91425"/>
                </a:tc>
                <a:extLst>
                  <a:ext uri="{0D108BD9-81ED-4DB2-BD59-A6C34878D82A}">
                    <a16:rowId xmlns:a16="http://schemas.microsoft.com/office/drawing/2014/main" val="10002"/>
                  </a:ext>
                </a:extLst>
              </a:tr>
              <a:tr h="700918">
                <a:tc>
                  <a:txBody>
                    <a:bodyPr/>
                    <a:lstStyle/>
                    <a:p>
                      <a:pPr marL="0" lvl="0" indent="0" algn="l" rtl="0">
                        <a:spcBef>
                          <a:spcPts val="0"/>
                        </a:spcBef>
                        <a:spcAft>
                          <a:spcPts val="0"/>
                        </a:spcAft>
                        <a:buNone/>
                      </a:pPr>
                      <a:r>
                        <a:rPr lang="en" sz="1200" b="1" dirty="0" err="1"/>
                        <a:t>Zenodo</a:t>
                      </a:r>
                      <a:endParaRPr sz="1200" b="1" dirty="0"/>
                    </a:p>
                    <a:p>
                      <a:pPr marL="0" lvl="0" indent="0" algn="l" rtl="0">
                        <a:spcBef>
                          <a:spcPts val="0"/>
                        </a:spcBef>
                        <a:spcAft>
                          <a:spcPts val="0"/>
                        </a:spcAft>
                        <a:buNone/>
                      </a:pPr>
                      <a:endParaRPr sz="1200" b="1" dirty="0"/>
                    </a:p>
                  </a:txBody>
                  <a:tcPr marL="91425" marR="91425" marT="91425" marB="91425"/>
                </a:tc>
                <a:tc>
                  <a:txBody>
                    <a:bodyPr/>
                    <a:lstStyle/>
                    <a:p>
                      <a:pPr marL="0" lvl="0" indent="0" algn="l" rtl="0">
                        <a:spcBef>
                          <a:spcPts val="0"/>
                        </a:spcBef>
                        <a:spcAft>
                          <a:spcPts val="0"/>
                        </a:spcAft>
                        <a:buNone/>
                      </a:pPr>
                      <a:r>
                        <a:rPr lang="en-US" sz="1200" i="1" dirty="0"/>
                        <a:t>Production</a:t>
                      </a:r>
                      <a:endParaRPr sz="1200" i="1" dirty="0"/>
                    </a:p>
                  </a:txBody>
                  <a:tcPr marL="91425" marR="91425" marT="91425" marB="91425"/>
                </a:tc>
                <a:tc>
                  <a:txBody>
                    <a:bodyPr/>
                    <a:lstStyle/>
                    <a:p>
                      <a:pPr marL="0" lvl="0" indent="0" algn="l" rtl="0">
                        <a:spcBef>
                          <a:spcPts val="0"/>
                        </a:spcBef>
                        <a:spcAft>
                          <a:spcPts val="0"/>
                        </a:spcAft>
                        <a:buNone/>
                      </a:pPr>
                      <a:r>
                        <a:rPr lang="en-US" sz="1200" i="1" dirty="0"/>
                        <a:t>Current </a:t>
                      </a:r>
                      <a:r>
                        <a:rPr lang="en-US" sz="1200" i="1" dirty="0" err="1"/>
                        <a:t>ePIC</a:t>
                      </a:r>
                      <a:r>
                        <a:rPr lang="en-US" sz="1200" i="1" dirty="0"/>
                        <a:t> document management system</a:t>
                      </a:r>
                      <a:endParaRPr sz="1200" i="1" dirty="0"/>
                    </a:p>
                  </a:txBody>
                  <a:tcPr marL="91425" marR="91425" marT="91425" marB="91425"/>
                </a:tc>
                <a:tc>
                  <a:txBody>
                    <a:bodyPr/>
                    <a:lstStyle/>
                    <a:p>
                      <a:pPr marL="0" lvl="0" indent="0" algn="l" rtl="0">
                        <a:spcBef>
                          <a:spcPts val="0"/>
                        </a:spcBef>
                        <a:spcAft>
                          <a:spcPts val="0"/>
                        </a:spcAft>
                        <a:buNone/>
                      </a:pPr>
                      <a:r>
                        <a:rPr lang="en-US" sz="1200" i="1" dirty="0"/>
                        <a:t>Requirements evolving, including software citation and data cards (dataset registration)</a:t>
                      </a:r>
                      <a:endParaRPr sz="1200" i="1" dirty="0"/>
                    </a:p>
                  </a:txBody>
                  <a:tcPr marL="91425" marR="91425" marT="91425" marB="91425"/>
                </a:tc>
                <a:extLst>
                  <a:ext uri="{0D108BD9-81ED-4DB2-BD59-A6C34878D82A}">
                    <a16:rowId xmlns:a16="http://schemas.microsoft.com/office/drawing/2014/main" val="10003"/>
                  </a:ext>
                </a:extLst>
              </a:tr>
              <a:tr h="384859">
                <a:tc>
                  <a:txBody>
                    <a:bodyPr/>
                    <a:lstStyle/>
                    <a:p>
                      <a:pPr marL="0" lvl="0" indent="0" algn="l" rtl="0">
                        <a:spcBef>
                          <a:spcPts val="0"/>
                        </a:spcBef>
                        <a:spcAft>
                          <a:spcPts val="0"/>
                        </a:spcAft>
                        <a:buNone/>
                      </a:pPr>
                      <a:r>
                        <a:rPr lang="en" sz="1200" b="1" dirty="0"/>
                        <a:t>Automated Simulation Production Workflow</a:t>
                      </a:r>
                      <a:endParaRPr sz="1200" b="1"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200" i="1" dirty="0"/>
                        <a:t>Ready for deployment</a:t>
                      </a:r>
                      <a:endParaRPr sz="1200" i="1"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12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200" i="1" dirty="0"/>
                        <a:t>Server(s) running at host labs</a:t>
                      </a:r>
                      <a:endParaRPr sz="1200" i="1" dirty="0"/>
                    </a:p>
                  </a:txBody>
                  <a:tcPr marL="91425" marR="91425" marT="91425" marB="914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6414">
                <a:tc>
                  <a:txBody>
                    <a:bodyPr/>
                    <a:lstStyle/>
                    <a:p>
                      <a:pPr marL="0" lvl="0" indent="0" algn="l" rtl="0">
                        <a:spcBef>
                          <a:spcPts val="0"/>
                        </a:spcBef>
                        <a:spcAft>
                          <a:spcPts val="0"/>
                        </a:spcAft>
                        <a:buNone/>
                      </a:pPr>
                      <a:r>
                        <a:rPr lang="en-US" sz="1200" b="1" dirty="0"/>
                        <a:t>CDB</a:t>
                      </a:r>
                      <a:endParaRPr sz="1200" b="1" dirty="0"/>
                    </a:p>
                  </a:txBody>
                  <a:tcPr marL="91425" marR="91425" marT="91425" marB="914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200" i="1" dirty="0"/>
                        <a:t>Testing</a:t>
                      </a:r>
                      <a:endParaRPr sz="1200" i="1" dirty="0"/>
                    </a:p>
                  </a:txBody>
                  <a:tcPr marL="91425" marR="91425" marT="91425" marB="914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200" i="1" dirty="0"/>
                        <a:t>Same soln. as EIC project, meets requirements</a:t>
                      </a:r>
                      <a:endParaRPr sz="1200" i="1" dirty="0"/>
                    </a:p>
                  </a:txBody>
                  <a:tcPr marL="91425" marR="91425" marT="91425" marB="9142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200" i="1" dirty="0"/>
                        <a:t>Needs support, user access</a:t>
                      </a:r>
                      <a:endParaRPr sz="1200" i="1" dirty="0"/>
                    </a:p>
                  </a:txBody>
                  <a:tcPr marL="91425" marR="91425" marT="91425" marB="914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675275"/>
                  </a:ext>
                </a:extLst>
              </a:tr>
              <a:tr h="652025">
                <a:tc>
                  <a:txBody>
                    <a:bodyPr/>
                    <a:lstStyle/>
                    <a:p>
                      <a:pPr marL="0" lvl="0" indent="0" algn="l" rtl="0">
                        <a:spcBef>
                          <a:spcPts val="0"/>
                        </a:spcBef>
                        <a:spcAft>
                          <a:spcPts val="0"/>
                        </a:spcAft>
                        <a:buNone/>
                      </a:pPr>
                      <a:r>
                        <a:rPr lang="en-US" sz="1200" b="1" dirty="0"/>
                        <a:t>AI Support</a:t>
                      </a:r>
                      <a:endParaRPr sz="1200" b="1" dirty="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r>
                        <a:rPr lang="en-US" sz="1200" i="1" dirty="0"/>
                        <a:t>Discussions (AI policy, requirements)</a:t>
                      </a:r>
                      <a:endParaRPr sz="1200" i="1" dirty="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endParaRPr sz="1200" dirty="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r>
                        <a:rPr lang="en-US" sz="1200" i="1" dirty="0"/>
                        <a:t>Needs discussions with lab</a:t>
                      </a:r>
                      <a:endParaRPr sz="1200" i="1" dirty="0"/>
                    </a:p>
                  </a:txBody>
                  <a:tcPr marL="91425" marR="91425" marT="91425" marB="9142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0143572"/>
                  </a:ext>
                </a:extLst>
              </a:tr>
            </a:tbl>
          </a:graphicData>
        </a:graphic>
      </p:graphicFrame>
      <p:sp>
        <p:nvSpPr>
          <p:cNvPr id="3" name="Slide Number Placeholder 2">
            <a:extLst>
              <a:ext uri="{FF2B5EF4-FFF2-40B4-BE49-F238E27FC236}">
                <a16:creationId xmlns:a16="http://schemas.microsoft.com/office/drawing/2014/main" id="{5C27073F-D04F-43B2-AD65-8493B7DB7A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80291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176996" y="1584113"/>
            <a:ext cx="6790009" cy="1975275"/>
          </a:xfrm>
          <a:prstGeom prst="rect">
            <a:avLst/>
          </a:prstGeom>
        </p:spPr>
      </p:pic>
      <p:sp>
        <p:nvSpPr>
          <p:cNvPr id="2" name="Date Placeholder 1">
            <a:extLst>
              <a:ext uri="{FF2B5EF4-FFF2-40B4-BE49-F238E27FC236}">
                <a16:creationId xmlns:a16="http://schemas.microsoft.com/office/drawing/2014/main" id="{D1F05312-A196-08F1-FB0C-7EB88602799B}"/>
              </a:ext>
            </a:extLst>
          </p:cNvPr>
          <p:cNvSpPr>
            <a:spLocks noGrp="1"/>
          </p:cNvSpPr>
          <p:nvPr>
            <p:ph type="dt" sz="half" idx="10"/>
          </p:nvPr>
        </p:nvSpPr>
        <p:spPr/>
        <p:txBody>
          <a:bodyPr/>
          <a:lstStyle/>
          <a:p>
            <a:pPr defTabSz="685800">
              <a:buClrTx/>
            </a:pPr>
            <a:r>
              <a:rPr lang="en-US" kern="1200">
                <a:solidFill>
                  <a:prstClr val="black">
                    <a:tint val="75000"/>
                  </a:prstClr>
                </a:solidFill>
                <a:latin typeface="Calibri" panose="020F0502020204030204"/>
                <a:ea typeface="+mn-ea"/>
                <a:cs typeface="+mn-cs"/>
              </a:rPr>
              <a:t>6/17/2026</a:t>
            </a:r>
          </a:p>
        </p:txBody>
      </p:sp>
      <p:sp>
        <p:nvSpPr>
          <p:cNvPr id="3" name="Footer Placeholder 2">
            <a:extLst>
              <a:ext uri="{FF2B5EF4-FFF2-40B4-BE49-F238E27FC236}">
                <a16:creationId xmlns:a16="http://schemas.microsoft.com/office/drawing/2014/main" id="{DCDA4B52-52E0-3A12-EC6E-B2D77E09A789}"/>
              </a:ext>
            </a:extLst>
          </p:cNvPr>
          <p:cNvSpPr>
            <a:spLocks noGrp="1"/>
          </p:cNvSpPr>
          <p:nvPr>
            <p:ph type="ftr" sz="quarter" idx="11"/>
          </p:nvPr>
        </p:nvSpPr>
        <p:spPr/>
        <p:txBody>
          <a:bodyPr/>
          <a:lstStyle/>
          <a:p>
            <a:pPr defTabSz="685800">
              <a:buClrTx/>
            </a:pPr>
            <a:r>
              <a:rPr lang="en-US" kern="1200">
                <a:solidFill>
                  <a:prstClr val="black">
                    <a:tint val="75000"/>
                  </a:prstClr>
                </a:solidFill>
                <a:latin typeface="Calibri" panose="020F0502020204030204"/>
                <a:ea typeface="+mn-ea"/>
                <a:cs typeface="+mn-cs"/>
              </a:rPr>
              <a:t>Collaborative Tools Meeting</a:t>
            </a:r>
          </a:p>
        </p:txBody>
      </p:sp>
      <p:sp>
        <p:nvSpPr>
          <p:cNvPr id="4" name="Slide Number Placeholder 3">
            <a:extLst>
              <a:ext uri="{FF2B5EF4-FFF2-40B4-BE49-F238E27FC236}">
                <a16:creationId xmlns:a16="http://schemas.microsoft.com/office/drawing/2014/main" id="{9BCF5F8D-FD8C-BDA3-A6D6-595051A44980}"/>
              </a:ext>
            </a:extLst>
          </p:cNvPr>
          <p:cNvSpPr>
            <a:spLocks noGrp="1"/>
          </p:cNvSpPr>
          <p:nvPr>
            <p:ph type="sldNum" sz="quarter" idx="12"/>
          </p:nvPr>
        </p:nvSpPr>
        <p:spPr/>
        <p:txBody>
          <a:bodyPr/>
          <a:lstStyle/>
          <a:p>
            <a:pPr defTabSz="685800">
              <a:buClrTx/>
            </a:pPr>
            <a:fld id="{00A14187-AF44-4271-AA62-1C5C376B8E74}" type="slidenum">
              <a:rPr lang="en-US" kern="1200">
                <a:solidFill>
                  <a:prstClr val="black">
                    <a:tint val="75000"/>
                  </a:prstClr>
                </a:solidFill>
                <a:latin typeface="Calibri" panose="020F0502020204030204"/>
                <a:ea typeface="+mn-ea"/>
                <a:cs typeface="+mn-cs"/>
              </a:rPr>
              <a:pPr defTabSz="685800">
                <a:buClrTx/>
              </a:pPr>
              <a:t>12</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4230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ec19c0028a_0_8"/>
          <p:cNvSpPr txBox="1">
            <a:spLocks noGrp="1"/>
          </p:cNvSpPr>
          <p:nvPr>
            <p:ph type="title"/>
          </p:nvPr>
        </p:nvSpPr>
        <p:spPr>
          <a:xfrm>
            <a:off x="628650" y="273849"/>
            <a:ext cx="7886700" cy="82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b="1" dirty="0">
                <a:solidFill>
                  <a:srgbClr val="4D90D8"/>
                </a:solidFill>
              </a:rPr>
              <a:t>Capabilities of the CDB</a:t>
            </a:r>
            <a:endParaRPr dirty="0"/>
          </a:p>
        </p:txBody>
      </p:sp>
      <p:sp>
        <p:nvSpPr>
          <p:cNvPr id="103" name="Google Shape;103;g3ec19c0028a_0_8"/>
          <p:cNvSpPr txBox="1">
            <a:spLocks noGrp="1"/>
          </p:cNvSpPr>
          <p:nvPr>
            <p:ph type="body" idx="1"/>
          </p:nvPr>
        </p:nvSpPr>
        <p:spPr>
          <a:xfrm>
            <a:off x="540725" y="1040975"/>
            <a:ext cx="7886700" cy="3779400"/>
          </a:xfrm>
          <a:prstGeom prst="rect">
            <a:avLst/>
          </a:prstGeom>
          <a:noFill/>
          <a:ln>
            <a:noFill/>
          </a:ln>
        </p:spPr>
        <p:txBody>
          <a:bodyPr spcFirstLastPara="1" wrap="square" lIns="91425" tIns="45700" rIns="91425" bIns="45700" anchor="t" anchorCtr="0">
            <a:normAutofit/>
          </a:bodyPr>
          <a:lstStyle/>
          <a:p>
            <a:pPr marL="171450" lvl="0" indent="-152400" algn="l" rtl="0">
              <a:lnSpc>
                <a:spcPct val="90000"/>
              </a:lnSpc>
              <a:spcBef>
                <a:spcPts val="0"/>
              </a:spcBef>
              <a:spcAft>
                <a:spcPts val="0"/>
              </a:spcAft>
              <a:buClr>
                <a:schemeClr val="dk1"/>
              </a:buClr>
              <a:buSzPts val="1800"/>
              <a:buChar char="•"/>
            </a:pPr>
            <a:r>
              <a:rPr lang="en-US" sz="1800" dirty="0"/>
              <a:t>Core capabilities:</a:t>
            </a:r>
            <a:endParaRPr sz="1800" dirty="0"/>
          </a:p>
          <a:p>
            <a:pPr marL="514350" lvl="1" indent="-171450" algn="l" rtl="0">
              <a:lnSpc>
                <a:spcPct val="90000"/>
              </a:lnSpc>
              <a:spcBef>
                <a:spcPts val="0"/>
              </a:spcBef>
              <a:spcAft>
                <a:spcPts val="0"/>
              </a:spcAft>
              <a:buClr>
                <a:schemeClr val="dk1"/>
              </a:buClr>
              <a:buSzPts val="1800"/>
              <a:buChar char="•"/>
            </a:pPr>
            <a:r>
              <a:rPr lang="en-US" sz="1500" dirty="0"/>
              <a:t>Captures documentation for all components, and logs component history </a:t>
            </a:r>
            <a:endParaRPr sz="1500" dirty="0"/>
          </a:p>
          <a:p>
            <a:pPr marL="514350" lvl="1" indent="-171450" algn="l" rtl="0">
              <a:lnSpc>
                <a:spcPct val="90000"/>
              </a:lnSpc>
              <a:spcBef>
                <a:spcPts val="0"/>
              </a:spcBef>
              <a:spcAft>
                <a:spcPts val="0"/>
              </a:spcAft>
              <a:buClr>
                <a:schemeClr val="dk1"/>
              </a:buClr>
              <a:buSzPts val="1800"/>
              <a:buChar char="•"/>
            </a:pPr>
            <a:r>
              <a:rPr lang="en-US" sz="1500" dirty="0"/>
              <a:t>Maintains a repository for inspection &amp; measurement data</a:t>
            </a:r>
            <a:endParaRPr sz="1500" dirty="0"/>
          </a:p>
          <a:p>
            <a:pPr marL="514350" lvl="1" indent="-152400" algn="l" rtl="0">
              <a:lnSpc>
                <a:spcPct val="90000"/>
              </a:lnSpc>
              <a:spcBef>
                <a:spcPts val="0"/>
              </a:spcBef>
              <a:spcAft>
                <a:spcPts val="0"/>
              </a:spcAft>
              <a:buSzPts val="1500"/>
              <a:buChar char="•"/>
            </a:pPr>
            <a:r>
              <a:rPr lang="en-US" sz="1500" dirty="0"/>
              <a:t>Supports the concept of </a:t>
            </a:r>
            <a:r>
              <a:rPr lang="en-US" sz="1500" b="1" dirty="0">
                <a:solidFill>
                  <a:srgbClr val="4D90D8"/>
                </a:solidFill>
              </a:rPr>
              <a:t>ownership </a:t>
            </a:r>
            <a:r>
              <a:rPr lang="en-US" sz="1500" dirty="0"/>
              <a:t>and </a:t>
            </a:r>
            <a:r>
              <a:rPr lang="en-US" sz="1500" b="1" dirty="0">
                <a:solidFill>
                  <a:srgbClr val="4D90D8"/>
                </a:solidFill>
              </a:rPr>
              <a:t>location</a:t>
            </a:r>
            <a:endParaRPr sz="1500" b="1" dirty="0">
              <a:solidFill>
                <a:srgbClr val="4D90D8"/>
              </a:solidFill>
            </a:endParaRPr>
          </a:p>
          <a:p>
            <a:pPr marL="514350" lvl="1" indent="-171450" algn="l" rtl="0">
              <a:lnSpc>
                <a:spcPct val="90000"/>
              </a:lnSpc>
              <a:spcBef>
                <a:spcPts val="0"/>
              </a:spcBef>
              <a:spcAft>
                <a:spcPts val="0"/>
              </a:spcAft>
              <a:buClr>
                <a:schemeClr val="dk1"/>
              </a:buClr>
              <a:buSzPts val="1800"/>
              <a:buChar char="•"/>
            </a:pPr>
            <a:r>
              <a:rPr lang="en-US" sz="1500" dirty="0"/>
              <a:t>Supports the concept of the </a:t>
            </a:r>
            <a:r>
              <a:rPr lang="en-US" sz="1500" b="1" dirty="0">
                <a:solidFill>
                  <a:srgbClr val="4D90D8"/>
                </a:solidFill>
              </a:rPr>
              <a:t>assembly </a:t>
            </a:r>
            <a:r>
              <a:rPr lang="en-US" sz="1500" dirty="0"/>
              <a:t>(aggregation of components)</a:t>
            </a:r>
            <a:endParaRPr sz="1500" dirty="0"/>
          </a:p>
          <a:p>
            <a:pPr marL="514350" lvl="1" indent="-171450" algn="l" rtl="0">
              <a:lnSpc>
                <a:spcPct val="90000"/>
              </a:lnSpc>
              <a:spcBef>
                <a:spcPts val="0"/>
              </a:spcBef>
              <a:spcAft>
                <a:spcPts val="0"/>
              </a:spcAft>
              <a:buClr>
                <a:schemeClr val="dk1"/>
              </a:buClr>
              <a:buSzPts val="1800"/>
              <a:buChar char="•"/>
            </a:pPr>
            <a:r>
              <a:rPr lang="en-US" sz="1500" dirty="0"/>
              <a:t>Supports generation of the Bill of Materials</a:t>
            </a:r>
            <a:endParaRPr sz="1500" dirty="0"/>
          </a:p>
          <a:p>
            <a:pPr marL="171450" lvl="0" indent="-152400" algn="l" rtl="0">
              <a:lnSpc>
                <a:spcPct val="90000"/>
              </a:lnSpc>
              <a:spcBef>
                <a:spcPts val="1000"/>
              </a:spcBef>
              <a:spcAft>
                <a:spcPts val="0"/>
              </a:spcAft>
              <a:buClr>
                <a:schemeClr val="dk1"/>
              </a:buClr>
              <a:buSzPts val="1800"/>
              <a:buChar char="•"/>
            </a:pPr>
            <a:r>
              <a:rPr lang="en-US" sz="1800" dirty="0"/>
              <a:t>Additional capabilities:</a:t>
            </a:r>
            <a:endParaRPr sz="1800" dirty="0"/>
          </a:p>
          <a:p>
            <a:pPr marL="514350" lvl="1" indent="-171450" algn="l" rtl="0">
              <a:lnSpc>
                <a:spcPct val="90000"/>
              </a:lnSpc>
              <a:spcBef>
                <a:spcPts val="0"/>
              </a:spcBef>
              <a:spcAft>
                <a:spcPts val="0"/>
              </a:spcAft>
              <a:buClr>
                <a:schemeClr val="dk1"/>
              </a:buClr>
              <a:buSzPts val="1800"/>
              <a:buChar char="•"/>
            </a:pPr>
            <a:r>
              <a:rPr lang="en-US" sz="1500" dirty="0"/>
              <a:t>QR code, mobile app (*)</a:t>
            </a:r>
            <a:endParaRPr sz="1500" dirty="0"/>
          </a:p>
          <a:p>
            <a:pPr marL="514350" lvl="1" indent="-171450" algn="l" rtl="0">
              <a:lnSpc>
                <a:spcPct val="90000"/>
              </a:lnSpc>
              <a:spcBef>
                <a:spcPts val="0"/>
              </a:spcBef>
              <a:spcAft>
                <a:spcPts val="0"/>
              </a:spcAft>
              <a:buClr>
                <a:schemeClr val="dk1"/>
              </a:buClr>
              <a:buSzPts val="1800"/>
              <a:buChar char="•"/>
            </a:pPr>
            <a:r>
              <a:rPr lang="en-US" sz="1500" dirty="0"/>
              <a:t>Input templates based on Excel spreadsheets, export to same format</a:t>
            </a:r>
            <a:endParaRPr sz="1500" dirty="0"/>
          </a:p>
          <a:p>
            <a:pPr marL="171450" lvl="0" indent="-171450" algn="l" rtl="0">
              <a:lnSpc>
                <a:spcPct val="90000"/>
              </a:lnSpc>
              <a:spcBef>
                <a:spcPts val="1000"/>
              </a:spcBef>
              <a:spcAft>
                <a:spcPts val="0"/>
              </a:spcAft>
              <a:buSzPts val="1800"/>
              <a:buChar char="•"/>
            </a:pPr>
            <a:r>
              <a:rPr lang="en-US" sz="1800" dirty="0"/>
              <a:t>Interfaces:</a:t>
            </a:r>
            <a:endParaRPr sz="1800" dirty="0"/>
          </a:p>
          <a:p>
            <a:pPr marL="514350" lvl="1" indent="-152400" algn="l" rtl="0">
              <a:lnSpc>
                <a:spcPct val="90000"/>
              </a:lnSpc>
              <a:spcBef>
                <a:spcPts val="0"/>
              </a:spcBef>
              <a:spcAft>
                <a:spcPts val="0"/>
              </a:spcAft>
              <a:buSzPts val="1500"/>
              <a:buChar char="•"/>
            </a:pPr>
            <a:r>
              <a:rPr lang="en-US" sz="1500" dirty="0"/>
              <a:t>Web Portal</a:t>
            </a:r>
            <a:endParaRPr sz="1500" dirty="0"/>
          </a:p>
          <a:p>
            <a:pPr marL="514350" lvl="1" indent="-152400" algn="l" rtl="0">
              <a:lnSpc>
                <a:spcPct val="90000"/>
              </a:lnSpc>
              <a:spcBef>
                <a:spcPts val="0"/>
              </a:spcBef>
              <a:spcAft>
                <a:spcPts val="0"/>
              </a:spcAft>
              <a:buSzPts val="1500"/>
              <a:buChar char="•"/>
            </a:pPr>
            <a:r>
              <a:rPr lang="en-US" sz="1500" dirty="0"/>
              <a:t>REST API for external applications</a:t>
            </a:r>
            <a:endParaRPr sz="1500" dirty="0"/>
          </a:p>
          <a:p>
            <a:pPr marL="514350" lvl="1" indent="-152400" algn="l" rtl="0">
              <a:lnSpc>
                <a:spcPct val="90000"/>
              </a:lnSpc>
              <a:spcBef>
                <a:spcPts val="0"/>
              </a:spcBef>
              <a:spcAft>
                <a:spcPts val="0"/>
              </a:spcAft>
              <a:buSzPts val="1500"/>
              <a:buChar char="•"/>
            </a:pPr>
            <a:r>
              <a:rPr lang="en-US" sz="1500" dirty="0"/>
              <a:t>Import from Excel-compatible spreadsheets</a:t>
            </a:r>
            <a:endParaRPr sz="1500" dirty="0"/>
          </a:p>
          <a:p>
            <a:pPr marL="514350" lvl="1" indent="-152400" algn="l" rtl="0">
              <a:lnSpc>
                <a:spcPct val="90000"/>
              </a:lnSpc>
              <a:spcBef>
                <a:spcPts val="0"/>
              </a:spcBef>
              <a:spcAft>
                <a:spcPts val="0"/>
              </a:spcAft>
              <a:buSzPts val="1500"/>
              <a:buChar char="•"/>
            </a:pPr>
            <a:r>
              <a:rPr lang="en-US" sz="1500" dirty="0"/>
              <a:t>Export to spreadsheets and PDF</a:t>
            </a:r>
            <a:endParaRPr sz="1500" dirty="0"/>
          </a:p>
        </p:txBody>
      </p:sp>
      <p:sp>
        <p:nvSpPr>
          <p:cNvPr id="104" name="Google Shape;104;g3ec19c0028a_0_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05" name="Google Shape;105;g3ec19c0028a_0_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06" name="Google Shape;106;g3ec19c0028a_0_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628650" y="273849"/>
            <a:ext cx="7886700" cy="77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b="1" dirty="0">
                <a:solidFill>
                  <a:srgbClr val="4D90D8"/>
                </a:solidFill>
              </a:rPr>
              <a:t>The three domains of the CDB</a:t>
            </a:r>
            <a:endParaRPr dirty="0"/>
          </a:p>
        </p:txBody>
      </p:sp>
      <p:sp>
        <p:nvSpPr>
          <p:cNvPr id="112" name="Google Shape;112;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13" name="Google Shape;113;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14" name="Google Shape;114;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14</a:t>
            </a:fld>
            <a:endParaRPr/>
          </a:p>
        </p:txBody>
      </p:sp>
      <p:sp>
        <p:nvSpPr>
          <p:cNvPr id="115" name="Google Shape;115;p7"/>
          <p:cNvSpPr/>
          <p:nvPr/>
        </p:nvSpPr>
        <p:spPr>
          <a:xfrm>
            <a:off x="320050" y="1385775"/>
            <a:ext cx="8698500" cy="3045300"/>
          </a:xfrm>
          <a:prstGeom prst="rect">
            <a:avLst/>
          </a:prstGeom>
          <a:solidFill>
            <a:srgbClr val="FFFFFF"/>
          </a:solidFill>
          <a:ln w="12700" cap="flat" cmpd="sng">
            <a:solidFill>
              <a:srgbClr val="E2E8F0"/>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662940" y="1596195"/>
            <a:ext cx="3017400" cy="960000"/>
          </a:xfrm>
          <a:prstGeom prst="rect">
            <a:avLst/>
          </a:prstGeom>
          <a:solidFill>
            <a:srgbClr val="1455A4"/>
          </a:solidFill>
          <a:ln w="12700" cap="flat" cmpd="sng">
            <a:solidFill>
              <a:srgbClr val="1455A4"/>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800100" y="1687635"/>
            <a:ext cx="27432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Component Catalog</a:t>
            </a:r>
            <a:endParaRPr sz="1400" b="0" i="0" u="none" strike="noStrike" cap="none">
              <a:solidFill>
                <a:srgbClr val="000000"/>
              </a:solidFill>
              <a:latin typeface="Calibri"/>
              <a:ea typeface="Calibri"/>
              <a:cs typeface="Calibri"/>
              <a:sym typeface="Calibri"/>
            </a:endParaRPr>
          </a:p>
        </p:txBody>
      </p:sp>
      <p:sp>
        <p:nvSpPr>
          <p:cNvPr id="118" name="Google Shape;118;p7"/>
          <p:cNvSpPr/>
          <p:nvPr/>
        </p:nvSpPr>
        <p:spPr>
          <a:xfrm>
            <a:off x="800100" y="2071683"/>
            <a:ext cx="2743200" cy="292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D0E8F5"/>
              </a:buClr>
              <a:buSzPts val="1200"/>
              <a:buFont typeface="Calibri"/>
              <a:buNone/>
            </a:pPr>
            <a:r>
              <a:rPr lang="en-US" sz="1200" b="0" i="0" u="none" strike="noStrike" cap="none">
                <a:solidFill>
                  <a:srgbClr val="D0E8F5"/>
                </a:solidFill>
                <a:latin typeface="Calibri"/>
                <a:ea typeface="Calibri"/>
                <a:cs typeface="Calibri"/>
                <a:sym typeface="Calibri"/>
              </a:rPr>
              <a:t>Types, descriptions, </a:t>
            </a:r>
            <a:r>
              <a:rPr lang="en-US" sz="1200">
                <a:solidFill>
                  <a:srgbClr val="D0E8F5"/>
                </a:solidFill>
                <a:latin typeface="Calibri"/>
                <a:ea typeface="Calibri"/>
                <a:cs typeface="Calibri"/>
                <a:sym typeface="Calibri"/>
              </a:rPr>
              <a:t>documentation</a:t>
            </a:r>
            <a:endParaRPr sz="1200" b="0" i="0" u="none" strike="noStrike" cap="none">
              <a:solidFill>
                <a:srgbClr val="000000"/>
              </a:solidFill>
              <a:latin typeface="Calibri"/>
              <a:ea typeface="Calibri"/>
              <a:cs typeface="Calibri"/>
              <a:sym typeface="Calibri"/>
            </a:endParaRPr>
          </a:p>
        </p:txBody>
      </p:sp>
      <p:sp>
        <p:nvSpPr>
          <p:cNvPr id="119" name="Google Shape;119;p7"/>
          <p:cNvSpPr/>
          <p:nvPr/>
        </p:nvSpPr>
        <p:spPr>
          <a:xfrm>
            <a:off x="3063290" y="2364275"/>
            <a:ext cx="3017400" cy="960000"/>
          </a:xfrm>
          <a:prstGeom prst="rect">
            <a:avLst/>
          </a:prstGeom>
          <a:solidFill>
            <a:srgbClr val="0891B2"/>
          </a:solidFill>
          <a:ln w="12700" cap="flat" cmpd="sng">
            <a:solidFill>
              <a:srgbClr val="0891B2"/>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200450" y="2455715"/>
            <a:ext cx="27432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Component Inventory</a:t>
            </a:r>
            <a:endParaRPr sz="1400" b="0" i="0" u="none" strike="noStrike" cap="none">
              <a:solidFill>
                <a:srgbClr val="000000"/>
              </a:solidFill>
              <a:latin typeface="Calibri"/>
              <a:ea typeface="Calibri"/>
              <a:cs typeface="Calibri"/>
              <a:sym typeface="Calibri"/>
            </a:endParaRPr>
          </a:p>
        </p:txBody>
      </p:sp>
      <p:sp>
        <p:nvSpPr>
          <p:cNvPr id="121" name="Google Shape;121;p7"/>
          <p:cNvSpPr/>
          <p:nvPr/>
        </p:nvSpPr>
        <p:spPr>
          <a:xfrm>
            <a:off x="3200450" y="2839763"/>
            <a:ext cx="2743200" cy="292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D0E8F5"/>
              </a:buClr>
              <a:buSzPts val="1200"/>
              <a:buFont typeface="Calibri"/>
              <a:buNone/>
            </a:pPr>
            <a:r>
              <a:rPr lang="en-US" sz="1200" b="0" i="0" u="none" strike="noStrike" cap="none">
                <a:solidFill>
                  <a:srgbClr val="D0E8F5"/>
                </a:solidFill>
                <a:latin typeface="Calibri"/>
                <a:ea typeface="Calibri"/>
                <a:cs typeface="Calibri"/>
                <a:sym typeface="Calibri"/>
              </a:rPr>
              <a:t>Physical instances of components</a:t>
            </a:r>
            <a:endParaRPr sz="1200" b="0" i="0" u="none" strike="noStrike" cap="none">
              <a:solidFill>
                <a:srgbClr val="000000"/>
              </a:solidFill>
              <a:latin typeface="Calibri"/>
              <a:ea typeface="Calibri"/>
              <a:cs typeface="Calibri"/>
              <a:sym typeface="Calibri"/>
            </a:endParaRPr>
          </a:p>
        </p:txBody>
      </p:sp>
      <p:sp>
        <p:nvSpPr>
          <p:cNvPr id="122" name="Google Shape;122;p7"/>
          <p:cNvSpPr/>
          <p:nvPr/>
        </p:nvSpPr>
        <p:spPr>
          <a:xfrm>
            <a:off x="5906315" y="3150629"/>
            <a:ext cx="3017400" cy="960000"/>
          </a:xfrm>
          <a:prstGeom prst="rect">
            <a:avLst/>
          </a:prstGeom>
          <a:solidFill>
            <a:srgbClr val="7C3AED"/>
          </a:solidFill>
          <a:ln w="12700" cap="flat" cmpd="sng">
            <a:solidFill>
              <a:srgbClr val="7C3AED"/>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6043475" y="3242069"/>
            <a:ext cx="27432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400"/>
              <a:buFont typeface="Calibri"/>
              <a:buNone/>
            </a:pPr>
            <a:r>
              <a:rPr lang="en-US" b="1">
                <a:solidFill>
                  <a:srgbClr val="FFFFFF"/>
                </a:solidFill>
                <a:latin typeface="Calibri"/>
                <a:ea typeface="Calibri"/>
                <a:cs typeface="Calibri"/>
                <a:sym typeface="Calibri"/>
              </a:rPr>
              <a:t>System </a:t>
            </a:r>
            <a:r>
              <a:rPr lang="en-US" sz="1400" b="1" i="0" u="none" strike="noStrike" cap="none">
                <a:solidFill>
                  <a:srgbClr val="FFFFFF"/>
                </a:solidFill>
                <a:latin typeface="Calibri"/>
                <a:ea typeface="Calibri"/>
                <a:cs typeface="Calibri"/>
                <a:sym typeface="Calibri"/>
              </a:rPr>
              <a:t>Designs</a:t>
            </a:r>
            <a:endParaRPr sz="1400" b="0" i="0" u="none" strike="noStrike" cap="none">
              <a:solidFill>
                <a:srgbClr val="000000"/>
              </a:solidFill>
              <a:latin typeface="Calibri"/>
              <a:ea typeface="Calibri"/>
              <a:cs typeface="Calibri"/>
              <a:sym typeface="Calibri"/>
            </a:endParaRPr>
          </a:p>
        </p:txBody>
      </p:sp>
      <p:sp>
        <p:nvSpPr>
          <p:cNvPr id="124" name="Google Shape;124;p7"/>
          <p:cNvSpPr/>
          <p:nvPr/>
        </p:nvSpPr>
        <p:spPr>
          <a:xfrm>
            <a:off x="6043475" y="3626117"/>
            <a:ext cx="2743200" cy="292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D0E8F5"/>
              </a:buClr>
              <a:buSzPts val="1200"/>
              <a:buFont typeface="Calibri"/>
              <a:buNone/>
            </a:pPr>
            <a:r>
              <a:rPr lang="en-US" sz="1200">
                <a:solidFill>
                  <a:srgbClr val="D0E8F5"/>
                </a:solidFill>
                <a:latin typeface="Calibri"/>
                <a:ea typeface="Calibri"/>
                <a:cs typeface="Calibri"/>
                <a:sym typeface="Calibri"/>
              </a:rPr>
              <a:t>A</a:t>
            </a:r>
            <a:r>
              <a:rPr lang="en-US" sz="1200" b="0" i="0" u="none" strike="noStrike" cap="none">
                <a:solidFill>
                  <a:srgbClr val="D0E8F5"/>
                </a:solidFill>
                <a:latin typeface="Calibri"/>
                <a:ea typeface="Calibri"/>
                <a:cs typeface="Calibri"/>
                <a:sym typeface="Calibri"/>
              </a:rPr>
              <a:t>ssemblies of inventory ite</a:t>
            </a:r>
            <a:r>
              <a:rPr lang="en-US" sz="1200">
                <a:solidFill>
                  <a:srgbClr val="D0E8F5"/>
                </a:solidFill>
                <a:latin typeface="Calibri"/>
                <a:ea typeface="Calibri"/>
                <a:cs typeface="Calibri"/>
                <a:sym typeface="Calibri"/>
              </a:rPr>
              <a:t>ms</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ec19c0028a_0_0"/>
          <p:cNvSpPr txBox="1">
            <a:spLocks noGrp="1"/>
          </p:cNvSpPr>
          <p:nvPr>
            <p:ph type="title"/>
          </p:nvPr>
        </p:nvSpPr>
        <p:spPr>
          <a:xfrm>
            <a:off x="628650" y="273848"/>
            <a:ext cx="7886700" cy="72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b="1">
                <a:solidFill>
                  <a:srgbClr val="4D90D8"/>
                </a:solidFill>
              </a:rPr>
              <a:t>Domains Detail</a:t>
            </a:r>
            <a:endParaRPr/>
          </a:p>
        </p:txBody>
      </p:sp>
      <p:sp>
        <p:nvSpPr>
          <p:cNvPr id="130" name="Google Shape;130;g3ec19c0028a_0_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31" name="Google Shape;131;g3ec19c0028a_0_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32" name="Google Shape;132;g3ec19c0028a_0_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sp>
        <p:nvSpPr>
          <p:cNvPr id="133" name="Google Shape;133;g3ec19c0028a_0_0"/>
          <p:cNvSpPr/>
          <p:nvPr/>
        </p:nvSpPr>
        <p:spPr>
          <a:xfrm>
            <a:off x="164563" y="1103501"/>
            <a:ext cx="2834700" cy="3631800"/>
          </a:xfrm>
          <a:prstGeom prst="rect">
            <a:avLst/>
          </a:prstGeom>
          <a:solidFill>
            <a:srgbClr val="FFFFFF"/>
          </a:solidFill>
          <a:ln w="12700" cap="flat" cmpd="sng">
            <a:solidFill>
              <a:srgbClr val="E2E8F0"/>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3ec19c0028a_0_0"/>
          <p:cNvSpPr/>
          <p:nvPr/>
        </p:nvSpPr>
        <p:spPr>
          <a:xfrm>
            <a:off x="164567" y="1103505"/>
            <a:ext cx="2834700" cy="594300"/>
          </a:xfrm>
          <a:prstGeom prst="rect">
            <a:avLst/>
          </a:prstGeom>
          <a:solidFill>
            <a:srgbClr val="1455A4"/>
          </a:solidFill>
          <a:ln w="12700" cap="flat" cmpd="sng">
            <a:solidFill>
              <a:srgbClr val="145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3ec19c0028a_0_0"/>
          <p:cNvSpPr/>
          <p:nvPr/>
        </p:nvSpPr>
        <p:spPr>
          <a:xfrm>
            <a:off x="256008" y="1121793"/>
            <a:ext cx="26517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Component Catalog</a:t>
            </a:r>
            <a:endParaRPr sz="1300" b="0" i="0" u="none" strike="noStrike" cap="none">
              <a:solidFill>
                <a:srgbClr val="000000"/>
              </a:solidFill>
              <a:latin typeface="Calibri"/>
              <a:ea typeface="Calibri"/>
              <a:cs typeface="Calibri"/>
              <a:sym typeface="Calibri"/>
            </a:endParaRPr>
          </a:p>
        </p:txBody>
      </p:sp>
      <p:sp>
        <p:nvSpPr>
          <p:cNvPr id="136" name="Google Shape;136;g3ec19c0028a_0_0"/>
          <p:cNvSpPr/>
          <p:nvPr/>
        </p:nvSpPr>
        <p:spPr>
          <a:xfrm>
            <a:off x="256008" y="1716153"/>
            <a:ext cx="26517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455A4"/>
              </a:buClr>
              <a:buSzPts val="1100"/>
              <a:buFont typeface="Calibri"/>
              <a:buNone/>
            </a:pPr>
            <a:r>
              <a:rPr lang="en-US" sz="1100" b="0" i="1" u="none" strike="noStrike" cap="none">
                <a:solidFill>
                  <a:srgbClr val="1455A4"/>
                </a:solidFill>
                <a:latin typeface="Calibri"/>
                <a:ea typeface="Calibri"/>
                <a:cs typeface="Calibri"/>
                <a:sym typeface="Calibri"/>
              </a:rPr>
              <a:t>What type of component is it?</a:t>
            </a:r>
            <a:endParaRPr sz="1100" b="0" i="0" u="none" strike="noStrike" cap="none">
              <a:solidFill>
                <a:srgbClr val="000000"/>
              </a:solidFill>
              <a:latin typeface="Calibri"/>
              <a:ea typeface="Calibri"/>
              <a:cs typeface="Calibri"/>
              <a:sym typeface="Calibri"/>
            </a:endParaRPr>
          </a:p>
        </p:txBody>
      </p:sp>
      <p:sp>
        <p:nvSpPr>
          <p:cNvPr id="137" name="Google Shape;137;g3ec19c0028a_0_0"/>
          <p:cNvSpPr/>
          <p:nvPr/>
        </p:nvSpPr>
        <p:spPr>
          <a:xfrm>
            <a:off x="274296" y="2173353"/>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455A4"/>
              </a:buClr>
              <a:buSzPts val="1100"/>
              <a:buFont typeface="Calibri"/>
              <a:buNone/>
            </a:pPr>
            <a:r>
              <a:rPr lang="en-US" sz="1100" b="1" i="0" u="none" strike="noStrike" cap="none">
                <a:solidFill>
                  <a:srgbClr val="1455A4"/>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One entry per unique component type or design</a:t>
            </a:r>
            <a:endParaRPr sz="1100" b="0" i="0" u="none" strike="noStrike" cap="none">
              <a:solidFill>
                <a:srgbClr val="000000"/>
              </a:solidFill>
              <a:latin typeface="Calibri"/>
              <a:ea typeface="Calibri"/>
              <a:cs typeface="Calibri"/>
              <a:sym typeface="Calibri"/>
            </a:endParaRPr>
          </a:p>
        </p:txBody>
      </p:sp>
      <p:sp>
        <p:nvSpPr>
          <p:cNvPr id="138" name="Google Shape;138;g3ec19c0028a_0_0"/>
          <p:cNvSpPr/>
          <p:nvPr/>
        </p:nvSpPr>
        <p:spPr>
          <a:xfrm>
            <a:off x="274296" y="2667129"/>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455A4"/>
              </a:buClr>
              <a:buSzPts val="1100"/>
              <a:buFont typeface="Calibri"/>
              <a:buNone/>
            </a:pPr>
            <a:r>
              <a:rPr lang="en-US" sz="1100" b="1" i="0" u="none" strike="noStrike" cap="none">
                <a:solidFill>
                  <a:srgbClr val="1455A4"/>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Covers both custom-fabricated and COTS items (can be comple</a:t>
            </a:r>
            <a:r>
              <a:rPr lang="en-US" sz="1100">
                <a:solidFill>
                  <a:srgbClr val="1E293B"/>
                </a:solidFill>
                <a:latin typeface="Calibri"/>
                <a:ea typeface="Calibri"/>
                <a:cs typeface="Calibri"/>
                <a:sym typeface="Calibri"/>
              </a:rPr>
              <a:t>x by design)</a:t>
            </a:r>
            <a:endParaRPr sz="1100" b="0" i="0" u="none" strike="noStrike" cap="none">
              <a:solidFill>
                <a:srgbClr val="000000"/>
              </a:solidFill>
              <a:latin typeface="Calibri"/>
              <a:ea typeface="Calibri"/>
              <a:cs typeface="Calibri"/>
              <a:sym typeface="Calibri"/>
            </a:endParaRPr>
          </a:p>
        </p:txBody>
      </p:sp>
      <p:sp>
        <p:nvSpPr>
          <p:cNvPr id="139" name="Google Shape;139;g3ec19c0028a_0_0"/>
          <p:cNvSpPr/>
          <p:nvPr/>
        </p:nvSpPr>
        <p:spPr>
          <a:xfrm>
            <a:off x="274321" y="3087755"/>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455A4"/>
              </a:buClr>
              <a:buSzPts val="1100"/>
              <a:buFont typeface="Calibri"/>
              <a:buNone/>
            </a:pPr>
            <a:r>
              <a:rPr lang="en-US" sz="1100" b="1" i="0" u="none" strike="noStrike" cap="none">
                <a:solidFill>
                  <a:srgbClr val="1455A4"/>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Stores: name, project, own</a:t>
            </a:r>
            <a:r>
              <a:rPr lang="en-US" sz="1100">
                <a:solidFill>
                  <a:srgbClr val="1E293B"/>
                </a:solidFill>
                <a:latin typeface="Calibri"/>
                <a:ea typeface="Calibri"/>
                <a:cs typeface="Calibri"/>
                <a:sym typeface="Calibri"/>
              </a:rPr>
              <a:t>er, owner group – at a minimum</a:t>
            </a:r>
            <a:endParaRPr sz="1100" b="0" i="0" u="none" strike="noStrike" cap="none">
              <a:solidFill>
                <a:srgbClr val="000000"/>
              </a:solidFill>
              <a:latin typeface="Calibri"/>
              <a:ea typeface="Calibri"/>
              <a:cs typeface="Calibri"/>
              <a:sym typeface="Calibri"/>
            </a:endParaRPr>
          </a:p>
        </p:txBody>
      </p:sp>
      <p:sp>
        <p:nvSpPr>
          <p:cNvPr id="140" name="Google Shape;140;g3ec19c0028a_0_0"/>
          <p:cNvSpPr/>
          <p:nvPr/>
        </p:nvSpPr>
        <p:spPr>
          <a:xfrm>
            <a:off x="274363" y="3526646"/>
            <a:ext cx="2633400" cy="71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455A4"/>
              </a:buClr>
              <a:buSzPts val="1100"/>
              <a:buFont typeface="Calibri"/>
              <a:buNone/>
            </a:pPr>
            <a:r>
              <a:rPr lang="en-US" sz="1100" b="1" i="0" u="none" strike="noStrike" cap="none">
                <a:solidFill>
                  <a:srgbClr val="1455A4"/>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May </a:t>
            </a:r>
            <a:r>
              <a:rPr lang="en-US" sz="1100">
                <a:solidFill>
                  <a:srgbClr val="1E293B"/>
                </a:solidFill>
                <a:latin typeface="Calibri"/>
                <a:ea typeface="Calibri"/>
                <a:cs typeface="Calibri"/>
                <a:sym typeface="Calibri"/>
              </a:rPr>
              <a:t>(and should) i</a:t>
            </a:r>
            <a:r>
              <a:rPr lang="en-US" sz="1100" b="0" i="0" u="none" strike="noStrike" cap="none">
                <a:solidFill>
                  <a:srgbClr val="1E293B"/>
                </a:solidFill>
                <a:latin typeface="Calibri"/>
                <a:ea typeface="Calibri"/>
                <a:cs typeface="Calibri"/>
                <a:sym typeface="Calibri"/>
              </a:rPr>
              <a:t>nclude</a:t>
            </a:r>
            <a:r>
              <a:rPr lang="en-US" sz="1100">
                <a:solidFill>
                  <a:srgbClr val="1E293B"/>
                </a:solidFill>
                <a:latin typeface="Calibri"/>
                <a:ea typeface="Calibri"/>
                <a:cs typeface="Calibri"/>
                <a:sym typeface="Calibri"/>
              </a:rPr>
              <a:t> model, description,</a:t>
            </a:r>
            <a:r>
              <a:rPr lang="en-US" sz="1100" b="0" i="0" u="none" strike="noStrike" cap="none">
                <a:solidFill>
                  <a:srgbClr val="1E293B"/>
                </a:solidFill>
                <a:latin typeface="Calibri"/>
                <a:ea typeface="Calibri"/>
                <a:cs typeface="Calibri"/>
                <a:sym typeface="Calibri"/>
              </a:rPr>
              <a:t> vendor sources, images, and optional </a:t>
            </a:r>
            <a:r>
              <a:rPr lang="en-US" sz="1100">
                <a:solidFill>
                  <a:srgbClr val="1E293B"/>
                </a:solidFill>
                <a:latin typeface="Calibri"/>
                <a:ea typeface="Calibri"/>
                <a:cs typeface="Calibri"/>
                <a:sym typeface="Calibri"/>
              </a:rPr>
              <a:t>“</a:t>
            </a:r>
            <a:r>
              <a:rPr lang="en-US" sz="1100" b="0" i="0" u="none" strike="noStrike" cap="none">
                <a:solidFill>
                  <a:srgbClr val="1E293B"/>
                </a:solidFill>
                <a:latin typeface="Calibri"/>
                <a:ea typeface="Calibri"/>
                <a:cs typeface="Calibri"/>
                <a:sym typeface="Calibri"/>
              </a:rPr>
              <a:t>properties</a:t>
            </a:r>
            <a:r>
              <a:rPr lang="en-US" sz="1100">
                <a:solidFill>
                  <a:srgbClr val="1E293B"/>
                </a:solidFill>
                <a:latin typeface="Calibri"/>
                <a:ea typeface="Calibri"/>
                <a:cs typeface="Calibri"/>
                <a:sym typeface="Calibri"/>
              </a:rPr>
              <a:t>”</a:t>
            </a:r>
            <a:endParaRPr sz="1100" b="0" i="0" u="none" strike="noStrike" cap="none">
              <a:solidFill>
                <a:srgbClr val="000000"/>
              </a:solidFill>
              <a:latin typeface="Calibri"/>
              <a:ea typeface="Calibri"/>
              <a:cs typeface="Calibri"/>
              <a:sym typeface="Calibri"/>
            </a:endParaRPr>
          </a:p>
        </p:txBody>
      </p:sp>
      <p:sp>
        <p:nvSpPr>
          <p:cNvPr id="141" name="Google Shape;141;g3ec19c0028a_0_0"/>
          <p:cNvSpPr/>
          <p:nvPr/>
        </p:nvSpPr>
        <p:spPr>
          <a:xfrm>
            <a:off x="274371" y="4285632"/>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455A4"/>
              </a:buClr>
              <a:buSzPts val="1100"/>
              <a:buFont typeface="Calibri"/>
              <a:buNone/>
            </a:pPr>
            <a:r>
              <a:rPr lang="en-US" sz="1100" b="1" i="0" u="none" strike="noStrike" cap="none">
                <a:solidFill>
                  <a:srgbClr val="1455A4"/>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Think of it like an online store catalog</a:t>
            </a:r>
            <a:endParaRPr sz="1100" b="0" i="0" u="none" strike="noStrike" cap="none">
              <a:solidFill>
                <a:srgbClr val="000000"/>
              </a:solidFill>
              <a:latin typeface="Calibri"/>
              <a:ea typeface="Calibri"/>
              <a:cs typeface="Calibri"/>
              <a:sym typeface="Calibri"/>
            </a:endParaRPr>
          </a:p>
        </p:txBody>
      </p:sp>
      <p:sp>
        <p:nvSpPr>
          <p:cNvPr id="142" name="Google Shape;142;g3ec19c0028a_0_0"/>
          <p:cNvSpPr/>
          <p:nvPr/>
        </p:nvSpPr>
        <p:spPr>
          <a:xfrm>
            <a:off x="3154663" y="1103501"/>
            <a:ext cx="2834700" cy="3631800"/>
          </a:xfrm>
          <a:prstGeom prst="rect">
            <a:avLst/>
          </a:prstGeom>
          <a:solidFill>
            <a:srgbClr val="FFFFFF"/>
          </a:solidFill>
          <a:ln w="12700" cap="flat" cmpd="sng">
            <a:solidFill>
              <a:srgbClr val="E2E8F0"/>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3ec19c0028a_0_0"/>
          <p:cNvSpPr/>
          <p:nvPr/>
        </p:nvSpPr>
        <p:spPr>
          <a:xfrm>
            <a:off x="3154656" y="1103505"/>
            <a:ext cx="2834700" cy="594300"/>
          </a:xfrm>
          <a:prstGeom prst="rect">
            <a:avLst/>
          </a:prstGeom>
          <a:solidFill>
            <a:srgbClr val="0891B2"/>
          </a:solidFill>
          <a:ln w="12700" cap="flat" cmpd="sng">
            <a:solidFill>
              <a:srgbClr val="0891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3ec19c0028a_0_0"/>
          <p:cNvSpPr/>
          <p:nvPr/>
        </p:nvSpPr>
        <p:spPr>
          <a:xfrm>
            <a:off x="3246096" y="1121793"/>
            <a:ext cx="26517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Component Inventory</a:t>
            </a:r>
            <a:endParaRPr sz="1300" b="0" i="0" u="none" strike="noStrike" cap="none">
              <a:solidFill>
                <a:srgbClr val="000000"/>
              </a:solidFill>
              <a:latin typeface="Calibri"/>
              <a:ea typeface="Calibri"/>
              <a:cs typeface="Calibri"/>
              <a:sym typeface="Calibri"/>
            </a:endParaRPr>
          </a:p>
        </p:txBody>
      </p:sp>
      <p:sp>
        <p:nvSpPr>
          <p:cNvPr id="145" name="Google Shape;145;g3ec19c0028a_0_0"/>
          <p:cNvSpPr/>
          <p:nvPr/>
        </p:nvSpPr>
        <p:spPr>
          <a:xfrm>
            <a:off x="3246096" y="1716153"/>
            <a:ext cx="26517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891B2"/>
              </a:buClr>
              <a:buSzPts val="1100"/>
              <a:buFont typeface="Calibri"/>
              <a:buNone/>
            </a:pPr>
            <a:r>
              <a:rPr lang="en-US" sz="1100" b="0" i="1" u="none" strike="noStrike" cap="none">
                <a:solidFill>
                  <a:srgbClr val="0891B2"/>
                </a:solidFill>
                <a:latin typeface="Calibri"/>
                <a:ea typeface="Calibri"/>
                <a:cs typeface="Calibri"/>
                <a:sym typeface="Calibri"/>
              </a:rPr>
              <a:t>Which specific units do we have?</a:t>
            </a:r>
            <a:endParaRPr sz="1100" b="0" i="0" u="none" strike="noStrike" cap="none">
              <a:solidFill>
                <a:srgbClr val="000000"/>
              </a:solidFill>
              <a:latin typeface="Calibri"/>
              <a:ea typeface="Calibri"/>
              <a:cs typeface="Calibri"/>
              <a:sym typeface="Calibri"/>
            </a:endParaRPr>
          </a:p>
        </p:txBody>
      </p:sp>
      <p:sp>
        <p:nvSpPr>
          <p:cNvPr id="146" name="Google Shape;146;g3ec19c0028a_0_0"/>
          <p:cNvSpPr/>
          <p:nvPr/>
        </p:nvSpPr>
        <p:spPr>
          <a:xfrm>
            <a:off x="3264388" y="2173350"/>
            <a:ext cx="26829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91B2"/>
              </a:buClr>
              <a:buSzPts val="1100"/>
              <a:buFont typeface="Calibri"/>
              <a:buNone/>
            </a:pPr>
            <a:r>
              <a:rPr lang="en-US" sz="1100" b="1" i="0" u="none" strike="noStrike" cap="none">
                <a:solidFill>
                  <a:srgbClr val="0891B2"/>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Each physical item procured or fabricated</a:t>
            </a:r>
            <a:endParaRPr sz="1100" b="0" i="0" u="none" strike="noStrike" cap="none">
              <a:solidFill>
                <a:srgbClr val="000000"/>
              </a:solidFill>
              <a:latin typeface="Calibri"/>
              <a:ea typeface="Calibri"/>
              <a:cs typeface="Calibri"/>
              <a:sym typeface="Calibri"/>
            </a:endParaRPr>
          </a:p>
        </p:txBody>
      </p:sp>
      <p:sp>
        <p:nvSpPr>
          <p:cNvPr id="147" name="Google Shape;147;g3ec19c0028a_0_0"/>
          <p:cNvSpPr/>
          <p:nvPr/>
        </p:nvSpPr>
        <p:spPr>
          <a:xfrm>
            <a:off x="3264384" y="2667129"/>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91B2"/>
              </a:buClr>
              <a:buSzPts val="1100"/>
              <a:buFont typeface="Calibri"/>
              <a:buNone/>
            </a:pPr>
            <a:r>
              <a:rPr lang="en-US" sz="1100" b="1" i="0" u="none" strike="noStrike" cap="none">
                <a:solidFill>
                  <a:srgbClr val="0891B2"/>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Every instance gets a unique ID code</a:t>
            </a:r>
            <a:endParaRPr sz="1100" b="0" i="0" u="none" strike="noStrike" cap="none">
              <a:solidFill>
                <a:srgbClr val="000000"/>
              </a:solidFill>
              <a:latin typeface="Calibri"/>
              <a:ea typeface="Calibri"/>
              <a:cs typeface="Calibri"/>
              <a:sym typeface="Calibri"/>
            </a:endParaRPr>
          </a:p>
        </p:txBody>
      </p:sp>
      <p:sp>
        <p:nvSpPr>
          <p:cNvPr id="148" name="Google Shape;148;g3ec19c0028a_0_0"/>
          <p:cNvSpPr/>
          <p:nvPr/>
        </p:nvSpPr>
        <p:spPr>
          <a:xfrm>
            <a:off x="3264384" y="3160905"/>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91B2"/>
              </a:buClr>
              <a:buSzPts val="1100"/>
              <a:buFont typeface="Calibri"/>
              <a:buNone/>
            </a:pPr>
            <a:r>
              <a:rPr lang="en-US" sz="1100" b="1" i="0" u="none" strike="noStrike" cap="none">
                <a:solidFill>
                  <a:srgbClr val="0891B2"/>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Tracks location: building, room</a:t>
            </a:r>
            <a:r>
              <a:rPr lang="en-US" sz="1100">
                <a:solidFill>
                  <a:srgbClr val="1E293B"/>
                </a:solidFill>
                <a:latin typeface="Calibri"/>
                <a:ea typeface="Calibri"/>
                <a:cs typeface="Calibri"/>
                <a:sym typeface="Calibri"/>
              </a:rPr>
              <a:t> etc</a:t>
            </a:r>
            <a:endParaRPr sz="1100" b="0" i="0" u="none" strike="noStrike" cap="none">
              <a:solidFill>
                <a:srgbClr val="000000"/>
              </a:solidFill>
              <a:latin typeface="Calibri"/>
              <a:ea typeface="Calibri"/>
              <a:cs typeface="Calibri"/>
              <a:sym typeface="Calibri"/>
            </a:endParaRPr>
          </a:p>
        </p:txBody>
      </p:sp>
      <p:sp>
        <p:nvSpPr>
          <p:cNvPr id="149" name="Google Shape;149;g3ec19c0028a_0_0"/>
          <p:cNvSpPr/>
          <p:nvPr/>
        </p:nvSpPr>
        <p:spPr>
          <a:xfrm>
            <a:off x="3264384" y="3654681"/>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91B2"/>
              </a:buClr>
              <a:buSzPts val="1100"/>
              <a:buFont typeface="Calibri"/>
              <a:buNone/>
            </a:pPr>
            <a:r>
              <a:rPr lang="en-US" sz="1100" b="1" i="0" u="none" strike="noStrike" cap="none">
                <a:solidFill>
                  <a:srgbClr val="0891B2"/>
                </a:solidFill>
                <a:latin typeface="Calibri"/>
                <a:ea typeface="Calibri"/>
                <a:cs typeface="Calibri"/>
                <a:sym typeface="Calibri"/>
              </a:rPr>
              <a:t>▸  </a:t>
            </a:r>
            <a:r>
              <a:rPr lang="en-US" sz="1100">
                <a:solidFill>
                  <a:srgbClr val="1E293B"/>
                </a:solidFill>
                <a:latin typeface="Calibri"/>
                <a:ea typeface="Calibri"/>
                <a:cs typeface="Calibri"/>
                <a:sym typeface="Calibri"/>
              </a:rPr>
              <a:t>Refers to</a:t>
            </a:r>
            <a:r>
              <a:rPr lang="en-US" sz="1100" b="0" i="0" u="none" strike="noStrike" cap="none">
                <a:solidFill>
                  <a:srgbClr val="1E293B"/>
                </a:solidFill>
                <a:latin typeface="Calibri"/>
                <a:ea typeface="Calibri"/>
                <a:cs typeface="Calibri"/>
                <a:sym typeface="Calibri"/>
              </a:rPr>
              <a:t> its Catalog entry</a:t>
            </a:r>
            <a:endParaRPr sz="1100" b="0" i="0" u="none" strike="noStrike" cap="none">
              <a:solidFill>
                <a:srgbClr val="000000"/>
              </a:solidFill>
              <a:latin typeface="Calibri"/>
              <a:ea typeface="Calibri"/>
              <a:cs typeface="Calibri"/>
              <a:sym typeface="Calibri"/>
            </a:endParaRPr>
          </a:p>
        </p:txBody>
      </p:sp>
      <p:sp>
        <p:nvSpPr>
          <p:cNvPr id="150" name="Google Shape;150;g3ec19c0028a_0_0"/>
          <p:cNvSpPr/>
          <p:nvPr/>
        </p:nvSpPr>
        <p:spPr>
          <a:xfrm>
            <a:off x="3264421" y="3957982"/>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891B2"/>
              </a:buClr>
              <a:buSzPts val="1100"/>
              <a:buFont typeface="Calibri"/>
              <a:buNone/>
            </a:pPr>
            <a:r>
              <a:rPr lang="en-US" sz="1100" b="1" i="0" u="none" strike="noStrike" cap="none">
                <a:solidFill>
                  <a:srgbClr val="0891B2"/>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Stores inspection, testing, and maintenance data</a:t>
            </a:r>
            <a:endParaRPr sz="1100" b="0" i="0" u="none" strike="noStrike" cap="none">
              <a:solidFill>
                <a:srgbClr val="000000"/>
              </a:solidFill>
              <a:latin typeface="Calibri"/>
              <a:ea typeface="Calibri"/>
              <a:cs typeface="Calibri"/>
              <a:sym typeface="Calibri"/>
            </a:endParaRPr>
          </a:p>
        </p:txBody>
      </p:sp>
      <p:sp>
        <p:nvSpPr>
          <p:cNvPr id="151" name="Google Shape;151;g3ec19c0028a_0_0"/>
          <p:cNvSpPr/>
          <p:nvPr/>
        </p:nvSpPr>
        <p:spPr>
          <a:xfrm>
            <a:off x="6144738" y="1103501"/>
            <a:ext cx="2834700" cy="3631800"/>
          </a:xfrm>
          <a:prstGeom prst="rect">
            <a:avLst/>
          </a:prstGeom>
          <a:solidFill>
            <a:srgbClr val="FFFFFF"/>
          </a:solidFill>
          <a:ln w="12700" cap="flat" cmpd="sng">
            <a:solidFill>
              <a:srgbClr val="E2E8F0"/>
            </a:solidFill>
            <a:prstDash val="solid"/>
            <a:round/>
            <a:headEnd type="none" w="sm" len="sm"/>
            <a:tailEnd type="none" w="sm" len="sm"/>
          </a:ln>
          <a:effectLst>
            <a:outerShdw blurRad="101600" dist="38100" dir="8100000" algn="bl" rotWithShape="0">
              <a:srgbClr val="000000">
                <a:alpha val="1216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3ec19c0028a_0_0"/>
          <p:cNvSpPr/>
          <p:nvPr/>
        </p:nvSpPr>
        <p:spPr>
          <a:xfrm>
            <a:off x="6144744" y="1103505"/>
            <a:ext cx="2834700" cy="594300"/>
          </a:xfrm>
          <a:prstGeom prst="rect">
            <a:avLst/>
          </a:prstGeom>
          <a:solidFill>
            <a:srgbClr val="7C3AED"/>
          </a:solidFill>
          <a:ln w="12700" cap="flat" cmpd="sng">
            <a:solidFill>
              <a:srgbClr val="7C3A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3ec19c0028a_0_0"/>
          <p:cNvSpPr/>
          <p:nvPr/>
        </p:nvSpPr>
        <p:spPr>
          <a:xfrm>
            <a:off x="6236183" y="1121793"/>
            <a:ext cx="26517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300"/>
              <a:buFont typeface="Calibri"/>
              <a:buNone/>
            </a:pPr>
            <a:r>
              <a:rPr lang="en-US" sz="1300" b="1">
                <a:solidFill>
                  <a:srgbClr val="FFFFFF"/>
                </a:solidFill>
                <a:latin typeface="Calibri"/>
                <a:ea typeface="Calibri"/>
                <a:cs typeface="Calibri"/>
                <a:sym typeface="Calibri"/>
              </a:rPr>
              <a:t>System </a:t>
            </a:r>
            <a:r>
              <a:rPr lang="en-US" sz="1300" b="1" i="0" u="none" strike="noStrike" cap="none">
                <a:solidFill>
                  <a:srgbClr val="FFFFFF"/>
                </a:solidFill>
                <a:latin typeface="Calibri"/>
                <a:ea typeface="Calibri"/>
                <a:cs typeface="Calibri"/>
                <a:sym typeface="Calibri"/>
              </a:rPr>
              <a:t>Designs</a:t>
            </a:r>
            <a:endParaRPr sz="1300" b="0" i="0" u="none" strike="noStrike" cap="none">
              <a:solidFill>
                <a:srgbClr val="000000"/>
              </a:solidFill>
              <a:latin typeface="Calibri"/>
              <a:ea typeface="Calibri"/>
              <a:cs typeface="Calibri"/>
              <a:sym typeface="Calibri"/>
            </a:endParaRPr>
          </a:p>
        </p:txBody>
      </p:sp>
      <p:sp>
        <p:nvSpPr>
          <p:cNvPr id="154" name="Google Shape;154;g3ec19c0028a_0_0"/>
          <p:cNvSpPr/>
          <p:nvPr/>
        </p:nvSpPr>
        <p:spPr>
          <a:xfrm>
            <a:off x="6236183" y="1716153"/>
            <a:ext cx="26517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7C3AED"/>
              </a:buClr>
              <a:buSzPts val="1100"/>
              <a:buFont typeface="Calibri"/>
              <a:buNone/>
            </a:pPr>
            <a:r>
              <a:rPr lang="en-US" sz="1100" b="0" i="1" u="none" strike="noStrike" cap="none">
                <a:solidFill>
                  <a:srgbClr val="7C3AED"/>
                </a:solidFill>
                <a:latin typeface="Calibri"/>
                <a:ea typeface="Calibri"/>
                <a:cs typeface="Calibri"/>
                <a:sym typeface="Calibri"/>
              </a:rPr>
              <a:t>Where does it go in the </a:t>
            </a:r>
            <a:r>
              <a:rPr lang="en-US" sz="1100" i="1">
                <a:solidFill>
                  <a:srgbClr val="7C3AED"/>
                </a:solidFill>
                <a:latin typeface="Calibri"/>
                <a:ea typeface="Calibri"/>
                <a:cs typeface="Calibri"/>
                <a:sym typeface="Calibri"/>
              </a:rPr>
              <a:t>(sub) system</a:t>
            </a:r>
            <a:r>
              <a:rPr lang="en-US" sz="1100" b="0" i="1" u="none" strike="noStrike" cap="none">
                <a:solidFill>
                  <a:srgbClr val="7C3AED"/>
                </a:solidFill>
                <a:latin typeface="Calibri"/>
                <a:ea typeface="Calibri"/>
                <a:cs typeface="Calibri"/>
                <a:sym typeface="Calibri"/>
              </a:rPr>
              <a:t>?</a:t>
            </a:r>
            <a:endParaRPr sz="1100" b="0" i="0" u="none" strike="noStrike" cap="none">
              <a:solidFill>
                <a:srgbClr val="000000"/>
              </a:solidFill>
              <a:latin typeface="Calibri"/>
              <a:ea typeface="Calibri"/>
              <a:cs typeface="Calibri"/>
              <a:sym typeface="Calibri"/>
            </a:endParaRPr>
          </a:p>
        </p:txBody>
      </p:sp>
      <p:sp>
        <p:nvSpPr>
          <p:cNvPr id="155" name="Google Shape;155;g3ec19c0028a_0_0"/>
          <p:cNvSpPr/>
          <p:nvPr/>
        </p:nvSpPr>
        <p:spPr>
          <a:xfrm>
            <a:off x="6254472" y="2173353"/>
            <a:ext cx="2633400" cy="4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C3AED"/>
              </a:buClr>
              <a:buSzPts val="1100"/>
              <a:buFont typeface="Calibri"/>
              <a:buNone/>
            </a:pPr>
            <a:r>
              <a:rPr lang="en-US" sz="1100" b="1" i="0" u="none" strike="noStrike" cap="none">
                <a:solidFill>
                  <a:srgbClr val="7C3AED"/>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Placeholders for components at specific locations</a:t>
            </a:r>
            <a:endParaRPr sz="1100" b="0" i="0" u="none" strike="noStrike" cap="none">
              <a:solidFill>
                <a:srgbClr val="000000"/>
              </a:solidFill>
              <a:latin typeface="Calibri"/>
              <a:ea typeface="Calibri"/>
              <a:cs typeface="Calibri"/>
              <a:sym typeface="Calibri"/>
            </a:endParaRPr>
          </a:p>
        </p:txBody>
      </p:sp>
      <p:sp>
        <p:nvSpPr>
          <p:cNvPr id="156" name="Google Shape;156;g3ec19c0028a_0_0"/>
          <p:cNvSpPr/>
          <p:nvPr/>
        </p:nvSpPr>
        <p:spPr>
          <a:xfrm>
            <a:off x="6254538" y="2655634"/>
            <a:ext cx="2633400" cy="75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C3AED"/>
              </a:buClr>
              <a:buSzPts val="1100"/>
              <a:buFont typeface="Calibri"/>
              <a:buNone/>
            </a:pPr>
            <a:r>
              <a:rPr lang="en-US" sz="1100" b="1" i="0" u="none" strike="noStrike" cap="none">
                <a:solidFill>
                  <a:srgbClr val="7C3AED"/>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References </a:t>
            </a:r>
            <a:r>
              <a:rPr lang="en-US" sz="1100">
                <a:solidFill>
                  <a:srgbClr val="1E293B"/>
                </a:solidFill>
                <a:latin typeface="Calibri"/>
                <a:ea typeface="Calibri"/>
                <a:cs typeface="Calibri"/>
                <a:sym typeface="Calibri"/>
              </a:rPr>
              <a:t>i</a:t>
            </a:r>
            <a:r>
              <a:rPr lang="en-US" sz="1100" b="0" i="0" u="none" strike="noStrike" cap="none">
                <a:solidFill>
                  <a:srgbClr val="1E293B"/>
                </a:solidFill>
                <a:latin typeface="Calibri"/>
                <a:ea typeface="Calibri"/>
                <a:cs typeface="Calibri"/>
                <a:sym typeface="Calibri"/>
              </a:rPr>
              <a:t>nventory items (unit installed). The Inventory item installed at a location will change as components fail or age</a:t>
            </a:r>
            <a:endParaRPr sz="1100" b="0" i="0" u="none" strike="noStrike" cap="none">
              <a:solidFill>
                <a:srgbClr val="000000"/>
              </a:solidFill>
              <a:latin typeface="Calibri"/>
              <a:ea typeface="Calibri"/>
              <a:cs typeface="Calibri"/>
              <a:sym typeface="Calibri"/>
            </a:endParaRPr>
          </a:p>
        </p:txBody>
      </p:sp>
      <p:sp>
        <p:nvSpPr>
          <p:cNvPr id="157" name="Google Shape;157;g3ec19c0028a_0_0"/>
          <p:cNvSpPr/>
          <p:nvPr/>
        </p:nvSpPr>
        <p:spPr>
          <a:xfrm>
            <a:off x="6236263" y="3414651"/>
            <a:ext cx="2633400" cy="36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C3AED"/>
              </a:buClr>
              <a:buSzPts val="1100"/>
              <a:buFont typeface="Calibri"/>
              <a:buNone/>
            </a:pPr>
            <a:r>
              <a:rPr lang="en-US" sz="1100" b="1" i="0" u="none" strike="noStrike" cap="none">
                <a:solidFill>
                  <a:srgbClr val="7C3AED"/>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Supports hierarchical designs</a:t>
            </a:r>
            <a:endParaRPr sz="1100" b="0" i="0" u="none" strike="noStrike" cap="none">
              <a:solidFill>
                <a:srgbClr val="000000"/>
              </a:solidFill>
              <a:latin typeface="Calibri"/>
              <a:ea typeface="Calibri"/>
              <a:cs typeface="Calibri"/>
              <a:sym typeface="Calibri"/>
            </a:endParaRPr>
          </a:p>
        </p:txBody>
      </p:sp>
      <p:sp>
        <p:nvSpPr>
          <p:cNvPr id="158" name="Google Shape;158;g3ec19c0028a_0_0"/>
          <p:cNvSpPr/>
          <p:nvPr/>
        </p:nvSpPr>
        <p:spPr>
          <a:xfrm>
            <a:off x="6236263" y="3705265"/>
            <a:ext cx="2633400" cy="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C3AED"/>
              </a:buClr>
              <a:buSzPts val="1100"/>
              <a:buFont typeface="Calibri"/>
              <a:buNone/>
            </a:pPr>
            <a:r>
              <a:rPr lang="en-US" sz="1100" b="1" i="0" u="none" strike="noStrike" cap="none">
                <a:solidFill>
                  <a:srgbClr val="7C3AED"/>
                </a:solidFill>
                <a:latin typeface="Calibri"/>
                <a:ea typeface="Calibri"/>
                <a:cs typeface="Calibri"/>
                <a:sym typeface="Calibri"/>
              </a:rPr>
              <a:t>▸  </a:t>
            </a:r>
            <a:r>
              <a:rPr lang="en-US" sz="1100" b="0" i="0" u="none" strike="noStrike" cap="none">
                <a:solidFill>
                  <a:srgbClr val="1E293B"/>
                </a:solidFill>
                <a:latin typeface="Calibri"/>
                <a:ea typeface="Calibri"/>
                <a:cs typeface="Calibri"/>
                <a:sym typeface="Calibri"/>
              </a:rPr>
              <a:t>Enables Bill of Materials generation</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ec19c0028a_0_38"/>
          <p:cNvSpPr txBox="1">
            <a:spLocks noGrp="1"/>
          </p:cNvSpPr>
          <p:nvPr>
            <p:ph type="title"/>
          </p:nvPr>
        </p:nvSpPr>
        <p:spPr>
          <a:xfrm>
            <a:off x="591950" y="61023"/>
            <a:ext cx="7886700" cy="71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sz="2800" b="1">
                <a:solidFill>
                  <a:srgbClr val="4D90D8"/>
                </a:solidFill>
              </a:rPr>
              <a:t>Test example: the ePIC BEMC PbWO4 crystal</a:t>
            </a:r>
            <a:endParaRPr sz="2800"/>
          </a:p>
        </p:txBody>
      </p:sp>
      <p:sp>
        <p:nvSpPr>
          <p:cNvPr id="164" name="Google Shape;164;g3ec19c0028a_0_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65" name="Google Shape;165;g3ec19c0028a_0_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66" name="Google Shape;166;g3ec19c0028a_0_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pic>
        <p:nvPicPr>
          <p:cNvPr id="167" name="Google Shape;167;g3ec19c0028a_0_38" title="cdb_component_screenshot_2.png"/>
          <p:cNvPicPr preferRelativeResize="0"/>
          <p:nvPr/>
        </p:nvPicPr>
        <p:blipFill>
          <a:blip r:embed="rId3">
            <a:alphaModFix/>
          </a:blip>
          <a:stretch>
            <a:fillRect/>
          </a:stretch>
        </p:blipFill>
        <p:spPr>
          <a:xfrm>
            <a:off x="497300" y="705875"/>
            <a:ext cx="7679593" cy="4061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ec19c0028a_0_72"/>
          <p:cNvSpPr txBox="1">
            <a:spLocks noGrp="1"/>
          </p:cNvSpPr>
          <p:nvPr>
            <p:ph type="title"/>
          </p:nvPr>
        </p:nvSpPr>
        <p:spPr>
          <a:xfrm>
            <a:off x="628650" y="273848"/>
            <a:ext cx="7886700" cy="7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sz="2400" b="1">
                <a:solidFill>
                  <a:srgbClr val="4D90D8"/>
                </a:solidFill>
              </a:rPr>
              <a:t>MAARC – Measurement and Analysis Archive</a:t>
            </a:r>
            <a:endParaRPr sz="2400"/>
          </a:p>
        </p:txBody>
      </p:sp>
      <p:sp>
        <p:nvSpPr>
          <p:cNvPr id="173" name="Google Shape;173;g3ec19c0028a_0_7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74" name="Google Shape;174;g3ec19c0028a_0_7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75" name="Google Shape;175;g3ec19c0028a_0_7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pic>
        <p:nvPicPr>
          <p:cNvPr id="176" name="Google Shape;176;g3ec19c0028a_0_72"/>
          <p:cNvPicPr preferRelativeResize="0"/>
          <p:nvPr/>
        </p:nvPicPr>
        <p:blipFill>
          <a:blip r:embed="rId3">
            <a:alphaModFix/>
          </a:blip>
          <a:stretch>
            <a:fillRect/>
          </a:stretch>
        </p:blipFill>
        <p:spPr>
          <a:xfrm>
            <a:off x="217525" y="1309250"/>
            <a:ext cx="8839200" cy="3244174"/>
          </a:xfrm>
          <a:prstGeom prst="rect">
            <a:avLst/>
          </a:prstGeom>
          <a:noFill/>
          <a:ln>
            <a:noFill/>
          </a:ln>
        </p:spPr>
      </p:pic>
      <p:sp>
        <p:nvSpPr>
          <p:cNvPr id="177" name="Google Shape;177;g3ec19c0028a_0_72"/>
          <p:cNvSpPr txBox="1"/>
          <p:nvPr/>
        </p:nvSpPr>
        <p:spPr>
          <a:xfrm>
            <a:off x="3765375" y="2975400"/>
            <a:ext cx="5068500" cy="1228200"/>
          </a:xfrm>
          <a:prstGeom prst="rect">
            <a:avLst/>
          </a:prstGeom>
          <a:solidFill>
            <a:srgbClr val="E7E6E6"/>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This functionality allows for consistent management of a variety of materials documenting the measured and other characteristics of an inventory item</a:t>
            </a:r>
            <a:endParaRPr/>
          </a:p>
          <a:p>
            <a:pPr marL="457200" lvl="0" indent="-317500" algn="l" rtl="0">
              <a:spcBef>
                <a:spcPts val="0"/>
              </a:spcBef>
              <a:spcAft>
                <a:spcPts val="0"/>
              </a:spcAft>
              <a:buSzPts val="1400"/>
              <a:buChar char="●"/>
            </a:pPr>
            <a:r>
              <a:rPr lang="en-US"/>
              <a:t>The information can be exported as a spreadsheet etc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ec19c0028a_0_8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b="1" dirty="0">
                <a:solidFill>
                  <a:srgbClr val="4D90D8"/>
                </a:solidFill>
              </a:rPr>
              <a:t>Access to the CDB</a:t>
            </a:r>
            <a:endParaRPr dirty="0"/>
          </a:p>
        </p:txBody>
      </p:sp>
      <p:sp>
        <p:nvSpPr>
          <p:cNvPr id="183" name="Google Shape;183;g3ec19c0028a_0_89"/>
          <p:cNvSpPr txBox="1">
            <a:spLocks noGrp="1"/>
          </p:cNvSpPr>
          <p:nvPr>
            <p:ph type="body" idx="1"/>
          </p:nvPr>
        </p:nvSpPr>
        <p:spPr>
          <a:xfrm>
            <a:off x="540727" y="1185954"/>
            <a:ext cx="7886700" cy="3581400"/>
          </a:xfrm>
          <a:prstGeom prst="rect">
            <a:avLst/>
          </a:prstGeom>
          <a:noFill/>
          <a:ln>
            <a:noFill/>
          </a:ln>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sz="1800" dirty="0"/>
              <a:t>Currently access to the CDB portal via the browser is only possible within the BNL perimeter, and accounts are created by the CDB administrators on demand. One possibility is to use a SSH tunnel through </a:t>
            </a:r>
            <a:r>
              <a:rPr lang="en-US" sz="1800" u="sng" dirty="0">
                <a:solidFill>
                  <a:schemeClr val="hlink"/>
                </a:solidFill>
                <a:hlinkClick r:id="rId3"/>
              </a:rPr>
              <a:t>cssh.rhic.bnl.gov</a:t>
            </a:r>
            <a:endParaRPr sz="1800" dirty="0"/>
          </a:p>
          <a:p>
            <a:pPr marL="457200" lvl="0" indent="-342900" algn="l" rtl="0">
              <a:spcBef>
                <a:spcPts val="1000"/>
              </a:spcBef>
              <a:spcAft>
                <a:spcPts val="0"/>
              </a:spcAft>
              <a:buSzPts val="1800"/>
              <a:buChar char="•"/>
            </a:pPr>
            <a:r>
              <a:rPr lang="en-US" sz="1800" dirty="0"/>
              <a:t>Once inside the perimeter, the user can access the portal at </a:t>
            </a:r>
            <a:r>
              <a:rPr lang="en-US" sz="1800" u="sng" dirty="0">
                <a:solidFill>
                  <a:schemeClr val="hlink"/>
                </a:solidFill>
                <a:hlinkClick r:id="rId4"/>
              </a:rPr>
              <a:t>https://cdb.eic.bnl.gov/cdb</a:t>
            </a:r>
            <a:endParaRPr sz="1800" dirty="0"/>
          </a:p>
          <a:p>
            <a:pPr marL="457200" lvl="0" indent="-342900" algn="l" rtl="0">
              <a:spcBef>
                <a:spcPts val="1000"/>
              </a:spcBef>
              <a:spcAft>
                <a:spcPts val="0"/>
              </a:spcAft>
              <a:buSzPts val="1800"/>
              <a:buChar char="•"/>
            </a:pPr>
            <a:r>
              <a:rPr lang="en-US" sz="1800" dirty="0"/>
              <a:t>Going forward, we’ll need to ensure the least cumbersome way of accessing the data at least in the read-only mode. Opening the portal to the world will require the BNL Cyber Security audit, which is tough.</a:t>
            </a:r>
            <a:endParaRPr sz="1800" dirty="0"/>
          </a:p>
        </p:txBody>
      </p:sp>
      <p:sp>
        <p:nvSpPr>
          <p:cNvPr id="184" name="Google Shape;184;g3ec19c0028a_0_8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85" name="Google Shape;185;g3ec19c0028a_0_8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86" name="Google Shape;186;g3ec19c0028a_0_8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ec19c0028a_0_9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0D8"/>
              </a:buClr>
              <a:buSzPts val="3300"/>
              <a:buFont typeface="Play"/>
              <a:buNone/>
            </a:pPr>
            <a:r>
              <a:rPr lang="en-US" b="1">
                <a:solidFill>
                  <a:srgbClr val="4D90D8"/>
                </a:solidFill>
              </a:rPr>
              <a:t>CDB Status and Plans</a:t>
            </a:r>
            <a:endParaRPr/>
          </a:p>
        </p:txBody>
      </p:sp>
      <p:sp>
        <p:nvSpPr>
          <p:cNvPr id="192" name="Google Shape;192;g3ec19c0028a_0_97"/>
          <p:cNvSpPr txBox="1">
            <a:spLocks noGrp="1"/>
          </p:cNvSpPr>
          <p:nvPr>
            <p:ph type="body" idx="1"/>
          </p:nvPr>
        </p:nvSpPr>
        <p:spPr>
          <a:xfrm>
            <a:off x="540727" y="1185954"/>
            <a:ext cx="7886700" cy="3581400"/>
          </a:xfrm>
          <a:prstGeom prst="rect">
            <a:avLst/>
          </a:prstGeom>
          <a:noFill/>
          <a:ln>
            <a:noFill/>
          </a:ln>
        </p:spPr>
        <p:txBody>
          <a:bodyPr spcFirstLastPara="1" wrap="square" lIns="91425" tIns="45700" rIns="91425" bIns="45700" anchor="t" anchorCtr="0">
            <a:normAutofit/>
          </a:bodyPr>
          <a:lstStyle/>
          <a:p>
            <a:pPr marL="171450" lvl="0" indent="-146050" algn="l" rtl="0">
              <a:lnSpc>
                <a:spcPct val="90000"/>
              </a:lnSpc>
              <a:spcBef>
                <a:spcPts val="0"/>
              </a:spcBef>
              <a:spcAft>
                <a:spcPts val="0"/>
              </a:spcAft>
              <a:buClr>
                <a:schemeClr val="dk1"/>
              </a:buClr>
              <a:buSzPts val="1700"/>
              <a:buChar char="•"/>
            </a:pPr>
            <a:r>
              <a:rPr lang="en-US" sz="1700" dirty="0"/>
              <a:t>The CDB meets a variety of requirements, including ones listed in </a:t>
            </a:r>
            <a:r>
              <a:rPr lang="en-US" sz="1700" u="sng" dirty="0">
                <a:solidFill>
                  <a:schemeClr val="hlink"/>
                </a:solidFill>
                <a:hlinkClick r:id="rId3"/>
              </a:rPr>
              <a:t>https://zenodo.org/records/13924160 for </a:t>
            </a:r>
            <a:r>
              <a:rPr lang="en-US" sz="1700" u="sng" dirty="0" err="1">
                <a:solidFill>
                  <a:schemeClr val="hlink"/>
                </a:solidFill>
                <a:hlinkClick r:id="rId3"/>
              </a:rPr>
              <a:t>ePIC</a:t>
            </a:r>
            <a:r>
              <a:rPr lang="en-US" sz="1700" dirty="0"/>
              <a:t>.</a:t>
            </a:r>
            <a:endParaRPr sz="1700" dirty="0"/>
          </a:p>
          <a:p>
            <a:pPr marL="171450" lvl="0" indent="-146050" algn="l" rtl="0">
              <a:lnSpc>
                <a:spcPct val="90000"/>
              </a:lnSpc>
              <a:spcBef>
                <a:spcPts val="1000"/>
              </a:spcBef>
              <a:spcAft>
                <a:spcPts val="0"/>
              </a:spcAft>
              <a:buClr>
                <a:schemeClr val="dk1"/>
              </a:buClr>
              <a:buSzPts val="1700"/>
              <a:buChar char="•"/>
            </a:pPr>
            <a:r>
              <a:rPr lang="en-US" sz="1700" dirty="0"/>
              <a:t>Initial testing of the CDB has been performed utilizing the BNL instance (components, inventory, initial test of the design/assembly) – the latter needs more work to evaluate. Work is ongoing, a few adjustments needed (templates fixes for the inventory, e-travelers </a:t>
            </a:r>
            <a:r>
              <a:rPr lang="en-US" sz="1700" dirty="0" err="1"/>
              <a:t>etc</a:t>
            </a:r>
            <a:r>
              <a:rPr lang="en-US" sz="1700" dirty="0"/>
              <a:t>)</a:t>
            </a:r>
            <a:endParaRPr sz="1700" dirty="0"/>
          </a:p>
          <a:p>
            <a:pPr marL="171450" lvl="0" indent="-146050" algn="l" rtl="0">
              <a:lnSpc>
                <a:spcPct val="90000"/>
              </a:lnSpc>
              <a:spcBef>
                <a:spcPts val="1000"/>
              </a:spcBef>
              <a:spcAft>
                <a:spcPts val="0"/>
              </a:spcAft>
              <a:buSzPts val="1700"/>
              <a:buChar char="•"/>
            </a:pPr>
            <a:r>
              <a:rPr lang="en-US" sz="1700" dirty="0"/>
              <a:t>Plan: use the BEMC crystal batch as the first use case, with potential addition of the BTOF subsystem later</a:t>
            </a:r>
            <a:endParaRPr sz="1700" dirty="0"/>
          </a:p>
          <a:p>
            <a:pPr marL="171450" lvl="0" indent="-146050" algn="l" rtl="0">
              <a:lnSpc>
                <a:spcPct val="90000"/>
              </a:lnSpc>
              <a:spcBef>
                <a:spcPts val="1000"/>
              </a:spcBef>
              <a:spcAft>
                <a:spcPts val="0"/>
              </a:spcAft>
              <a:buSzPts val="1700"/>
              <a:buChar char="•"/>
            </a:pPr>
            <a:r>
              <a:rPr lang="en-US" sz="1700" dirty="0"/>
              <a:t>Ensure the full component template and traveler functionality</a:t>
            </a:r>
            <a:endParaRPr sz="1700" dirty="0"/>
          </a:p>
          <a:p>
            <a:pPr marL="171450" lvl="0" indent="-146050" algn="l" rtl="0">
              <a:lnSpc>
                <a:spcPct val="90000"/>
              </a:lnSpc>
              <a:spcBef>
                <a:spcPts val="1000"/>
              </a:spcBef>
              <a:spcAft>
                <a:spcPts val="0"/>
              </a:spcAft>
              <a:buSzPts val="1700"/>
              <a:buChar char="•"/>
            </a:pPr>
            <a:r>
              <a:rPr lang="en-US" sz="1700" dirty="0"/>
              <a:t>Investigate network APIs that would be required to integrate external systems (like test setups in labs)</a:t>
            </a:r>
            <a:endParaRPr sz="1700" dirty="0"/>
          </a:p>
        </p:txBody>
      </p:sp>
      <p:sp>
        <p:nvSpPr>
          <p:cNvPr id="193" name="Google Shape;193;g3ec19c0028a_0_9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6/17/2026</a:t>
            </a:r>
            <a:endParaRPr/>
          </a:p>
        </p:txBody>
      </p:sp>
      <p:sp>
        <p:nvSpPr>
          <p:cNvPr id="194" name="Google Shape;194;g3ec19c0028a_0_9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Collaborative Tools Meeting</a:t>
            </a:r>
            <a:endParaRPr/>
          </a:p>
        </p:txBody>
      </p:sp>
      <p:sp>
        <p:nvSpPr>
          <p:cNvPr id="195" name="Google Shape;195;g3ec19c0028a_0_9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9AA4-2CF6-740C-4023-845FA19BE22A}"/>
              </a:ext>
            </a:extLst>
          </p:cNvPr>
          <p:cNvSpPr>
            <a:spLocks noGrp="1"/>
          </p:cNvSpPr>
          <p:nvPr>
            <p:ph type="title"/>
          </p:nvPr>
        </p:nvSpPr>
        <p:spPr>
          <a:xfrm>
            <a:off x="628650" y="273844"/>
            <a:ext cx="7886700" cy="699171"/>
          </a:xfrm>
        </p:spPr>
        <p:txBody>
          <a:bodyPr/>
          <a:lstStyle/>
          <a:p>
            <a:r>
              <a:rPr lang="en-US" b="1" dirty="0" err="1">
                <a:solidFill>
                  <a:schemeClr val="tx2">
                    <a:lumMod val="50000"/>
                    <a:lumOff val="50000"/>
                  </a:schemeClr>
                </a:solidFill>
              </a:rPr>
              <a:t>ePIC</a:t>
            </a:r>
            <a:r>
              <a:rPr lang="en-US" b="1" dirty="0">
                <a:solidFill>
                  <a:schemeClr val="tx2">
                    <a:lumMod val="50000"/>
                    <a:lumOff val="50000"/>
                  </a:schemeClr>
                </a:solidFill>
              </a:rPr>
              <a:t> Collaborative Tools Approach</a:t>
            </a:r>
          </a:p>
        </p:txBody>
      </p:sp>
      <p:sp>
        <p:nvSpPr>
          <p:cNvPr id="3" name="Content Placeholder 2">
            <a:extLst>
              <a:ext uri="{FF2B5EF4-FFF2-40B4-BE49-F238E27FC236}">
                <a16:creationId xmlns:a16="http://schemas.microsoft.com/office/drawing/2014/main" id="{C913F07F-8B4B-1787-14F7-15AEE752FEB4}"/>
              </a:ext>
            </a:extLst>
          </p:cNvPr>
          <p:cNvSpPr>
            <a:spLocks noGrp="1"/>
          </p:cNvSpPr>
          <p:nvPr>
            <p:ph idx="1"/>
          </p:nvPr>
        </p:nvSpPr>
        <p:spPr>
          <a:xfrm>
            <a:off x="628650" y="973015"/>
            <a:ext cx="7886700" cy="3747355"/>
          </a:xfrm>
        </p:spPr>
        <p:txBody>
          <a:bodyPr>
            <a:normAutofit fontScale="70000" lnSpcReduction="20000"/>
          </a:bodyPr>
          <a:lstStyle/>
          <a:p>
            <a:r>
              <a:rPr lang="en-US" dirty="0" err="1"/>
              <a:t>ePIC</a:t>
            </a:r>
            <a:r>
              <a:rPr lang="en-US" dirty="0"/>
              <a:t> is a relatively new </a:t>
            </a:r>
            <a:r>
              <a:rPr lang="en-US" b="1" dirty="0"/>
              <a:t>international</a:t>
            </a:r>
            <a:r>
              <a:rPr lang="en-US" dirty="0"/>
              <a:t> collaboration, planning on first physics data in ~10 years</a:t>
            </a:r>
          </a:p>
          <a:p>
            <a:r>
              <a:rPr lang="en-US" dirty="0"/>
              <a:t>That being said, </a:t>
            </a:r>
            <a:r>
              <a:rPr lang="en-US" dirty="0" err="1"/>
              <a:t>ePIC</a:t>
            </a:r>
            <a:r>
              <a:rPr lang="en-US" dirty="0"/>
              <a:t> is &gt;1100 collaborators and has well-defined membership criteria and policies</a:t>
            </a:r>
          </a:p>
          <a:p>
            <a:pPr lvl="1"/>
            <a:r>
              <a:rPr lang="en-US" dirty="0"/>
              <a:t>These require tools for tracking, approval workflows, etc. </a:t>
            </a:r>
          </a:p>
          <a:p>
            <a:r>
              <a:rPr lang="en-US" dirty="0" err="1"/>
              <a:t>ePIC</a:t>
            </a:r>
            <a:r>
              <a:rPr lang="en-US" dirty="0"/>
              <a:t> has collaborative tools needs specific to the design and construction periods</a:t>
            </a:r>
          </a:p>
          <a:p>
            <a:r>
              <a:rPr lang="en-US" dirty="0" err="1"/>
              <a:t>ePIC</a:t>
            </a:r>
            <a:r>
              <a:rPr lang="en-US" dirty="0"/>
              <a:t> can foresee new needs for the future that previous experiments have not had to deal with</a:t>
            </a:r>
          </a:p>
          <a:p>
            <a:r>
              <a:rPr lang="en-US" dirty="0"/>
              <a:t>The EIC has multiple host laboratories</a:t>
            </a:r>
          </a:p>
          <a:p>
            <a:pPr lvl="1"/>
            <a:r>
              <a:rPr lang="en-US" dirty="0"/>
              <a:t>ECSJI is our interface for computing and collaborative tools</a:t>
            </a:r>
          </a:p>
          <a:p>
            <a:r>
              <a:rPr lang="en-US" b="1" dirty="0"/>
              <a:t>Our approach has been to adopt collaborative tools when: </a:t>
            </a:r>
          </a:p>
          <a:p>
            <a:pPr lvl="1"/>
            <a:r>
              <a:rPr lang="en-US" dirty="0"/>
              <a:t>We have an identified need and can articulate requirements</a:t>
            </a:r>
          </a:p>
          <a:p>
            <a:pPr lvl="1"/>
            <a:r>
              <a:rPr lang="en-US" dirty="0"/>
              <a:t>Avoid adopting technical debt for the future:</a:t>
            </a:r>
          </a:p>
          <a:p>
            <a:pPr lvl="2"/>
            <a:r>
              <a:rPr lang="en-US" dirty="0"/>
              <a:t>Modular approach – take on only what we need when we need it, interconnect tools with specific purposes.</a:t>
            </a:r>
          </a:p>
          <a:p>
            <a:pPr lvl="2"/>
            <a:r>
              <a:rPr lang="en-US" dirty="0"/>
              <a:t>Large, monolithic approaches disfavored.</a:t>
            </a:r>
          </a:p>
          <a:p>
            <a:r>
              <a:rPr lang="en-US" b="1" dirty="0"/>
              <a:t>Access is vitally important:</a:t>
            </a:r>
          </a:p>
          <a:p>
            <a:pPr lvl="1"/>
            <a:r>
              <a:rPr lang="en-US" dirty="0"/>
              <a:t>All </a:t>
            </a:r>
            <a:r>
              <a:rPr lang="en-US" dirty="0" err="1"/>
              <a:t>ePIC</a:t>
            </a:r>
            <a:r>
              <a:rPr lang="en-US" dirty="0"/>
              <a:t> collaborators need access, regardless of member institution or country</a:t>
            </a:r>
          </a:p>
          <a:p>
            <a:pPr lvl="1"/>
            <a:endParaRPr lang="en-US" dirty="0"/>
          </a:p>
        </p:txBody>
      </p:sp>
      <p:sp>
        <p:nvSpPr>
          <p:cNvPr id="4" name="Date Placeholder 3">
            <a:extLst>
              <a:ext uri="{FF2B5EF4-FFF2-40B4-BE49-F238E27FC236}">
                <a16:creationId xmlns:a16="http://schemas.microsoft.com/office/drawing/2014/main" id="{81B2E3E6-DFAD-6E13-8C81-DDC2F28F378B}"/>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CAF637D6-B7AC-55EE-E8E9-D0D990E95DCB}"/>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3B1C8ADA-0D4C-CEA5-4B70-97BAA80A56A8}"/>
              </a:ext>
            </a:extLst>
          </p:cNvPr>
          <p:cNvSpPr>
            <a:spLocks noGrp="1"/>
          </p:cNvSpPr>
          <p:nvPr>
            <p:ph type="sldNum" sz="quarter" idx="12"/>
          </p:nvPr>
        </p:nvSpPr>
        <p:spPr/>
        <p:txBody>
          <a:bodyPr/>
          <a:lstStyle/>
          <a:p>
            <a:fld id="{6777D382-6882-46F9-AD0A-55A2997F04B7}" type="slidenum">
              <a:rPr lang="en-US" smtClean="0"/>
              <a:t>2</a:t>
            </a:fld>
            <a:endParaRPr lang="en-US"/>
          </a:p>
        </p:txBody>
      </p:sp>
    </p:spTree>
    <p:extLst>
      <p:ext uri="{BB962C8B-B14F-4D97-AF65-F5344CB8AC3E}">
        <p14:creationId xmlns:p14="http://schemas.microsoft.com/office/powerpoint/2010/main" val="388560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F6F7-E5A4-2A4E-9154-D7CA9B823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8B081-A0FF-5D2C-C414-0451A12C87EE}"/>
              </a:ext>
            </a:extLst>
          </p:cNvPr>
          <p:cNvSpPr>
            <a:spLocks noGrp="1"/>
          </p:cNvSpPr>
          <p:nvPr>
            <p:ph type="title"/>
          </p:nvPr>
        </p:nvSpPr>
        <p:spPr>
          <a:xfrm>
            <a:off x="628650" y="273844"/>
            <a:ext cx="7886700" cy="699171"/>
          </a:xfrm>
        </p:spPr>
        <p:txBody>
          <a:bodyPr/>
          <a:lstStyle/>
          <a:p>
            <a:r>
              <a:rPr lang="en-US" b="1" dirty="0" err="1">
                <a:solidFill>
                  <a:schemeClr val="tx2">
                    <a:lumMod val="50000"/>
                    <a:lumOff val="50000"/>
                  </a:schemeClr>
                </a:solidFill>
              </a:rPr>
              <a:t>ePIC</a:t>
            </a:r>
            <a:r>
              <a:rPr lang="en-US" b="1" dirty="0">
                <a:solidFill>
                  <a:schemeClr val="tx2">
                    <a:lumMod val="50000"/>
                    <a:lumOff val="50000"/>
                  </a:schemeClr>
                </a:solidFill>
              </a:rPr>
              <a:t> Collaboration Database</a:t>
            </a:r>
          </a:p>
        </p:txBody>
      </p:sp>
      <p:sp>
        <p:nvSpPr>
          <p:cNvPr id="3" name="Content Placeholder 2">
            <a:extLst>
              <a:ext uri="{FF2B5EF4-FFF2-40B4-BE49-F238E27FC236}">
                <a16:creationId xmlns:a16="http://schemas.microsoft.com/office/drawing/2014/main" id="{9666895A-631C-3AC5-4C50-11D9DF66F821}"/>
              </a:ext>
            </a:extLst>
          </p:cNvPr>
          <p:cNvSpPr>
            <a:spLocks noGrp="1"/>
          </p:cNvSpPr>
          <p:nvPr>
            <p:ph idx="1"/>
          </p:nvPr>
        </p:nvSpPr>
        <p:spPr>
          <a:xfrm>
            <a:off x="300404" y="1087177"/>
            <a:ext cx="2812073" cy="3565923"/>
          </a:xfrm>
        </p:spPr>
        <p:txBody>
          <a:bodyPr>
            <a:normAutofit fontScale="92500" lnSpcReduction="20000"/>
          </a:bodyPr>
          <a:lstStyle/>
          <a:p>
            <a:r>
              <a:rPr lang="en-US" dirty="0" err="1"/>
              <a:t>ePIC</a:t>
            </a:r>
            <a:r>
              <a:rPr lang="en-US" dirty="0"/>
              <a:t> has adopted a collaboration database (“phone book”) supported by BNL</a:t>
            </a:r>
          </a:p>
          <a:p>
            <a:r>
              <a:rPr lang="en-US" dirty="0"/>
              <a:t>Federated login with </a:t>
            </a:r>
            <a:r>
              <a:rPr lang="en-US" dirty="0" err="1"/>
              <a:t>COmanage</a:t>
            </a:r>
            <a:endParaRPr lang="en-US" dirty="0"/>
          </a:p>
          <a:p>
            <a:r>
              <a:rPr lang="en-US" dirty="0"/>
              <a:t> Managed by CC Chair and Membership Committee Chairs</a:t>
            </a:r>
          </a:p>
          <a:p>
            <a:pPr lvl="1"/>
            <a:r>
              <a:rPr lang="en-US" dirty="0"/>
              <a:t>With admin support from BNL</a:t>
            </a:r>
          </a:p>
          <a:p>
            <a:r>
              <a:rPr lang="en-US" dirty="0"/>
              <a:t>Works well overall</a:t>
            </a:r>
          </a:p>
          <a:p>
            <a:r>
              <a:rPr lang="en-US" dirty="0"/>
              <a:t>Incorporates a Workflow process for approvals</a:t>
            </a:r>
          </a:p>
        </p:txBody>
      </p:sp>
      <p:sp>
        <p:nvSpPr>
          <p:cNvPr id="4" name="Date Placeholder 3">
            <a:extLst>
              <a:ext uri="{FF2B5EF4-FFF2-40B4-BE49-F238E27FC236}">
                <a16:creationId xmlns:a16="http://schemas.microsoft.com/office/drawing/2014/main" id="{91139979-181E-823E-EA2C-30ED01FD6CFF}"/>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579A0B1B-A4E6-C23E-C7BB-2E7C422B092E}"/>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1B397647-3104-8292-8942-878B45BBD55A}"/>
              </a:ext>
            </a:extLst>
          </p:cNvPr>
          <p:cNvSpPr>
            <a:spLocks noGrp="1"/>
          </p:cNvSpPr>
          <p:nvPr>
            <p:ph type="sldNum" sz="quarter" idx="12"/>
          </p:nvPr>
        </p:nvSpPr>
        <p:spPr/>
        <p:txBody>
          <a:bodyPr/>
          <a:lstStyle/>
          <a:p>
            <a:fld id="{6777D382-6882-46F9-AD0A-55A2997F04B7}" type="slidenum">
              <a:rPr lang="en-US" smtClean="0"/>
              <a:t>3</a:t>
            </a:fld>
            <a:endParaRPr lang="en-US"/>
          </a:p>
        </p:txBody>
      </p:sp>
      <p:pic>
        <p:nvPicPr>
          <p:cNvPr id="8" name="Picture 7">
            <a:extLst>
              <a:ext uri="{FF2B5EF4-FFF2-40B4-BE49-F238E27FC236}">
                <a16:creationId xmlns:a16="http://schemas.microsoft.com/office/drawing/2014/main" id="{C0C061F0-68C0-596C-F568-1699C25FF782}"/>
              </a:ext>
            </a:extLst>
          </p:cNvPr>
          <p:cNvPicPr>
            <a:picLocks noChangeAspect="1"/>
          </p:cNvPicPr>
          <p:nvPr/>
        </p:nvPicPr>
        <p:blipFill>
          <a:blip r:embed="rId2"/>
          <a:stretch>
            <a:fillRect/>
          </a:stretch>
        </p:blipFill>
        <p:spPr>
          <a:xfrm>
            <a:off x="3096425" y="903941"/>
            <a:ext cx="5747171" cy="378911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730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1191-6895-22B5-BFDC-096C2FE9EF4E}"/>
              </a:ext>
            </a:extLst>
          </p:cNvPr>
          <p:cNvSpPr>
            <a:spLocks noGrp="1"/>
          </p:cNvSpPr>
          <p:nvPr>
            <p:ph type="title"/>
          </p:nvPr>
        </p:nvSpPr>
        <p:spPr>
          <a:xfrm>
            <a:off x="628650" y="273844"/>
            <a:ext cx="7886700" cy="598675"/>
          </a:xfrm>
        </p:spPr>
        <p:txBody>
          <a:bodyPr/>
          <a:lstStyle/>
          <a:p>
            <a:r>
              <a:rPr lang="en-US" b="1" dirty="0">
                <a:solidFill>
                  <a:schemeClr val="tx2">
                    <a:lumMod val="50000"/>
                    <a:lumOff val="50000"/>
                  </a:schemeClr>
                </a:solidFill>
              </a:rPr>
              <a:t>Issues with Federated Login/</a:t>
            </a:r>
            <a:r>
              <a:rPr lang="en-US" b="1" dirty="0" err="1">
                <a:solidFill>
                  <a:schemeClr val="tx2">
                    <a:lumMod val="50000"/>
                    <a:lumOff val="50000"/>
                  </a:schemeClr>
                </a:solidFill>
              </a:rPr>
              <a:t>COManage</a:t>
            </a:r>
            <a:endParaRPr lang="en-US" b="1" dirty="0">
              <a:solidFill>
                <a:schemeClr val="tx2">
                  <a:lumMod val="50000"/>
                  <a:lumOff val="50000"/>
                </a:schemeClr>
              </a:solidFill>
            </a:endParaRPr>
          </a:p>
        </p:txBody>
      </p:sp>
      <p:sp>
        <p:nvSpPr>
          <p:cNvPr id="3" name="Content Placeholder 2">
            <a:extLst>
              <a:ext uri="{FF2B5EF4-FFF2-40B4-BE49-F238E27FC236}">
                <a16:creationId xmlns:a16="http://schemas.microsoft.com/office/drawing/2014/main" id="{0F8CE928-00AA-5F04-D212-EDBFA080D991}"/>
              </a:ext>
            </a:extLst>
          </p:cNvPr>
          <p:cNvSpPr>
            <a:spLocks noGrp="1"/>
          </p:cNvSpPr>
          <p:nvPr>
            <p:ph idx="1"/>
          </p:nvPr>
        </p:nvSpPr>
        <p:spPr>
          <a:xfrm>
            <a:off x="210601" y="1085377"/>
            <a:ext cx="2558195" cy="3641541"/>
          </a:xfrm>
        </p:spPr>
        <p:txBody>
          <a:bodyPr/>
          <a:lstStyle/>
          <a:p>
            <a:r>
              <a:rPr lang="en-US" dirty="0"/>
              <a:t>Still some issues with access to phonebook. </a:t>
            </a:r>
          </a:p>
          <a:p>
            <a:endParaRPr lang="en-US" dirty="0"/>
          </a:p>
          <a:p>
            <a:r>
              <a:rPr lang="en-US" dirty="0"/>
              <a:t>Edge cases can be complicated and require support to debug and fix.</a:t>
            </a:r>
          </a:p>
        </p:txBody>
      </p:sp>
      <p:sp>
        <p:nvSpPr>
          <p:cNvPr id="4" name="Date Placeholder 3">
            <a:extLst>
              <a:ext uri="{FF2B5EF4-FFF2-40B4-BE49-F238E27FC236}">
                <a16:creationId xmlns:a16="http://schemas.microsoft.com/office/drawing/2014/main" id="{AC40E846-ECAB-8B3F-74DC-6861AC5AD1FF}"/>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F52DC96F-8A02-7EB6-B94B-F3EBCCF8B8A5}"/>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E024DC49-8CDC-71B4-AFD6-ED7752523731}"/>
              </a:ext>
            </a:extLst>
          </p:cNvPr>
          <p:cNvSpPr>
            <a:spLocks noGrp="1"/>
          </p:cNvSpPr>
          <p:nvPr>
            <p:ph type="sldNum" sz="quarter" idx="12"/>
          </p:nvPr>
        </p:nvSpPr>
        <p:spPr/>
        <p:txBody>
          <a:bodyPr/>
          <a:lstStyle/>
          <a:p>
            <a:fld id="{6777D382-6882-46F9-AD0A-55A2997F04B7}" type="slidenum">
              <a:rPr lang="en-US" smtClean="0"/>
              <a:t>4</a:t>
            </a:fld>
            <a:endParaRPr lang="en-US"/>
          </a:p>
        </p:txBody>
      </p:sp>
      <p:pic>
        <p:nvPicPr>
          <p:cNvPr id="1026" name="Picture 2">
            <a:extLst>
              <a:ext uri="{FF2B5EF4-FFF2-40B4-BE49-F238E27FC236}">
                <a16:creationId xmlns:a16="http://schemas.microsoft.com/office/drawing/2014/main" id="{5F6A8395-69D6-BEA7-00D3-CACD2C1A8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543" y="1007059"/>
            <a:ext cx="6164602" cy="3804656"/>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54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D6C0-99CF-F689-5220-487B5ED6101D}"/>
              </a:ext>
            </a:extLst>
          </p:cNvPr>
          <p:cNvSpPr>
            <a:spLocks noGrp="1"/>
          </p:cNvSpPr>
          <p:nvPr>
            <p:ph type="title"/>
          </p:nvPr>
        </p:nvSpPr>
        <p:spPr>
          <a:xfrm>
            <a:off x="628650" y="273844"/>
            <a:ext cx="7886700" cy="735336"/>
          </a:xfrm>
        </p:spPr>
        <p:txBody>
          <a:bodyPr/>
          <a:lstStyle/>
          <a:p>
            <a:r>
              <a:rPr lang="en-US" b="1" dirty="0">
                <a:solidFill>
                  <a:schemeClr val="tx2">
                    <a:lumMod val="50000"/>
                    <a:lumOff val="50000"/>
                  </a:schemeClr>
                </a:solidFill>
              </a:rPr>
              <a:t>Document Approval Workflow</a:t>
            </a:r>
          </a:p>
        </p:txBody>
      </p:sp>
      <p:sp>
        <p:nvSpPr>
          <p:cNvPr id="3" name="Content Placeholder 2">
            <a:extLst>
              <a:ext uri="{FF2B5EF4-FFF2-40B4-BE49-F238E27FC236}">
                <a16:creationId xmlns:a16="http://schemas.microsoft.com/office/drawing/2014/main" id="{D90D5B34-0FA7-573C-6C66-BA24E39076B3}"/>
              </a:ext>
            </a:extLst>
          </p:cNvPr>
          <p:cNvSpPr>
            <a:spLocks noGrp="1"/>
          </p:cNvSpPr>
          <p:nvPr>
            <p:ph idx="1"/>
          </p:nvPr>
        </p:nvSpPr>
        <p:spPr>
          <a:xfrm>
            <a:off x="286656" y="1087401"/>
            <a:ext cx="3245827" cy="3601640"/>
          </a:xfrm>
        </p:spPr>
        <p:txBody>
          <a:bodyPr>
            <a:normAutofit lnSpcReduction="10000"/>
          </a:bodyPr>
          <a:lstStyle/>
          <a:p>
            <a:r>
              <a:rPr lang="en-US" dirty="0"/>
              <a:t>Conference and Talks Committee has been testing a workflow system integrated into the phone book. </a:t>
            </a:r>
          </a:p>
          <a:p>
            <a:pPr lvl="1"/>
            <a:r>
              <a:rPr lang="en-US" dirty="0"/>
              <a:t>Link to document database</a:t>
            </a:r>
          </a:p>
          <a:p>
            <a:pPr lvl="1"/>
            <a:r>
              <a:rPr lang="en-US" dirty="0"/>
              <a:t>Stores comments and discussions</a:t>
            </a:r>
          </a:p>
          <a:p>
            <a:pPr lvl="1"/>
            <a:r>
              <a:rPr lang="en-US" dirty="0"/>
              <a:t>Workflow approval steps automated</a:t>
            </a:r>
          </a:p>
          <a:p>
            <a:r>
              <a:rPr lang="en-US" dirty="0"/>
              <a:t>Led by CTC chairs</a:t>
            </a:r>
          </a:p>
          <a:p>
            <a:r>
              <a:rPr lang="en-US" dirty="0"/>
              <a:t>Testing by collaboration</a:t>
            </a:r>
          </a:p>
        </p:txBody>
      </p:sp>
      <p:sp>
        <p:nvSpPr>
          <p:cNvPr id="4" name="Date Placeholder 3">
            <a:extLst>
              <a:ext uri="{FF2B5EF4-FFF2-40B4-BE49-F238E27FC236}">
                <a16:creationId xmlns:a16="http://schemas.microsoft.com/office/drawing/2014/main" id="{8B16392D-0C5C-B340-D3BA-A3D362AEBEB3}"/>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2FF2289E-3EE7-4888-27D9-C50C13A80ED6}"/>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7DAFA09B-A6C2-CFAE-31AF-7E43749ECB81}"/>
              </a:ext>
            </a:extLst>
          </p:cNvPr>
          <p:cNvSpPr>
            <a:spLocks noGrp="1"/>
          </p:cNvSpPr>
          <p:nvPr>
            <p:ph type="sldNum" sz="quarter" idx="12"/>
          </p:nvPr>
        </p:nvSpPr>
        <p:spPr/>
        <p:txBody>
          <a:bodyPr/>
          <a:lstStyle/>
          <a:p>
            <a:fld id="{6777D382-6882-46F9-AD0A-55A2997F04B7}" type="slidenum">
              <a:rPr lang="en-US" smtClean="0"/>
              <a:t>5</a:t>
            </a:fld>
            <a:endParaRPr lang="en-US"/>
          </a:p>
        </p:txBody>
      </p:sp>
      <p:pic>
        <p:nvPicPr>
          <p:cNvPr id="10" name="Picture 9">
            <a:extLst>
              <a:ext uri="{FF2B5EF4-FFF2-40B4-BE49-F238E27FC236}">
                <a16:creationId xmlns:a16="http://schemas.microsoft.com/office/drawing/2014/main" id="{0D6048F1-4B60-10D0-36EC-C2D70064AC82}"/>
              </a:ext>
            </a:extLst>
          </p:cNvPr>
          <p:cNvPicPr>
            <a:picLocks noChangeAspect="1"/>
          </p:cNvPicPr>
          <p:nvPr/>
        </p:nvPicPr>
        <p:blipFill>
          <a:blip r:embed="rId2"/>
          <a:stretch>
            <a:fillRect/>
          </a:stretch>
        </p:blipFill>
        <p:spPr>
          <a:xfrm>
            <a:off x="3598984" y="1127052"/>
            <a:ext cx="5359586" cy="352234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71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B5D3-4AB6-5531-7AC6-CC69F605F26A}"/>
              </a:ext>
            </a:extLst>
          </p:cNvPr>
          <p:cNvSpPr>
            <a:spLocks noGrp="1"/>
          </p:cNvSpPr>
          <p:nvPr>
            <p:ph type="title"/>
          </p:nvPr>
        </p:nvSpPr>
        <p:spPr>
          <a:xfrm>
            <a:off x="628650" y="273844"/>
            <a:ext cx="7886700" cy="689864"/>
          </a:xfrm>
        </p:spPr>
        <p:txBody>
          <a:bodyPr/>
          <a:lstStyle/>
          <a:p>
            <a:r>
              <a:rPr lang="en-US" b="1" dirty="0">
                <a:solidFill>
                  <a:schemeClr val="tx2">
                    <a:lumMod val="50000"/>
                    <a:lumOff val="50000"/>
                  </a:schemeClr>
                </a:solidFill>
              </a:rPr>
              <a:t>Document Database (</a:t>
            </a:r>
            <a:r>
              <a:rPr lang="en-US" b="1" dirty="0" err="1">
                <a:solidFill>
                  <a:schemeClr val="tx2">
                    <a:lumMod val="50000"/>
                    <a:lumOff val="50000"/>
                  </a:schemeClr>
                </a:solidFill>
              </a:rPr>
              <a:t>Zenodo</a:t>
            </a:r>
            <a:r>
              <a:rPr lang="en-US" b="1" dirty="0">
                <a:solidFill>
                  <a:schemeClr val="tx2">
                    <a:lumMod val="50000"/>
                    <a:lumOff val="50000"/>
                  </a:schemeClr>
                </a:solidFill>
              </a:rPr>
              <a:t>)</a:t>
            </a:r>
          </a:p>
        </p:txBody>
      </p:sp>
      <p:sp>
        <p:nvSpPr>
          <p:cNvPr id="3" name="Content Placeholder 2">
            <a:extLst>
              <a:ext uri="{FF2B5EF4-FFF2-40B4-BE49-F238E27FC236}">
                <a16:creationId xmlns:a16="http://schemas.microsoft.com/office/drawing/2014/main" id="{A5914E2F-6D9E-9ACB-61DA-A2F88EAA840A}"/>
              </a:ext>
            </a:extLst>
          </p:cNvPr>
          <p:cNvSpPr>
            <a:spLocks noGrp="1"/>
          </p:cNvSpPr>
          <p:nvPr>
            <p:ph idx="1"/>
          </p:nvPr>
        </p:nvSpPr>
        <p:spPr>
          <a:xfrm>
            <a:off x="296141" y="1195754"/>
            <a:ext cx="2311257" cy="3436969"/>
          </a:xfrm>
        </p:spPr>
        <p:txBody>
          <a:bodyPr>
            <a:normAutofit fontScale="92500" lnSpcReduction="20000"/>
          </a:bodyPr>
          <a:lstStyle/>
          <a:p>
            <a:r>
              <a:rPr lang="en-US" dirty="0"/>
              <a:t>Using </a:t>
            </a:r>
            <a:r>
              <a:rPr lang="en-US" dirty="0" err="1"/>
              <a:t>Zenodo</a:t>
            </a:r>
            <a:r>
              <a:rPr lang="en-US" dirty="0"/>
              <a:t> as a document database</a:t>
            </a:r>
          </a:p>
          <a:p>
            <a:pPr lvl="1"/>
            <a:r>
              <a:rPr lang="en-US" dirty="0"/>
              <a:t>Maxim has a separate talk on this later in the meeting </a:t>
            </a:r>
          </a:p>
          <a:p>
            <a:pPr lvl="1"/>
            <a:endParaRPr lang="en-US" dirty="0"/>
          </a:p>
          <a:p>
            <a:pPr lvl="1"/>
            <a:endParaRPr lang="en-US" dirty="0"/>
          </a:p>
          <a:p>
            <a:r>
              <a:rPr lang="en-US" dirty="0"/>
              <a:t>No phone book integration so requires manual intervention to add collaborators to </a:t>
            </a:r>
            <a:r>
              <a:rPr lang="en-US" dirty="0" err="1"/>
              <a:t>ePIC</a:t>
            </a:r>
            <a:r>
              <a:rPr lang="en-US" dirty="0"/>
              <a:t> community</a:t>
            </a:r>
          </a:p>
          <a:p>
            <a:pPr marL="0" indent="0">
              <a:buNone/>
            </a:pPr>
            <a:endParaRPr lang="en-US" dirty="0"/>
          </a:p>
        </p:txBody>
      </p:sp>
      <p:sp>
        <p:nvSpPr>
          <p:cNvPr id="4" name="Date Placeholder 3">
            <a:extLst>
              <a:ext uri="{FF2B5EF4-FFF2-40B4-BE49-F238E27FC236}">
                <a16:creationId xmlns:a16="http://schemas.microsoft.com/office/drawing/2014/main" id="{2696E324-9925-DF85-4652-52B58781FA29}"/>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FB692DEB-4681-D6F3-FDFB-871791C18010}"/>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52F8C369-C196-77D1-998D-6F8CF9E5AC55}"/>
              </a:ext>
            </a:extLst>
          </p:cNvPr>
          <p:cNvSpPr>
            <a:spLocks noGrp="1"/>
          </p:cNvSpPr>
          <p:nvPr>
            <p:ph type="sldNum" sz="quarter" idx="12"/>
          </p:nvPr>
        </p:nvSpPr>
        <p:spPr/>
        <p:txBody>
          <a:bodyPr/>
          <a:lstStyle/>
          <a:p>
            <a:fld id="{6777D382-6882-46F9-AD0A-55A2997F04B7}" type="slidenum">
              <a:rPr lang="en-US" smtClean="0"/>
              <a:t>6</a:t>
            </a:fld>
            <a:endParaRPr lang="en-US"/>
          </a:p>
        </p:txBody>
      </p:sp>
      <p:pic>
        <p:nvPicPr>
          <p:cNvPr id="8" name="Picture 7">
            <a:extLst>
              <a:ext uri="{FF2B5EF4-FFF2-40B4-BE49-F238E27FC236}">
                <a16:creationId xmlns:a16="http://schemas.microsoft.com/office/drawing/2014/main" id="{9083C62C-FC4C-8F77-F800-21506E817995}"/>
              </a:ext>
            </a:extLst>
          </p:cNvPr>
          <p:cNvPicPr>
            <a:picLocks noChangeAspect="1"/>
          </p:cNvPicPr>
          <p:nvPr/>
        </p:nvPicPr>
        <p:blipFill>
          <a:blip r:embed="rId2"/>
          <a:stretch>
            <a:fillRect/>
          </a:stretch>
        </p:blipFill>
        <p:spPr>
          <a:xfrm>
            <a:off x="2878307" y="896332"/>
            <a:ext cx="5808493" cy="3870931"/>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849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96CE-3C53-EF19-783D-3F5F90B06133}"/>
              </a:ext>
            </a:extLst>
          </p:cNvPr>
          <p:cNvSpPr>
            <a:spLocks noGrp="1"/>
          </p:cNvSpPr>
          <p:nvPr>
            <p:ph type="title"/>
          </p:nvPr>
        </p:nvSpPr>
        <p:spPr>
          <a:xfrm>
            <a:off x="628650" y="273844"/>
            <a:ext cx="7886700" cy="728479"/>
          </a:xfrm>
        </p:spPr>
        <p:txBody>
          <a:bodyPr/>
          <a:lstStyle/>
          <a:p>
            <a:r>
              <a:rPr lang="en-US" b="1" dirty="0">
                <a:solidFill>
                  <a:schemeClr val="tx2">
                    <a:lumMod val="50000"/>
                    <a:lumOff val="50000"/>
                  </a:schemeClr>
                </a:solidFill>
              </a:rPr>
              <a:t>Other Tools</a:t>
            </a:r>
          </a:p>
        </p:txBody>
      </p:sp>
      <p:sp>
        <p:nvSpPr>
          <p:cNvPr id="3" name="Content Placeholder 2">
            <a:extLst>
              <a:ext uri="{FF2B5EF4-FFF2-40B4-BE49-F238E27FC236}">
                <a16:creationId xmlns:a16="http://schemas.microsoft.com/office/drawing/2014/main" id="{4EC539A1-A72B-1625-8FF6-A88A43B84663}"/>
              </a:ext>
            </a:extLst>
          </p:cNvPr>
          <p:cNvSpPr>
            <a:spLocks noGrp="1"/>
          </p:cNvSpPr>
          <p:nvPr>
            <p:ph idx="1"/>
          </p:nvPr>
        </p:nvSpPr>
        <p:spPr>
          <a:xfrm>
            <a:off x="179763" y="1002323"/>
            <a:ext cx="4541293" cy="3677292"/>
          </a:xfrm>
        </p:spPr>
        <p:txBody>
          <a:bodyPr>
            <a:normAutofit fontScale="92500" lnSpcReduction="20000"/>
          </a:bodyPr>
          <a:lstStyle/>
          <a:p>
            <a:r>
              <a:rPr lang="en-US" b="1" dirty="0"/>
              <a:t>BNL Supported:</a:t>
            </a:r>
          </a:p>
          <a:p>
            <a:pPr lvl="1"/>
            <a:r>
              <a:rPr lang="en-US" dirty="0"/>
              <a:t>Mailing lists</a:t>
            </a:r>
          </a:p>
          <a:p>
            <a:pPr lvl="1"/>
            <a:r>
              <a:rPr lang="en-US" dirty="0"/>
              <a:t>Indico (integrated with phone book)</a:t>
            </a:r>
          </a:p>
          <a:p>
            <a:r>
              <a:rPr lang="en-US" b="1" dirty="0" err="1"/>
              <a:t>ePIC</a:t>
            </a:r>
            <a:r>
              <a:rPr lang="en-US" b="1" dirty="0"/>
              <a:t> Supported:</a:t>
            </a:r>
          </a:p>
          <a:p>
            <a:pPr lvl="1"/>
            <a:r>
              <a:rPr lang="en-US" dirty="0"/>
              <a:t>EIC Software in GitHub</a:t>
            </a:r>
          </a:p>
          <a:p>
            <a:pPr lvl="1"/>
            <a:r>
              <a:rPr lang="en-US" dirty="0"/>
              <a:t>The </a:t>
            </a:r>
            <a:r>
              <a:rPr lang="en-US" dirty="0" err="1"/>
              <a:t>ePIC</a:t>
            </a:r>
            <a:r>
              <a:rPr lang="en-US" dirty="0"/>
              <a:t> website is hosted by GitHub pages</a:t>
            </a:r>
          </a:p>
          <a:p>
            <a:pPr lvl="2"/>
            <a:r>
              <a:rPr lang="en-US" dirty="0"/>
              <a:t>Website managed in Markdown </a:t>
            </a:r>
          </a:p>
          <a:p>
            <a:pPr lvl="2"/>
            <a:r>
              <a:rPr lang="en-US" dirty="0"/>
              <a:t>Flexible and allows many to contribute</a:t>
            </a:r>
          </a:p>
          <a:p>
            <a:pPr lvl="2"/>
            <a:r>
              <a:rPr lang="en-US" dirty="0"/>
              <a:t>No hosting for large files (video, etc.)</a:t>
            </a:r>
          </a:p>
          <a:p>
            <a:pPr lvl="2"/>
            <a:r>
              <a:rPr lang="en-US" dirty="0"/>
              <a:t>Meets need for now, but will not scale</a:t>
            </a:r>
          </a:p>
          <a:p>
            <a:pPr lvl="1"/>
            <a:r>
              <a:rPr lang="en-US" dirty="0"/>
              <a:t>The </a:t>
            </a:r>
            <a:r>
              <a:rPr lang="en-US" dirty="0" err="1"/>
              <a:t>ePIC</a:t>
            </a:r>
            <a:r>
              <a:rPr lang="en-US" dirty="0"/>
              <a:t> </a:t>
            </a:r>
            <a:r>
              <a:rPr lang="en-US" dirty="0" err="1"/>
              <a:t>Mattermost</a:t>
            </a:r>
            <a:r>
              <a:rPr lang="en-US" dirty="0"/>
              <a:t> is hosted by </a:t>
            </a:r>
            <a:r>
              <a:rPr lang="en-US" dirty="0" err="1"/>
              <a:t>ePIC</a:t>
            </a:r>
            <a:endParaRPr lang="en-US" dirty="0"/>
          </a:p>
          <a:p>
            <a:pPr lvl="2"/>
            <a:r>
              <a:rPr lang="en-US" dirty="0"/>
              <a:t>Google Cloud server supported by collaborator</a:t>
            </a:r>
          </a:p>
          <a:p>
            <a:pPr lvl="2"/>
            <a:r>
              <a:rPr lang="en-US" dirty="0" err="1"/>
              <a:t>ePIC</a:t>
            </a:r>
            <a:r>
              <a:rPr lang="en-US" dirty="0"/>
              <a:t> internally supports </a:t>
            </a:r>
            <a:r>
              <a:rPr lang="en-US" dirty="0" err="1"/>
              <a:t>Mattermost</a:t>
            </a:r>
            <a:r>
              <a:rPr lang="en-US" dirty="0"/>
              <a:t> server administration</a:t>
            </a:r>
          </a:p>
        </p:txBody>
      </p:sp>
      <p:sp>
        <p:nvSpPr>
          <p:cNvPr id="4" name="Date Placeholder 3">
            <a:extLst>
              <a:ext uri="{FF2B5EF4-FFF2-40B4-BE49-F238E27FC236}">
                <a16:creationId xmlns:a16="http://schemas.microsoft.com/office/drawing/2014/main" id="{B7ADA988-F5B7-21D1-7D1D-A260243060A4}"/>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15A6365F-DF10-8811-A999-C40283359413}"/>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1427BFAD-9A4F-BC44-C6CC-B7C0C05DBEB5}"/>
              </a:ext>
            </a:extLst>
          </p:cNvPr>
          <p:cNvSpPr>
            <a:spLocks noGrp="1"/>
          </p:cNvSpPr>
          <p:nvPr>
            <p:ph type="sldNum" sz="quarter" idx="12"/>
          </p:nvPr>
        </p:nvSpPr>
        <p:spPr/>
        <p:txBody>
          <a:bodyPr/>
          <a:lstStyle/>
          <a:p>
            <a:fld id="{6777D382-6882-46F9-AD0A-55A2997F04B7}" type="slidenum">
              <a:rPr lang="en-US" smtClean="0"/>
              <a:t>7</a:t>
            </a:fld>
            <a:endParaRPr lang="en-US"/>
          </a:p>
        </p:txBody>
      </p:sp>
      <p:pic>
        <p:nvPicPr>
          <p:cNvPr id="8" name="Picture 7">
            <a:extLst>
              <a:ext uri="{FF2B5EF4-FFF2-40B4-BE49-F238E27FC236}">
                <a16:creationId xmlns:a16="http://schemas.microsoft.com/office/drawing/2014/main" id="{72D3B5DC-ABBC-ADBE-A388-8CDE5344A127}"/>
              </a:ext>
            </a:extLst>
          </p:cNvPr>
          <p:cNvPicPr>
            <a:picLocks noChangeAspect="1"/>
          </p:cNvPicPr>
          <p:nvPr/>
        </p:nvPicPr>
        <p:blipFill>
          <a:blip r:embed="rId2"/>
          <a:stretch>
            <a:fillRect/>
          </a:stretch>
        </p:blipFill>
        <p:spPr>
          <a:xfrm>
            <a:off x="4601990" y="463885"/>
            <a:ext cx="4065004" cy="2745817"/>
          </a:xfrm>
          <a:prstGeom prst="rect">
            <a:avLst/>
          </a:prstGeom>
          <a:ln>
            <a:solidFill>
              <a:schemeClr val="accent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BF7FF18-60F4-0FD2-2D34-11920FEC114C}"/>
              </a:ext>
            </a:extLst>
          </p:cNvPr>
          <p:cNvPicPr>
            <a:picLocks noChangeAspect="1"/>
          </p:cNvPicPr>
          <p:nvPr/>
        </p:nvPicPr>
        <p:blipFill>
          <a:blip r:embed="rId3"/>
          <a:stretch>
            <a:fillRect/>
          </a:stretch>
        </p:blipFill>
        <p:spPr>
          <a:xfrm>
            <a:off x="4868392" y="2133025"/>
            <a:ext cx="4162347" cy="259041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560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E409-3934-409F-8A68-E796A61A3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10473-8AD7-BA9F-8F8A-D70DDF7829EC}"/>
              </a:ext>
            </a:extLst>
          </p:cNvPr>
          <p:cNvSpPr>
            <a:spLocks noGrp="1"/>
          </p:cNvSpPr>
          <p:nvPr>
            <p:ph type="title"/>
          </p:nvPr>
        </p:nvSpPr>
        <p:spPr/>
        <p:txBody>
          <a:bodyPr/>
          <a:lstStyle/>
          <a:p>
            <a:r>
              <a:rPr lang="en-US" b="1" dirty="0">
                <a:solidFill>
                  <a:schemeClr val="tx2">
                    <a:lumMod val="50000"/>
                    <a:lumOff val="50000"/>
                  </a:schemeClr>
                </a:solidFill>
              </a:rPr>
              <a:t>Detector Component Database (CDB)</a:t>
            </a:r>
          </a:p>
        </p:txBody>
      </p:sp>
      <p:sp>
        <p:nvSpPr>
          <p:cNvPr id="3" name="Content Placeholder 2">
            <a:extLst>
              <a:ext uri="{FF2B5EF4-FFF2-40B4-BE49-F238E27FC236}">
                <a16:creationId xmlns:a16="http://schemas.microsoft.com/office/drawing/2014/main" id="{7DF1D0E0-DFC6-DF7F-24F4-BBBD888542F6}"/>
              </a:ext>
            </a:extLst>
          </p:cNvPr>
          <p:cNvSpPr>
            <a:spLocks noGrp="1"/>
          </p:cNvSpPr>
          <p:nvPr>
            <p:ph idx="1"/>
          </p:nvPr>
        </p:nvSpPr>
        <p:spPr>
          <a:xfrm>
            <a:off x="540727" y="1185954"/>
            <a:ext cx="7886700" cy="3581309"/>
          </a:xfrm>
        </p:spPr>
        <p:txBody>
          <a:bodyPr>
            <a:normAutofit fontScale="70000" lnSpcReduction="20000"/>
          </a:bodyPr>
          <a:lstStyle/>
          <a:p>
            <a:r>
              <a:rPr lang="en-US" sz="2300" dirty="0"/>
              <a:t>The </a:t>
            </a:r>
            <a:r>
              <a:rPr lang="en-US" sz="2300" b="1" dirty="0">
                <a:solidFill>
                  <a:srgbClr val="4D90D8"/>
                </a:solidFill>
              </a:rPr>
              <a:t>CDB </a:t>
            </a:r>
            <a:r>
              <a:rPr lang="en-US" sz="2300" dirty="0"/>
              <a:t>is a tool to assist in documenting, organizing, and tracking components used in construction of complex systems, originally developed ca. 2015 for use in accelerator system upgrade at Argonne National Lab. The BNL CAD Controls Group created a test instance of this platform at BNL for evaluation and possible deployment in production.</a:t>
            </a:r>
          </a:p>
          <a:p>
            <a:r>
              <a:rPr lang="en-US" sz="2300" dirty="0"/>
              <a:t>Investigating use of a database solution developed by ANL - same solution to be used by the EIC project</a:t>
            </a:r>
          </a:p>
          <a:p>
            <a:pPr lvl="1"/>
            <a:r>
              <a:rPr lang="en-US" dirty="0"/>
              <a:t>Support from Maxim for evaluation</a:t>
            </a:r>
          </a:p>
          <a:p>
            <a:pPr lvl="1"/>
            <a:r>
              <a:rPr lang="en-US" dirty="0"/>
              <a:t>TOF has developed test case (Grigory </a:t>
            </a:r>
            <a:r>
              <a:rPr lang="en-US" dirty="0" err="1"/>
              <a:t>Nigmatkulov</a:t>
            </a:r>
            <a:r>
              <a:rPr lang="en-US" dirty="0"/>
              <a:t>)</a:t>
            </a:r>
          </a:p>
          <a:p>
            <a:pPr lvl="0" indent="-158750">
              <a:lnSpc>
                <a:spcPct val="100000"/>
              </a:lnSpc>
              <a:spcBef>
                <a:spcPts val="1000"/>
              </a:spcBef>
              <a:buSzPts val="1900"/>
            </a:pPr>
            <a:r>
              <a:rPr lang="en-US" sz="2400" dirty="0"/>
              <a:t>Initial round of testing of its features and interfaces at BNL has been completed.</a:t>
            </a:r>
            <a:endParaRPr lang="en-US" dirty="0"/>
          </a:p>
          <a:p>
            <a:r>
              <a:rPr lang="en-US" sz="2300" dirty="0"/>
              <a:t>Not clear if a separate database instance is needed by the collaboration, or if we can have a separate set of tables within the EIC project database </a:t>
            </a:r>
          </a:p>
          <a:p>
            <a:pPr lvl="1"/>
            <a:r>
              <a:rPr lang="en-US" dirty="0"/>
              <a:t>External access by collaborators at other sites is required. </a:t>
            </a:r>
          </a:p>
          <a:p>
            <a:pPr lvl="1"/>
            <a:r>
              <a:rPr lang="en-US" dirty="0"/>
              <a:t>Will likely need some BNL support.</a:t>
            </a:r>
          </a:p>
          <a:p>
            <a:pPr lvl="1"/>
            <a:r>
              <a:rPr lang="en-US" dirty="0"/>
              <a:t>Need becoming urgent</a:t>
            </a:r>
          </a:p>
          <a:p>
            <a:pPr lvl="1"/>
            <a:r>
              <a:rPr lang="en-US" dirty="0"/>
              <a:t>Ready for discussions on production instance</a:t>
            </a:r>
          </a:p>
        </p:txBody>
      </p:sp>
      <p:sp>
        <p:nvSpPr>
          <p:cNvPr id="4" name="Date Placeholder 3">
            <a:extLst>
              <a:ext uri="{FF2B5EF4-FFF2-40B4-BE49-F238E27FC236}">
                <a16:creationId xmlns:a16="http://schemas.microsoft.com/office/drawing/2014/main" id="{D18F3B19-211B-4C2B-2FA4-AC6B315C4161}"/>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34674C9A-830F-6941-9CF1-B601D68C6CD1}"/>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27EFF318-914D-75C3-A641-9C2D73C5E8F5}"/>
              </a:ext>
            </a:extLst>
          </p:cNvPr>
          <p:cNvSpPr>
            <a:spLocks noGrp="1"/>
          </p:cNvSpPr>
          <p:nvPr>
            <p:ph type="sldNum" sz="quarter" idx="12"/>
          </p:nvPr>
        </p:nvSpPr>
        <p:spPr/>
        <p:txBody>
          <a:bodyPr/>
          <a:lstStyle/>
          <a:p>
            <a:fld id="{6777D382-6882-46F9-AD0A-55A2997F04B7}" type="slidenum">
              <a:rPr lang="en-US" smtClean="0"/>
              <a:t>8</a:t>
            </a:fld>
            <a:endParaRPr lang="en-US"/>
          </a:p>
        </p:txBody>
      </p:sp>
    </p:spTree>
    <p:extLst>
      <p:ext uri="{BB962C8B-B14F-4D97-AF65-F5344CB8AC3E}">
        <p14:creationId xmlns:p14="http://schemas.microsoft.com/office/powerpoint/2010/main" val="361388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D3E2-347B-74F3-2893-8CC1DB8B1F96}"/>
              </a:ext>
            </a:extLst>
          </p:cNvPr>
          <p:cNvSpPr>
            <a:spLocks noGrp="1"/>
          </p:cNvSpPr>
          <p:nvPr>
            <p:ph type="title"/>
          </p:nvPr>
        </p:nvSpPr>
        <p:spPr>
          <a:xfrm>
            <a:off x="628650" y="273844"/>
            <a:ext cx="7886700" cy="664002"/>
          </a:xfrm>
        </p:spPr>
        <p:txBody>
          <a:bodyPr/>
          <a:lstStyle/>
          <a:p>
            <a:r>
              <a:rPr lang="en-US" b="1" dirty="0">
                <a:solidFill>
                  <a:schemeClr val="tx2">
                    <a:lumMod val="50000"/>
                    <a:lumOff val="50000"/>
                  </a:schemeClr>
                </a:solidFill>
              </a:rPr>
              <a:t>AI Tools and Resources</a:t>
            </a:r>
          </a:p>
        </p:txBody>
      </p:sp>
      <p:sp>
        <p:nvSpPr>
          <p:cNvPr id="3" name="Content Placeholder 2">
            <a:extLst>
              <a:ext uri="{FF2B5EF4-FFF2-40B4-BE49-F238E27FC236}">
                <a16:creationId xmlns:a16="http://schemas.microsoft.com/office/drawing/2014/main" id="{9E7F8743-8BF8-BB3A-AE12-C9E56D8D1F79}"/>
              </a:ext>
            </a:extLst>
          </p:cNvPr>
          <p:cNvSpPr>
            <a:spLocks noGrp="1"/>
          </p:cNvSpPr>
          <p:nvPr>
            <p:ph idx="1"/>
          </p:nvPr>
        </p:nvSpPr>
        <p:spPr>
          <a:xfrm>
            <a:off x="628650" y="937846"/>
            <a:ext cx="7886700" cy="3829417"/>
          </a:xfrm>
        </p:spPr>
        <p:txBody>
          <a:bodyPr>
            <a:normAutofit fontScale="92500" lnSpcReduction="20000"/>
          </a:bodyPr>
          <a:lstStyle/>
          <a:p>
            <a:r>
              <a:rPr lang="en-US" dirty="0"/>
              <a:t>The use of AI agents is growing rapidly in many aspects of what the collaboration does: </a:t>
            </a:r>
          </a:p>
          <a:p>
            <a:pPr lvl="1"/>
            <a:r>
              <a:rPr lang="en-US" dirty="0"/>
              <a:t>Personal Workflow Agents</a:t>
            </a:r>
          </a:p>
          <a:p>
            <a:pPr lvl="1"/>
            <a:r>
              <a:rPr lang="en-US" dirty="0"/>
              <a:t>Support Agents (incl. </a:t>
            </a:r>
            <a:r>
              <a:rPr lang="en-US"/>
              <a:t>agentic workflows)</a:t>
            </a:r>
            <a:endParaRPr lang="en-US" dirty="0"/>
          </a:p>
          <a:p>
            <a:pPr lvl="1"/>
            <a:r>
              <a:rPr lang="en-US" dirty="0"/>
              <a:t>Coding Agents</a:t>
            </a:r>
          </a:p>
          <a:p>
            <a:r>
              <a:rPr lang="en-US" dirty="0"/>
              <a:t>Access to AI tools at the moment is typically funded by individual collaborators</a:t>
            </a:r>
          </a:p>
          <a:p>
            <a:r>
              <a:rPr lang="en-US" dirty="0"/>
              <a:t>What will the lab support for collaborations? </a:t>
            </a:r>
          </a:p>
          <a:p>
            <a:pPr lvl="1"/>
            <a:r>
              <a:rPr lang="en-US" dirty="0"/>
              <a:t>AI Policy?</a:t>
            </a:r>
          </a:p>
          <a:p>
            <a:pPr lvl="1"/>
            <a:r>
              <a:rPr lang="en-US" dirty="0"/>
              <a:t>Agents supported? </a:t>
            </a:r>
          </a:p>
          <a:p>
            <a:pPr lvl="1"/>
            <a:r>
              <a:rPr lang="en-US" dirty="0"/>
              <a:t>AI token pools/quotas?</a:t>
            </a:r>
          </a:p>
          <a:p>
            <a:pPr lvl="2"/>
            <a:r>
              <a:rPr lang="en-US" dirty="0"/>
              <a:t>Resource usage varies widely by use cases</a:t>
            </a:r>
          </a:p>
          <a:p>
            <a:pPr lvl="2"/>
            <a:r>
              <a:rPr lang="en-US" dirty="0"/>
              <a:t> Does that lab control allocations by user, or does the collaboration control and allocate a pool of resources?</a:t>
            </a:r>
          </a:p>
          <a:p>
            <a:r>
              <a:rPr lang="en-US" dirty="0"/>
              <a:t>Planning in an AI policy discussion in the July collaboration meeting. </a:t>
            </a:r>
          </a:p>
        </p:txBody>
      </p:sp>
      <p:sp>
        <p:nvSpPr>
          <p:cNvPr id="4" name="Date Placeholder 3">
            <a:extLst>
              <a:ext uri="{FF2B5EF4-FFF2-40B4-BE49-F238E27FC236}">
                <a16:creationId xmlns:a16="http://schemas.microsoft.com/office/drawing/2014/main" id="{E33591AE-1265-E9E4-FB64-E0EC26EA6609}"/>
              </a:ext>
            </a:extLst>
          </p:cNvPr>
          <p:cNvSpPr>
            <a:spLocks noGrp="1"/>
          </p:cNvSpPr>
          <p:nvPr>
            <p:ph type="dt" sz="half" idx="10"/>
          </p:nvPr>
        </p:nvSpPr>
        <p:spPr/>
        <p:txBody>
          <a:bodyPr/>
          <a:lstStyle/>
          <a:p>
            <a:r>
              <a:rPr lang="en-US"/>
              <a:t>6/17/2026</a:t>
            </a:r>
          </a:p>
        </p:txBody>
      </p:sp>
      <p:sp>
        <p:nvSpPr>
          <p:cNvPr id="5" name="Footer Placeholder 4">
            <a:extLst>
              <a:ext uri="{FF2B5EF4-FFF2-40B4-BE49-F238E27FC236}">
                <a16:creationId xmlns:a16="http://schemas.microsoft.com/office/drawing/2014/main" id="{0A63653E-4D4E-533A-1BD0-E0C28ADDB948}"/>
              </a:ext>
            </a:extLst>
          </p:cNvPr>
          <p:cNvSpPr>
            <a:spLocks noGrp="1"/>
          </p:cNvSpPr>
          <p:nvPr>
            <p:ph type="ftr" sz="quarter" idx="11"/>
          </p:nvPr>
        </p:nvSpPr>
        <p:spPr/>
        <p:txBody>
          <a:bodyPr/>
          <a:lstStyle/>
          <a:p>
            <a:r>
              <a:rPr lang="en-US"/>
              <a:t>Collaborative Tools Meeting</a:t>
            </a:r>
          </a:p>
        </p:txBody>
      </p:sp>
      <p:sp>
        <p:nvSpPr>
          <p:cNvPr id="6" name="Slide Number Placeholder 5">
            <a:extLst>
              <a:ext uri="{FF2B5EF4-FFF2-40B4-BE49-F238E27FC236}">
                <a16:creationId xmlns:a16="http://schemas.microsoft.com/office/drawing/2014/main" id="{5E2C55DA-B272-4067-4772-B518C3681F77}"/>
              </a:ext>
            </a:extLst>
          </p:cNvPr>
          <p:cNvSpPr>
            <a:spLocks noGrp="1"/>
          </p:cNvSpPr>
          <p:nvPr>
            <p:ph type="sldNum" sz="quarter" idx="12"/>
          </p:nvPr>
        </p:nvSpPr>
        <p:spPr/>
        <p:txBody>
          <a:bodyPr/>
          <a:lstStyle/>
          <a:p>
            <a:fld id="{6777D382-6882-46F9-AD0A-55A2997F04B7}" type="slidenum">
              <a:rPr lang="en-US" smtClean="0"/>
              <a:t>9</a:t>
            </a:fld>
            <a:endParaRPr lang="en-US"/>
          </a:p>
        </p:txBody>
      </p:sp>
    </p:spTree>
    <p:extLst>
      <p:ext uri="{BB962C8B-B14F-4D97-AF65-F5344CB8AC3E}">
        <p14:creationId xmlns:p14="http://schemas.microsoft.com/office/powerpoint/2010/main" val="15570191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18932</TotalTime>
  <Words>1556</Words>
  <Application>Microsoft Office PowerPoint</Application>
  <PresentationFormat>On-screen Show (16:9)</PresentationFormat>
  <Paragraphs>228</Paragraphs>
  <Slides>19</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Calibri</vt:lpstr>
      <vt:lpstr>Aptos Display</vt:lpstr>
      <vt:lpstr>Calibri Light</vt:lpstr>
      <vt:lpstr>Play</vt:lpstr>
      <vt:lpstr>Aptos</vt:lpstr>
      <vt:lpstr>Arial</vt:lpstr>
      <vt:lpstr>Simple Light</vt:lpstr>
      <vt:lpstr>3_Office Theme</vt:lpstr>
      <vt:lpstr>Office Theme</vt:lpstr>
      <vt:lpstr>   Collaborative Tools</vt:lpstr>
      <vt:lpstr>ePIC Collaborative Tools Approach</vt:lpstr>
      <vt:lpstr>ePIC Collaboration Database</vt:lpstr>
      <vt:lpstr>Issues with Federated Login/COManage</vt:lpstr>
      <vt:lpstr>Document Approval Workflow</vt:lpstr>
      <vt:lpstr>Document Database (Zenodo)</vt:lpstr>
      <vt:lpstr>Other Tools</vt:lpstr>
      <vt:lpstr>Detector Component Database (CDB)</vt:lpstr>
      <vt:lpstr>AI Tools and Resources</vt:lpstr>
      <vt:lpstr>Automated Simulation Production Workflows</vt:lpstr>
      <vt:lpstr>Summary of Collaborative Tools and Services Usage &amp; Plans</vt:lpstr>
      <vt:lpstr>PowerPoint Presentation</vt:lpstr>
      <vt:lpstr>Capabilities of the CDB</vt:lpstr>
      <vt:lpstr>The three domains of the CDB</vt:lpstr>
      <vt:lpstr>Domains Detail</vt:lpstr>
      <vt:lpstr>Test example: the ePIC BEMC PbWO4 crystal</vt:lpstr>
      <vt:lpstr>MAARC – Measurement and Analysis Archive</vt:lpstr>
      <vt:lpstr>Access to the CDB</vt:lpstr>
      <vt:lpstr>CDB Status and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Hironori Ito</dc:creator>
  <cp:lastModifiedBy>Lajoie, John</cp:lastModifiedBy>
  <cp:revision>157</cp:revision>
  <dcterms:modified xsi:type="dcterms:W3CDTF">2026-06-15T19:44:51Z</dcterms:modified>
</cp:coreProperties>
</file>