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5860" r:id="rId5"/>
    <p:sldId id="5912" r:id="rId6"/>
    <p:sldId id="5905" r:id="rId7"/>
    <p:sldId id="5901" r:id="rId8"/>
    <p:sldId id="5918" r:id="rId9"/>
    <p:sldId id="5866" r:id="rId10"/>
    <p:sldId id="6060" r:id="rId11"/>
    <p:sldId id="6056" r:id="rId12"/>
    <p:sldId id="6057" r:id="rId13"/>
    <p:sldId id="6059" r:id="rId14"/>
    <p:sldId id="5922" r:id="rId15"/>
    <p:sldId id="6048" r:id="rId16"/>
    <p:sldId id="5925" r:id="rId17"/>
    <p:sldId id="6050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3527"/>
    <a:srgbClr val="01ADDD"/>
    <a:srgbClr val="FFFFFF"/>
    <a:srgbClr val="9E8CAA"/>
    <a:srgbClr val="008000"/>
    <a:srgbClr val="7F7F7F"/>
    <a:srgbClr val="3333FF"/>
    <a:srgbClr val="FF40FF"/>
    <a:srgbClr val="FF7E79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8A6E6-6394-44A5-B1D8-0B1FFBD15293}" v="36" dt="2025-10-31T15:01:56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4810760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Review Name from Agenda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Continuation of Review Name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7184" y="457200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00" y="457200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16263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726ECD-3BC1-23C9-2165-9B560F6BAE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5496560"/>
            <a:ext cx="5867400" cy="3474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A6714AF-4B0F-4B34-93EC-85A578DDAF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4000" y="475488"/>
            <a:ext cx="2327991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799"/>
            <a:ext cx="5632704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5AE4BB5-A676-300E-41CC-3E0CD9CBBB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3538728"/>
            <a:ext cx="5632704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56A53B1-283A-2BF9-DB8B-F08D9BE560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3538726"/>
            <a:ext cx="5632704" cy="263347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39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321621AE-10F1-CDF8-95BA-F8E47572C0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7" y="3538728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9764A17-0F34-2A3A-93E4-E1F4D33059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3538728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6AA10D3-AF77-7E4D-983A-344FF18E5A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52" y="3538728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23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7892FF4-91B9-0E02-9B31-F1D09B96C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3538728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B305AEF-B71B-7C75-3BDE-A39F06AE08B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3542418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FCA8854-3AF7-882B-BD4F-CE5BCBC23A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3538728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57BF677-8C36-4955-17BF-F78BF3D90C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52" y="354675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139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11503152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7" y="2592324"/>
            <a:ext cx="11503152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4498848"/>
            <a:ext cx="11503152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73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2C8D278-8C8C-0901-E682-16964AE9B0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2592324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6DBA24A-0EAB-96A6-9A1E-BDE6454E4A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2587752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44BBC21-A596-4DDA-D790-503796FF96D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8" y="4498848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79728BB3-D547-08B9-F241-416827A2A3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27648" y="4492752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889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65B90D4-3D48-96EA-424E-9748BB066E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6" y="2591282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9C70D91-BB35-FC4E-C53E-3DB91CABC33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2595132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5F90A6C-FCDA-000B-BD92-A8B6F358E9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48" y="2595132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E572C9F-2330-8480-0B67-198F9344B48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" y="4498688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213A212-E9EF-B9FD-0535-116965F0CEC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79974" y="4498688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67258FB1-18C4-9D3A-075B-99ABB8F88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2748" y="4498688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04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10F2C0B-3B3A-1948-CFD4-BE909F9340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2593967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D0D71EF-D2F9-A86D-EE24-3AA9EAEDD1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2587752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A70EADA-EFB4-B62D-E353-1E46E518A3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2587752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D368454-F1A4-F224-9037-64B4361E63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49" y="2593967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6EB29B4-2BA9-E1B9-D309-D2B3A11662B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449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C7C33EB-CDAC-78D5-D2F5-4C4B7A5D32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7182" y="450001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BC8D965E-098F-DFD9-85D3-5BA5F50F00A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97167" y="449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3C1B57CF-2BF5-1EC3-FC21-A535439001E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217149" y="4503821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911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7" y="2116675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3547550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7" y="4978426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75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BBDCC6BF-3B0D-AD16-6D46-BEC510E588C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2116702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E3010EEA-82D9-0803-B736-51FD108EBE8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2115083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E6B128E-358E-0CB0-28A2-FBFB30D8388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200" y="3547604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4642B89-D9FF-387E-3534-EABE090E97A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27648" y="3544366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28C853D9-2961-9266-7CFE-22BEDC3C96E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198" y="4978507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FF384A5-FBD4-BFF4-F11F-8035A1D722F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7648" y="4973649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5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65B90D4-3D48-96EA-424E-9748BB066E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6" y="2121408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9C70D91-BB35-FC4E-C53E-3DB91CABC33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2121408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5F90A6C-FCDA-000B-BD92-A8B6F358E9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48" y="2121408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E572C9F-2330-8480-0B67-198F9344B48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" y="3547872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213A212-E9EF-B9FD-0535-116965F0CEC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79974" y="3547872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67258FB1-18C4-9D3A-075B-99ABB8F88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2748" y="3547872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9CB9B26-5539-83B1-763B-42E9B93C2DD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196" y="4974336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548A393-6168-CFA8-66ED-3E525FB292D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79974" y="4974336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5F4635F7-56F0-2708-724E-DD5EF1C15BE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02748" y="4974336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4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10F2C0B-3B3A-1948-CFD4-BE909F9340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D0D71EF-D2F9-A86D-EE24-3AA9EAEDD1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A70EADA-EFB4-B62D-E353-1E46E518A3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D368454-F1A4-F224-9037-64B4361E63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49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6EB29B4-2BA9-E1B9-D309-D2B3A11662B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C7C33EB-CDAC-78D5-D2F5-4C4B7A5D32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7182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BC8D965E-098F-DFD9-85D3-5BA5F50F00A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97167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3C1B57CF-2BF5-1EC3-FC21-A535439001E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217149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1A6E1C39-C2AD-6F1B-9D78-5A4E4B53002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200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AC657FF6-13C0-A6A5-BD75-0758E142934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77182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75DC4060-61B5-5A69-91EB-7DE472D5B0A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97167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B3076772-C375-9A04-8AF7-AD27B1CC5B3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217152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60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2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1088136"/>
            <a:ext cx="5632704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1088134"/>
            <a:ext cx="5632704" cy="508406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39FFED-7960-3431-6324-297B46ACD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8" y="685800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276A15C-FF7F-AA08-8A15-9E8237209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7648" y="684829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2127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3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36576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1088136"/>
            <a:ext cx="36576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1085212"/>
            <a:ext cx="3657600" cy="508698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4731A5B-8EB6-C60B-6A57-B44FDAFC50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8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1634D1-9EB3-484D-158A-4B5444DD9A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9974" y="685800"/>
            <a:ext cx="3657600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08B1C63-706F-48F9-D492-D92538E12E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2752" y="682877"/>
            <a:ext cx="3657600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22168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4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27432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1088136"/>
            <a:ext cx="2743200" cy="50840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1088136"/>
            <a:ext cx="27432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1088135"/>
            <a:ext cx="2743200" cy="507604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0AF28-EACD-FBD2-2740-15F0B143A7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999C3FF-9807-6E5F-4633-C67A5C707B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718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5A20781-486D-B815-2CD9-D260445FE1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716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26D130C-1B69-87A1-8BE7-0A441478D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715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65336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1088136"/>
            <a:ext cx="11503152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3941064"/>
            <a:ext cx="11503152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388F57B-9544-515C-D92F-EEE517FFF0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685800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CE1A8B5-F279-3593-1F2F-AA433B6DB8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538728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81679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1088135"/>
            <a:ext cx="5632704" cy="223113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1088134"/>
            <a:ext cx="5632704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5AE4BB5-A676-300E-41CC-3E0CD9CBBB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3941064"/>
            <a:ext cx="5632704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56A53B1-283A-2BF9-DB8B-F08D9BE560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3941064"/>
            <a:ext cx="5632704" cy="223113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EA16B-2AF5-632B-B641-54CA21146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685800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4F4BFC3-7877-07E0-DC6C-58E0FECC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7648" y="685800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A3E5E91-0EA8-865E-6C8F-F506554236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8" y="3538728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694FD09-A435-02B5-30C1-F6EA230F5F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7648" y="3533746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40661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36576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1088134"/>
            <a:ext cx="36576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1088134"/>
            <a:ext cx="3657600" cy="22311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321621AE-10F1-CDF8-95BA-F8E47572C0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7" y="3941062"/>
            <a:ext cx="36576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9764A17-0F34-2A3A-93E4-E1F4D33059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3941062"/>
            <a:ext cx="3657600" cy="22311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6AA10D3-AF77-7E4D-983A-344FF18E5A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52" y="3940094"/>
            <a:ext cx="3657600" cy="223210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E8F3272-DC13-8D8E-4FE2-27100BB508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8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F5E81DE-9960-0928-30E0-C5A8E7DB69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9975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A4A9F8D-96B1-B0D0-B437-A8D7A1762A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2753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D573480-3548-664F-008E-1CF1FD0180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8" y="3538728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C09143F-8B87-82D5-C5E6-91CB8F7D9A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9975" y="3542737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2F89448-86FC-D9A7-E72D-280197043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2753" y="3537759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4936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1088134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1088135"/>
            <a:ext cx="2743200" cy="222311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7892FF4-91B9-0E02-9B31-F1D09B96C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3941062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B305AEF-B71B-7C75-3BDE-A39F06AE08B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3941062"/>
            <a:ext cx="2743200" cy="223482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FCA8854-3AF7-882B-BD4F-CE5BCBC23A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3937370"/>
            <a:ext cx="2743200" cy="223482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57BF677-8C36-4955-17BF-F78BF3D90C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52" y="3941064"/>
            <a:ext cx="2743200" cy="223915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962708-D314-9ACB-697C-454F10ABB8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B31883-9799-AD5B-85D8-56F4AE3B69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718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DC0647-E3AB-0961-4862-1344B36017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16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FB59CC3-B432-6C4E-1042-0C6E550BF9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7153" y="68579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A3D57F7-61D0-3526-76BA-F41806DFE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197" y="353872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2C9C60C-F296-6D0E-F5DB-6F5D31DF9D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77183" y="3538726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C8E6CCE-AD65-9015-9CD7-30AA78CA6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7166" y="3535999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C2AC413-A233-723E-5DB5-C2205F7ED4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17153" y="3545781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53310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11503152" cy="127101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7" y="2990088"/>
            <a:ext cx="11503152" cy="127558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4905194"/>
            <a:ext cx="11503152" cy="126700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542D5DE-53BE-D78D-9EF6-06C9A1F99F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8" y="685800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9FB5C-FF61-257D-CC02-1725ECE7E4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592324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74D028-DB3D-A343-21C1-5FCB6BC650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502859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8209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Mad Men - Golden Globes">
            <a:extLst>
              <a:ext uri="{FF2B5EF4-FFF2-40B4-BE49-F238E27FC236}">
                <a16:creationId xmlns:a16="http://schemas.microsoft.com/office/drawing/2014/main" id="{35D9A282-9B66-A06A-61D0-F1897256DA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21728" r="3256" b="50803"/>
          <a:stretch/>
        </p:blipFill>
        <p:spPr bwMode="auto">
          <a:xfrm>
            <a:off x="232834" y="892224"/>
            <a:ext cx="11959166" cy="53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4A12C45-0C81-F499-9ECF-C12B5EBF40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4533900"/>
            <a:ext cx="9939867" cy="1638300"/>
          </a:xfrm>
        </p:spPr>
        <p:txBody>
          <a:bodyPr anchor="ctr">
            <a:normAutofit/>
          </a:bodyPr>
          <a:lstStyle/>
          <a:p>
            <a:pPr marL="0" lvl="0" indent="0" algn="ctr">
              <a:buNone/>
            </a:pPr>
            <a:r>
              <a:rPr lang="en-US" sz="10000">
                <a:solidFill>
                  <a:srgbClr val="DB3527"/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13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685800"/>
            <a:ext cx="11503152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501583-8DC1-C678-D0C1-5AD0A86A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973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70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9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11503152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3538728"/>
            <a:ext cx="11503152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68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57200"/>
            <a:ext cx="11503152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>
            <a:cxnSpLocks/>
          </p:cNvCxnSpPr>
          <p:nvPr userDrawn="1"/>
        </p:nvCxnSpPr>
        <p:spPr>
          <a:xfrm>
            <a:off x="457200" y="6260638"/>
            <a:ext cx="11503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50315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11503152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8B13F-B9AA-E98B-9D35-1E95DE018AE3}"/>
              </a:ext>
            </a:extLst>
          </p:cNvPr>
          <p:cNvSpPr txBox="1"/>
          <p:nvPr userDrawn="1"/>
        </p:nvSpPr>
        <p:spPr>
          <a:xfrm>
            <a:off x="386862" y="6495070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Incremental Preliminary Design and Safety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C6D3B-C80A-2534-B3C5-F86B5B66CCE1}"/>
              </a:ext>
            </a:extLst>
          </p:cNvPr>
          <p:cNvSpPr txBox="1"/>
          <p:nvPr userDrawn="1"/>
        </p:nvSpPr>
        <p:spPr>
          <a:xfrm>
            <a:off x="6506308" y="6491869"/>
            <a:ext cx="4466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Dan Cacace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05E64-CDD5-59C1-5C39-E6392C3C5C87}"/>
              </a:ext>
            </a:extLst>
          </p:cNvPr>
          <p:cNvSpPr txBox="1"/>
          <p:nvPr userDrawn="1"/>
        </p:nvSpPr>
        <p:spPr>
          <a:xfrm>
            <a:off x="10972800" y="6488668"/>
            <a:ext cx="987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A938A409-17C1-4382-B76B-01CE52BD2A9B}" type="slidenum">
              <a:rPr lang="en-US" sz="1200" smtClean="0"/>
              <a:pPr algn="r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1" r:id="rId2"/>
    <p:sldLayoutId id="2147483714" r:id="rId3"/>
    <p:sldLayoutId id="2147483699" r:id="rId4"/>
    <p:sldLayoutId id="2147483689" r:id="rId5"/>
    <p:sldLayoutId id="2147483702" r:id="rId6"/>
    <p:sldLayoutId id="2147483703" r:id="rId7"/>
    <p:sldLayoutId id="2147483704" r:id="rId8"/>
    <p:sldLayoutId id="2147483708" r:id="rId9"/>
    <p:sldLayoutId id="2147483705" r:id="rId10"/>
    <p:sldLayoutId id="2147483706" r:id="rId11"/>
    <p:sldLayoutId id="2147483707" r:id="rId12"/>
    <p:sldLayoutId id="2147483709" r:id="rId13"/>
    <p:sldLayoutId id="2147483711" r:id="rId14"/>
    <p:sldLayoutId id="2147483712" r:id="rId15"/>
    <p:sldLayoutId id="2147483713" r:id="rId16"/>
    <p:sldLayoutId id="2147483710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87ED14-29C9-5F70-0124-4716BD2BF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Endcaps Structure and Floor Modifications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EB4A88F-0A66-9764-D3FF-6629ECF78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4810760"/>
            <a:ext cx="7543800" cy="685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016189-A442-D517-2B0E-2E115B76A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 Cacace (BNL)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95FE53-5687-DFA7-0804-9C8F4EAF01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B1ACA4-F8E7-D07A-2937-1A288F7D46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256E14-5FEC-0DF0-E1B9-EF1C881256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Contributions from the triple I Group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A1AFD7-646D-0834-1443-1D7DDE1535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June 2</a:t>
            </a:r>
            <a:r>
              <a:rPr lang="en-US" baseline="30000" dirty="0"/>
              <a:t>nd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269149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66E66-FA79-DD15-68E1-E54ACB67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04B02-D1A8-BCA1-0A97-43B1D3FA0BC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 pair of dule acting hydraulic rams push/pull the endcaps along the rails with tapped holes.</a:t>
            </a:r>
          </a:p>
          <a:p>
            <a:r>
              <a:rPr lang="en-US" dirty="0"/>
              <a:t>Each with a 25ton capacity.</a:t>
            </a:r>
          </a:p>
          <a:p>
            <a:r>
              <a:rPr lang="en-US" dirty="0"/>
              <a:t>The rams are </a:t>
            </a:r>
            <a:r>
              <a:rPr lang="en-US"/>
              <a:t>4.5</a:t>
            </a:r>
            <a:r>
              <a:rPr lang="en-US" dirty="0"/>
              <a:t>’ long allowing them to reach two mounting </a:t>
            </a:r>
            <a:r>
              <a:rPr lang="en-US"/>
              <a:t>points</a:t>
            </a:r>
            <a:r>
              <a:rPr lang="en-US" dirty="0"/>
              <a:t> on the 8’ rail sections at any time.</a:t>
            </a:r>
          </a:p>
          <a:p>
            <a:r>
              <a:rPr lang="en-US" dirty="0"/>
              <a:t>The rams can be flipped up or removed for storage if needed.</a:t>
            </a:r>
          </a:p>
          <a:p>
            <a:r>
              <a:rPr lang="en-US" dirty="0"/>
              <a:t>Use force gauges and pressure gauges to ensure even and consistent movement.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4A276-E6F8-B5FC-520B-E7F2A8A41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Horizontal Hydraulics 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61233A41-5CF1-E29F-E868-F6CBF46B8A8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8862" r="7210"/>
          <a:stretch>
            <a:fillRect/>
          </a:stretch>
        </p:blipFill>
        <p:spPr>
          <a:xfrm>
            <a:off x="457200" y="794166"/>
            <a:ext cx="5632450" cy="5269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500838-27D1-95BD-14E9-FBD5AD5EEA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639"/>
          <a:stretch>
            <a:fillRect/>
          </a:stretch>
        </p:blipFill>
        <p:spPr>
          <a:xfrm>
            <a:off x="6327649" y="4279244"/>
            <a:ext cx="5632703" cy="14490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4304F-A506-A754-CC89-CD7F672125AC}"/>
              </a:ext>
            </a:extLst>
          </p:cNvPr>
          <p:cNvSpPr txBox="1"/>
          <p:nvPr/>
        </p:nvSpPr>
        <p:spPr>
          <a:xfrm>
            <a:off x="11647446" y="43934"/>
            <a:ext cx="312906" cy="369332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250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5CFA-D895-510C-F655-9E608EDCF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ENERPAC Lock Nut Hydraulic Cylinder</a:t>
            </a:r>
          </a:p>
        </p:txBody>
      </p:sp>
      <p:pic>
        <p:nvPicPr>
          <p:cNvPr id="1026" name="Picture 2" descr="Low Height, Lock Nut Hydraulic Cylinder Jack Ram LPL Series">
            <a:extLst>
              <a:ext uri="{FF2B5EF4-FFF2-40B4-BE49-F238E27FC236}">
                <a16:creationId xmlns:a16="http://schemas.microsoft.com/office/drawing/2014/main" id="{78B8FDDD-1D73-8A6F-6705-199E67EA1E29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6417" y="685800"/>
            <a:ext cx="3514016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w Height, Lock Nut Hydraulic Cylinder Jack Ram LPL Series">
            <a:extLst>
              <a:ext uri="{FF2B5EF4-FFF2-40B4-BE49-F238E27FC236}">
                <a16:creationId xmlns:a16="http://schemas.microsoft.com/office/drawing/2014/main" id="{010BB1B2-7541-6B6A-726F-E93B9753B191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6992" y="685800"/>
            <a:ext cx="3514016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C2EAD29-9EC7-ECC8-1363-9525BA18F39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55000" lnSpcReduction="20000"/>
          </a:bodyPr>
          <a:lstStyle/>
          <a:p>
            <a:pPr marL="0" indent="0" algn="l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Model: LPL2502   |  ECCN: EAR99    |   Harmonization: 8412210075 Series: LPL   |  Product Line: Industrial Tools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LPL-Series hydraulic cylinders are ideal for heavy-duty applications where clearance space is restricted. The lock nut provides the reassurance of mechanical load holding for extended periods, helping to ensure safety on the job site.</a:t>
            </a:r>
          </a:p>
          <a:p>
            <a:pPr marL="0" indent="0" algn="l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LPL-Series Low-Height Cylinders have a longer stroke of up to 1.97” (50 mm) as compared with our CUSP and CULP pancake cylinders, and the tilt saddle allows for up to 5 degrees of misalignment. All are finished with a nitrocarburized coating for enhanced durability and corrosion protection in harsh working environments.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Lock nut provides mechanical load holding for a safe work environment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Integrated tilt saddle allows for up to 5 degrees of misalignment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Extreme low-height for use in confined areas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5% side-load resistance of maximum capacity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Overflow port as stroke limiter to prevent plunger blow-out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</a:rPr>
              <a:t>Single-acting, gravity-return</a:t>
            </a: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A3C06FE4-A950-6DD0-4E0E-12CF3B41BCE3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7196271" y="3538538"/>
            <a:ext cx="3895457" cy="263366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890076-70AB-EA9F-757A-5A55FE9F5E1E}"/>
              </a:ext>
            </a:extLst>
          </p:cNvPr>
          <p:cNvSpPr txBox="1"/>
          <p:nvPr/>
        </p:nvSpPr>
        <p:spPr>
          <a:xfrm>
            <a:off x="11647446" y="43934"/>
            <a:ext cx="312906" cy="369332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7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1FC15-7E93-BA0D-7215-B6621A1B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SHEFFER Hydraulic Cylinder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C06CF5-0B7B-C8E1-3516-F833EF255A7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64563" y="1149153"/>
            <a:ext cx="5669619" cy="455969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4E9D5F-7305-A941-3601-F916CC2B869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dirty="0"/>
              <a:t>Bore: 1-1/8″ thru 24″ cataloged standards, up to 50″ custom</a:t>
            </a:r>
            <a:br>
              <a:rPr lang="en-US" dirty="0"/>
            </a:br>
            <a:r>
              <a:rPr lang="en-US" dirty="0"/>
              <a:t>Rating: 3,000 PSI working pressure, 5,000 PSI shock pressure, higher as custom</a:t>
            </a:r>
          </a:p>
          <a:p>
            <a:pPr fontAlgn="base"/>
            <a:r>
              <a:rPr lang="en-US" dirty="0"/>
              <a:t>Mountings: 22 cataloged mounts; specials available</a:t>
            </a:r>
          </a:p>
          <a:p>
            <a:pPr fontAlgn="base"/>
            <a:r>
              <a:rPr lang="en-US" dirty="0"/>
              <a:t>ANSI, NFPA, JIC interchangeable dimensions</a:t>
            </a:r>
          </a:p>
          <a:p>
            <a:pPr fontAlgn="base"/>
            <a:r>
              <a:rPr lang="en-US" dirty="0"/>
              <a:t>Hydrodynamic in-board rod bearing for low friction and long life</a:t>
            </a:r>
          </a:p>
          <a:p>
            <a:pPr fontAlgn="base"/>
            <a:r>
              <a:rPr lang="en-US" dirty="0"/>
              <a:t>Unique slipper seal piston for low friction, breakaway and long life</a:t>
            </a:r>
          </a:p>
          <a:p>
            <a:pPr fontAlgn="base"/>
            <a:r>
              <a:rPr lang="en-US" dirty="0"/>
              <a:t>Abrasion resistant rod seal and wiper</a:t>
            </a:r>
          </a:p>
          <a:p>
            <a:pPr fontAlgn="base"/>
            <a:r>
              <a:rPr lang="en-US" dirty="0"/>
              <a:t>Studded rod end – 4 wrench flats</a:t>
            </a:r>
          </a:p>
          <a:p>
            <a:pPr fontAlgn="base"/>
            <a:r>
              <a:rPr lang="en-US" dirty="0"/>
              <a:t>Adjustable cushions available</a:t>
            </a:r>
          </a:p>
        </p:txBody>
      </p:sp>
      <p:pic>
        <p:nvPicPr>
          <p:cNvPr id="1026" name="Picture 2" descr="1-1/8&quot; thru 24&quot; cataloged standards, up to 50&quot; custom">
            <a:extLst>
              <a:ext uri="{FF2B5EF4-FFF2-40B4-BE49-F238E27FC236}">
                <a16:creationId xmlns:a16="http://schemas.microsoft.com/office/drawing/2014/main" id="{AF1D4CE6-FD24-9158-0F81-A6A1F3F9029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2" y="1073944"/>
            <a:ext cx="340042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4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7682CA8-8EF1-61EA-E08D-5A17B6AFF12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3370" y="3538538"/>
            <a:ext cx="11090685" cy="26336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72FAB-03BB-4AFA-1A93-82231F49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Hilman Rollers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45E487D-1C0F-22FB-4E01-5213A89C2B3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63370" y="685796"/>
            <a:ext cx="3891935" cy="263366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84C28B-945A-4EA5-0D09-059569A2111B}"/>
              </a:ext>
            </a:extLst>
          </p:cNvPr>
          <p:cNvSpPr/>
          <p:nvPr/>
        </p:nvSpPr>
        <p:spPr>
          <a:xfrm>
            <a:off x="3295996" y="5099859"/>
            <a:ext cx="8329353" cy="153785"/>
          </a:xfrm>
          <a:prstGeom prst="rect">
            <a:avLst/>
          </a:prstGeom>
          <a:noFill/>
          <a:ln>
            <a:solidFill>
              <a:srgbClr val="DB35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B0F3CF-DAB1-A09D-28CC-634D2F65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533" y="685797"/>
            <a:ext cx="6534522" cy="263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F6D524-78E4-8940-DFC0-0C38B69AE8AD}"/>
              </a:ext>
            </a:extLst>
          </p:cNvPr>
          <p:cNvSpPr txBox="1"/>
          <p:nvPr/>
        </p:nvSpPr>
        <p:spPr>
          <a:xfrm>
            <a:off x="11647446" y="43934"/>
            <a:ext cx="312906" cy="369332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918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2FC629D-EEDA-D1E9-48F6-84DC69AE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Lifting Beam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333401-C09B-FCF3-4C61-D840C5CF22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3319272"/>
            <a:ext cx="5632704" cy="28529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This style of lifting beam can be utilized where headroom is limited and comes with a pair of swivel hooks and three standard spreads (3’ and 4’ beams have two standard spreads).</a:t>
            </a:r>
          </a:p>
          <a:p>
            <a:r>
              <a:rPr lang="en-US" dirty="0"/>
              <a:t>Three standard lift points for load adjustment: outside lift point, middle lift point (outside less 1’), inside lift point (middle less 1’).</a:t>
            </a:r>
          </a:p>
          <a:p>
            <a:r>
              <a:rPr lang="en-US" dirty="0"/>
              <a:t>Engineered and manufactured to ASME B30.20 &amp; BTH-1 Design Category B Service Class 2.</a:t>
            </a:r>
          </a:p>
          <a:p>
            <a:r>
              <a:rPr lang="en-US" dirty="0"/>
              <a:t>100% of ALL Harrington Lifting Beams are proof-tested to 125% capacity and certificates supplied at no additional charge.</a:t>
            </a:r>
          </a:p>
          <a:p>
            <a:r>
              <a:rPr lang="en-US" dirty="0"/>
              <a:t>Made in USA.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1DED19B-ED46-A799-9E2E-EF8833E3504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327650" y="2619420"/>
            <a:ext cx="5632702" cy="32945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8F93C3-D4FD-E08E-640E-CFDAA4ED23D5}"/>
              </a:ext>
            </a:extLst>
          </p:cNvPr>
          <p:cNvSpPr/>
          <p:nvPr/>
        </p:nvSpPr>
        <p:spPr>
          <a:xfrm flipV="1">
            <a:off x="6327650" y="4229105"/>
            <a:ext cx="5632702" cy="118535"/>
          </a:xfrm>
          <a:prstGeom prst="rect">
            <a:avLst/>
          </a:prstGeom>
          <a:noFill/>
          <a:ln>
            <a:solidFill>
              <a:srgbClr val="DB35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ontent Placeholder 21" descr="A picture containing text&#10;&#10;AI-generated content may be incorrect.">
            <a:extLst>
              <a:ext uri="{FF2B5EF4-FFF2-40B4-BE49-F238E27FC236}">
                <a16:creationId xmlns:a16="http://schemas.microsoft.com/office/drawing/2014/main" id="{53398C13-B02F-24DF-49AB-CE88587E4A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57200" y="726470"/>
            <a:ext cx="5632450" cy="2552323"/>
          </a:xfrm>
        </p:spPr>
      </p:pic>
      <p:pic>
        <p:nvPicPr>
          <p:cNvPr id="26" name="Content Placeholder 25" descr="Diagram&#10;&#10;AI-generated content may be incorrect.">
            <a:extLst>
              <a:ext uri="{FF2B5EF4-FFF2-40B4-BE49-F238E27FC236}">
                <a16:creationId xmlns:a16="http://schemas.microsoft.com/office/drawing/2014/main" id="{E8376293-6DAD-A727-A444-00BF9B0433D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327902" y="726470"/>
            <a:ext cx="5632450" cy="1682850"/>
          </a:xfrm>
        </p:spPr>
      </p:pic>
    </p:spTree>
    <p:extLst>
      <p:ext uri="{BB962C8B-B14F-4D97-AF65-F5344CB8AC3E}">
        <p14:creationId xmlns:p14="http://schemas.microsoft.com/office/powerpoint/2010/main" val="23232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7144-7EF6-8AB5-902E-C11BC7A3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Endcap Choreography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FD1F27-CF20-A4A7-671E-D58BFD7ACE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Nominal Operating Position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F27546F-5A74-CB1A-5D4C-FF752AF39B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Typical Maintenance Position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8701F1-6C19-7C9E-8587-81E7A0ACC2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 Rollout Position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9441739-1045-5DFB-56AA-38C384E8E5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Atypical Maintenance Position</a:t>
            </a:r>
          </a:p>
          <a:p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84D369E-E397-A6F8-F29E-15C2F1E17C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1037"/>
            <a:ext cx="3657600" cy="5406253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dirty="0"/>
              <a:t>The maximum extent of the positions needed for installation, integration and maintenance</a:t>
            </a:r>
          </a:p>
          <a:p>
            <a:pPr marL="285750" indent="-285750"/>
            <a:r>
              <a:rPr lang="en-US" dirty="0"/>
              <a:t>Making all options viable gives us significant flexibility</a:t>
            </a:r>
          </a:p>
          <a:p>
            <a:pPr marL="285750" indent="-285750"/>
            <a:r>
              <a:rPr lang="en-US" dirty="0"/>
              <a:t>Allows for beam pipe bake-out, inner detector removal and </a:t>
            </a:r>
            <a:r>
              <a:rPr lang="en-US"/>
              <a:t>endcap maintenance.</a:t>
            </a:r>
            <a:endParaRPr lang="en-US" dirty="0"/>
          </a:p>
          <a:p>
            <a:pPr marL="285750" indent="-285750"/>
            <a:r>
              <a:rPr lang="en-US" dirty="0"/>
              <a:t>Platforms need to be trimmed to allow endcaps to move past them</a:t>
            </a:r>
          </a:p>
          <a:p>
            <a:pPr marL="285750" indent="-285750"/>
            <a:r>
              <a:rPr lang="en-US" dirty="0"/>
              <a:t>Services laid out for endcap and central barrel detector to make sure they can pass each other smoothly without damage</a:t>
            </a:r>
          </a:p>
          <a:p>
            <a:endParaRPr lang="en-US" dirty="0"/>
          </a:p>
        </p:txBody>
      </p:sp>
      <p:pic>
        <p:nvPicPr>
          <p:cNvPr id="31" name="Content Placeholder 11">
            <a:extLst>
              <a:ext uri="{FF2B5EF4-FFF2-40B4-BE49-F238E27FC236}">
                <a16:creationId xmlns:a16="http://schemas.microsoft.com/office/drawing/2014/main" id="{E0E711F6-0C38-27D3-EF83-AF1C9D4A2BC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2828" t="22059" r="17050"/>
          <a:stretch>
            <a:fillRect/>
          </a:stretch>
        </p:blipFill>
        <p:spPr>
          <a:xfrm>
            <a:off x="457200" y="1139384"/>
            <a:ext cx="3657600" cy="21281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Content Placeholder 18" descr="A picture containing table, LEGO, indoor, toy&#10;&#10;AI-generated content may be incorrect.">
            <a:extLst>
              <a:ext uri="{FF2B5EF4-FFF2-40B4-BE49-F238E27FC236}">
                <a16:creationId xmlns:a16="http://schemas.microsoft.com/office/drawing/2014/main" id="{C4AF0DFF-C5C1-6FCE-4DFB-4DB63C8310D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/>
          <a:srcRect l="21182" t="26888" r="19615" b="12406"/>
          <a:stretch>
            <a:fillRect/>
          </a:stretch>
        </p:blipFill>
        <p:spPr>
          <a:xfrm>
            <a:off x="457200" y="4043345"/>
            <a:ext cx="3657600" cy="2027273"/>
          </a:xfrm>
        </p:spPr>
      </p:pic>
      <p:pic>
        <p:nvPicPr>
          <p:cNvPr id="33" name="Content Placeholder 12">
            <a:extLst>
              <a:ext uri="{FF2B5EF4-FFF2-40B4-BE49-F238E27FC236}">
                <a16:creationId xmlns:a16="http://schemas.microsoft.com/office/drawing/2014/main" id="{F10D5F21-6C37-EEF1-6D70-4BE8B8A6EFC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4"/>
          <a:srcRect r="6177"/>
          <a:stretch/>
        </p:blipFill>
        <p:spPr>
          <a:xfrm>
            <a:off x="8302625" y="1183104"/>
            <a:ext cx="3657600" cy="20406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" name="Content Placeholder 16" descr="A picture containing LEGO, toy, indoor&#10;&#10;AI-generated content may be incorrect.">
            <a:extLst>
              <a:ext uri="{FF2B5EF4-FFF2-40B4-BE49-F238E27FC236}">
                <a16:creationId xmlns:a16="http://schemas.microsoft.com/office/drawing/2014/main" id="{585F29E2-1923-98AB-A8B3-E85A123E4C88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5"/>
          <a:srcRect l="21431" t="26447" r="19693" b="12142"/>
          <a:stretch>
            <a:fillRect/>
          </a:stretch>
        </p:blipFill>
        <p:spPr>
          <a:xfrm>
            <a:off x="8302625" y="4025084"/>
            <a:ext cx="3657600" cy="2062207"/>
          </a:xfrm>
        </p:spPr>
      </p:pic>
    </p:spTree>
    <p:extLst>
      <p:ext uri="{BB962C8B-B14F-4D97-AF65-F5344CB8AC3E}">
        <p14:creationId xmlns:p14="http://schemas.microsoft.com/office/powerpoint/2010/main" val="1822364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6C766-499E-8A73-16DB-99E8AEE7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Endcap Rails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AE8C66-76A9-671D-3936-E27E4E0C53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704" r="4354" b="1146"/>
          <a:stretch/>
        </p:blipFill>
        <p:spPr>
          <a:xfrm rot="5400000">
            <a:off x="4168100" y="749179"/>
            <a:ext cx="3855798" cy="699024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4B5040-E143-0EB5-B0C4-6B789335EA5F}"/>
              </a:ext>
            </a:extLst>
          </p:cNvPr>
          <p:cNvSpPr txBox="1">
            <a:spLocks/>
          </p:cNvSpPr>
          <p:nvPr/>
        </p:nvSpPr>
        <p:spPr>
          <a:xfrm>
            <a:off x="457199" y="685800"/>
            <a:ext cx="11503151" cy="1741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Central barrel has a 0.5deg rotation with respect to rails</a:t>
            </a:r>
          </a:p>
          <a:p>
            <a:r>
              <a:rPr lang="en-US" dirty="0"/>
              <a:t>Repercussions of this need to be fully reconciled (doesn’t affect steel)</a:t>
            </a:r>
          </a:p>
          <a:p>
            <a:r>
              <a:rPr lang="en-US" dirty="0"/>
              <a:t>Endcap rails will be tilted to accommodate (doesn’t affect steel)</a:t>
            </a:r>
          </a:p>
          <a:p>
            <a:r>
              <a:rPr lang="en-US" dirty="0"/>
              <a:t>STAR platforms trimmed to fit between endcaps</a:t>
            </a:r>
          </a:p>
          <a:p>
            <a:r>
              <a:rPr lang="en-US" dirty="0"/>
              <a:t>Floor analysis complete with full detector weight finalized, setting up contract for design</a:t>
            </a:r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9E3CE7-EE79-514E-FCC8-1D34DE24A6E1}"/>
              </a:ext>
            </a:extLst>
          </p:cNvPr>
          <p:cNvSpPr/>
          <p:nvPr/>
        </p:nvSpPr>
        <p:spPr>
          <a:xfrm>
            <a:off x="2819398" y="3251200"/>
            <a:ext cx="6066367" cy="376767"/>
          </a:xfrm>
          <a:prstGeom prst="rect">
            <a:avLst/>
          </a:prstGeom>
          <a:solidFill>
            <a:srgbClr val="DB3527">
              <a:alpha val="20000"/>
            </a:srgbClr>
          </a:solidFill>
          <a:ln w="28575">
            <a:solidFill>
              <a:srgbClr val="DB35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6E547-DFB5-0EAF-129B-61BA690F76F3}"/>
              </a:ext>
            </a:extLst>
          </p:cNvPr>
          <p:cNvSpPr txBox="1"/>
          <p:nvPr/>
        </p:nvSpPr>
        <p:spPr>
          <a:xfrm>
            <a:off x="4005295" y="3321278"/>
            <a:ext cx="629592" cy="2154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/>
              <a:t>BE South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52249-C7CC-B87E-928F-5D30B923F762}"/>
              </a:ext>
            </a:extLst>
          </p:cNvPr>
          <p:cNvSpPr txBox="1"/>
          <p:nvPr/>
        </p:nvSpPr>
        <p:spPr>
          <a:xfrm>
            <a:off x="7786275" y="3321278"/>
            <a:ext cx="599958" cy="2154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/>
              <a:t>BE North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175E0-CE3E-C5B5-17AC-731E3576BAFB}"/>
              </a:ext>
            </a:extLst>
          </p:cNvPr>
          <p:cNvSpPr/>
          <p:nvPr/>
        </p:nvSpPr>
        <p:spPr>
          <a:xfrm>
            <a:off x="2819398" y="4867166"/>
            <a:ext cx="6066367" cy="480845"/>
          </a:xfrm>
          <a:prstGeom prst="rect">
            <a:avLst/>
          </a:prstGeom>
          <a:solidFill>
            <a:srgbClr val="DB3527">
              <a:alpha val="20000"/>
            </a:srgbClr>
          </a:solidFill>
          <a:ln w="28575">
            <a:solidFill>
              <a:srgbClr val="DB35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4E209D-DF65-4E34-18D5-46E8403E29AC}"/>
              </a:ext>
            </a:extLst>
          </p:cNvPr>
          <p:cNvSpPr txBox="1"/>
          <p:nvPr/>
        </p:nvSpPr>
        <p:spPr>
          <a:xfrm>
            <a:off x="4005295" y="5016799"/>
            <a:ext cx="629592" cy="2154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/>
              <a:t>FE South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DD6542-D46E-E092-6CA8-35E81493D65B}"/>
              </a:ext>
            </a:extLst>
          </p:cNvPr>
          <p:cNvSpPr/>
          <p:nvPr/>
        </p:nvSpPr>
        <p:spPr>
          <a:xfrm>
            <a:off x="2819398" y="3654667"/>
            <a:ext cx="6066367" cy="1188920"/>
          </a:xfrm>
          <a:prstGeom prst="rect">
            <a:avLst/>
          </a:prstGeom>
          <a:solidFill>
            <a:srgbClr val="01ADDD">
              <a:alpha val="20000"/>
            </a:srgbClr>
          </a:solidFill>
          <a:ln w="28575">
            <a:solidFill>
              <a:srgbClr val="01AD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5FD10-811B-2F2B-76F4-D0E68B556B44}"/>
              </a:ext>
            </a:extLst>
          </p:cNvPr>
          <p:cNvSpPr txBox="1"/>
          <p:nvPr/>
        </p:nvSpPr>
        <p:spPr>
          <a:xfrm>
            <a:off x="7786275" y="4985110"/>
            <a:ext cx="599958" cy="215444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00"/>
              <a:t>FE North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C2A61-24C0-3159-8947-D29CC0717196}"/>
              </a:ext>
            </a:extLst>
          </p:cNvPr>
          <p:cNvSpPr txBox="1"/>
          <p:nvPr/>
        </p:nvSpPr>
        <p:spPr>
          <a:xfrm>
            <a:off x="7004115" y="3921133"/>
            <a:ext cx="856970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North Platform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F1E1C-0FE9-15AD-338F-904130730082}"/>
              </a:ext>
            </a:extLst>
          </p:cNvPr>
          <p:cNvSpPr txBox="1"/>
          <p:nvPr/>
        </p:nvSpPr>
        <p:spPr>
          <a:xfrm>
            <a:off x="4206402" y="3921133"/>
            <a:ext cx="856970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South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CDCBC-BC6F-3806-34B5-BA38E8D58C5B}"/>
              </a:ext>
            </a:extLst>
          </p:cNvPr>
          <p:cNvSpPr txBox="1"/>
          <p:nvPr/>
        </p:nvSpPr>
        <p:spPr>
          <a:xfrm>
            <a:off x="5780289" y="3921133"/>
            <a:ext cx="856970" cy="5232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/>
              <a:t>Central Barrel</a:t>
            </a:r>
          </a:p>
        </p:txBody>
      </p:sp>
    </p:spTree>
    <p:extLst>
      <p:ext uri="{BB962C8B-B14F-4D97-AF65-F5344CB8AC3E}">
        <p14:creationId xmlns:p14="http://schemas.microsoft.com/office/powerpoint/2010/main" val="113075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7ECD26-C942-877A-28E4-73633D277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42" b="32411"/>
          <a:stretch/>
        </p:blipFill>
        <p:spPr>
          <a:xfrm>
            <a:off x="5249487" y="1154925"/>
            <a:ext cx="3720261" cy="1592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6FBCB-220F-F820-57D6-96EBCFC0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ePIC</a:t>
            </a:r>
            <a:r>
              <a:rPr lang="en-US"/>
              <a:t> vs. STAR Loads on Floor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082A6-0004-5146-2BFA-141E5C0B4D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" y="685800"/>
            <a:ext cx="4832375" cy="5486400"/>
          </a:xfrm>
        </p:spPr>
        <p:txBody>
          <a:bodyPr>
            <a:normAutofit/>
          </a:bodyPr>
          <a:lstStyle/>
          <a:p>
            <a:r>
              <a:rPr lang="en-US" dirty="0"/>
              <a:t>STAR weight: 1200 tons</a:t>
            </a:r>
          </a:p>
          <a:p>
            <a:r>
              <a:rPr lang="en-US" dirty="0" err="1"/>
              <a:t>ePIC</a:t>
            </a:r>
            <a:r>
              <a:rPr lang="en-US" dirty="0"/>
              <a:t> weight: Central Barrel: 1100 tons or less, FE: 360 tons, BE: 225 tons</a:t>
            </a:r>
          </a:p>
          <a:p>
            <a:r>
              <a:rPr lang="en-US" dirty="0"/>
              <a:t>Although </a:t>
            </a:r>
            <a:r>
              <a:rPr lang="en-US" dirty="0" err="1"/>
              <a:t>ePIC</a:t>
            </a:r>
            <a:r>
              <a:rPr lang="en-US" dirty="0"/>
              <a:t> is distributed over greater area, the higher overall load requires further concrete analysis</a:t>
            </a:r>
          </a:p>
          <a:p>
            <a:pPr lvl="1"/>
            <a:r>
              <a:rPr lang="en-US" dirty="0"/>
              <a:t>Central Barrel area: 6.5sqft (rollers), 540sqft (STAR) 460sqft (</a:t>
            </a:r>
            <a:r>
              <a:rPr lang="en-US" dirty="0" err="1"/>
              <a:t>ePIC</a:t>
            </a:r>
            <a:r>
              <a:rPr lang="en-US" dirty="0"/>
              <a:t>) (area)</a:t>
            </a:r>
          </a:p>
          <a:p>
            <a:pPr lvl="1"/>
            <a:r>
              <a:rPr lang="en-US" dirty="0"/>
              <a:t>Endcaps area: 3.25sqft (rollers), 66sqft (FE) 52sqft (BE) (area) per endcap</a:t>
            </a:r>
          </a:p>
          <a:p>
            <a:r>
              <a:rPr lang="en-US" dirty="0"/>
              <a:t>Previous concrete strengthening work over several sections of the wide-angle hall substantiated with two core samples</a:t>
            </a:r>
          </a:p>
        </p:txBody>
      </p:sp>
      <p:pic>
        <p:nvPicPr>
          <p:cNvPr id="9" name="Picture 8" descr="A measuring tape and a hole&#10;&#10;Description automatically generated">
            <a:extLst>
              <a:ext uri="{FF2B5EF4-FFF2-40B4-BE49-F238E27FC236}">
                <a16:creationId xmlns:a16="http://schemas.microsoft.com/office/drawing/2014/main" id="{EB4A61ED-2C44-AE6E-C19D-7F40A8D90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26"/>
          <a:stretch/>
        </p:blipFill>
        <p:spPr>
          <a:xfrm rot="5400000">
            <a:off x="10080870" y="1337537"/>
            <a:ext cx="2536370" cy="1224580"/>
          </a:xfrm>
          <a:prstGeom prst="rect">
            <a:avLst/>
          </a:prstGeom>
        </p:spPr>
      </p:pic>
      <p:pic>
        <p:nvPicPr>
          <p:cNvPr id="10" name="Picture 9" descr="A person measuring a wall&#10;&#10;Description automatically generated">
            <a:extLst>
              <a:ext uri="{FF2B5EF4-FFF2-40B4-BE49-F238E27FC236}">
                <a16:creationId xmlns:a16="http://schemas.microsoft.com/office/drawing/2014/main" id="{889E55D9-4904-2D48-9194-17D3E3C4B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6" t="40021" r="20643"/>
          <a:stretch/>
        </p:blipFill>
        <p:spPr>
          <a:xfrm rot="5400000">
            <a:off x="8487885" y="1170445"/>
            <a:ext cx="2536369" cy="1572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6E4E29-A034-1AC9-95C7-01AFE917A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821" y="3218012"/>
            <a:ext cx="5591587" cy="29731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64F54B4-ED3D-D0B4-405E-ACFBF48DFAB4}"/>
              </a:ext>
            </a:extLst>
          </p:cNvPr>
          <p:cNvSpPr/>
          <p:nvPr/>
        </p:nvSpPr>
        <p:spPr>
          <a:xfrm>
            <a:off x="6438568" y="4613126"/>
            <a:ext cx="182880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F33397-CDCE-5CD1-0E60-75FBE1C6F517}"/>
              </a:ext>
            </a:extLst>
          </p:cNvPr>
          <p:cNvSpPr/>
          <p:nvPr/>
        </p:nvSpPr>
        <p:spPr>
          <a:xfrm>
            <a:off x="9635389" y="3751797"/>
            <a:ext cx="1224579" cy="1912480"/>
          </a:xfrm>
          <a:prstGeom prst="rect">
            <a:avLst/>
          </a:prstGeom>
          <a:solidFill>
            <a:srgbClr val="DB3527">
              <a:alpha val="20000"/>
            </a:srgbClr>
          </a:solidFill>
          <a:ln w="28575">
            <a:solidFill>
              <a:srgbClr val="DB35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8D45C-EF50-0DC1-5B1B-DEF5E9613DD7}"/>
              </a:ext>
            </a:extLst>
          </p:cNvPr>
          <p:cNvSpPr/>
          <p:nvPr/>
        </p:nvSpPr>
        <p:spPr>
          <a:xfrm>
            <a:off x="6371490" y="3752765"/>
            <a:ext cx="3230034" cy="1911511"/>
          </a:xfrm>
          <a:prstGeom prst="rect">
            <a:avLst/>
          </a:prstGeom>
          <a:solidFill>
            <a:srgbClr val="01ADDD">
              <a:alpha val="20000"/>
            </a:srgbClr>
          </a:solidFill>
          <a:ln w="28575">
            <a:solidFill>
              <a:srgbClr val="01AD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8BDBF-B5B3-EB4D-A0C6-CBA25DC59214}"/>
              </a:ext>
            </a:extLst>
          </p:cNvPr>
          <p:cNvSpPr txBox="1"/>
          <p:nvPr/>
        </p:nvSpPr>
        <p:spPr>
          <a:xfrm>
            <a:off x="7423622" y="4519900"/>
            <a:ext cx="10491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3ft Thick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DB590F-0F5B-286A-E0E1-FDFD9FBAF998}"/>
              </a:ext>
            </a:extLst>
          </p:cNvPr>
          <p:cNvSpPr txBox="1"/>
          <p:nvPr/>
        </p:nvSpPr>
        <p:spPr>
          <a:xfrm>
            <a:off x="9784796" y="4519900"/>
            <a:ext cx="10491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1ft Thick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74EF51-5FFE-9C72-42E5-E85BCA4FEE3E}"/>
              </a:ext>
            </a:extLst>
          </p:cNvPr>
          <p:cNvSpPr/>
          <p:nvPr/>
        </p:nvSpPr>
        <p:spPr>
          <a:xfrm>
            <a:off x="9679896" y="4613126"/>
            <a:ext cx="182880" cy="18288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98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Content Placeholder 50">
            <a:extLst>
              <a:ext uri="{FF2B5EF4-FFF2-40B4-BE49-F238E27FC236}">
                <a16:creationId xmlns:a16="http://schemas.microsoft.com/office/drawing/2014/main" id="{800A7DED-7E80-A423-1B3D-7317E717A6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2772"/>
          <a:stretch/>
        </p:blipFill>
        <p:spPr>
          <a:xfrm>
            <a:off x="225127" y="1104596"/>
            <a:ext cx="3889673" cy="4927518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45B785F5-1DF6-CC7D-205F-CD3A345C578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15213"/>
          <a:stretch/>
        </p:blipFill>
        <p:spPr>
          <a:xfrm>
            <a:off x="8302625" y="1104596"/>
            <a:ext cx="3889375" cy="488720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B7E09-7C8B-8E1D-7A77-DD972B70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Endcap Structure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6456D99-613C-AF89-5258-01B2FEBF46A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and </a:t>
            </a:r>
            <a:r>
              <a:rPr lang="en-US" dirty="0" err="1"/>
              <a:t>EMCal</a:t>
            </a:r>
            <a:r>
              <a:rPr lang="en-US" dirty="0"/>
              <a:t> are end cap detectors</a:t>
            </a:r>
          </a:p>
          <a:p>
            <a:r>
              <a:rPr lang="en-US" dirty="0"/>
              <a:t>Seismic restraints attach the end caps to the central barrel</a:t>
            </a:r>
          </a:p>
          <a:p>
            <a:r>
              <a:rPr lang="en-US" dirty="0"/>
              <a:t>Anchor bolts tie down the end caps when the central barrel isn’t available</a:t>
            </a:r>
          </a:p>
          <a:p>
            <a:r>
              <a:rPr lang="en-US" dirty="0"/>
              <a:t>Hydraulic rams push the end caps on Hilman rollers</a:t>
            </a:r>
          </a:p>
          <a:p>
            <a:r>
              <a:rPr lang="en-US" dirty="0"/>
              <a:t>Hydraulic jacks lift the detector for alignment</a:t>
            </a:r>
          </a:p>
          <a:p>
            <a:r>
              <a:rPr lang="en-US" dirty="0"/>
              <a:t>Flux return minimize the fringe field and balance the magnetic forces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323C361-7315-AAD1-07FA-61BEDFF97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8" y="457200"/>
            <a:ext cx="3657599" cy="63093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Forward Endcap (FE)</a:t>
            </a:r>
          </a:p>
          <a:p>
            <a:pPr algn="ctr"/>
            <a:r>
              <a:rPr lang="en-US" dirty="0"/>
              <a:t>11’x6’x25’, 200ton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ADDF62-082A-33F3-3DAB-5BEEEB6780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Description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09A9BE-AFEC-C1E5-6D76-28E5F698A8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02752" y="445800"/>
            <a:ext cx="3657600" cy="63941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Backward Endcap (BE)</a:t>
            </a:r>
          </a:p>
          <a:p>
            <a:pPr algn="ctr"/>
            <a:r>
              <a:rPr lang="en-US" dirty="0"/>
              <a:t>11’x4’x25’, 125ton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3409EC-F4B0-04AC-C0C7-6B016FCCFEE8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3688941" y="1273873"/>
            <a:ext cx="317274" cy="1415294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982A57-3A08-876A-3866-A2B60456E6D3}"/>
              </a:ext>
            </a:extLst>
          </p:cNvPr>
          <p:cNvSpPr txBox="1"/>
          <p:nvPr/>
        </p:nvSpPr>
        <p:spPr>
          <a:xfrm>
            <a:off x="3688941" y="935319"/>
            <a:ext cx="63454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HCal</a:t>
            </a:r>
            <a:endParaRPr lang="en-US" sz="1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361BC6-92B3-0571-EB8A-880ABCD0302D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2310447" y="1439775"/>
            <a:ext cx="449276" cy="161956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077EC0-541B-269D-6D5F-2F5AFEC41389}"/>
              </a:ext>
            </a:extLst>
          </p:cNvPr>
          <p:cNvSpPr txBox="1"/>
          <p:nvPr/>
        </p:nvSpPr>
        <p:spPr>
          <a:xfrm>
            <a:off x="1908264" y="1101221"/>
            <a:ext cx="804365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err="1"/>
              <a:t>EMCal</a:t>
            </a:r>
            <a:endParaRPr lang="en-US" sz="16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E78699-3E7C-AA2E-DF36-B243E6C234FD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1603621" y="1668365"/>
            <a:ext cx="369055" cy="46002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48E9E8C-DC7B-D409-B0E2-A2B2FAEADC78}"/>
              </a:ext>
            </a:extLst>
          </p:cNvPr>
          <p:cNvSpPr txBox="1"/>
          <p:nvPr/>
        </p:nvSpPr>
        <p:spPr>
          <a:xfrm>
            <a:off x="481224" y="1375977"/>
            <a:ext cx="1122397" cy="584775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Seismic Restraints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E97160-011E-AF57-3E71-0DB930F64D0C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1603621" y="1668365"/>
            <a:ext cx="516124" cy="29238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17786A-B6BC-349F-56AE-35C45F3DD05A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1603621" y="2324682"/>
            <a:ext cx="263796" cy="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3AC228C-3BFF-E39A-42F5-95D6F687DAB1}"/>
              </a:ext>
            </a:extLst>
          </p:cNvPr>
          <p:cNvSpPr txBox="1"/>
          <p:nvPr/>
        </p:nvSpPr>
        <p:spPr>
          <a:xfrm>
            <a:off x="339543" y="2155405"/>
            <a:ext cx="126407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Flux Return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7FD5806-85E4-6017-4B7B-967B02561F63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620713" y="3303473"/>
            <a:ext cx="308226" cy="84526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DCA84D6-4B31-93B6-5AAC-6C81C9F16160}"/>
              </a:ext>
            </a:extLst>
          </p:cNvPr>
          <p:cNvSpPr txBox="1"/>
          <p:nvPr/>
        </p:nvSpPr>
        <p:spPr>
          <a:xfrm>
            <a:off x="412739" y="2718698"/>
            <a:ext cx="1032400" cy="584775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Hydraulic</a:t>
            </a:r>
          </a:p>
          <a:p>
            <a:r>
              <a:rPr lang="en-US" sz="1600" dirty="0"/>
              <a:t>Rams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2B10C2B-E2EE-327D-90D2-52BDD18E47D0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928939" y="3303473"/>
            <a:ext cx="477075" cy="465741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9B71F79-E4D1-DBCD-F5A0-3A2F569D7796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1893375" y="5559062"/>
            <a:ext cx="833200" cy="8110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87368DE-6C9E-73BB-99EE-DA37B839BCF4}"/>
              </a:ext>
            </a:extLst>
          </p:cNvPr>
          <p:cNvSpPr txBox="1"/>
          <p:nvPr/>
        </p:nvSpPr>
        <p:spPr>
          <a:xfrm>
            <a:off x="270211" y="5389785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Jacks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E272F9E-181C-4468-15F2-C72547B88541}"/>
              </a:ext>
            </a:extLst>
          </p:cNvPr>
          <p:cNvCxnSpPr>
            <a:cxnSpLocks/>
            <a:stCxn id="70" idx="3"/>
          </p:cNvCxnSpPr>
          <p:nvPr/>
        </p:nvCxnSpPr>
        <p:spPr>
          <a:xfrm flipV="1">
            <a:off x="1893375" y="5308682"/>
            <a:ext cx="265051" cy="25038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217F44E-0040-68E3-4696-A76314DC96BE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2431870" y="5820847"/>
            <a:ext cx="535774" cy="17095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303F0D6-085E-7A81-9A16-612D551ACCAB}"/>
              </a:ext>
            </a:extLst>
          </p:cNvPr>
          <p:cNvSpPr txBox="1"/>
          <p:nvPr/>
        </p:nvSpPr>
        <p:spPr>
          <a:xfrm>
            <a:off x="918740" y="5822527"/>
            <a:ext cx="151313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Hilman Rollers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7ED6799-5BD0-D513-F7E6-FA45C110BF2E}"/>
              </a:ext>
            </a:extLst>
          </p:cNvPr>
          <p:cNvCxnSpPr>
            <a:cxnSpLocks/>
            <a:stCxn id="103" idx="0"/>
          </p:cNvCxnSpPr>
          <p:nvPr/>
        </p:nvCxnSpPr>
        <p:spPr>
          <a:xfrm flipH="1" flipV="1">
            <a:off x="4021434" y="5553592"/>
            <a:ext cx="78684" cy="36908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58BB9B59-3790-8E3D-69C0-E05E06EED410}"/>
              </a:ext>
            </a:extLst>
          </p:cNvPr>
          <p:cNvSpPr txBox="1"/>
          <p:nvPr/>
        </p:nvSpPr>
        <p:spPr>
          <a:xfrm>
            <a:off x="3432511" y="5922681"/>
            <a:ext cx="133521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Anchor Bolts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71597E9-4306-E3B3-BE29-4E15A3643A25}"/>
              </a:ext>
            </a:extLst>
          </p:cNvPr>
          <p:cNvCxnSpPr>
            <a:cxnSpLocks/>
            <a:stCxn id="103" idx="1"/>
          </p:cNvCxnSpPr>
          <p:nvPr/>
        </p:nvCxnSpPr>
        <p:spPr>
          <a:xfrm flipH="1" flipV="1">
            <a:off x="3325902" y="5922681"/>
            <a:ext cx="106609" cy="16927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FDFA8DE-A421-B0AC-0E3F-90F820911090}"/>
              </a:ext>
            </a:extLst>
          </p:cNvPr>
          <p:cNvCxnSpPr>
            <a:cxnSpLocks/>
            <a:stCxn id="116" idx="2"/>
          </p:cNvCxnSpPr>
          <p:nvPr/>
        </p:nvCxnSpPr>
        <p:spPr>
          <a:xfrm flipH="1">
            <a:off x="9374585" y="1428897"/>
            <a:ext cx="788398" cy="152601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7F0FA28-FD55-2F8F-87AB-536ABCBFAF2D}"/>
              </a:ext>
            </a:extLst>
          </p:cNvPr>
          <p:cNvSpPr txBox="1"/>
          <p:nvPr/>
        </p:nvSpPr>
        <p:spPr>
          <a:xfrm>
            <a:off x="9842500" y="1090343"/>
            <a:ext cx="640966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err="1"/>
              <a:t>HCal</a:t>
            </a:r>
            <a:endParaRPr lang="en-US" sz="1600"/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6DC410-1B36-EB59-432A-BB03C8D07740}"/>
              </a:ext>
            </a:extLst>
          </p:cNvPr>
          <p:cNvCxnSpPr>
            <a:cxnSpLocks/>
            <a:stCxn id="118" idx="1"/>
          </p:cNvCxnSpPr>
          <p:nvPr/>
        </p:nvCxnSpPr>
        <p:spPr>
          <a:xfrm flipH="1">
            <a:off x="10395065" y="1689108"/>
            <a:ext cx="426194" cy="33816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F74AC11A-2AA0-61CA-A718-10CFE5844700}"/>
              </a:ext>
            </a:extLst>
          </p:cNvPr>
          <p:cNvSpPr txBox="1"/>
          <p:nvPr/>
        </p:nvSpPr>
        <p:spPr>
          <a:xfrm>
            <a:off x="10821259" y="1396720"/>
            <a:ext cx="1122397" cy="584775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Seismic Restraints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6D06B1C-F023-181D-DAE3-E689A6911B17}"/>
              </a:ext>
            </a:extLst>
          </p:cNvPr>
          <p:cNvCxnSpPr>
            <a:cxnSpLocks/>
            <a:stCxn id="118" idx="1"/>
          </p:cNvCxnSpPr>
          <p:nvPr/>
        </p:nvCxnSpPr>
        <p:spPr>
          <a:xfrm flipH="1">
            <a:off x="10224655" y="1689108"/>
            <a:ext cx="596604" cy="12705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6AA1463-E881-9674-6CBE-B7D569552748}"/>
              </a:ext>
            </a:extLst>
          </p:cNvPr>
          <p:cNvCxnSpPr>
            <a:cxnSpLocks/>
            <a:stCxn id="121" idx="1"/>
          </p:cNvCxnSpPr>
          <p:nvPr/>
        </p:nvCxnSpPr>
        <p:spPr>
          <a:xfrm flipH="1">
            <a:off x="10350272" y="2290740"/>
            <a:ext cx="352522" cy="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55BBE72C-294A-8CC0-F9BB-4278B17E3A41}"/>
              </a:ext>
            </a:extLst>
          </p:cNvPr>
          <p:cNvSpPr txBox="1"/>
          <p:nvPr/>
        </p:nvSpPr>
        <p:spPr>
          <a:xfrm>
            <a:off x="10702794" y="2121463"/>
            <a:ext cx="126407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Flux Return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C10404D-5F1D-AA5E-F03A-7146910D8E84}"/>
              </a:ext>
            </a:extLst>
          </p:cNvPr>
          <p:cNvCxnSpPr>
            <a:cxnSpLocks/>
            <a:stCxn id="123" idx="2"/>
          </p:cNvCxnSpPr>
          <p:nvPr/>
        </p:nvCxnSpPr>
        <p:spPr>
          <a:xfrm flipH="1">
            <a:off x="11051771" y="3355106"/>
            <a:ext cx="479304" cy="48667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2A9990CB-ECB6-F048-D50D-761E86A1BB22}"/>
              </a:ext>
            </a:extLst>
          </p:cNvPr>
          <p:cNvSpPr txBox="1"/>
          <p:nvPr/>
        </p:nvSpPr>
        <p:spPr>
          <a:xfrm>
            <a:off x="11012915" y="2770331"/>
            <a:ext cx="1036320" cy="584775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Hydraulic</a:t>
            </a:r>
          </a:p>
          <a:p>
            <a:r>
              <a:rPr lang="en-US" sz="1600" dirty="0"/>
              <a:t>Rams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13B23B5-CC10-CF59-7AC8-AB0E9D955FC9}"/>
              </a:ext>
            </a:extLst>
          </p:cNvPr>
          <p:cNvCxnSpPr>
            <a:cxnSpLocks/>
            <a:stCxn id="123" idx="2"/>
          </p:cNvCxnSpPr>
          <p:nvPr/>
        </p:nvCxnSpPr>
        <p:spPr>
          <a:xfrm>
            <a:off x="11531075" y="3355106"/>
            <a:ext cx="65403" cy="77064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6362F27-1B2A-9C82-2783-463963C7B35D}"/>
              </a:ext>
            </a:extLst>
          </p:cNvPr>
          <p:cNvCxnSpPr>
            <a:cxnSpLocks/>
            <a:stCxn id="126" idx="1"/>
          </p:cNvCxnSpPr>
          <p:nvPr/>
        </p:nvCxnSpPr>
        <p:spPr>
          <a:xfrm flipH="1">
            <a:off x="9543011" y="5553592"/>
            <a:ext cx="883060" cy="2028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41C37F78-DC3B-B669-65FB-6002AC72FB25}"/>
              </a:ext>
            </a:extLst>
          </p:cNvPr>
          <p:cNvSpPr txBox="1"/>
          <p:nvPr/>
        </p:nvSpPr>
        <p:spPr>
          <a:xfrm>
            <a:off x="10426071" y="5384315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Jacks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2DADEFA-AB90-214D-2E35-252D5BAF8D78}"/>
              </a:ext>
            </a:extLst>
          </p:cNvPr>
          <p:cNvCxnSpPr>
            <a:cxnSpLocks/>
            <a:stCxn id="126" idx="1"/>
          </p:cNvCxnSpPr>
          <p:nvPr/>
        </p:nvCxnSpPr>
        <p:spPr>
          <a:xfrm flipH="1" flipV="1">
            <a:off x="10162983" y="5277093"/>
            <a:ext cx="263088" cy="27649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E1F55B9-93CD-4E63-3B7F-8D7A5CE283B0}"/>
              </a:ext>
            </a:extLst>
          </p:cNvPr>
          <p:cNvCxnSpPr>
            <a:cxnSpLocks/>
            <a:stCxn id="129" idx="1"/>
          </p:cNvCxnSpPr>
          <p:nvPr/>
        </p:nvCxnSpPr>
        <p:spPr>
          <a:xfrm flipH="1" flipV="1">
            <a:off x="9249330" y="5820847"/>
            <a:ext cx="337465" cy="21126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95F09A96-B0B5-E798-9763-FEC667B5F2F5}"/>
              </a:ext>
            </a:extLst>
          </p:cNvPr>
          <p:cNvSpPr txBox="1"/>
          <p:nvPr/>
        </p:nvSpPr>
        <p:spPr>
          <a:xfrm>
            <a:off x="9586795" y="5862837"/>
            <a:ext cx="151313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Hilman Rollers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69B27FD-88CB-ADB5-FCFB-30E65F7D2D04}"/>
              </a:ext>
            </a:extLst>
          </p:cNvPr>
          <p:cNvCxnSpPr>
            <a:cxnSpLocks/>
            <a:stCxn id="131" idx="3"/>
          </p:cNvCxnSpPr>
          <p:nvPr/>
        </p:nvCxnSpPr>
        <p:spPr>
          <a:xfrm flipV="1">
            <a:off x="8743759" y="5886942"/>
            <a:ext cx="177150" cy="18866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936E92B-8059-A459-509E-8C7CBA9782C7}"/>
              </a:ext>
            </a:extLst>
          </p:cNvPr>
          <p:cNvSpPr txBox="1"/>
          <p:nvPr/>
        </p:nvSpPr>
        <p:spPr>
          <a:xfrm>
            <a:off x="7408545" y="5906325"/>
            <a:ext cx="133521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Anchor Bolts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BE13190-8ACF-7F01-F2DF-EF1410B7D810}"/>
              </a:ext>
            </a:extLst>
          </p:cNvPr>
          <p:cNvCxnSpPr>
            <a:cxnSpLocks/>
            <a:stCxn id="43" idx="0"/>
          </p:cNvCxnSpPr>
          <p:nvPr/>
        </p:nvCxnSpPr>
        <p:spPr>
          <a:xfrm flipH="1" flipV="1">
            <a:off x="10711415" y="3769822"/>
            <a:ext cx="843385" cy="1106298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628B129-4619-2AF3-B7C3-2EDC123E52B6}"/>
              </a:ext>
            </a:extLst>
          </p:cNvPr>
          <p:cNvSpPr txBox="1"/>
          <p:nvPr/>
        </p:nvSpPr>
        <p:spPr>
          <a:xfrm>
            <a:off x="11230495" y="4876120"/>
            <a:ext cx="64861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Rack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3086011-8310-4CEA-CE98-202BC08FB22B}"/>
              </a:ext>
            </a:extLst>
          </p:cNvPr>
          <p:cNvCxnSpPr>
            <a:cxnSpLocks/>
            <a:stCxn id="66" idx="0"/>
          </p:cNvCxnSpPr>
          <p:nvPr/>
        </p:nvCxnSpPr>
        <p:spPr>
          <a:xfrm flipV="1">
            <a:off x="709542" y="3850317"/>
            <a:ext cx="936378" cy="94581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34B9978-3CD1-A653-33B3-D1D49E6D041A}"/>
              </a:ext>
            </a:extLst>
          </p:cNvPr>
          <p:cNvSpPr txBox="1"/>
          <p:nvPr/>
        </p:nvSpPr>
        <p:spPr>
          <a:xfrm>
            <a:off x="385237" y="4796136"/>
            <a:ext cx="64861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Rack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3DC741A-1A70-AE9E-C09F-30307E08436A}"/>
              </a:ext>
            </a:extLst>
          </p:cNvPr>
          <p:cNvCxnSpPr>
            <a:cxnSpLocks/>
            <a:stCxn id="131" idx="0"/>
          </p:cNvCxnSpPr>
          <p:nvPr/>
        </p:nvCxnSpPr>
        <p:spPr>
          <a:xfrm flipV="1">
            <a:off x="8076152" y="5553592"/>
            <a:ext cx="341657" cy="35273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15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27">
            <a:extLst>
              <a:ext uri="{FF2B5EF4-FFF2-40B4-BE49-F238E27FC236}">
                <a16:creationId xmlns:a16="http://schemas.microsoft.com/office/drawing/2014/main" id="{59292A3F-B394-EE89-EF6E-DEE5E3C8AC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1075" b="20281"/>
          <a:stretch>
            <a:fillRect/>
          </a:stretch>
        </p:blipFill>
        <p:spPr>
          <a:xfrm>
            <a:off x="457200" y="1242900"/>
            <a:ext cx="5632450" cy="4371192"/>
          </a:xfrm>
          <a:prstGeom prst="rect">
            <a:avLst/>
          </a:prstGeom>
        </p:spPr>
      </p:pic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AFDDA2A3-5B5F-4B7F-FA65-993DE5BF0A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23712" b="20298"/>
          <a:stretch>
            <a:fillRect/>
          </a:stretch>
        </p:blipFill>
        <p:spPr>
          <a:xfrm>
            <a:off x="6327775" y="1537521"/>
            <a:ext cx="5632450" cy="4184596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A4732C3B-2C7F-525C-657B-DEFEDE7B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Endcap Moving Mechanisms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F7E29-1F9C-EF1D-2437-212221E2B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Forward Endcap (FE) – Base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776763-1935-7382-C129-EAF5221D0D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Backward Endcap (BE) – Base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DF91C-288B-7639-8AF7-E0CDE49EE2EE}"/>
              </a:ext>
            </a:extLst>
          </p:cNvPr>
          <p:cNvSpPr txBox="1"/>
          <p:nvPr/>
        </p:nvSpPr>
        <p:spPr>
          <a:xfrm>
            <a:off x="2902242" y="5081124"/>
            <a:ext cx="758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Four 200ton Hilman rollers, with cam followers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Four 250ton 2” stroke Enerpac hydraulic locknut jacks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Shim between the rollers and base, leaving the endcaps on the rollers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Jacks could be removable and reused for all endcaps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1D3AB-7835-15A7-484C-3FAD4860A30F}"/>
              </a:ext>
            </a:extLst>
          </p:cNvPr>
          <p:cNvSpPr txBox="1"/>
          <p:nvPr/>
        </p:nvSpPr>
        <p:spPr>
          <a:xfrm>
            <a:off x="5396934" y="3913120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Jacks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0359C0-47B1-452D-D724-C70A98DCCA5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7020098" y="4082397"/>
            <a:ext cx="650451" cy="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D7670E-9F67-79C6-F293-D44CBAD148C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4746483" y="4062425"/>
            <a:ext cx="650451" cy="19972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BD1E49-0158-504E-B8C9-23B4FE80847A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263533" y="1182565"/>
            <a:ext cx="879693" cy="226329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8C844CB-60DB-3EFF-09AF-DAC617D5CEFA}"/>
              </a:ext>
            </a:extLst>
          </p:cNvPr>
          <p:cNvSpPr txBox="1"/>
          <p:nvPr/>
        </p:nvSpPr>
        <p:spPr>
          <a:xfrm>
            <a:off x="5506968" y="844011"/>
            <a:ext cx="151313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Hilman Rollers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A886FF-6290-EF4C-912C-D1F788D1574E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5469669" y="1182565"/>
            <a:ext cx="793864" cy="233110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667A46-3AFE-C55C-7C31-7A200F1FDB58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930242" y="1013288"/>
            <a:ext cx="1576726" cy="156632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D681F6-61F4-8834-3601-4E22C17E954E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020098" y="1013288"/>
            <a:ext cx="1262988" cy="167833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A3F19E-9F75-9208-35A5-74E980446D03}"/>
              </a:ext>
            </a:extLst>
          </p:cNvPr>
          <p:cNvSpPr txBox="1"/>
          <p:nvPr/>
        </p:nvSpPr>
        <p:spPr>
          <a:xfrm>
            <a:off x="4372210" y="4386066"/>
            <a:ext cx="391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synchronous lifting system controller for all movements to 1mm</a:t>
            </a:r>
          </a:p>
        </p:txBody>
      </p:sp>
    </p:spTree>
    <p:extLst>
      <p:ext uri="{BB962C8B-B14F-4D97-AF65-F5344CB8AC3E}">
        <p14:creationId xmlns:p14="http://schemas.microsoft.com/office/powerpoint/2010/main" val="3832002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A3F6EB3-EF8A-18FE-B555-09125484A53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DB3527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180589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EF527BB-D0DD-BBBA-2E49-D6E3ADEA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Rollers</a:t>
            </a:r>
          </a:p>
        </p:txBody>
      </p:sp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09D7E03-DA6C-E843-6E47-92B58A5755B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775" y="762679"/>
            <a:ext cx="5632450" cy="2479905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DBFAAFA-D0C9-27EA-8A80-5DAB1D5A217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rollers roll on 1 ft wide A36 steel plate.</a:t>
            </a:r>
          </a:p>
          <a:p>
            <a:r>
              <a:rPr lang="en-US" dirty="0"/>
              <a:t>Rollers attached in pairs via two bar linkages</a:t>
            </a:r>
          </a:p>
          <a:p>
            <a:r>
              <a:rPr lang="en-US" dirty="0"/>
              <a:t>At the center of the linkages are cam followers.</a:t>
            </a:r>
          </a:p>
          <a:p>
            <a:r>
              <a:rPr lang="en-US" dirty="0"/>
              <a:t>The followers sit in an AR300 steel channel grouted in the concreate floor.</a:t>
            </a:r>
          </a:p>
          <a:p>
            <a:r>
              <a:rPr lang="en-US" dirty="0"/>
              <a:t>Eccentric cams can aid in alignment.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877F28D-43F9-C97E-98FE-C3EA06CA4F9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 top of the roller is a pair of fiberglass reinforced PTFE plates resting in pockets.</a:t>
            </a:r>
          </a:p>
          <a:p>
            <a:r>
              <a:rPr lang="en-US" dirty="0"/>
              <a:t>There is a shaft in the center of these plates constraining the PTFE plates to only rotation.</a:t>
            </a:r>
          </a:p>
          <a:p>
            <a:r>
              <a:rPr lang="en-US" dirty="0"/>
              <a:t>The PTFE also provides electrical isolation. </a:t>
            </a:r>
          </a:p>
          <a:p>
            <a:r>
              <a:rPr lang="en-US" dirty="0"/>
              <a:t>Above the PTFE is a thick rigging pad to accommodate uneven loading over the roller.</a:t>
            </a:r>
          </a:p>
          <a:p>
            <a:r>
              <a:rPr lang="en-US" dirty="0"/>
              <a:t>Top plate is a replaceable shim for +/-1in.</a:t>
            </a:r>
          </a:p>
        </p:txBody>
      </p:sp>
      <p:pic>
        <p:nvPicPr>
          <p:cNvPr id="28" name="Content Placeholder 24">
            <a:extLst>
              <a:ext uri="{FF2B5EF4-FFF2-40B4-BE49-F238E27FC236}">
                <a16:creationId xmlns:a16="http://schemas.microsoft.com/office/drawing/2014/main" id="{AE377262-E151-E8CD-8BA1-DBD7752E3F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4220" b="1335"/>
          <a:stretch>
            <a:fillRect/>
          </a:stretch>
        </p:blipFill>
        <p:spPr>
          <a:xfrm>
            <a:off x="615104" y="685799"/>
            <a:ext cx="3571731" cy="26336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5703CEF-44F9-ECF7-2CBA-A78419E3C01A}"/>
              </a:ext>
            </a:extLst>
          </p:cNvPr>
          <p:cNvSpPr txBox="1"/>
          <p:nvPr/>
        </p:nvSpPr>
        <p:spPr>
          <a:xfrm>
            <a:off x="3157406" y="582684"/>
            <a:ext cx="38474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Capacity of Hilman rollers is 200 tons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Coefficient of friction for Hilman rollers is 0.03–0.05, 6-10 tons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Side load capacity 5-10% of static vertical load, or 10-20 tons each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C4917-B664-85AF-B12F-ADFECEB32295}"/>
              </a:ext>
            </a:extLst>
          </p:cNvPr>
          <p:cNvSpPr txBox="1"/>
          <p:nvPr/>
        </p:nvSpPr>
        <p:spPr>
          <a:xfrm>
            <a:off x="4890781" y="1762953"/>
            <a:ext cx="1307195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Rigging Pad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B263691-1575-E255-F3BD-294CF3190536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6197976" y="1228987"/>
            <a:ext cx="806831" cy="70324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E332A4B-E3DA-F22E-6714-EE356AB60007}"/>
              </a:ext>
            </a:extLst>
          </p:cNvPr>
          <p:cNvSpPr txBox="1"/>
          <p:nvPr/>
        </p:nvSpPr>
        <p:spPr>
          <a:xfrm>
            <a:off x="4890781" y="2209219"/>
            <a:ext cx="1307195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PTFE Plate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8DCE92-9FF9-AF70-8B3F-3F2E5BF77EA9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197976" y="1561702"/>
            <a:ext cx="1763176" cy="816794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964EEA-6B0C-820A-1D2B-DE4932D11196}"/>
              </a:ext>
            </a:extLst>
          </p:cNvPr>
          <p:cNvSpPr txBox="1"/>
          <p:nvPr/>
        </p:nvSpPr>
        <p:spPr>
          <a:xfrm>
            <a:off x="11647446" y="43934"/>
            <a:ext cx="312906" cy="369332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0466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DFF2-038E-5FB8-C2E9-E675E1AB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Vertical Hydraulics </a:t>
            </a:r>
            <a:r>
              <a:rPr lang="en-US"/>
              <a:t>–</a:t>
            </a:r>
            <a:r>
              <a:rPr lang="en-US" dirty="0"/>
              <a:t> Dolly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0AED2A-0DFA-0C56-EEB4-BD29346544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2045520"/>
            <a:ext cx="5632704" cy="42201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12529"/>
                </a:solidFill>
                <a:highlight>
                  <a:srgbClr val="FFFFFF"/>
                </a:highlight>
              </a:rPr>
              <a:t>Enerpac Jacks: LPL2502 Low-Height Cylinder</a:t>
            </a:r>
          </a:p>
          <a:p>
            <a:r>
              <a:rPr lang="en-US" dirty="0">
                <a:solidFill>
                  <a:srgbClr val="212529"/>
                </a:solidFill>
                <a:highlight>
                  <a:srgbClr val="FFFFFF"/>
                </a:highlight>
              </a:rPr>
              <a:t>1.75” (45 mm) stroke, 250 tons Capacity</a:t>
            </a:r>
          </a:p>
          <a:p>
            <a:r>
              <a:rPr lang="en-US" dirty="0">
                <a:solidFill>
                  <a:srgbClr val="212529"/>
                </a:solidFill>
                <a:highlight>
                  <a:srgbClr val="FFFFFF"/>
                </a:highlight>
              </a:rPr>
              <a:t>Sideload resistance 5% of maximum capacity</a:t>
            </a:r>
          </a:p>
          <a:p>
            <a:r>
              <a:rPr lang="en-US" dirty="0">
                <a:solidFill>
                  <a:srgbClr val="212529"/>
                </a:solidFill>
                <a:highlight>
                  <a:srgbClr val="FFFFFF"/>
                </a:highlight>
              </a:rPr>
              <a:t>Single-acting, 5deg integrated tilt saddle</a:t>
            </a:r>
          </a:p>
          <a:p>
            <a:endParaRPr lang="en-US" dirty="0">
              <a:solidFill>
                <a:srgbClr val="212529"/>
              </a:solidFill>
              <a:highlight>
                <a:srgbClr val="FFFFFF"/>
              </a:highlight>
            </a:endParaRPr>
          </a:p>
          <a:p>
            <a:r>
              <a:rPr lang="en-US" dirty="0"/>
              <a:t>Hydraulics attached in pairs via two bars.</a:t>
            </a:r>
          </a:p>
          <a:p>
            <a:r>
              <a:rPr lang="en-US" dirty="0"/>
              <a:t>Four ball rollers allow hydraulics to easily be moved around under endcaps.</a:t>
            </a:r>
          </a:p>
          <a:p>
            <a:r>
              <a:rPr lang="en-US" dirty="0"/>
              <a:t>Endcaps are only lifted vertically for initial alignment, settling over time to re-shim rollers or if the rollers get jammed.</a:t>
            </a:r>
          </a:p>
          <a:p>
            <a:r>
              <a:rPr lang="en-US" dirty="0"/>
              <a:t>Two pairs of two can be used for all endcaps.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2D7E6-8DEE-3C96-9046-6669ACC8E90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 eccentric screws clamp the hydraulic to the mounting plate, which attaches all other components.</a:t>
            </a:r>
          </a:p>
          <a:p>
            <a:r>
              <a:rPr lang="en-US" dirty="0"/>
              <a:t>On top of the mounting plate is a replaceable shim plate for +/-1in adjustment.</a:t>
            </a:r>
          </a:p>
          <a:p>
            <a:r>
              <a:rPr lang="en-US" dirty="0"/>
              <a:t>A pointed setscrew protrudes out the top of the assembly to align the plate on the bottom of the endcap.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Content Placeholder 16">
            <a:extLst>
              <a:ext uri="{FF2B5EF4-FFF2-40B4-BE49-F238E27FC236}">
                <a16:creationId xmlns:a16="http://schemas.microsoft.com/office/drawing/2014/main" id="{D5ECF59D-F494-F82C-7544-2DB18EB8E9A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5832" t="4379" r="4169" b="4521"/>
          <a:stretch>
            <a:fillRect/>
          </a:stretch>
        </p:blipFill>
        <p:spPr>
          <a:xfrm>
            <a:off x="8967561" y="685799"/>
            <a:ext cx="2992791" cy="2633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B870E8-9731-4C22-3907-8D64A4E5F8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5239" y="1191135"/>
            <a:ext cx="2726732" cy="1613655"/>
          </a:xfrm>
          <a:prstGeom prst="rect">
            <a:avLst/>
          </a:prstGeom>
        </p:spPr>
      </p:pic>
      <p:pic>
        <p:nvPicPr>
          <p:cNvPr id="31" name="Content Placeholder 27">
            <a:extLst>
              <a:ext uri="{FF2B5EF4-FFF2-40B4-BE49-F238E27FC236}">
                <a16:creationId xmlns:a16="http://schemas.microsoft.com/office/drawing/2014/main" id="{B7BDBED6-EF1A-27AD-4224-D03FC019894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639"/>
          <a:stretch>
            <a:fillRect/>
          </a:stretch>
        </p:blipFill>
        <p:spPr>
          <a:xfrm>
            <a:off x="457200" y="592349"/>
            <a:ext cx="5632450" cy="1453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E219BD-A4F7-CE93-3695-ECF10C245416}"/>
              </a:ext>
            </a:extLst>
          </p:cNvPr>
          <p:cNvSpPr txBox="1"/>
          <p:nvPr/>
        </p:nvSpPr>
        <p:spPr>
          <a:xfrm>
            <a:off x="11647446" y="43934"/>
            <a:ext cx="312906" cy="369332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619727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.potx" id="{0AA903D8-8BFF-42FD-8A2D-1FEBD7880480}" vid="{A7C469F2-5723-4353-B17C-EEE6895366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AF11560A9A3D42A6D720F5CE9EB9B4" ma:contentTypeVersion="16" ma:contentTypeDescription="Create a new document." ma:contentTypeScope="" ma:versionID="46de738f4571a7ef4174789f49d2c97b">
  <xsd:schema xmlns:xsd="http://www.w3.org/2001/XMLSchema" xmlns:xs="http://www.w3.org/2001/XMLSchema" xmlns:p="http://schemas.microsoft.com/office/2006/metadata/properties" xmlns:ns3="efb3f601-682b-4b24-a3a0-e0b0d0b660f8" xmlns:ns4="cfa4c34f-4b31-43aa-aa45-0eba64f30d0d" targetNamespace="http://schemas.microsoft.com/office/2006/metadata/properties" ma:root="true" ma:fieldsID="246ae7470b9fb0e5e79e83aa8d0d7751" ns3:_="" ns4:_="">
    <xsd:import namespace="efb3f601-682b-4b24-a3a0-e0b0d0b660f8"/>
    <xsd:import namespace="cfa4c34f-4b31-43aa-aa45-0eba64f30d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CR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3f601-682b-4b24-a3a0-e0b0d0b660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a4c34f-4b31-43aa-aa45-0eba64f30d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fb3f601-682b-4b24-a3a0-e0b0d0b660f8" xsi:nil="true"/>
  </documentManagement>
</p:properties>
</file>

<file path=customXml/itemProps1.xml><?xml version="1.0" encoding="utf-8"?>
<ds:datastoreItem xmlns:ds="http://schemas.openxmlformats.org/officeDocument/2006/customXml" ds:itemID="{9C655108-977B-4FB8-92A7-B22D9D4848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b3f601-682b-4b24-a3a0-e0b0d0b660f8"/>
    <ds:schemaRef ds:uri="cfa4c34f-4b31-43aa-aa45-0eba64f30d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cfa4c34f-4b31-43aa-aa45-0eba64f30d0d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b3f601-682b-4b24-a3a0-e0b0d0b660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</Template>
  <TotalTime>64</TotalTime>
  <Words>1197</Words>
  <Application>Microsoft Office PowerPoint</Application>
  <PresentationFormat>Widescreen</PresentationFormat>
  <Paragraphs>144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BNL</vt:lpstr>
      <vt:lpstr>Endcaps Structure and Floor Modifications</vt:lpstr>
      <vt:lpstr>Endcap Choreography</vt:lpstr>
      <vt:lpstr>Endcap Rails</vt:lpstr>
      <vt:lpstr>ePIC vs. STAR Loads on Floor</vt:lpstr>
      <vt:lpstr>Endcap Structure</vt:lpstr>
      <vt:lpstr>Endcap Moving Mechanisms</vt:lpstr>
      <vt:lpstr>PowerPoint Presentation</vt:lpstr>
      <vt:lpstr>Rollers</vt:lpstr>
      <vt:lpstr>Vertical Hydraulics – Dolly</vt:lpstr>
      <vt:lpstr>Horizontal Hydraulics </vt:lpstr>
      <vt:lpstr>ENERPAC Lock Nut Hydraulic Cylinder</vt:lpstr>
      <vt:lpstr>SHEFFER Hydraulic Cylinder</vt:lpstr>
      <vt:lpstr>Hilman Rollers</vt:lpstr>
      <vt:lpstr>Lifting Beam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Cacace, Daniel</dc:creator>
  <cp:keywords/>
  <dc:description/>
  <cp:lastModifiedBy>Cacace, Daniel</cp:lastModifiedBy>
  <cp:revision>1</cp:revision>
  <cp:lastPrinted>2024-05-01T13:40:29Z</cp:lastPrinted>
  <dcterms:created xsi:type="dcterms:W3CDTF">2026-05-28T17:11:34Z</dcterms:created>
  <dcterms:modified xsi:type="dcterms:W3CDTF">2026-05-28T18:15:42Z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0x01010009AF11560A9A3D42A6D720F5CE9EB9B4</vt:lpwstr>
  </property>
  <property fmtid="{D5CDD505-2E9C-101B-9397-08002B2CF9AE}" pid="3" name="MediaServiceImageTags">
    <vt:lpwstr/>
  </property>
</Properties>
</file>