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66" r:id="rId2"/>
    <p:sldId id="268" r:id="rId3"/>
    <p:sldId id="271" r:id="rId4"/>
    <p:sldId id="272" r:id="rId5"/>
    <p:sldId id="269" r:id="rId6"/>
    <p:sldId id="275" r:id="rId7"/>
    <p:sldId id="279" r:id="rId8"/>
    <p:sldId id="267" r:id="rId9"/>
    <p:sldId id="265" r:id="rId10"/>
    <p:sldId id="270" r:id="rId11"/>
    <p:sldId id="278" r:id="rId12"/>
    <p:sldId id="276" r:id="rId13"/>
    <p:sldId id="277" r:id="rId14"/>
    <p:sldId id="264" r:id="rId15"/>
    <p:sldId id="257" r:id="rId16"/>
    <p:sldId id="263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5"/>
    <p:restoredTop sz="94694"/>
  </p:normalViewPr>
  <p:slideViewPr>
    <p:cSldViewPr snapToGrid="0" snapToObjects="1">
      <p:cViewPr varScale="1">
        <p:scale>
          <a:sx n="140" d="100"/>
          <a:sy n="140" d="100"/>
        </p:scale>
        <p:origin x="2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RvyhwN7_BqvVkQwJNSKuNiKdquypuXQGfnWgZJ7rUs/edit?usp=shari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ocs.google.com/spreadsheets/d/1GRvyhwN7_BqvVkQwJNSKuNiKdquypuXQGfnWgZJ7rUs/edit?usp=sharing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document/d/1iDnQdxj9nmGScwmvc_SMk_DZoHpSfwROQFhvetEdNsg/edit?usp=shar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google.com/document/d/1iDnQdxj9nmGScwmvc_SMk_DZoHpSfwROQFhvetEdNsg/edit?usp=sharing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ex-sso.cern.ch/pls/htmldb_edmsdb/f?p=404:1:11418813765156:::::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apex-sso.cern.ch/pls/htmldb_edmsdb/f?p=404:1:11418813765156:::::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b.cern.ch/portal/devices/register" TargetMode="External"/><Relationship Id="rId2" Type="http://schemas.openxmlformats.org/officeDocument/2006/relationships/hyperlink" Target="https://wifi.web.cern.ch/CERN-Campus/#device-registration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ourceforge.net/projects/tigervnc/files/stable/1.16.2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8FD72-403F-B21A-7FD7-85A6166D6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4257-1920-D698-3223-9EDE478B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33414" cy="1325563"/>
          </a:xfrm>
        </p:spPr>
        <p:txBody>
          <a:bodyPr/>
          <a:lstStyle/>
          <a:p>
            <a:r>
              <a:rPr lang="en-US" dirty="0"/>
              <a:t>Day 1: Accessing the CERN Site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E2AEE4-5740-43A6-EED3-E749AEEB7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4908278" cy="4681190"/>
          </a:xfrm>
        </p:spPr>
        <p:txBody>
          <a:bodyPr anchor="ctr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Weekdays</a:t>
            </a:r>
            <a:r>
              <a:rPr lang="en-US" sz="2400" dirty="0"/>
              <a:t> (7:00 AM – 6:30 PM)</a:t>
            </a:r>
          </a:p>
          <a:p>
            <a:pPr marL="0" indent="0"/>
            <a:r>
              <a:rPr lang="en-US" sz="2400" dirty="0"/>
              <a:t>Collect a Day Pass at *</a:t>
            </a:r>
            <a:r>
              <a:rPr lang="en-US" sz="2400" b="1" dirty="0"/>
              <a:t>CCSC </a:t>
            </a:r>
            <a:r>
              <a:rPr lang="en-US" sz="2400" dirty="0"/>
              <a:t>in </a:t>
            </a:r>
            <a:r>
              <a:rPr lang="en-US" sz="2400" b="1" dirty="0"/>
              <a:t>Building 33</a:t>
            </a:r>
            <a:endParaRPr lang="en-US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Evenings &amp; Weekends</a:t>
            </a:r>
          </a:p>
          <a:p>
            <a:pPr marL="0" indent="0"/>
            <a:r>
              <a:rPr lang="en-US" sz="2400" dirty="0"/>
              <a:t>Present your </a:t>
            </a:r>
            <a:r>
              <a:rPr lang="en-US" sz="2400" b="1" dirty="0"/>
              <a:t>CERN Hostel booking confirmation </a:t>
            </a:r>
            <a:r>
              <a:rPr lang="en-US" sz="2400" dirty="0"/>
              <a:t>to the gate guards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8D500-7967-894A-52D1-B478F940B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9CE49-61E1-FB97-9108-5E8E3A43BAFC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E5CD5-B3FB-0ACB-D42A-63539D7B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78" y="1804478"/>
            <a:ext cx="6528465" cy="385907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2DEB086E-088E-9F84-2B19-FCEE809A3518}"/>
              </a:ext>
            </a:extLst>
          </p:cNvPr>
          <p:cNvSpPr/>
          <p:nvPr/>
        </p:nvSpPr>
        <p:spPr>
          <a:xfrm flipH="1">
            <a:off x="6109608" y="1959325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29A09D7-3787-C4A3-01BD-0323960ADB46}"/>
              </a:ext>
            </a:extLst>
          </p:cNvPr>
          <p:cNvSpPr/>
          <p:nvPr/>
        </p:nvSpPr>
        <p:spPr>
          <a:xfrm flipH="1">
            <a:off x="9778094" y="4005840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D855F-367F-C0CD-1981-DAE9F324D557}"/>
              </a:ext>
            </a:extLst>
          </p:cNvPr>
          <p:cNvSpPr txBox="1"/>
          <p:nvPr/>
        </p:nvSpPr>
        <p:spPr>
          <a:xfrm rot="1336983">
            <a:off x="10225057" y="3783893"/>
            <a:ext cx="15648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highlight>
                  <a:srgbClr val="FFFF00"/>
                </a:highlight>
              </a:rPr>
              <a:t>Cern</a:t>
            </a:r>
            <a:r>
              <a:rPr lang="en-US" sz="1100" dirty="0">
                <a:highlight>
                  <a:srgbClr val="FFFF00"/>
                </a:highlight>
              </a:rPr>
              <a:t> Tram Station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FB6D2-9FCE-26F6-A7AD-A9D43B90421A}"/>
              </a:ext>
            </a:extLst>
          </p:cNvPr>
          <p:cNvSpPr txBox="1"/>
          <p:nvPr/>
        </p:nvSpPr>
        <p:spPr>
          <a:xfrm>
            <a:off x="9778094" y="4736370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Building 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79708A-132F-01A4-54F1-71FC58725A30}"/>
              </a:ext>
            </a:extLst>
          </p:cNvPr>
          <p:cNvSpPr txBox="1"/>
          <p:nvPr/>
        </p:nvSpPr>
        <p:spPr>
          <a:xfrm>
            <a:off x="6082393" y="2592879"/>
            <a:ext cx="884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Gate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BCB51-9BB1-C2CD-97C6-143DDBC316A1}"/>
              </a:ext>
            </a:extLst>
          </p:cNvPr>
          <p:cNvSpPr txBox="1"/>
          <p:nvPr/>
        </p:nvSpPr>
        <p:spPr>
          <a:xfrm>
            <a:off x="571500" y="5802086"/>
            <a:ext cx="752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*CERN Community Support Center (CCSC)</a:t>
            </a:r>
          </a:p>
        </p:txBody>
      </p:sp>
    </p:spTree>
    <p:extLst>
      <p:ext uri="{BB962C8B-B14F-4D97-AF65-F5344CB8AC3E}">
        <p14:creationId xmlns:p14="http://schemas.microsoft.com/office/powerpoint/2010/main" val="556856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102D1-7376-7130-83A5-31E0A0961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8890-E3BB-1FC4-A647-6F06FC0C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ELog and Google Spreadsheet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C0BAA4-AF93-74C5-1B33-BEF5FDC38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049000" cy="781980"/>
          </a:xfrm>
        </p:spPr>
        <p:txBody>
          <a:bodyPr/>
          <a:lstStyle/>
          <a:p>
            <a:r>
              <a:rPr lang="en-US" dirty="0"/>
              <a:t>With the tunnels in place, you can open ELog: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5602A-26DC-156F-9F19-341DD9A5E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310AC-C880-7BF4-A9A5-B550FAC647BD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48C2C1-5151-2C18-80D1-22A91D96E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8" y="1887653"/>
            <a:ext cx="11594956" cy="3331979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4749908D-B67F-ABD4-F337-25A432A11A9E}"/>
              </a:ext>
            </a:extLst>
          </p:cNvPr>
          <p:cNvSpPr/>
          <p:nvPr/>
        </p:nvSpPr>
        <p:spPr>
          <a:xfrm rot="5400000" flipH="1">
            <a:off x="3268434" y="1721855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61ECE-4CD4-E71A-4008-A57807666E70}"/>
              </a:ext>
            </a:extLst>
          </p:cNvPr>
          <p:cNvSpPr txBox="1"/>
          <p:nvPr/>
        </p:nvSpPr>
        <p:spPr>
          <a:xfrm>
            <a:off x="333815" y="5275023"/>
            <a:ext cx="11674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Started on</a:t>
            </a:r>
          </a:p>
          <a:p>
            <a:r>
              <a:rPr lang="en-US" sz="1600" dirty="0">
                <a:hlinkClick r:id="rId3"/>
              </a:rPr>
              <a:t>https://docs.google.com/spreadsheets/d/1GRvyhwN7_BqvVkQwJNSKuNiKdquypuXQGfnWgZJ7rUs/edit?usp=sharing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8692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EEB1C-8802-BDCF-ED3D-B080468C7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060A-6250-CAFB-D45B-F7AD4D68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Log: Google Spreadsheet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A494DE-AA05-0741-7AA7-3B2ED8F92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19"/>
            <a:ext cx="110490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Started on Google Spreadsheet</a:t>
            </a:r>
          </a:p>
          <a:p>
            <a:r>
              <a:rPr lang="en-US" sz="2400" dirty="0">
                <a:hlinkClick r:id="rId2"/>
              </a:rPr>
              <a:t>https://docs.google.com/spreadsheets/d/1GRvyhwN7_BqvVkQwJNSKuNiKdquypuXQGfnWgZJ7rUs/edit?usp=sharing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4806D-E5A0-241B-BA63-A2580B4EA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C1B49-1B51-928A-863A-0554BF73E8B1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64DB21-C20F-A9F1-6933-99E50924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953574"/>
            <a:ext cx="11248872" cy="2909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363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FE32-CB4A-FBBB-5FB1-9AA27DED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9BAB-CABF-5794-DD6F-75A0EAAC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Online Monitoring Tutorial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26770-0DF6-6707-FAD9-CFB17659D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421CC-D6DA-FC5C-6DFD-CF507ECC43A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14D28-E348-E023-151A-01E4364E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35" y="1105094"/>
            <a:ext cx="3984110" cy="510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4F29C-149B-0DBD-30CA-8AB58C563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7" y="1105094"/>
            <a:ext cx="3965048" cy="510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6AA3009-8A98-54AF-5ABC-0F29773D0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3251353" cy="4681190"/>
          </a:xfrm>
        </p:spPr>
        <p:txBody>
          <a:bodyPr>
            <a:normAutofit/>
          </a:bodyPr>
          <a:lstStyle/>
          <a:p>
            <a:r>
              <a:rPr lang="en-US" sz="2000" dirty="0"/>
              <a:t>Started on Google Doc</a:t>
            </a:r>
          </a:p>
          <a:p>
            <a:r>
              <a:rPr lang="en-US" sz="2000" dirty="0">
                <a:hlinkClick r:id="rId4"/>
              </a:rPr>
              <a:t>https://docs.google.com/document/d/1iDnQdxj9nmGScwmvc_SMk_DZoHpSfwROQFhvetEdNsg/edit?usp=sharing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VNC setup for monitoring desktops and personal laptop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HV remote control</a:t>
            </a:r>
          </a:p>
        </p:txBody>
      </p:sp>
    </p:spTree>
    <p:extLst>
      <p:ext uri="{BB962C8B-B14F-4D97-AF65-F5344CB8AC3E}">
        <p14:creationId xmlns:p14="http://schemas.microsoft.com/office/powerpoint/2010/main" val="156181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AD1B-0D4E-0EFB-B79C-299AE040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60AC-A5F4-963B-4420-5FBC5D0D1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Online Monitoring Tutorial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C23F8-A7C2-7264-B27A-331B72E65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80569-9D19-DC04-4A73-BF5DF4AF7F08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3FEBA-36F4-3FC5-8783-25C9D09E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5" y="3025141"/>
            <a:ext cx="2412694" cy="309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FF72F-95F4-E132-FCC4-B15184CB0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306" y="3025141"/>
            <a:ext cx="2412694" cy="3102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4B94C2-4141-B537-8F01-736DC0C59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077" y="3025141"/>
            <a:ext cx="2415265" cy="3102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79A58C-9D93-D749-33D6-6FB21434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419" y="3021838"/>
            <a:ext cx="2395379" cy="3099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CF84EDA-2AA2-C37E-3751-E9EDFB117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350198" cy="1670218"/>
          </a:xfrm>
        </p:spPr>
        <p:txBody>
          <a:bodyPr>
            <a:normAutofit/>
          </a:bodyPr>
          <a:lstStyle/>
          <a:p>
            <a:r>
              <a:rPr lang="en-US" sz="2000" dirty="0"/>
              <a:t>Started on Google Doc</a:t>
            </a:r>
          </a:p>
          <a:p>
            <a:r>
              <a:rPr lang="en-US" sz="2000" dirty="0">
                <a:hlinkClick r:id="rId6"/>
              </a:rPr>
              <a:t>https://docs.google.com/document/d/1iDnQdxj9nmGScwmvc_SMk_DZoHpSfwROQFhvetEdNsg/edit?usp=sharing</a:t>
            </a:r>
            <a:endParaRPr lang="en-US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/>
              <a:t>Gem tracker and HRPPD online monitoring (data-taking mode as well as looking at existing file)</a:t>
            </a:r>
          </a:p>
        </p:txBody>
      </p:sp>
    </p:spTree>
    <p:extLst>
      <p:ext uri="{BB962C8B-B14F-4D97-AF65-F5344CB8AC3E}">
        <p14:creationId xmlns:p14="http://schemas.microsoft.com/office/powerpoint/2010/main" val="3091776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6346E-E49D-D4BD-56D4-F30C0261B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CE6C4C-693D-901C-91A8-B7C30B9A3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09CF3-F887-16AB-1696-26896B240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0BE66-7704-C321-62E5-D1092586B68C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914920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Slide Header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049000" cy="4681190"/>
          </a:xfrm>
        </p:spPr>
        <p:txBody>
          <a:bodyPr/>
          <a:lstStyle/>
          <a:p>
            <a:r>
              <a:rPr lang="en-US" dirty="0"/>
              <a:t>Body Text</a:t>
            </a:r>
          </a:p>
          <a:p>
            <a:pPr marL="457200" lvl="1" indent="0"/>
            <a:r>
              <a:rPr lang="en-US" dirty="0"/>
              <a:t> Bullet Tier 1</a:t>
            </a:r>
          </a:p>
          <a:p>
            <a:pPr marL="914400" lvl="2" indent="0"/>
            <a:r>
              <a:rPr lang="en-US" dirty="0"/>
              <a:t> Bullet Tier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BB247-E44A-FA23-D8BA-FD1402DE4A33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4A460-C63A-CB23-74AF-E7FF9228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8395-9B21-1C65-714F-76634CE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Slide Header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FBFBF-9719-EAD6-A1EA-FFF379F1E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DB800-F196-C345-D2A4-89E098D886E4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2202715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00D343-079B-E04A-B9E8-66592272C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C58A1D-D7F2-2C40-A411-2B4442D256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Print-friendly Section Break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C4401-9FC3-7949-ABCF-8C4F7362C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168EE-C66A-832E-08D3-10D70631CEC0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86199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5B7A-B9C9-8A5A-53FA-13F4597A5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49A0-8339-7DFC-5909-CEC92A2E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Day 1: Finalizing Registration for Users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9118-BBD3-D894-0290-013204CC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351620"/>
            <a:ext cx="5480956" cy="4681190"/>
          </a:xfrm>
        </p:spPr>
        <p:txBody>
          <a:bodyPr anchor="t"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Go to </a:t>
            </a:r>
            <a:r>
              <a:rPr lang="en-US" sz="2400" b="1" dirty="0"/>
              <a:t>Users Office </a:t>
            </a:r>
            <a:r>
              <a:rPr lang="en-US" sz="2400" dirty="0"/>
              <a:t>in </a:t>
            </a:r>
            <a:r>
              <a:rPr lang="en-US" sz="2400" b="1" dirty="0"/>
              <a:t>Building 61</a:t>
            </a:r>
          </a:p>
          <a:p>
            <a:r>
              <a:rPr lang="en-US" sz="2400" dirty="0"/>
              <a:t>to finalize your registration and sign your contract</a:t>
            </a:r>
          </a:p>
          <a:p>
            <a:r>
              <a:rPr lang="en-US" sz="2400" dirty="0"/>
              <a:t>   08:30 AM – 12:30 PM                        02:00 PM – 04:00 PM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FF07B-1A5C-D5F3-5556-37C79C547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F1CFC-11C7-8B0B-3EA3-567830ECABD4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C4B0D-BA2A-9B79-AC67-12BD228A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36180"/>
            <a:ext cx="5854159" cy="3432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9C9521-B6F4-F569-E55E-208A3DC18F0E}"/>
              </a:ext>
            </a:extLst>
          </p:cNvPr>
          <p:cNvSpPr txBox="1"/>
          <p:nvPr/>
        </p:nvSpPr>
        <p:spPr>
          <a:xfrm rot="1336983">
            <a:off x="10437711" y="2010411"/>
            <a:ext cx="15648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highlight>
                  <a:srgbClr val="FFFF00"/>
                </a:highlight>
              </a:rPr>
              <a:t>Cern</a:t>
            </a:r>
            <a:r>
              <a:rPr lang="en-US" sz="1100" dirty="0">
                <a:highlight>
                  <a:srgbClr val="FFFF00"/>
                </a:highlight>
              </a:rPr>
              <a:t> Tram Station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25010C7-F3AA-5A89-D284-0D48A805008F}"/>
              </a:ext>
            </a:extLst>
          </p:cNvPr>
          <p:cNvSpPr/>
          <p:nvPr/>
        </p:nvSpPr>
        <p:spPr>
          <a:xfrm flipH="1">
            <a:off x="9114066" y="1970314"/>
            <a:ext cx="193220" cy="38387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2790B-9595-8505-858E-6F646DF3BD68}"/>
              </a:ext>
            </a:extLst>
          </p:cNvPr>
          <p:cNvSpPr txBox="1"/>
          <p:nvPr/>
        </p:nvSpPr>
        <p:spPr>
          <a:xfrm>
            <a:off x="9307286" y="2405456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Building 33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C329EFD6-E585-E765-C98D-28613A315510}"/>
              </a:ext>
            </a:extLst>
          </p:cNvPr>
          <p:cNvSpPr/>
          <p:nvPr/>
        </p:nvSpPr>
        <p:spPr>
          <a:xfrm flipH="1">
            <a:off x="8179903" y="4293095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E4F544-6090-D709-5370-8D3CA9F2253A}"/>
              </a:ext>
            </a:extLst>
          </p:cNvPr>
          <p:cNvSpPr txBox="1"/>
          <p:nvPr/>
        </p:nvSpPr>
        <p:spPr>
          <a:xfrm>
            <a:off x="8294202" y="4993176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Building 61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93CCFE-199D-5C73-656F-A05829DDA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309578"/>
            <a:ext cx="5335529" cy="2881439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B4B66A49-EB01-FBD7-128B-4056EA7788BE}"/>
              </a:ext>
            </a:extLst>
          </p:cNvPr>
          <p:cNvSpPr/>
          <p:nvPr/>
        </p:nvSpPr>
        <p:spPr>
          <a:xfrm flipH="1">
            <a:off x="4043331" y="3615496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B07DF-CFC4-1384-7CF2-B2AFEEFB0600}"/>
              </a:ext>
            </a:extLst>
          </p:cNvPr>
          <p:cNvSpPr txBox="1"/>
          <p:nvPr/>
        </p:nvSpPr>
        <p:spPr>
          <a:xfrm>
            <a:off x="4152186" y="4112872"/>
            <a:ext cx="1628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Users Office (R-010)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85E00-2C7E-B31E-B49D-858469DEA941}"/>
              </a:ext>
            </a:extLst>
          </p:cNvPr>
          <p:cNvSpPr txBox="1"/>
          <p:nvPr/>
        </p:nvSpPr>
        <p:spPr>
          <a:xfrm>
            <a:off x="2671460" y="2949227"/>
            <a:ext cx="323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Building 61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FBA2163-8EB5-8D13-6D50-DBA6C4DEC77D}"/>
              </a:ext>
            </a:extLst>
          </p:cNvPr>
          <p:cNvSpPr/>
          <p:nvPr/>
        </p:nvSpPr>
        <p:spPr>
          <a:xfrm flipH="1">
            <a:off x="1278359" y="5450379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20ED8-2297-330D-0F2D-8AEDF52DD2AA}"/>
              </a:ext>
            </a:extLst>
          </p:cNvPr>
          <p:cNvSpPr txBox="1"/>
          <p:nvPr/>
        </p:nvSpPr>
        <p:spPr>
          <a:xfrm>
            <a:off x="1147728" y="5864583"/>
            <a:ext cx="2536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Building 501 – Restaurant 1</a:t>
            </a:r>
          </a:p>
        </p:txBody>
      </p:sp>
    </p:spTree>
    <p:extLst>
      <p:ext uri="{BB962C8B-B14F-4D97-AF65-F5344CB8AC3E}">
        <p14:creationId xmlns:p14="http://schemas.microsoft.com/office/powerpoint/2010/main" val="242740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236A8-6ED4-27B3-0E2A-00DEA6949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E23B-AE9C-C14C-D2FA-A2E46DFA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Day 1: Collecting Badge and Dosimeter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7DB4E-83FB-89C2-6B0D-D8495BCC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049000" cy="4681190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Go to</a:t>
            </a:r>
            <a:r>
              <a:rPr lang="en-US" dirty="0"/>
              <a:t> the CCSC in Building 33                                                      (open weekdays, 7:00 AM – 6:30 PM).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Take</a:t>
            </a:r>
            <a:r>
              <a:rPr lang="en-US" dirty="0"/>
              <a:t> a queue ticket and wait for your number to be called.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Present</a:t>
            </a:r>
            <a:r>
              <a:rPr lang="en-US" dirty="0"/>
              <a:t> your passport.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Have</a:t>
            </a:r>
            <a:r>
              <a:rPr lang="en-US" dirty="0"/>
              <a:t> your photo taken for your badge.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Complete</a:t>
            </a:r>
            <a:r>
              <a:rPr lang="en-US" dirty="0"/>
              <a:t> an iris scan for your dosimeter.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D5E8D-59AF-4568-D1C7-CF112A05F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3AD49-54E8-DF43-5216-A9D0D46D6F72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2291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469B9-8343-C5F4-0815-94D9C33E5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90CD-68A3-909F-AD52-BFA1DCB0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Day 1: Buying PPE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D42DB9-BDFE-4566-3E1A-AF388B0A3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5883729" cy="4681190"/>
          </a:xfrm>
        </p:spPr>
        <p:txBody>
          <a:bodyPr>
            <a:norm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/>
              <a:t>Visit</a:t>
            </a:r>
            <a:r>
              <a:rPr lang="en-US" sz="2400" dirty="0"/>
              <a:t> the central store (</a:t>
            </a:r>
            <a:r>
              <a:rPr lang="en-US" sz="2400" b="1" dirty="0"/>
              <a:t>0</a:t>
            </a:r>
            <a:r>
              <a:rPr lang="en-US" sz="2400" b="1" baseline="30000" dirty="0"/>
              <a:t>th</a:t>
            </a:r>
            <a:r>
              <a:rPr lang="en-US" sz="2400" b="1" dirty="0"/>
              <a:t> floor </a:t>
            </a:r>
            <a:r>
              <a:rPr lang="en-US" sz="2400" dirty="0"/>
              <a:t>in </a:t>
            </a:r>
            <a:r>
              <a:rPr lang="en-US" sz="2400" b="1" dirty="0"/>
              <a:t>building 73</a:t>
            </a:r>
            <a:r>
              <a:rPr lang="en-US" sz="2400" dirty="0"/>
              <a:t>) during opening hours                                                          (7:30 – 11:50 AM and 1:00 – 4:20 PM).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/>
              <a:t>Head to</a:t>
            </a:r>
            <a:r>
              <a:rPr lang="en-US" sz="2400" dirty="0"/>
              <a:t> the Showroom on the left.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/>
              <a:t>Try on</a:t>
            </a:r>
            <a:r>
              <a:rPr lang="en-US" sz="2400" dirty="0"/>
              <a:t> the safety shoes for fit.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/>
              <a:t>Provide</a:t>
            </a:r>
            <a:r>
              <a:rPr lang="en-US" sz="2400" dirty="0"/>
              <a:t> the store staff with your chosen model and size.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/>
              <a:t>Fill out</a:t>
            </a:r>
            <a:r>
              <a:rPr lang="en-US" sz="2400" dirty="0"/>
              <a:t> the required paperwork using *budget code and name.</a:t>
            </a:r>
          </a:p>
          <a:p>
            <a:pPr marL="0" indent="0"/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A21F1-0F47-74C5-CB01-490FDC58D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C2076-192C-8230-8F99-2B91CACF1CF1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029BC-3954-5EEA-97F5-C64BCFBE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434" y="4726745"/>
            <a:ext cx="2116827" cy="1587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D21F0-FE45-5135-991F-65343E8F0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919" y="2526237"/>
            <a:ext cx="5058100" cy="3793575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73FECFB2-F228-FC6D-16F1-BAD0727551F1}"/>
              </a:ext>
            </a:extLst>
          </p:cNvPr>
          <p:cNvSpPr/>
          <p:nvPr/>
        </p:nvSpPr>
        <p:spPr>
          <a:xfrm rot="5400000" flipH="1">
            <a:off x="8070544" y="5495993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2AE8566-535F-9D24-51D5-DC3EEC9C9F77}"/>
              </a:ext>
            </a:extLst>
          </p:cNvPr>
          <p:cNvSpPr/>
          <p:nvPr/>
        </p:nvSpPr>
        <p:spPr>
          <a:xfrm rot="5400000" flipH="1">
            <a:off x="8397115" y="3790680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711EEF7F-2A7E-1BDD-46C1-3CF16A38BD31}"/>
              </a:ext>
            </a:extLst>
          </p:cNvPr>
          <p:cNvSpPr/>
          <p:nvPr/>
        </p:nvSpPr>
        <p:spPr>
          <a:xfrm rot="5400000" flipH="1">
            <a:off x="9016386" y="3944989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323B8D6-3747-2D3E-EA82-75DB53D4A634}"/>
              </a:ext>
            </a:extLst>
          </p:cNvPr>
          <p:cNvSpPr/>
          <p:nvPr/>
        </p:nvSpPr>
        <p:spPr>
          <a:xfrm rot="5400000" flipH="1">
            <a:off x="9690086" y="4152902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9AD8F420-C9B0-E667-EC32-598E5B704493}"/>
              </a:ext>
            </a:extLst>
          </p:cNvPr>
          <p:cNvSpPr/>
          <p:nvPr/>
        </p:nvSpPr>
        <p:spPr>
          <a:xfrm rot="5400000" flipH="1">
            <a:off x="10747143" y="3528128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B1B7DBA-D3FF-719D-2F54-B0759F77FFDB}"/>
              </a:ext>
            </a:extLst>
          </p:cNvPr>
          <p:cNvSpPr/>
          <p:nvPr/>
        </p:nvSpPr>
        <p:spPr>
          <a:xfrm rot="5400000" flipH="1">
            <a:off x="11013388" y="3773703"/>
            <a:ext cx="194646" cy="653142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6AF8C3-D268-607F-CEEA-0677766B6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421" y="100062"/>
            <a:ext cx="4513095" cy="3125715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FA4242E3-5F89-67D7-0C4D-2888513FBC6E}"/>
              </a:ext>
            </a:extLst>
          </p:cNvPr>
          <p:cNvSpPr/>
          <p:nvPr/>
        </p:nvSpPr>
        <p:spPr>
          <a:xfrm flipH="1">
            <a:off x="10936466" y="1655870"/>
            <a:ext cx="193220" cy="38387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FC9692-5DA4-8043-BF2B-E44A702FA2A3}"/>
              </a:ext>
            </a:extLst>
          </p:cNvPr>
          <p:cNvSpPr txBox="1"/>
          <p:nvPr/>
        </p:nvSpPr>
        <p:spPr>
          <a:xfrm>
            <a:off x="10130957" y="2048219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Building 33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49306A-48D2-568C-0114-5E2BE5AA13F5}"/>
              </a:ext>
            </a:extLst>
          </p:cNvPr>
          <p:cNvSpPr txBox="1"/>
          <p:nvPr/>
        </p:nvSpPr>
        <p:spPr>
          <a:xfrm rot="1336983">
            <a:off x="10079031" y="1205545"/>
            <a:ext cx="15648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highlight>
                  <a:srgbClr val="FFFF00"/>
                </a:highlight>
              </a:rPr>
              <a:t>Cern</a:t>
            </a:r>
            <a:r>
              <a:rPr lang="en-US" sz="1100" dirty="0">
                <a:highlight>
                  <a:srgbClr val="FFFF00"/>
                </a:highlight>
              </a:rPr>
              <a:t> Tram Station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E8955FDC-058F-DAAA-36D8-20955157A5B5}"/>
              </a:ext>
            </a:extLst>
          </p:cNvPr>
          <p:cNvSpPr/>
          <p:nvPr/>
        </p:nvSpPr>
        <p:spPr>
          <a:xfrm flipH="1">
            <a:off x="7501241" y="145839"/>
            <a:ext cx="193220" cy="38387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F9EE9-992D-23C2-D6C0-9BDEB2F08DD0}"/>
              </a:ext>
            </a:extLst>
          </p:cNvPr>
          <p:cNvSpPr txBox="1"/>
          <p:nvPr/>
        </p:nvSpPr>
        <p:spPr>
          <a:xfrm>
            <a:off x="6947421" y="706995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Building 73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5CB279-74D1-9116-65D8-87CB5E7423E2}"/>
              </a:ext>
            </a:extLst>
          </p:cNvPr>
          <p:cNvSpPr/>
          <p:nvPr/>
        </p:nvSpPr>
        <p:spPr>
          <a:xfrm>
            <a:off x="7249885" y="5823857"/>
            <a:ext cx="575729" cy="113007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CF5E97-6E33-3CBF-FFC4-DE117ABEA4F8}"/>
              </a:ext>
            </a:extLst>
          </p:cNvPr>
          <p:cNvSpPr/>
          <p:nvPr/>
        </p:nvSpPr>
        <p:spPr>
          <a:xfrm>
            <a:off x="10061822" y="3781441"/>
            <a:ext cx="442652" cy="159422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EE334-CE75-3CE7-9326-8BD297B34A00}"/>
              </a:ext>
            </a:extLst>
          </p:cNvPr>
          <p:cNvSpPr/>
          <p:nvPr/>
        </p:nvSpPr>
        <p:spPr>
          <a:xfrm>
            <a:off x="9776248" y="4074037"/>
            <a:ext cx="979755" cy="209817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4470A-426F-C5C7-4F15-7F01E7FD9461}"/>
              </a:ext>
            </a:extLst>
          </p:cNvPr>
          <p:cNvSpPr txBox="1"/>
          <p:nvPr/>
        </p:nvSpPr>
        <p:spPr>
          <a:xfrm>
            <a:off x="965108" y="5539770"/>
            <a:ext cx="344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b="1" dirty="0"/>
              <a:t>Ask Brian and Alexander about details on budget code </a:t>
            </a:r>
          </a:p>
        </p:txBody>
      </p:sp>
    </p:spTree>
    <p:extLst>
      <p:ext uri="{BB962C8B-B14F-4D97-AF65-F5344CB8AC3E}">
        <p14:creationId xmlns:p14="http://schemas.microsoft.com/office/powerpoint/2010/main" val="386164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2E86D-3D47-7B39-772C-00A4AFDE7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00969-538D-0D44-CED2-1BE2EB2B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Day 1: Activate Access Card to Control Rm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8B125E-8C6A-0558-BD37-E6848A932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79714"/>
            <a:ext cx="11049000" cy="5053096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Go to </a:t>
            </a:r>
            <a:r>
              <a:rPr lang="en-US" sz="2400" dirty="0">
                <a:hlinkClick r:id="rId2"/>
              </a:rPr>
              <a:t>https://apex-sso.cern.ch/pls/htmldb_edmsdb/f?p=404:1:11418813765156:::::</a:t>
            </a:r>
            <a:r>
              <a:rPr lang="en-US" sz="2400" dirty="0"/>
              <a:t> or </a:t>
            </a:r>
            <a:r>
              <a:rPr lang="en-US" sz="2400" b="1" dirty="0"/>
              <a:t>Google</a:t>
            </a:r>
            <a:r>
              <a:rPr lang="en-US" sz="2400" dirty="0"/>
              <a:t> for “</a:t>
            </a:r>
            <a:r>
              <a:rPr lang="en-US" sz="2400" b="1" dirty="0"/>
              <a:t>CERN Adams</a:t>
            </a:r>
            <a:r>
              <a:rPr lang="en-US" sz="2400" dirty="0"/>
              <a:t>”.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Search</a:t>
            </a:r>
            <a:r>
              <a:rPr lang="en-US" sz="2400" dirty="0"/>
              <a:t> for </a:t>
            </a:r>
            <a:r>
              <a:rPr lang="en-US" sz="2400" b="1" dirty="0"/>
              <a:t>"1-Q43"</a:t>
            </a:r>
            <a:r>
              <a:rPr lang="en-US" sz="2400" dirty="0"/>
              <a:t> (the </a:t>
            </a:r>
            <a:r>
              <a:rPr lang="en-US" sz="2400" b="1" dirty="0">
                <a:solidFill>
                  <a:srgbClr val="0432FF"/>
                </a:solidFill>
              </a:rPr>
              <a:t>SPS</a:t>
            </a:r>
            <a:r>
              <a:rPr lang="en-US" sz="2400" dirty="0"/>
              <a:t> control room).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Select</a:t>
            </a:r>
            <a:r>
              <a:rPr lang="en-US" sz="2400" dirty="0"/>
              <a:t> the first option: </a:t>
            </a:r>
            <a:r>
              <a:rPr lang="en-US" sz="2400" b="1" dirty="0"/>
              <a:t>"0887-1-Q43 : Control Room HNA443"</a:t>
            </a:r>
            <a:r>
              <a:rPr lang="en-US" sz="2400" dirty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Click</a:t>
            </a:r>
            <a:r>
              <a:rPr lang="en-US" sz="2400" dirty="0"/>
              <a:t> the blue </a:t>
            </a:r>
            <a:r>
              <a:rPr lang="en-US" sz="2400" b="1" dirty="0"/>
              <a:t>"0887-1-Q43"</a:t>
            </a:r>
            <a:r>
              <a:rPr lang="en-US" sz="2400" dirty="0"/>
              <a:t> button under the </a:t>
            </a:r>
            <a:r>
              <a:rPr lang="en-US" sz="2400" i="1" dirty="0"/>
              <a:t>Permission</a:t>
            </a:r>
            <a:r>
              <a:rPr lang="en-US" sz="2400" dirty="0"/>
              <a:t> column.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Fill out</a:t>
            </a:r>
            <a:r>
              <a:rPr lang="en-US" sz="2400" dirty="0"/>
              <a:t> the required blank fields.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Click</a:t>
            </a:r>
            <a:r>
              <a:rPr lang="en-US" sz="2400" dirty="0"/>
              <a:t> </a:t>
            </a:r>
            <a:r>
              <a:rPr lang="en-US" sz="2400" b="1" dirty="0"/>
              <a:t>"Request access for myself"</a:t>
            </a:r>
            <a:r>
              <a:rPr lang="en-US" sz="2400" dirty="0"/>
              <a:t> to finish.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Wait for approval (usually very quick).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96B78-C520-D677-D3BE-C6091D323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F5CE9-6326-8ABD-21E4-11BA0823AFB3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BC1ED-E88E-C9F4-8D44-3049A3BA5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67" y="4833286"/>
            <a:ext cx="3721183" cy="141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C63AB-3EF8-0548-40B7-1D9521461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09" y="4460733"/>
            <a:ext cx="3924391" cy="1736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B211CC-D813-E8A7-EB76-278CE1BC7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56" y="3498753"/>
            <a:ext cx="4904013" cy="833761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25A140CB-A447-412F-AF4E-7D97C0DC14D9}"/>
              </a:ext>
            </a:extLst>
          </p:cNvPr>
          <p:cNvSpPr/>
          <p:nvPr/>
        </p:nvSpPr>
        <p:spPr>
          <a:xfrm rot="5400000" flipH="1">
            <a:off x="8865201" y="3891643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2B84130-9803-BCFD-C82D-F91C6A56F3DA}"/>
              </a:ext>
            </a:extLst>
          </p:cNvPr>
          <p:cNvSpPr/>
          <p:nvPr/>
        </p:nvSpPr>
        <p:spPr>
          <a:xfrm rot="5400000" flipH="1">
            <a:off x="6745333" y="5012731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B2EE93E-26CA-0ECF-AC27-7A62A0C6B748}"/>
              </a:ext>
            </a:extLst>
          </p:cNvPr>
          <p:cNvSpPr/>
          <p:nvPr/>
        </p:nvSpPr>
        <p:spPr>
          <a:xfrm rot="6858659" flipH="1">
            <a:off x="10485497" y="5893222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E9623-5069-0474-C494-4B501E897C0B}"/>
              </a:ext>
            </a:extLst>
          </p:cNvPr>
          <p:cNvSpPr txBox="1"/>
          <p:nvPr/>
        </p:nvSpPr>
        <p:spPr>
          <a:xfrm>
            <a:off x="5487561" y="5214117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1-Q43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72695-DF80-A1B7-3D8D-581EEBA27051}"/>
              </a:ext>
            </a:extLst>
          </p:cNvPr>
          <p:cNvSpPr txBox="1"/>
          <p:nvPr/>
        </p:nvSpPr>
        <p:spPr>
          <a:xfrm>
            <a:off x="553754" y="4892839"/>
            <a:ext cx="3721183" cy="1323439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Final step</a:t>
            </a:r>
            <a:r>
              <a:rPr lang="en-US" sz="2000" dirty="0"/>
              <a:t>: When entering test beam facility, </a:t>
            </a:r>
            <a:r>
              <a:rPr lang="en-US" sz="2000" b="1" dirty="0"/>
              <a:t>tap the second scanner for your badge to update access card </a:t>
            </a:r>
          </a:p>
        </p:txBody>
      </p:sp>
    </p:spTree>
    <p:extLst>
      <p:ext uri="{BB962C8B-B14F-4D97-AF65-F5344CB8AC3E}">
        <p14:creationId xmlns:p14="http://schemas.microsoft.com/office/powerpoint/2010/main" val="115506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0A08B-E0C9-A977-10F9-B0279571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027B-864A-71FF-233E-299121B8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620500" cy="1325563"/>
          </a:xfrm>
        </p:spPr>
        <p:txBody>
          <a:bodyPr/>
          <a:lstStyle/>
          <a:p>
            <a:r>
              <a:rPr lang="en-US" dirty="0"/>
              <a:t>Day 1: Activate Access Card to Control Rm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498657-BE3D-4017-BA65-802B81481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79714"/>
            <a:ext cx="11049000" cy="5053096"/>
          </a:xfrm>
        </p:spPr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Go to </a:t>
            </a:r>
            <a:r>
              <a:rPr lang="en-US" sz="2400" dirty="0">
                <a:hlinkClick r:id="rId2"/>
              </a:rPr>
              <a:t>https://apex-sso.cern.ch/pls/htmldb_edmsdb/f?p=404:1:11418813765156:::::</a:t>
            </a:r>
            <a:r>
              <a:rPr lang="en-US" sz="2400" dirty="0"/>
              <a:t> or </a:t>
            </a:r>
            <a:r>
              <a:rPr lang="en-US" sz="2400" b="1" dirty="0"/>
              <a:t>Google</a:t>
            </a:r>
            <a:r>
              <a:rPr lang="en-US" sz="2400" dirty="0"/>
              <a:t> for “</a:t>
            </a:r>
            <a:r>
              <a:rPr lang="en-US" sz="2400" b="1" dirty="0"/>
              <a:t>CERN Adams</a:t>
            </a:r>
            <a:r>
              <a:rPr lang="en-US" sz="2400" dirty="0"/>
              <a:t>”.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Search</a:t>
            </a:r>
            <a:r>
              <a:rPr lang="en-US" sz="2400" dirty="0"/>
              <a:t> for </a:t>
            </a:r>
            <a:r>
              <a:rPr lang="en-US" sz="2400" b="1" dirty="0"/>
              <a:t>”157-R-C21"</a:t>
            </a:r>
            <a:r>
              <a:rPr lang="en-US" sz="2400" dirty="0"/>
              <a:t> (the </a:t>
            </a:r>
            <a:r>
              <a:rPr lang="en-US" sz="2400" b="1" dirty="0">
                <a:solidFill>
                  <a:srgbClr val="0432FF"/>
                </a:solidFill>
              </a:rPr>
              <a:t>PS</a:t>
            </a:r>
            <a:r>
              <a:rPr lang="en-US" sz="2400" dirty="0"/>
              <a:t> control room).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Select</a:t>
            </a:r>
            <a:r>
              <a:rPr lang="en-US" sz="2400" dirty="0"/>
              <a:t> the first option: </a:t>
            </a:r>
            <a:r>
              <a:rPr lang="en-US" sz="2400" b="1" dirty="0"/>
              <a:t>"0157-R-C21 : T10 Control room"</a:t>
            </a:r>
            <a:r>
              <a:rPr lang="en-US" sz="2400" dirty="0"/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Click</a:t>
            </a:r>
            <a:r>
              <a:rPr lang="en-US" sz="2400" dirty="0"/>
              <a:t> the blue </a:t>
            </a:r>
            <a:r>
              <a:rPr lang="en-US" sz="2400" b="1" dirty="0"/>
              <a:t>”0157-R-C21"</a:t>
            </a:r>
            <a:r>
              <a:rPr lang="en-US" sz="2400" dirty="0"/>
              <a:t> button under the </a:t>
            </a:r>
            <a:r>
              <a:rPr lang="en-US" sz="2400" i="1" dirty="0"/>
              <a:t>Permission</a:t>
            </a:r>
            <a:r>
              <a:rPr lang="en-US" sz="2400" dirty="0"/>
              <a:t> column.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Fill out</a:t>
            </a:r>
            <a:r>
              <a:rPr lang="en-US" sz="2400" dirty="0"/>
              <a:t> the required blank fields.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Click</a:t>
            </a:r>
            <a:r>
              <a:rPr lang="en-US" sz="2400" dirty="0"/>
              <a:t> </a:t>
            </a:r>
            <a:r>
              <a:rPr lang="en-US" sz="2400" b="1" dirty="0"/>
              <a:t>"Request access for myself"</a:t>
            </a:r>
            <a:r>
              <a:rPr lang="en-US" sz="2400" dirty="0"/>
              <a:t> to finish.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Wait for approval (usually very quick).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BD433-7FD5-F2AE-8B90-243CF20C0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C4D9B-DFE6-B53E-8560-81C20B4392FC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985FE9-71AF-235B-5FB4-A2C988B20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867" y="4833286"/>
            <a:ext cx="3721183" cy="1412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94783-D448-EB4D-1B38-24E15D230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09" y="4460733"/>
            <a:ext cx="3924391" cy="1736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E1E0AF-06C4-1BA6-79A8-D34F23EB3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456" y="3498753"/>
            <a:ext cx="4904013" cy="833761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5722D696-0FE1-B557-4BBC-E27E957056A8}"/>
              </a:ext>
            </a:extLst>
          </p:cNvPr>
          <p:cNvSpPr/>
          <p:nvPr/>
        </p:nvSpPr>
        <p:spPr>
          <a:xfrm rot="5400000" flipH="1">
            <a:off x="8865201" y="3891643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85D07E0-889C-481A-EE3F-DEE7AC494111}"/>
              </a:ext>
            </a:extLst>
          </p:cNvPr>
          <p:cNvSpPr/>
          <p:nvPr/>
        </p:nvSpPr>
        <p:spPr>
          <a:xfrm rot="5400000" flipH="1">
            <a:off x="6745333" y="5012731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74BC5D86-DA19-9AEA-A1AB-AACBC2DAD517}"/>
              </a:ext>
            </a:extLst>
          </p:cNvPr>
          <p:cNvSpPr/>
          <p:nvPr/>
        </p:nvSpPr>
        <p:spPr>
          <a:xfrm rot="6858659" flipH="1">
            <a:off x="10485497" y="5893222"/>
            <a:ext cx="228599" cy="653143"/>
          </a:xfrm>
          <a:prstGeom prst="down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693F7-CC31-C534-8D20-BC770D414A5F}"/>
              </a:ext>
            </a:extLst>
          </p:cNvPr>
          <p:cNvSpPr txBox="1"/>
          <p:nvPr/>
        </p:nvSpPr>
        <p:spPr>
          <a:xfrm>
            <a:off x="5487561" y="5214117"/>
            <a:ext cx="11273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highlight>
                  <a:srgbClr val="FFFF00"/>
                </a:highlight>
              </a:rPr>
              <a:t>1-Q43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00D77-1F7A-F3D7-85E6-6CF59FD6FD5A}"/>
              </a:ext>
            </a:extLst>
          </p:cNvPr>
          <p:cNvSpPr txBox="1"/>
          <p:nvPr/>
        </p:nvSpPr>
        <p:spPr>
          <a:xfrm>
            <a:off x="553754" y="4892839"/>
            <a:ext cx="3721183" cy="1323439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Final step</a:t>
            </a:r>
            <a:r>
              <a:rPr lang="en-US" sz="2000" dirty="0"/>
              <a:t>: When entering test beam facility, </a:t>
            </a:r>
            <a:r>
              <a:rPr lang="en-US" sz="2000" b="1" dirty="0"/>
              <a:t>tap the second scanner for your badge to update access card </a:t>
            </a:r>
          </a:p>
        </p:txBody>
      </p:sp>
    </p:spTree>
    <p:extLst>
      <p:ext uri="{BB962C8B-B14F-4D97-AF65-F5344CB8AC3E}">
        <p14:creationId xmlns:p14="http://schemas.microsoft.com/office/powerpoint/2010/main" val="275606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8470E-E149-D15D-6C80-51CE591CB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80457-D45C-A558-85A3-7BF98342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553444" cy="1325563"/>
          </a:xfrm>
        </p:spPr>
        <p:txBody>
          <a:bodyPr/>
          <a:lstStyle/>
          <a:p>
            <a:r>
              <a:rPr lang="en-US" dirty="0"/>
              <a:t>PS Run: T10 Experimental Hall/Control 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0058E-ECF4-BD7D-70E0-85F5F84CD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2EE91-C758-1EEC-C777-3D0BB0ADA3C3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E6B01-802E-BC90-4A1D-5D4523F5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778508"/>
            <a:ext cx="5657088" cy="4242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D51ED-8195-E649-E96B-AF23E80F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16" y="1778508"/>
            <a:ext cx="5657088" cy="424281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45B9E2-837E-8D97-A7F6-2804A43345A1}"/>
              </a:ext>
            </a:extLst>
          </p:cNvPr>
          <p:cNvCxnSpPr/>
          <p:nvPr/>
        </p:nvCxnSpPr>
        <p:spPr>
          <a:xfrm flipH="1">
            <a:off x="4187952" y="2807208"/>
            <a:ext cx="219456" cy="6217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D8B81E-203B-CCE8-0056-D5FB7B435511}"/>
              </a:ext>
            </a:extLst>
          </p:cNvPr>
          <p:cNvSpPr txBox="1"/>
          <p:nvPr/>
        </p:nvSpPr>
        <p:spPr>
          <a:xfrm>
            <a:off x="4407408" y="2542523"/>
            <a:ext cx="103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E0F86-D433-B9F9-5414-F1245DCB907F}"/>
              </a:ext>
            </a:extLst>
          </p:cNvPr>
          <p:cNvSpPr txBox="1"/>
          <p:nvPr/>
        </p:nvSpPr>
        <p:spPr>
          <a:xfrm>
            <a:off x="3678174" y="5310400"/>
            <a:ext cx="14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DESY Table for </a:t>
            </a:r>
            <a:r>
              <a:rPr lang="en-US" dirty="0" err="1">
                <a:solidFill>
                  <a:srgbClr val="C00000"/>
                </a:solidFill>
              </a:rPr>
              <a:t>pfRICH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F2D531-54BF-8604-BCE8-94018C812844}"/>
              </a:ext>
            </a:extLst>
          </p:cNvPr>
          <p:cNvSpPr txBox="1"/>
          <p:nvPr/>
        </p:nvSpPr>
        <p:spPr>
          <a:xfrm>
            <a:off x="4297680" y="4457700"/>
            <a:ext cx="14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dRICH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9CC7E-66DF-4063-6D7B-81876F7B8AE5}"/>
              </a:ext>
            </a:extLst>
          </p:cNvPr>
          <p:cNvSpPr txBox="1"/>
          <p:nvPr/>
        </p:nvSpPr>
        <p:spPr>
          <a:xfrm>
            <a:off x="1850136" y="5999341"/>
            <a:ext cx="145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Beam dump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8CC2C9-C14C-26C0-5B3A-7E557F74BB0F}"/>
              </a:ext>
            </a:extLst>
          </p:cNvPr>
          <p:cNvSpPr txBox="1"/>
          <p:nvPr/>
        </p:nvSpPr>
        <p:spPr>
          <a:xfrm>
            <a:off x="502920" y="1328949"/>
            <a:ext cx="565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T10</a:t>
            </a:r>
            <a:r>
              <a:rPr lang="en-US" dirty="0"/>
              <a:t> Experimental Hall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E4879A-3489-3C40-80B7-7BA9E780CA6F}"/>
              </a:ext>
            </a:extLst>
          </p:cNvPr>
          <p:cNvSpPr txBox="1"/>
          <p:nvPr/>
        </p:nvSpPr>
        <p:spPr>
          <a:xfrm>
            <a:off x="6224016" y="1328949"/>
            <a:ext cx="565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T10</a:t>
            </a:r>
            <a:r>
              <a:rPr lang="en-US" dirty="0"/>
              <a:t> Control Room</a:t>
            </a:r>
          </a:p>
        </p:txBody>
      </p:sp>
    </p:spTree>
    <p:extLst>
      <p:ext uri="{BB962C8B-B14F-4D97-AF65-F5344CB8AC3E}">
        <p14:creationId xmlns:p14="http://schemas.microsoft.com/office/powerpoint/2010/main" val="3387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C2AD1-8750-CBD6-334F-BB164ADC3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1E0C-0BA4-250D-6C0B-DB121B0E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Day 1: Network Registration (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9CF16A-8D15-9F57-1CA5-AC5FD0EF1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049000" cy="4681190"/>
          </a:xfrm>
        </p:spPr>
        <p:txBody>
          <a:bodyPr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Connect</a:t>
            </a:r>
            <a:r>
              <a:rPr lang="en-US" dirty="0"/>
              <a:t> to the </a:t>
            </a:r>
            <a:r>
              <a:rPr lang="en-US" b="1" dirty="0"/>
              <a:t>CERN-Campus-Register</a:t>
            </a:r>
            <a:r>
              <a:rPr lang="en-US" dirty="0"/>
              <a:t> Wi-Fi network.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Register</a:t>
            </a:r>
            <a:r>
              <a:rPr lang="en-US" dirty="0"/>
              <a:t> your device using one of the following links:</a:t>
            </a:r>
            <a:endParaRPr lang="en-US" dirty="0">
              <a:hlinkClick r:id="rId2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hlinkClick r:id="rId2"/>
              </a:rPr>
              <a:t>https://wifi.web.cern.ch/CERN-Campus/#device-registration</a:t>
            </a:r>
            <a:endParaRPr lang="en-US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dirty="0">
                <a:hlinkClick r:id="rId3"/>
              </a:rPr>
              <a:t>https://landb.cern.ch/portal/devices/register</a:t>
            </a:r>
            <a:endParaRPr lang="en-US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Save</a:t>
            </a:r>
            <a:r>
              <a:rPr lang="en-US" dirty="0"/>
              <a:t> the username and password provided upon successful registration.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b="1" dirty="0"/>
              <a:t>Connect</a:t>
            </a:r>
            <a:r>
              <a:rPr lang="en-US" dirty="0"/>
              <a:t> to your preferred network (</a:t>
            </a:r>
            <a:r>
              <a:rPr lang="en-US" b="1" dirty="0"/>
              <a:t>CERN-Campus</a:t>
            </a:r>
            <a:r>
              <a:rPr lang="en-US" dirty="0"/>
              <a:t>, </a:t>
            </a:r>
            <a:r>
              <a:rPr lang="en-US" b="1" dirty="0"/>
              <a:t>CERN</a:t>
            </a:r>
            <a:r>
              <a:rPr lang="en-US" dirty="0"/>
              <a:t>, or </a:t>
            </a:r>
            <a:r>
              <a:rPr lang="en-US" b="1" dirty="0" err="1"/>
              <a:t>eduroam</a:t>
            </a:r>
            <a:r>
              <a:rPr lang="en-US" dirty="0"/>
              <a:t>) using those credentials.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8ED3C-D1B7-E0C0-F22D-77108B7B8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F856D-3EF0-C4F6-CB31-B1981AAB7E1F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</p:spTree>
    <p:extLst>
      <p:ext uri="{BB962C8B-B14F-4D97-AF65-F5344CB8AC3E}">
        <p14:creationId xmlns:p14="http://schemas.microsoft.com/office/powerpoint/2010/main" val="339069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31DF-0F9D-BBA4-E348-2CF087C85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8FBD-D7CC-782F-4B90-D01F502B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386"/>
            <a:ext cx="11049000" cy="1325563"/>
          </a:xfrm>
        </p:spPr>
        <p:txBody>
          <a:bodyPr/>
          <a:lstStyle/>
          <a:p>
            <a:r>
              <a:rPr lang="en-US" dirty="0"/>
              <a:t>Remote Laptop: VNC Viewer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7EC762-EA46-F27A-23BE-ED56E8240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1620"/>
            <a:ext cx="11049000" cy="4681190"/>
          </a:xfrm>
        </p:spPr>
        <p:txBody>
          <a:bodyPr/>
          <a:lstStyle/>
          <a:p>
            <a:r>
              <a:rPr lang="en-US" dirty="0"/>
              <a:t>Launch and interact with graphical applications on remote machines</a:t>
            </a:r>
          </a:p>
          <a:p>
            <a:r>
              <a:rPr lang="en-US" dirty="0"/>
              <a:t>1) Download: </a:t>
            </a:r>
            <a:r>
              <a:rPr lang="en-US" dirty="0" err="1"/>
              <a:t>TigerVNC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https://sourceforge.net/projects/tigervnc/files/stable/1.16.2/</a:t>
            </a:r>
            <a:endParaRPr lang="en-US" dirty="0"/>
          </a:p>
          <a:p>
            <a:r>
              <a:rPr lang="en-US" dirty="0"/>
              <a:t>2) Install (macOS): Mount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.dmg </a:t>
            </a:r>
            <a:r>
              <a:rPr lang="en-US" dirty="0"/>
              <a:t>→ Move to </a:t>
            </a:r>
            <a:r>
              <a:rPr lang="en-US" i="1" dirty="0"/>
              <a:t>Applications</a:t>
            </a:r>
            <a:r>
              <a:rPr lang="en-US" dirty="0"/>
              <a:t> → Launch</a:t>
            </a:r>
          </a:p>
          <a:p>
            <a:pPr marL="0" indent="0"/>
            <a:r>
              <a:rPr lang="en-US" dirty="0"/>
              <a:t>3) Connect: Set up SSH tunnel → Enter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localhost:5922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D8E83-1510-E712-FDD7-9062F19F5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2837A-431B-EE34-3518-861935990279}"/>
              </a:ext>
            </a:extLst>
          </p:cNvPr>
          <p:cNvSpPr txBox="1"/>
          <p:nvPr/>
        </p:nvSpPr>
        <p:spPr>
          <a:xfrm>
            <a:off x="0" y="6293924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JIHEE KIM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5B8A3E-8A24-5E44-6481-FFB0500C0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96" y="4061838"/>
            <a:ext cx="4725448" cy="1805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D93C5-6B2C-4C86-F5E6-AA353A4C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056" y="3766146"/>
            <a:ext cx="4254328" cy="23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8290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template" id="{14327567-8384-064F-967D-082EA48347E7}" vid="{9E48A599-A5FF-7B4F-A05C-A2EF1B6281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631</TotalTime>
  <Words>875</Words>
  <Application>Microsoft Macintosh PowerPoint</Application>
  <PresentationFormat>Widescreen</PresentationFormat>
  <Paragraphs>134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Courier New</vt:lpstr>
      <vt:lpstr>BNL</vt:lpstr>
      <vt:lpstr>Day 1: Accessing the CERN Site</vt:lpstr>
      <vt:lpstr>Day 1: Finalizing Registration for Users</vt:lpstr>
      <vt:lpstr>Day 1: Collecting Badge and Dosimeter </vt:lpstr>
      <vt:lpstr>Day 1: Buying PPE</vt:lpstr>
      <vt:lpstr>Day 1: Activate Access Card to Control Rm</vt:lpstr>
      <vt:lpstr>Day 1: Activate Access Card to Control Rm</vt:lpstr>
      <vt:lpstr>PS Run: T10 Experimental Hall/Control Rm</vt:lpstr>
      <vt:lpstr>Day 1: Network Registration (Wifi)</vt:lpstr>
      <vt:lpstr>Remote Laptop: VNC Viewer</vt:lpstr>
      <vt:lpstr>ELog and Google Spreadsheet </vt:lpstr>
      <vt:lpstr>Log: Google Spreadsheet </vt:lpstr>
      <vt:lpstr>Online Monitoring Tutorial</vt:lpstr>
      <vt:lpstr>Online Monitoring Tutorial</vt:lpstr>
      <vt:lpstr>Backup Slides</vt:lpstr>
      <vt:lpstr>Slide Header</vt:lpstr>
      <vt:lpstr>Slide Header</vt:lpstr>
      <vt:lpstr>Print-friendly Section Break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Kim, Jihee</dc:creator>
  <cp:keywords/>
  <dc:description/>
  <cp:lastModifiedBy>Kim, Jihee</cp:lastModifiedBy>
  <cp:revision>69</cp:revision>
  <dcterms:created xsi:type="dcterms:W3CDTF">2026-05-26T05:27:06Z</dcterms:created>
  <dcterms:modified xsi:type="dcterms:W3CDTF">2026-06-04T13:40:19Z</dcterms:modified>
  <cp:category/>
</cp:coreProperties>
</file>