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  <p:sldId id="262" r:id="rId8"/>
    <p:sldId id="266" r:id="rId9"/>
    <p:sldId id="263" r:id="rId10"/>
    <p:sldId id="265" r:id="rId11"/>
    <p:sldId id="267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4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917896-EECB-B3AF-1FAD-E97B95293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EA8CE52-5F8E-E93F-F3F9-1A83B160A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69A0A7C-ADA3-1435-7C98-353C744B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099-FA39-42FA-BCA2-E51BA42AC2A2}" type="datetimeFigureOut">
              <a:rPr lang="hu-HU" smtClean="0"/>
              <a:t>2026. 06. 10.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9EEBAD3-14EE-C24E-43D8-EC45BBB3E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A5B2887-747D-CC28-4BAE-E382FA906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3F54-6D56-424F-8624-6951754303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694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58F47D-E05C-7F51-5F4F-D11D8D33F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B0917D4-E1A7-2C89-7489-9623097EF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EC138F5-D7D0-F1A4-56BB-C7CB0C9F2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099-FA39-42FA-BCA2-E51BA42AC2A2}" type="datetimeFigureOut">
              <a:rPr lang="hu-HU" smtClean="0"/>
              <a:t>2026. 06. 10.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09AD83D-59BC-11A6-3390-14E065DC4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68C6819-3BF4-5AA5-DBAC-A5E24296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3F54-6D56-424F-8624-6951754303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986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089194EF-B8D7-D8CC-1657-5684AE18AA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6D0A0AC-7052-1649-4BE2-ADFBAA70D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8829B6B-9A61-0D34-5164-20A1709E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099-FA39-42FA-BCA2-E51BA42AC2A2}" type="datetimeFigureOut">
              <a:rPr lang="hu-HU" smtClean="0"/>
              <a:t>2026. 06. 10.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AB2FE4E-47A5-5B19-940A-B5E206C43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E1DB135-0618-C12A-DEAD-6E73951EA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3F54-6D56-424F-8624-6951754303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674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713B52-8DE2-F4D7-36BE-3B8595F1F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C7840DA-3782-B8A0-00AA-80E927913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D0B0A1B-418B-8F35-A408-02A68F201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099-FA39-42FA-BCA2-E51BA42AC2A2}" type="datetimeFigureOut">
              <a:rPr lang="hu-HU" smtClean="0"/>
              <a:t>2026. 06. 10.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F984EB8-8926-991E-F205-8B6CA7732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364BAEB-915E-6D29-B631-E404355A2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3F54-6D56-424F-8624-6951754303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790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BE136C-950F-A24C-7A48-25D5014F6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E4684DA-0123-4BB5-00EF-8E816AF2D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409440A-841F-08B9-A838-0A5D40B2D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099-FA39-42FA-BCA2-E51BA42AC2A2}" type="datetimeFigureOut">
              <a:rPr lang="hu-HU" smtClean="0"/>
              <a:t>2026. 06. 10.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79C0732-A2CA-90D0-94F4-C4B80F2F6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58123F8-FD11-2708-E961-278B9DE2A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3F54-6D56-424F-8624-6951754303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633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A0B655-88C7-AD0C-49E2-5BC8DEA76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393BC9B-D4BE-1E9E-2A47-EE8C7D193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F5367C-A967-AA5A-1692-3B7881424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18517D8-8F77-9A76-4951-75607B227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099-FA39-42FA-BCA2-E51BA42AC2A2}" type="datetimeFigureOut">
              <a:rPr lang="hu-HU" smtClean="0"/>
              <a:t>2026. 06. 10.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1CED52F-4ABA-8E3E-5384-5DED79F73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865E313-4BD5-0963-2B2C-BE539D96A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3F54-6D56-424F-8624-6951754303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511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5B7039-877F-2B9A-4D15-847EA493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F37B161-FE81-FA01-DAE0-5EC8646DA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6C5DCD4-8146-0BBB-B1CE-E1C55EDA4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405B185C-4744-A7D6-08A2-CA0EB8482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6425AF42-1238-8656-2FB0-50020AF495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AB1300C-B878-4892-E13F-5DDCD2979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099-FA39-42FA-BCA2-E51BA42AC2A2}" type="datetimeFigureOut">
              <a:rPr lang="hu-HU" smtClean="0"/>
              <a:t>2026. 06. 10.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B7F3BA31-C62A-649D-8C09-A52D9E906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6D3E5661-AAEF-FC1A-7427-2EF7E84E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3F54-6D56-424F-8624-6951754303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294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C6C328-35FB-57B4-E4A7-A6A429A02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9C85E400-16E8-AA80-C61D-6C0FA938B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099-FA39-42FA-BCA2-E51BA42AC2A2}" type="datetimeFigureOut">
              <a:rPr lang="hu-HU" smtClean="0"/>
              <a:t>2026. 06. 10.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946B184-46F7-01BA-C293-BD2F34618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E1E6667-3617-6C83-EF43-BDF9EDFD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3F54-6D56-424F-8624-6951754303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2278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17115BFC-A382-F666-E36C-124B3525C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099-FA39-42FA-BCA2-E51BA42AC2A2}" type="datetimeFigureOut">
              <a:rPr lang="hu-HU" smtClean="0"/>
              <a:t>2026. 06. 10.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6E5F55A-C109-39E4-F674-7D8260C8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A85210D-B3AA-5F3E-8A3F-736544DA2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3F54-6D56-424F-8624-6951754303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915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4829B92-192E-5836-627F-87FB383F0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A3A6DA4-6D93-62C2-7A42-E147AA3C0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18A0DFC-4300-1CF7-C722-E1DF65DD0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6C63B28-9E0C-30C0-824B-63C9060C6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099-FA39-42FA-BCA2-E51BA42AC2A2}" type="datetimeFigureOut">
              <a:rPr lang="hu-HU" smtClean="0"/>
              <a:t>2026. 06. 10.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F7AF263-F729-B896-3B56-108F78C42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912FB19-A6EC-E791-25A7-3692D8BD7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3F54-6D56-424F-8624-6951754303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712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4A7A99-637F-9761-54A2-978D99174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30A2D7A-D5BC-1A1A-6EB8-AB6CBE3D3A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FB9A5E4-E56D-7BFE-A77E-078D3433F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E85AF9A-CDB0-3FFB-F8D7-3FC31CF6E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099-FA39-42FA-BCA2-E51BA42AC2A2}" type="datetimeFigureOut">
              <a:rPr lang="hu-HU" smtClean="0"/>
              <a:t>2026. 06. 10.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E00FF86-8F86-424F-D027-226D06A48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8354FC4-3F70-E1CD-6226-18F400C1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3F54-6D56-424F-8624-6951754303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679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0B66FDC8-2DDB-B199-9206-D4C25F98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CAC37A8-FD0D-A44D-D7B7-A3920DF52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4C59ECA-36CA-3C82-9CF3-6CF0E3F223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A7099-FA39-42FA-BCA2-E51BA42AC2A2}" type="datetimeFigureOut">
              <a:rPr lang="hu-HU" smtClean="0"/>
              <a:t>2026. 06. 10.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26FC158-D3A6-DAA7-8EAB-264FBE811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8C99E25-AFAE-837F-D377-7732D6F9E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43F54-6D56-424F-8624-6951754303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06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log.com/en/products/lt8418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pc-co.com/epc/products/gan-fets-and-ics/epc2366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cern.ch/event/1516886/contributions/6383422/attachments/3044485/5379055/bPOL48V-DRD7-4-Apr25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pc-co.com/epc/products/gan-fets-and-ics/epc215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ilcraft.com/en-us/products/rf/air-core-inductors/high-current-flatwire/1010vs-1212vs-2014vs/2014vs-251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cispace.com/pdf/optimization-of-shielded-pcb-air-core-toroids-for-high-5d27fr6u5k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pc.space/products/rad-hard-gan-drivers-and-power-stages-ics/epc7011l7sh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pc.space/products/demonstration-boards/epcsc401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.com/lit/ds/symlink/lmg3100r017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pc-co.com/epc/products/gan-fets-and-ics/epc2310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.com/lit/ds/symlink/lmg1210.pdf?ts=1781007561856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E735A5-60FB-A140-169E-0BFA7042F8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bPOL48/EPCS4001 </a:t>
            </a:r>
            <a:r>
              <a:rPr lang="hu-HU" dirty="0" err="1"/>
              <a:t>based</a:t>
            </a:r>
            <a:r>
              <a:rPr lang="hu-HU" dirty="0"/>
              <a:t> </a:t>
            </a:r>
            <a:r>
              <a:rPr lang="hu-HU" dirty="0" err="1"/>
              <a:t>power</a:t>
            </a:r>
            <a:r>
              <a:rPr lang="hu-HU" dirty="0"/>
              <a:t> </a:t>
            </a:r>
            <a:r>
              <a:rPr lang="hu-HU" dirty="0" err="1"/>
              <a:t>modules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3E3BC50-BDAD-E2AE-D752-46EF6CA844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8673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8FDE0-0058-91F0-9B5B-3B1B6F79F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07298603-496F-EEA9-EC7E-FA929EE63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987" y="3003825"/>
            <a:ext cx="6025837" cy="2948456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E3306EE-6298-26C3-A38E-86B1A7BB9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LMG1210 + EPC2366 (</a:t>
            </a:r>
            <a:r>
              <a:rPr lang="hu-HU" dirty="0" err="1"/>
              <a:t>single</a:t>
            </a:r>
            <a:r>
              <a:rPr lang="hu-HU" dirty="0"/>
              <a:t> FET + driver IC)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CB0A297-A508-743A-A0C6-DF14B2F3F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36624" cy="4351338"/>
          </a:xfrm>
        </p:spPr>
        <p:txBody>
          <a:bodyPr/>
          <a:lstStyle/>
          <a:p>
            <a:r>
              <a:rPr lang="hu-HU" dirty="0"/>
              <a:t>LMG1210 is a 200V </a:t>
            </a:r>
            <a:r>
              <a:rPr lang="hu-HU" dirty="0" err="1"/>
              <a:t>half-bridge</a:t>
            </a:r>
            <a:r>
              <a:rPr lang="hu-HU" dirty="0"/>
              <a:t> </a:t>
            </a:r>
            <a:r>
              <a:rPr lang="hu-HU" dirty="0" err="1"/>
              <a:t>GaN</a:t>
            </a:r>
            <a:r>
              <a:rPr lang="hu-HU" dirty="0"/>
              <a:t> driver,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max</a:t>
            </a:r>
            <a:r>
              <a:rPr lang="hu-HU" dirty="0"/>
              <a:t> </a:t>
            </a:r>
            <a:r>
              <a:rPr lang="hu-HU" dirty="0">
                <a:highlight>
                  <a:srgbClr val="FFFF00"/>
                </a:highlight>
              </a:rPr>
              <a:t>10MHz</a:t>
            </a:r>
            <a:r>
              <a:rPr lang="hu-HU" dirty="0"/>
              <a:t> </a:t>
            </a:r>
            <a:r>
              <a:rPr lang="hu-HU" dirty="0" err="1"/>
              <a:t>operation</a:t>
            </a:r>
            <a:endParaRPr lang="hu-HU" dirty="0"/>
          </a:p>
          <a:p>
            <a:r>
              <a:rPr lang="hu-HU" dirty="0"/>
              <a:t>EPC2366’s </a:t>
            </a:r>
            <a:r>
              <a:rPr lang="hu-HU" dirty="0" err="1"/>
              <a:t>serial</a:t>
            </a:r>
            <a:r>
              <a:rPr lang="hu-HU" dirty="0"/>
              <a:t> </a:t>
            </a:r>
            <a:r>
              <a:rPr lang="hu-HU" dirty="0" err="1"/>
              <a:t>resistance</a:t>
            </a:r>
            <a:r>
              <a:rPr lang="hu-HU" dirty="0"/>
              <a:t> is </a:t>
            </a:r>
            <a:r>
              <a:rPr lang="hu-HU" dirty="0">
                <a:highlight>
                  <a:srgbClr val="FFFF00"/>
                </a:highlight>
              </a:rPr>
              <a:t>0.84m</a:t>
            </a:r>
            <a:r>
              <a:rPr lang="hu-HU" dirty="0">
                <a:highlight>
                  <a:srgbClr val="FFFF00"/>
                </a:highlight>
                <a:sym typeface="Symbol" panose="05050102010706020507" pitchFamily="18" charset="2"/>
              </a:rPr>
              <a:t></a:t>
            </a:r>
            <a:r>
              <a:rPr lang="hu-HU" dirty="0">
                <a:sym typeface="Symbol" panose="05050102010706020507" pitchFamily="18" charset="2"/>
              </a:rPr>
              <a:t> (40V)…</a:t>
            </a:r>
          </a:p>
          <a:p>
            <a:r>
              <a:rPr lang="hu-HU" dirty="0"/>
              <a:t>NO RAD-HARD</a:t>
            </a:r>
          </a:p>
          <a:p>
            <a:endParaRPr lang="hu-HU" dirty="0">
              <a:sym typeface="Symbol" panose="05050102010706020507" pitchFamily="18" charset="2"/>
            </a:endParaRPr>
          </a:p>
          <a:p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67389DB-8A13-93D6-BCF1-2E9E3B9D34BB}"/>
              </a:ext>
            </a:extLst>
          </p:cNvPr>
          <p:cNvSpPr txBox="1"/>
          <p:nvPr/>
        </p:nvSpPr>
        <p:spPr>
          <a:xfrm>
            <a:off x="838200" y="58076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hlinkClick r:id="rId3"/>
              </a:rPr>
              <a:t>https://www.analog.com/en/products/lt8418.html</a:t>
            </a:r>
            <a:r>
              <a:rPr lang="hu-HU" dirty="0"/>
              <a:t> 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4AB0A83-0833-097D-C337-3B1D81248F23}"/>
              </a:ext>
            </a:extLst>
          </p:cNvPr>
          <p:cNvSpPr txBox="1"/>
          <p:nvPr/>
        </p:nvSpPr>
        <p:spPr>
          <a:xfrm>
            <a:off x="838200" y="60969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hlinkClick r:id="rId4"/>
              </a:rPr>
              <a:t>https://epc-co.com/epc/products/gan-fets-and-ics/epc2366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8554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EF1B7DD-5955-306E-734A-E27DF42FC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Conclusion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89FEF91-034D-30F0-61C5-151FCB2C8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noProof="0" dirty="0"/>
              <a:t>Because we need a rad-hard modules, we have no option in component selection </a:t>
            </a:r>
            <a:r>
              <a:rPr lang="en-US" noProof="0" dirty="0">
                <a:sym typeface="Wingdings" panose="05000000000000000000" pitchFamily="2" charset="2"/>
              </a:rPr>
              <a:t> bPOL48/ECPS4001 + </a:t>
            </a:r>
            <a:r>
              <a:rPr lang="en-US" noProof="0" dirty="0"/>
              <a:t>EPC2152</a:t>
            </a:r>
          </a:p>
          <a:p>
            <a:r>
              <a:rPr lang="en-US" noProof="0" dirty="0"/>
              <a:t>Cooling need to be solved </a:t>
            </a:r>
            <a:r>
              <a:rPr lang="en-US" noProof="0" dirty="0">
                <a:sym typeface="Wingdings" panose="05000000000000000000" pitchFamily="2" charset="2"/>
              </a:rPr>
              <a:t></a:t>
            </a:r>
          </a:p>
          <a:p>
            <a:pPr lvl="1"/>
            <a:r>
              <a:rPr lang="en-US" noProof="0" dirty="0" err="1">
                <a:sym typeface="Wingdings" panose="05000000000000000000" pitchFamily="2" charset="2"/>
              </a:rPr>
              <a:t>AlN</a:t>
            </a:r>
            <a:r>
              <a:rPr lang="en-US" noProof="0" dirty="0">
                <a:sym typeface="Wingdings" panose="05000000000000000000" pitchFamily="2" charset="2"/>
              </a:rPr>
              <a:t> PCB material?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Copper filled VIAs?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Bottom-up PCB design? (all component on bottom side, full plain on top side)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Heavy copper layers, or copper core?</a:t>
            </a:r>
          </a:p>
          <a:p>
            <a:r>
              <a:rPr lang="en-US" noProof="0" dirty="0">
                <a:sym typeface="Wingdings" panose="05000000000000000000" pitchFamily="2" charset="2"/>
              </a:rPr>
              <a:t>Coil design is critical for efficiency (and noise immunity) </a:t>
            </a:r>
          </a:p>
          <a:p>
            <a:pPr lvl="1"/>
            <a:r>
              <a:rPr lang="en-US" noProof="0" dirty="0"/>
              <a:t>Try out different topology to increase air core coil inductance (to reduce switching frequency)</a:t>
            </a:r>
          </a:p>
          <a:p>
            <a:pPr lvl="1"/>
            <a:r>
              <a:rPr lang="en-US" noProof="0" dirty="0"/>
              <a:t>Reduce coil DC resistance (heavy copper PCB, copper filled VIAs, </a:t>
            </a:r>
            <a:r>
              <a:rPr lang="hu-HU" dirty="0"/>
              <a:t>L</a:t>
            </a:r>
            <a:r>
              <a:rPr lang="en-US" noProof="0" dirty="0" err="1"/>
              <a:t>itz</a:t>
            </a:r>
            <a:r>
              <a:rPr lang="hu-HU" noProof="0" dirty="0"/>
              <a:t>/multi strand</a:t>
            </a:r>
            <a:r>
              <a:rPr lang="en-US" noProof="0" dirty="0"/>
              <a:t> tracing, PCB finishing…)</a:t>
            </a:r>
          </a:p>
          <a:p>
            <a:pPr lvl="1"/>
            <a:r>
              <a:rPr lang="en-US" noProof="0" dirty="0"/>
              <a:t>Compare shielding and toroid designs</a:t>
            </a:r>
          </a:p>
          <a:p>
            <a:r>
              <a:rPr lang="en-US" noProof="0" dirty="0"/>
              <a:t>Size reduction is needed?</a:t>
            </a:r>
          </a:p>
        </p:txBody>
      </p:sp>
    </p:spTree>
    <p:extLst>
      <p:ext uri="{BB962C8B-B14F-4D97-AF65-F5344CB8AC3E}">
        <p14:creationId xmlns:p14="http://schemas.microsoft.com/office/powerpoint/2010/main" val="370742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CF7057-7380-B584-0662-13BDCDDAC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bPOL48 </a:t>
            </a:r>
            <a:r>
              <a:rPr lang="hu-HU" dirty="0" err="1"/>
              <a:t>reference</a:t>
            </a:r>
            <a:r>
              <a:rPr lang="hu-HU" dirty="0"/>
              <a:t> design and </a:t>
            </a:r>
            <a:r>
              <a:rPr lang="hu-HU" dirty="0" err="1"/>
              <a:t>modules</a:t>
            </a:r>
            <a:r>
              <a:rPr lang="hu-HU" dirty="0"/>
              <a:t> (V2.1)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5ADEF1A0-180E-3D39-4DDB-3D1ED9F5A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64" y="2352394"/>
            <a:ext cx="4770852" cy="3497395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6EC1633-F945-710C-DB43-245160944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790" y="2352394"/>
            <a:ext cx="4109441" cy="3497396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9ED31D06-2FB5-4D8D-95B5-A04B4B702702}"/>
              </a:ext>
            </a:extLst>
          </p:cNvPr>
          <p:cNvSpPr txBox="1"/>
          <p:nvPr/>
        </p:nvSpPr>
        <p:spPr>
          <a:xfrm>
            <a:off x="6911790" y="18368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EDA-04866 with a </a:t>
            </a:r>
            <a:r>
              <a:rPr lang="hu-HU" dirty="0"/>
              <a:t>PCB and </a:t>
            </a:r>
            <a:r>
              <a:rPr lang="en-US" dirty="0"/>
              <a:t>ferrite inductor</a:t>
            </a:r>
            <a:endParaRPr lang="hu-HU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BE3616F6-E792-E9B6-6ABE-121895E5CF69}"/>
              </a:ext>
            </a:extLst>
          </p:cNvPr>
          <p:cNvSpPr txBox="1"/>
          <p:nvPr/>
        </p:nvSpPr>
        <p:spPr>
          <a:xfrm>
            <a:off x="999564" y="5925484"/>
            <a:ext cx="104976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600" dirty="0">
                <a:hlinkClick r:id="rId4"/>
              </a:rPr>
              <a:t>https://indico.cern.ch/event/1516886/contributions/6383422/attachments/3044485/5379055/bPOL48V-DRD7-4-Apr25.pdf</a:t>
            </a:r>
            <a:r>
              <a:rPr lang="hu-HU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3880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788E3E5-D570-A82C-7C3A-E2C59A20E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EPC2152, </a:t>
            </a:r>
            <a:r>
              <a:rPr lang="hu-HU" dirty="0" err="1"/>
              <a:t>GaN</a:t>
            </a:r>
            <a:r>
              <a:rPr lang="hu-HU" dirty="0"/>
              <a:t> </a:t>
            </a:r>
            <a:r>
              <a:rPr lang="hu-HU" dirty="0" err="1"/>
              <a:t>Half</a:t>
            </a:r>
            <a:r>
              <a:rPr lang="hu-HU" dirty="0"/>
              <a:t> </a:t>
            </a:r>
            <a:r>
              <a:rPr lang="hu-HU" dirty="0" err="1"/>
              <a:t>bridge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AF76282-C786-DE33-F333-59331D311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highlight>
                  <a:srgbClr val="FFFF00"/>
                </a:highlight>
              </a:rPr>
              <a:t>10m</a:t>
            </a:r>
            <a:r>
              <a:rPr lang="hu-HU" dirty="0">
                <a:highlight>
                  <a:srgbClr val="FFFF00"/>
                </a:highlight>
                <a:sym typeface="Symbol" panose="05050102010706020507" pitchFamily="18" charset="2"/>
              </a:rPr>
              <a:t></a:t>
            </a:r>
            <a:r>
              <a:rPr lang="hu-HU" dirty="0">
                <a:sym typeface="Symbol" panose="05050102010706020507" pitchFamily="18" charset="2"/>
              </a:rPr>
              <a:t>, 60V</a:t>
            </a:r>
            <a:r>
              <a:rPr lang="hu-HU" baseline="-25000" dirty="0">
                <a:sym typeface="Symbol" panose="05050102010706020507" pitchFamily="18" charset="2"/>
              </a:rPr>
              <a:t>DC</a:t>
            </a:r>
            <a:r>
              <a:rPr lang="hu-HU" dirty="0">
                <a:sym typeface="Symbol" panose="05050102010706020507" pitchFamily="18" charset="2"/>
              </a:rPr>
              <a:t>, </a:t>
            </a:r>
            <a:r>
              <a:rPr lang="hu-HU" dirty="0">
                <a:highlight>
                  <a:srgbClr val="FFFF00"/>
                </a:highlight>
                <a:sym typeface="Symbol" panose="05050102010706020507" pitchFamily="18" charset="2"/>
              </a:rPr>
              <a:t>3MHz</a:t>
            </a:r>
            <a:r>
              <a:rPr lang="hu-HU" dirty="0">
                <a:sym typeface="Symbol" panose="05050102010706020507" pitchFamily="18" charset="2"/>
              </a:rPr>
              <a:t>…</a:t>
            </a:r>
          </a:p>
          <a:p>
            <a:r>
              <a:rPr lang="hu-HU" dirty="0">
                <a:sym typeface="Symbol" panose="05050102010706020507" pitchFamily="18" charset="2"/>
              </a:rPr>
              <a:t>2.59 x 3.85mm</a:t>
            </a:r>
          </a:p>
          <a:p>
            <a:r>
              <a:rPr lang="hu-HU" dirty="0" err="1">
                <a:highlight>
                  <a:srgbClr val="FFFF00"/>
                </a:highlight>
                <a:sym typeface="Symbol" panose="05050102010706020507" pitchFamily="18" charset="2"/>
              </a:rPr>
              <a:t>RadHard</a:t>
            </a:r>
            <a:endParaRPr lang="hu-HU" dirty="0">
              <a:highlight>
                <a:srgbClr val="FFFF00"/>
              </a:highlight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09FF5EA-AE64-FC52-7893-4B00925AC59B}"/>
              </a:ext>
            </a:extLst>
          </p:cNvPr>
          <p:cNvSpPr txBox="1"/>
          <p:nvPr/>
        </p:nvSpPr>
        <p:spPr>
          <a:xfrm>
            <a:off x="838200" y="58076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hlinkClick r:id="rId2"/>
              </a:rPr>
              <a:t>https://epc-co.com/epc/products/gan-fets-and-ics/epc2152</a:t>
            </a:r>
            <a:r>
              <a:rPr lang="hu-HU" dirty="0"/>
              <a:t> </a:t>
            </a:r>
          </a:p>
        </p:txBody>
      </p:sp>
      <p:pic>
        <p:nvPicPr>
          <p:cNvPr id="2050" name="Picture 2" descr="EPC2152 ePower Stage">
            <a:extLst>
              <a:ext uri="{FF2B5EF4-FFF2-40B4-BE49-F238E27FC236}">
                <a16:creationId xmlns:a16="http://schemas.microsoft.com/office/drawing/2014/main" id="{15F3313F-355F-AA39-573D-76E6AEBF9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769" y="1825625"/>
            <a:ext cx="3531031" cy="23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48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lose up of 2014VS-251MED">
            <a:extLst>
              <a:ext uri="{FF2B5EF4-FFF2-40B4-BE49-F238E27FC236}">
                <a16:creationId xmlns:a16="http://schemas.microsoft.com/office/drawing/2014/main" id="{4332D3FA-87B0-F578-DD68-E3563B461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094" y="1321921"/>
            <a:ext cx="3438338" cy="34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9D026E5-4C4B-5930-DD86-FC437AA74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CoilCraft’s</a:t>
            </a:r>
            <a:r>
              <a:rPr lang="hu-HU" dirty="0"/>
              <a:t> air-</a:t>
            </a:r>
            <a:r>
              <a:rPr lang="hu-HU" dirty="0" err="1"/>
              <a:t>core</a:t>
            </a:r>
            <a:r>
              <a:rPr lang="hu-HU" dirty="0"/>
              <a:t> </a:t>
            </a:r>
            <a:r>
              <a:rPr lang="hu-HU" dirty="0" err="1"/>
              <a:t>power</a:t>
            </a:r>
            <a:r>
              <a:rPr lang="hu-HU" dirty="0"/>
              <a:t> </a:t>
            </a:r>
            <a:r>
              <a:rPr lang="hu-HU" dirty="0" err="1"/>
              <a:t>inductors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F3A6E42-76A6-96D1-3E07-9F15FD9F4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257nH, ~25A, </a:t>
            </a:r>
            <a:r>
              <a:rPr lang="hu-HU" dirty="0" err="1"/>
              <a:t>DCR</a:t>
            </a:r>
            <a:r>
              <a:rPr lang="hu-HU" baseline="-25000" dirty="0" err="1"/>
              <a:t>max</a:t>
            </a:r>
            <a:r>
              <a:rPr lang="hu-HU" dirty="0"/>
              <a:t>= 2.2m</a:t>
            </a:r>
            <a:r>
              <a:rPr lang="hu-HU" dirty="0">
                <a:sym typeface="Symbol" panose="05050102010706020507" pitchFamily="18" charset="2"/>
              </a:rPr>
              <a:t>, Q = 200 @50MHz</a:t>
            </a:r>
          </a:p>
          <a:p>
            <a:r>
              <a:rPr lang="hu-HU" dirty="0"/>
              <a:t>Open </a:t>
            </a:r>
            <a:r>
              <a:rPr lang="hu-HU" dirty="0" err="1"/>
              <a:t>magnetic</a:t>
            </a:r>
            <a:r>
              <a:rPr lang="hu-HU" dirty="0"/>
              <a:t> </a:t>
            </a:r>
            <a:r>
              <a:rPr lang="hu-HU" dirty="0" err="1"/>
              <a:t>field</a:t>
            </a:r>
            <a:endParaRPr lang="hu-HU" dirty="0"/>
          </a:p>
          <a:p>
            <a:r>
              <a:rPr lang="hu-HU" dirty="0" err="1"/>
              <a:t>High</a:t>
            </a:r>
            <a:r>
              <a:rPr lang="hu-HU" dirty="0"/>
              <a:t> </a:t>
            </a:r>
            <a:r>
              <a:rPr lang="hu-HU" dirty="0" err="1"/>
              <a:t>force</a:t>
            </a:r>
            <a:r>
              <a:rPr lang="hu-HU" dirty="0"/>
              <a:t> in </a:t>
            </a:r>
            <a:r>
              <a:rPr lang="hu-HU" dirty="0" err="1"/>
              <a:t>magnetic</a:t>
            </a:r>
            <a:r>
              <a:rPr lang="hu-HU" dirty="0"/>
              <a:t> </a:t>
            </a:r>
            <a:r>
              <a:rPr lang="hu-HU" dirty="0" err="1"/>
              <a:t>field</a:t>
            </a:r>
            <a:r>
              <a:rPr lang="hu-HU" dirty="0"/>
              <a:t>..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>
              <a:hlinkClick r:id="rId3"/>
            </a:endParaRPr>
          </a:p>
          <a:p>
            <a:pPr marL="0" indent="0">
              <a:buNone/>
            </a:pPr>
            <a:r>
              <a:rPr lang="hu-HU" dirty="0">
                <a:hlinkClick r:id="rId3"/>
              </a:rPr>
              <a:t>https://www.coilcraft.com/en-us/products/rf/air-core-inductors/high-current-flatwire/1010vs-1212vs-2014vs/2014vs-251/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9221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4925CB-808D-56E6-36EF-144D3AF7C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PCB </a:t>
            </a:r>
            <a:r>
              <a:rPr lang="hu-HU" dirty="0" err="1"/>
              <a:t>based</a:t>
            </a:r>
            <a:r>
              <a:rPr lang="hu-HU" dirty="0"/>
              <a:t> air </a:t>
            </a:r>
            <a:r>
              <a:rPr lang="hu-HU" dirty="0" err="1"/>
              <a:t>core</a:t>
            </a:r>
            <a:r>
              <a:rPr lang="hu-HU" dirty="0"/>
              <a:t> (</a:t>
            </a:r>
            <a:r>
              <a:rPr lang="hu-HU" dirty="0" err="1"/>
              <a:t>toroid</a:t>
            </a:r>
            <a:r>
              <a:rPr lang="hu-HU" dirty="0"/>
              <a:t>)</a:t>
            </a:r>
            <a:r>
              <a:rPr lang="hu-HU" dirty="0" err="1"/>
              <a:t>coil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678CB08-583F-94B7-11A9-AF9EAA4E3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5753" cy="4116943"/>
          </a:xfrm>
        </p:spPr>
        <p:txBody>
          <a:bodyPr/>
          <a:lstStyle/>
          <a:p>
            <a:r>
              <a:rPr lang="hu-HU" dirty="0" err="1"/>
              <a:t>small</a:t>
            </a:r>
            <a:r>
              <a:rPr lang="hu-HU" dirty="0"/>
              <a:t> </a:t>
            </a:r>
            <a:r>
              <a:rPr lang="hu-HU" dirty="0" err="1"/>
              <a:t>field</a:t>
            </a:r>
            <a:r>
              <a:rPr lang="hu-HU" dirty="0"/>
              <a:t> </a:t>
            </a:r>
            <a:r>
              <a:rPr lang="hu-HU" dirty="0" err="1"/>
              <a:t>emission</a:t>
            </a:r>
            <a:endParaRPr lang="hu-HU" dirty="0"/>
          </a:p>
          <a:p>
            <a:r>
              <a:rPr lang="hu-HU" dirty="0" err="1"/>
              <a:t>prone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mechanical</a:t>
            </a:r>
            <a:r>
              <a:rPr lang="hu-HU" dirty="0"/>
              <a:t> </a:t>
            </a:r>
            <a:r>
              <a:rPr lang="hu-HU" dirty="0" err="1"/>
              <a:t>vibration</a:t>
            </a:r>
            <a:endParaRPr lang="hu-HU" dirty="0"/>
          </a:p>
          <a:p>
            <a:r>
              <a:rPr lang="hu-HU" dirty="0" err="1"/>
              <a:t>easy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manufacture</a:t>
            </a:r>
            <a:endParaRPr lang="hu-HU" dirty="0"/>
          </a:p>
          <a:p>
            <a:r>
              <a:rPr lang="hu-HU" dirty="0" err="1"/>
              <a:t>good</a:t>
            </a:r>
            <a:r>
              <a:rPr lang="hu-HU" dirty="0"/>
              <a:t> </a:t>
            </a:r>
            <a:r>
              <a:rPr lang="hu-HU" dirty="0" err="1"/>
              <a:t>power</a:t>
            </a:r>
            <a:r>
              <a:rPr lang="hu-HU" dirty="0"/>
              <a:t> </a:t>
            </a:r>
            <a:r>
              <a:rPr lang="hu-HU" dirty="0" err="1"/>
              <a:t>density</a:t>
            </a:r>
            <a:endParaRPr lang="hu-HU" dirty="0"/>
          </a:p>
          <a:p>
            <a:r>
              <a:rPr lang="hu-HU" dirty="0" err="1"/>
              <a:t>high</a:t>
            </a:r>
            <a:r>
              <a:rPr lang="hu-HU" dirty="0"/>
              <a:t> </a:t>
            </a:r>
            <a:r>
              <a:rPr lang="hu-HU" dirty="0" err="1"/>
              <a:t>self</a:t>
            </a:r>
            <a:r>
              <a:rPr lang="hu-HU" dirty="0"/>
              <a:t> </a:t>
            </a:r>
            <a:r>
              <a:rPr lang="hu-HU" dirty="0" err="1"/>
              <a:t>resonance</a:t>
            </a:r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429C441-1D3E-2E10-EA9B-605D65936825}"/>
              </a:ext>
            </a:extLst>
          </p:cNvPr>
          <p:cNvSpPr txBox="1"/>
          <p:nvPr/>
        </p:nvSpPr>
        <p:spPr>
          <a:xfrm>
            <a:off x="838200" y="5942568"/>
            <a:ext cx="998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hlinkClick r:id="rId2"/>
              </a:rPr>
              <a:t>https://scispace.com/pdf/optimization-of-shielded-pcb-air-core-toroids-for-high-5d27fr6u5k.pdf</a:t>
            </a:r>
            <a:r>
              <a:rPr lang="hu-HU" dirty="0"/>
              <a:t>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7726C85-A24A-C93A-B74F-972D7089E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344" y="1482921"/>
            <a:ext cx="4914081" cy="432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05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B289F0D-0216-B115-63CF-DA6E0DB07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EPCS4001 (2025-04)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1317320-6540-1E89-462A-0D5E5738F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New </a:t>
            </a:r>
            <a:r>
              <a:rPr lang="hu-HU" dirty="0" err="1"/>
              <a:t>GaN</a:t>
            </a:r>
            <a:r>
              <a:rPr lang="hu-HU" dirty="0"/>
              <a:t> </a:t>
            </a:r>
            <a:r>
              <a:rPr lang="hu-HU" dirty="0" err="1"/>
              <a:t>half-bridge</a:t>
            </a:r>
            <a:r>
              <a:rPr lang="hu-HU" dirty="0"/>
              <a:t> (14m</a:t>
            </a:r>
            <a:r>
              <a:rPr lang="hu-HU" dirty="0">
                <a:sym typeface="Symbol" panose="05050102010706020507" pitchFamily="18" charset="2"/>
              </a:rPr>
              <a:t>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(</a:t>
            </a:r>
            <a:r>
              <a:rPr lang="en-US" dirty="0">
                <a:hlinkClick r:id="rId2"/>
              </a:rPr>
              <a:t>EPC7011L7SH</a:t>
            </a:r>
            <a:r>
              <a:rPr lang="hu-HU" dirty="0"/>
              <a:t>, </a:t>
            </a:r>
            <a:r>
              <a:rPr lang="en-US" dirty="0"/>
              <a:t>60V</a:t>
            </a:r>
            <a:r>
              <a:rPr lang="en-US" baseline="-25000" dirty="0"/>
              <a:t>DC</a:t>
            </a:r>
            <a:r>
              <a:rPr lang="hu-HU" dirty="0"/>
              <a:t>, </a:t>
            </a:r>
            <a:r>
              <a:rPr lang="en-US" dirty="0"/>
              <a:t>10A</a:t>
            </a:r>
            <a:r>
              <a:rPr lang="hu-HU" dirty="0"/>
              <a:t>)</a:t>
            </a:r>
          </a:p>
          <a:p>
            <a:r>
              <a:rPr lang="hu-HU" dirty="0" err="1"/>
              <a:t>Up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3MHz </a:t>
            </a:r>
            <a:r>
              <a:rPr lang="hu-HU" dirty="0" err="1"/>
              <a:t>operation</a:t>
            </a:r>
            <a:endParaRPr lang="hu-HU" dirty="0"/>
          </a:p>
          <a:p>
            <a:r>
              <a:rPr lang="hu-HU" dirty="0" err="1"/>
              <a:t>Space</a:t>
            </a:r>
            <a:r>
              <a:rPr lang="hu-HU" dirty="0"/>
              <a:t> </a:t>
            </a:r>
            <a:r>
              <a:rPr lang="hu-HU" dirty="0" err="1"/>
              <a:t>tolerant</a:t>
            </a:r>
            <a:r>
              <a:rPr lang="hu-HU" dirty="0"/>
              <a:t> </a:t>
            </a:r>
            <a:r>
              <a:rPr lang="hu-HU" dirty="0" err="1"/>
              <a:t>package</a:t>
            </a:r>
            <a:br>
              <a:rPr lang="hu-HU" dirty="0"/>
            </a:br>
            <a:r>
              <a:rPr lang="hu-HU" dirty="0">
                <a:sym typeface="Wingdings" panose="05000000000000000000" pitchFamily="2" charset="2"/>
              </a:rPr>
              <a:t> bit </a:t>
            </a:r>
            <a:r>
              <a:rPr lang="hu-HU" dirty="0" err="1">
                <a:sym typeface="Wingdings" panose="05000000000000000000" pitchFamily="2" charset="2"/>
              </a:rPr>
              <a:t>higher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err="1">
                <a:sym typeface="Wingdings" panose="05000000000000000000" pitchFamily="2" charset="2"/>
              </a:rPr>
              <a:t>channel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err="1">
                <a:sym typeface="Wingdings" panose="05000000000000000000" pitchFamily="2" charset="2"/>
              </a:rPr>
              <a:t>resitance</a:t>
            </a:r>
            <a:br>
              <a:rPr lang="hu-HU" dirty="0">
                <a:sym typeface="Wingdings" panose="05000000000000000000" pitchFamily="2" charset="2"/>
              </a:rPr>
            </a:br>
            <a:r>
              <a:rPr lang="hu-HU" dirty="0">
                <a:sym typeface="Wingdings" panose="05000000000000000000" pitchFamily="2" charset="2"/>
              </a:rPr>
              <a:t>(</a:t>
            </a:r>
            <a:r>
              <a:rPr lang="hu-HU" dirty="0" err="1">
                <a:sym typeface="Wingdings" panose="05000000000000000000" pitchFamily="2" charset="2"/>
              </a:rPr>
              <a:t>than</a:t>
            </a:r>
            <a:r>
              <a:rPr lang="hu-HU" dirty="0">
                <a:sym typeface="Wingdings" panose="05000000000000000000" pitchFamily="2" charset="2"/>
              </a:rPr>
              <a:t> EPC2152)</a:t>
            </a:r>
            <a:endParaRPr lang="hu-HU" dirty="0"/>
          </a:p>
          <a:p>
            <a:endParaRPr lang="hu-HU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6677C700-282D-02F7-D92D-87FDA47E72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EE307962-1724-BEC5-8D9A-92C1B319FB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12E7BF00-A9F9-F121-5E66-CE62B31D0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048" y="1825625"/>
            <a:ext cx="6110421" cy="3559269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9D27D4AB-7043-086A-FA1B-F1AC47607630}"/>
              </a:ext>
            </a:extLst>
          </p:cNvPr>
          <p:cNvSpPr txBox="1"/>
          <p:nvPr/>
        </p:nvSpPr>
        <p:spPr>
          <a:xfrm>
            <a:off x="1183341" y="585474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hlinkClick r:id="rId4"/>
              </a:rPr>
              <a:t>https://epc.space/products/demonstration-boards/epcsc401/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343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5C4348-A9B6-B2C6-2684-34DC44948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LMG3100R017 (</a:t>
            </a:r>
            <a:r>
              <a:rPr lang="hu-HU" dirty="0" err="1"/>
              <a:t>single</a:t>
            </a:r>
            <a:r>
              <a:rPr lang="hu-HU" dirty="0"/>
              <a:t> FET </a:t>
            </a:r>
            <a:r>
              <a:rPr lang="hu-HU" dirty="0" err="1"/>
              <a:t>with</a:t>
            </a:r>
            <a:r>
              <a:rPr lang="hu-HU" dirty="0"/>
              <a:t> driver)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06842A2-ADF5-72DD-3746-FC98D0AB7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Integrated 1.7mΩ (LMG3100R017) or </a:t>
            </a:r>
            <a:r>
              <a:rPr lang="en-US" sz="2400" dirty="0">
                <a:highlight>
                  <a:srgbClr val="FFFF00"/>
                </a:highlight>
              </a:rPr>
              <a:t>4.4mΩ </a:t>
            </a:r>
            <a:r>
              <a:rPr lang="en-US" sz="2400" dirty="0"/>
              <a:t>(LMG3100R044) </a:t>
            </a:r>
            <a:r>
              <a:rPr lang="en-US" sz="2400" dirty="0" err="1"/>
              <a:t>GaN</a:t>
            </a:r>
            <a:r>
              <a:rPr lang="en-US" sz="2400" dirty="0"/>
              <a:t> FET and driver</a:t>
            </a:r>
            <a:endParaRPr lang="hu-HU" sz="2400" dirty="0"/>
          </a:p>
          <a:p>
            <a:r>
              <a:rPr lang="en-US" sz="2400" dirty="0"/>
              <a:t>100V continuous, 120V pulsed voltage rating</a:t>
            </a:r>
            <a:endParaRPr lang="hu-HU" sz="2400" dirty="0"/>
          </a:p>
          <a:p>
            <a:r>
              <a:rPr lang="en-US" sz="2400" dirty="0" err="1"/>
              <a:t>Interated</a:t>
            </a:r>
            <a:r>
              <a:rPr lang="en-US" sz="2400" dirty="0"/>
              <a:t> high-side level shift and bootstrap</a:t>
            </a:r>
            <a:endParaRPr lang="hu-HU" sz="2400" dirty="0"/>
          </a:p>
          <a:p>
            <a:r>
              <a:rPr lang="en-US" sz="2400" dirty="0"/>
              <a:t>Two LMG3100 can form a half-bridge – No external level shifter needed</a:t>
            </a:r>
            <a:endParaRPr lang="hu-HU" sz="2400" dirty="0"/>
          </a:p>
          <a:p>
            <a:r>
              <a:rPr lang="en-US" sz="2400" dirty="0"/>
              <a:t>5V external bias power supply</a:t>
            </a:r>
            <a:endParaRPr lang="hu-HU" sz="2400" dirty="0"/>
          </a:p>
          <a:p>
            <a:r>
              <a:rPr lang="en-US" sz="2400" dirty="0"/>
              <a:t>Supports 3.3V and 5V input logic levels</a:t>
            </a:r>
            <a:endParaRPr lang="hu-HU" sz="2400" dirty="0"/>
          </a:p>
          <a:p>
            <a:r>
              <a:rPr lang="en-US" sz="2400" dirty="0"/>
              <a:t>High slew rate switching with low ringing</a:t>
            </a:r>
            <a:endParaRPr lang="hu-HU" sz="2400" dirty="0"/>
          </a:p>
          <a:p>
            <a:r>
              <a:rPr lang="en-US" sz="2400" dirty="0"/>
              <a:t>Gate driver capable of up to </a:t>
            </a:r>
            <a:r>
              <a:rPr lang="en-US" sz="2400" dirty="0">
                <a:highlight>
                  <a:srgbClr val="FFFF00"/>
                </a:highlight>
              </a:rPr>
              <a:t>10MHz</a:t>
            </a:r>
            <a:r>
              <a:rPr lang="en-US" sz="2400" dirty="0"/>
              <a:t> switching</a:t>
            </a:r>
            <a:endParaRPr lang="hu-HU" sz="2400" dirty="0"/>
          </a:p>
          <a:p>
            <a:r>
              <a:rPr lang="hu-HU" sz="2400" dirty="0"/>
              <a:t>NO RAD-HARD</a:t>
            </a:r>
          </a:p>
          <a:p>
            <a:endParaRPr lang="hu-HU" sz="240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AA03A19-6B3E-EC91-DD0B-5C0DB8F3B8EE}"/>
              </a:ext>
            </a:extLst>
          </p:cNvPr>
          <p:cNvSpPr txBox="1"/>
          <p:nvPr/>
        </p:nvSpPr>
        <p:spPr>
          <a:xfrm>
            <a:off x="6593541" y="58076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hlinkClick r:id="rId2"/>
              </a:rPr>
              <a:t>https://www.ti.com/lit/ds/symlink/lmg3100r017.pdf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2459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2FEE9D-283B-A76C-3501-025B8A2ED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EPC23104 (</a:t>
            </a:r>
            <a:r>
              <a:rPr lang="hu-HU" dirty="0" err="1"/>
              <a:t>half-bridge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driver)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BA63CD0-BA78-D0C4-9986-36CA112C5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100V, 15A, 1MHz, </a:t>
            </a:r>
            <a:r>
              <a:rPr lang="hu-HU" dirty="0">
                <a:highlight>
                  <a:srgbClr val="FFFF00"/>
                </a:highlight>
              </a:rPr>
              <a:t>8.7m</a:t>
            </a:r>
            <a:r>
              <a:rPr lang="hu-HU" dirty="0">
                <a:highlight>
                  <a:srgbClr val="FFFF00"/>
                </a:highlight>
                <a:sym typeface="Symbol" panose="05050102010706020507" pitchFamily="18" charset="2"/>
              </a:rPr>
              <a:t></a:t>
            </a:r>
            <a:r>
              <a:rPr lang="hu-HU" dirty="0">
                <a:sym typeface="Symbol" panose="05050102010706020507" pitchFamily="18" charset="2"/>
              </a:rPr>
              <a:t>, </a:t>
            </a:r>
            <a:r>
              <a:rPr lang="hu-HU" dirty="0"/>
              <a:t>3.5x3.5mm</a:t>
            </a:r>
          </a:p>
          <a:p>
            <a:r>
              <a:rPr lang="hu-HU" dirty="0"/>
              <a:t>NO RAD-HARD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C35AC47-33E3-D8E5-35E0-DAC6C90878E0}"/>
              </a:ext>
            </a:extLst>
          </p:cNvPr>
          <p:cNvSpPr txBox="1"/>
          <p:nvPr/>
        </p:nvSpPr>
        <p:spPr>
          <a:xfrm>
            <a:off x="838200" y="58076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hlinkClick r:id="rId2"/>
              </a:rPr>
              <a:t>https://epc-co.com/epc/products/gan-fets-and-ics/epc23104</a:t>
            </a:r>
            <a:r>
              <a:rPr lang="hu-HU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DA3238-8F8F-D0CA-23CF-4713F2072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57" y="2085975"/>
            <a:ext cx="38100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120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8E43E6-8F74-884D-C1B4-30DEFDDD2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i="0" u="none" strike="noStrike" baseline="0" dirty="0"/>
              <a:t>LMG2100R026 </a:t>
            </a:r>
            <a:r>
              <a:rPr lang="hu-HU" dirty="0"/>
              <a:t>(</a:t>
            </a:r>
            <a:r>
              <a:rPr lang="hu-HU" dirty="0" err="1"/>
              <a:t>half-bridge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driver)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8E7112-DEFF-71BE-B33E-EA2E8AD9C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0" i="0" u="none" strike="noStrike" baseline="0" dirty="0"/>
              <a:t>Integrated half-bridge </a:t>
            </a:r>
            <a:r>
              <a:rPr lang="en-US" sz="2000" b="0" i="0" u="none" strike="noStrike" baseline="0" dirty="0" err="1"/>
              <a:t>GaN</a:t>
            </a:r>
            <a:r>
              <a:rPr lang="en-US" sz="2000" b="0" i="0" u="none" strike="noStrike" baseline="0" dirty="0"/>
              <a:t> FETs and driver</a:t>
            </a:r>
          </a:p>
          <a:p>
            <a:pPr algn="l"/>
            <a:r>
              <a:rPr lang="en-US" sz="2000" b="0" i="0" u="none" strike="noStrike" baseline="0" dirty="0"/>
              <a:t>93V continuous, 100V pulsed voltage rating</a:t>
            </a:r>
          </a:p>
          <a:p>
            <a:pPr algn="l"/>
            <a:r>
              <a:rPr lang="en-US" sz="2000" b="0" i="0" u="none" strike="noStrike" baseline="0" dirty="0"/>
              <a:t>High slew rate switching with low ringing</a:t>
            </a:r>
          </a:p>
          <a:p>
            <a:pPr algn="l"/>
            <a:r>
              <a:rPr lang="en-US" sz="2000" b="0" i="0" u="none" strike="noStrike" baseline="0" dirty="0"/>
              <a:t>5V external bias power supply</a:t>
            </a:r>
          </a:p>
          <a:p>
            <a:pPr algn="l"/>
            <a:r>
              <a:rPr lang="en-US" sz="2000" b="0" i="0" u="none" strike="noStrike" baseline="0" dirty="0"/>
              <a:t>Supports 3.3V and 5V input logic levels</a:t>
            </a:r>
          </a:p>
          <a:p>
            <a:pPr algn="l"/>
            <a:r>
              <a:rPr lang="en-US" sz="2000" b="0" i="0" u="none" strike="noStrike" baseline="0" dirty="0"/>
              <a:t>Gate driver capable of up to 10MHz switching</a:t>
            </a:r>
            <a:endParaRPr lang="hu-HU" sz="2000" b="0" i="0" u="none" strike="noStrike" baseline="0" dirty="0"/>
          </a:p>
          <a:p>
            <a:pPr algn="l"/>
            <a:r>
              <a:rPr lang="hu-HU" sz="2000" dirty="0">
                <a:highlight>
                  <a:srgbClr val="FFFF00"/>
                </a:highlight>
              </a:rPr>
              <a:t>2.7m</a:t>
            </a:r>
            <a:r>
              <a:rPr lang="en-US" sz="2000" dirty="0">
                <a:highlight>
                  <a:srgbClr val="FFFF00"/>
                </a:highlight>
                <a:sym typeface="Symbol" panose="05050102010706020507" pitchFamily="18" charset="2"/>
              </a:rPr>
              <a:t></a:t>
            </a:r>
            <a:r>
              <a:rPr lang="hu-HU" sz="2000" dirty="0">
                <a:sym typeface="Symbol" panose="05050102010706020507" pitchFamily="18" charset="2"/>
              </a:rPr>
              <a:t> </a:t>
            </a:r>
            <a:r>
              <a:rPr lang="hu-HU" sz="2000" dirty="0" err="1">
                <a:sym typeface="Symbol" panose="05050102010706020507" pitchFamily="18" charset="2"/>
              </a:rPr>
              <a:t>High</a:t>
            </a:r>
            <a:r>
              <a:rPr lang="hu-HU" sz="2000" dirty="0">
                <a:sym typeface="Symbol" panose="05050102010706020507" pitchFamily="18" charset="2"/>
              </a:rPr>
              <a:t> </a:t>
            </a:r>
            <a:r>
              <a:rPr lang="hu-HU" sz="2000" dirty="0" err="1">
                <a:sym typeface="Symbol" panose="05050102010706020507" pitchFamily="18" charset="2"/>
              </a:rPr>
              <a:t>side</a:t>
            </a:r>
            <a:r>
              <a:rPr lang="hu-HU" sz="2000" dirty="0">
                <a:sym typeface="Symbol" panose="05050102010706020507" pitchFamily="18" charset="2"/>
              </a:rPr>
              <a:t>, </a:t>
            </a:r>
            <a:r>
              <a:rPr lang="hu-HU" sz="2000" dirty="0"/>
              <a:t>2.6m</a:t>
            </a:r>
            <a:r>
              <a:rPr lang="en-US" sz="2000" dirty="0">
                <a:sym typeface="Symbol" panose="05050102010706020507" pitchFamily="18" charset="2"/>
              </a:rPr>
              <a:t></a:t>
            </a:r>
            <a:r>
              <a:rPr lang="hu-HU" sz="2000" dirty="0">
                <a:sym typeface="Symbol" panose="05050102010706020507" pitchFamily="18" charset="2"/>
              </a:rPr>
              <a:t> Low </a:t>
            </a:r>
            <a:r>
              <a:rPr lang="hu-HU" sz="2000" dirty="0" err="1">
                <a:sym typeface="Symbol" panose="05050102010706020507" pitchFamily="18" charset="2"/>
              </a:rPr>
              <a:t>side</a:t>
            </a:r>
            <a:r>
              <a:rPr lang="hu-HU" sz="2000" dirty="0">
                <a:sym typeface="Symbol" panose="05050102010706020507" pitchFamily="18" charset="2"/>
              </a:rPr>
              <a:t> </a:t>
            </a:r>
            <a:r>
              <a:rPr lang="hu-HU" sz="2000" dirty="0" err="1">
                <a:sym typeface="Symbol" panose="05050102010706020507" pitchFamily="18" charset="2"/>
              </a:rPr>
              <a:t>GaN</a:t>
            </a:r>
            <a:r>
              <a:rPr lang="hu-HU" sz="2000" dirty="0">
                <a:sym typeface="Symbol" panose="05050102010706020507" pitchFamily="18" charset="2"/>
              </a:rPr>
              <a:t> FET </a:t>
            </a:r>
            <a:r>
              <a:rPr lang="hu-HU" sz="2000" dirty="0" err="1">
                <a:sym typeface="Symbol" panose="05050102010706020507" pitchFamily="18" charset="2"/>
              </a:rPr>
              <a:t>resistance</a:t>
            </a:r>
            <a:endParaRPr lang="hu-HU" sz="2000" dirty="0">
              <a:sym typeface="Symbol" panose="05050102010706020507" pitchFamily="18" charset="2"/>
            </a:endParaRPr>
          </a:p>
          <a:p>
            <a:r>
              <a:rPr lang="hu-HU" sz="2000" dirty="0"/>
              <a:t>NO RAD-HARD</a:t>
            </a:r>
          </a:p>
          <a:p>
            <a:pPr algn="l"/>
            <a:endParaRPr lang="hu-HU" sz="20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9B5E57D-B63D-1732-B8C4-C17B00795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964" y="1338906"/>
            <a:ext cx="4893194" cy="3268954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1305F035-B2CC-9019-C653-527F45FF514E}"/>
              </a:ext>
            </a:extLst>
          </p:cNvPr>
          <p:cNvSpPr txBox="1"/>
          <p:nvPr/>
        </p:nvSpPr>
        <p:spPr>
          <a:xfrm>
            <a:off x="838200" y="5733604"/>
            <a:ext cx="9170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hlinkClick r:id="rId3"/>
              </a:rPr>
              <a:t>https://www.ti.com/lit/ds/symlink/lmg1210.pdf?ts=1781007561856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2236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593</Words>
  <Application>Microsoft Office PowerPoint</Application>
  <PresentationFormat>Szélesvásznú</PresentationFormat>
  <Paragraphs>74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Wingdings</vt:lpstr>
      <vt:lpstr>Office-téma</vt:lpstr>
      <vt:lpstr>bPOL48/EPCS4001 based power modules</vt:lpstr>
      <vt:lpstr>bPOL48 reference design and modules (V2.1)</vt:lpstr>
      <vt:lpstr>EPC2152, GaN Half bridge</vt:lpstr>
      <vt:lpstr>CoilCraft’s air-core power inductors</vt:lpstr>
      <vt:lpstr>PCB based air core (toroid)coil</vt:lpstr>
      <vt:lpstr>EPCS4001 (2025-04)</vt:lpstr>
      <vt:lpstr>LMG3100R017 (single FET with driver)</vt:lpstr>
      <vt:lpstr>EPC23104 (half-bridge with driver)</vt:lpstr>
      <vt:lpstr>LMG2100R026 (half-bridge with driver)</vt:lpstr>
      <vt:lpstr>LMG1210 + EPC2366 (single FET + driver IC)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15</cp:revision>
  <dcterms:created xsi:type="dcterms:W3CDTF">2026-06-09T17:05:21Z</dcterms:created>
  <dcterms:modified xsi:type="dcterms:W3CDTF">2026-06-10T19:54:48Z</dcterms:modified>
</cp:coreProperties>
</file>