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6" r:id="rId7"/>
    <p:sldId id="260" r:id="rId8"/>
    <p:sldId id="261" r:id="rId9"/>
    <p:sldId id="262" r:id="rId10"/>
    <p:sldId id="263" r:id="rId11"/>
    <p:sldId id="267" r:id="rId12"/>
    <p:sldId id="265" r:id="rId1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29E70-B93D-A43B-30CE-09C5B66D3EDE}" v="799" dt="2026-06-08T21:50:53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nyhárt Tamás" userId="S::menyhart.tamas@inf.unideb.hu::7eeba7d2-eecb-4d1d-aa05-2e6976f2bf91" providerId="AD" clId="Web-{C8B29E70-B93D-A43B-30CE-09C5B66D3EDE}"/>
    <pc:docChg chg="addSld modSld sldOrd">
      <pc:chgData name="Menyhárt Tamás" userId="S::menyhart.tamas@inf.unideb.hu::7eeba7d2-eecb-4d1d-aa05-2e6976f2bf91" providerId="AD" clId="Web-{C8B29E70-B93D-A43B-30CE-09C5B66D3EDE}" dt="2026-06-08T21:50:53.872" v="486" actId="20577"/>
      <pc:docMkLst>
        <pc:docMk/>
      </pc:docMkLst>
      <pc:sldChg chg="addSp modSp">
        <pc:chgData name="Menyhárt Tamás" userId="S::menyhart.tamas@inf.unideb.hu::7eeba7d2-eecb-4d1d-aa05-2e6976f2bf91" providerId="AD" clId="Web-{C8B29E70-B93D-A43B-30CE-09C5B66D3EDE}" dt="2026-06-08T21:39:54.747" v="404" actId="1076"/>
        <pc:sldMkLst>
          <pc:docMk/>
          <pc:sldMk cId="0" sldId="256"/>
        </pc:sldMkLst>
        <pc:spChg chg="mod">
          <ac:chgData name="Menyhárt Tamás" userId="S::menyhart.tamas@inf.unideb.hu::7eeba7d2-eecb-4d1d-aa05-2e6976f2bf91" providerId="AD" clId="Web-{C8B29E70-B93D-A43B-30CE-09C5B66D3EDE}" dt="2026-06-08T20:57:33.101" v="4" actId="20577"/>
          <ac:spMkLst>
            <pc:docMk/>
            <pc:sldMk cId="0" sldId="256"/>
            <ac:spMk id="26" creationId="{00000000-0000-0000-0000-000000000000}"/>
          </ac:spMkLst>
        </pc:spChg>
        <pc:spChg chg="add mod">
          <ac:chgData name="Menyhárt Tamás" userId="S::menyhart.tamas@inf.unideb.hu::7eeba7d2-eecb-4d1d-aa05-2e6976f2bf91" providerId="AD" clId="Web-{C8B29E70-B93D-A43B-30CE-09C5B66D3EDE}" dt="2026-06-08T21:39:54.747" v="404" actId="1076"/>
          <ac:spMkLst>
            <pc:docMk/>
            <pc:sldMk cId="0" sldId="256"/>
            <ac:spMk id="28" creationId="{DFE07CBC-3A33-89B0-3117-EA82A5BC2767}"/>
          </ac:spMkLst>
        </pc:spChg>
      </pc:sldChg>
      <pc:sldChg chg="addSp delSp modSp">
        <pc:chgData name="Menyhárt Tamás" userId="S::menyhart.tamas@inf.unideb.hu::7eeba7d2-eecb-4d1d-aa05-2e6976f2bf91" providerId="AD" clId="Web-{C8B29E70-B93D-A43B-30CE-09C5B66D3EDE}" dt="2026-06-08T21:32:59.084" v="306" actId="20577"/>
        <pc:sldMkLst>
          <pc:docMk/>
          <pc:sldMk cId="0" sldId="257"/>
        </pc:sldMkLst>
        <pc:spChg chg="mod">
          <ac:chgData name="Menyhárt Tamás" userId="S::menyhart.tamas@inf.unideb.hu::7eeba7d2-eecb-4d1d-aa05-2e6976f2bf91" providerId="AD" clId="Web-{C8B29E70-B93D-A43B-30CE-09C5B66D3EDE}" dt="2026-06-08T20:58:28.213" v="9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0:59:22.497" v="12" actId="20577"/>
          <ac:spMkLst>
            <pc:docMk/>
            <pc:sldMk cId="0" sldId="257"/>
            <ac:spMk id="6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02:44.228" v="24" actId="20577"/>
          <ac:spMkLst>
            <pc:docMk/>
            <pc:sldMk cId="0" sldId="257"/>
            <ac:spMk id="9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32:59.084" v="306" actId="20577"/>
          <ac:spMkLst>
            <pc:docMk/>
            <pc:sldMk cId="0" sldId="257"/>
            <ac:spMk id="12" creationId="{00000000-0000-0000-0000-000000000000}"/>
          </ac:spMkLst>
        </pc:spChg>
        <pc:picChg chg="del">
          <ac:chgData name="Menyhárt Tamás" userId="S::menyhart.tamas@inf.unideb.hu::7eeba7d2-eecb-4d1d-aa05-2e6976f2bf91" providerId="AD" clId="Web-{C8B29E70-B93D-A43B-30CE-09C5B66D3EDE}" dt="2026-06-08T21:01:35.268" v="18"/>
          <ac:picMkLst>
            <pc:docMk/>
            <pc:sldMk cId="0" sldId="257"/>
            <ac:picMk id="14" creationId="{00000000-0000-0000-0000-000000000000}"/>
          </ac:picMkLst>
        </pc:picChg>
        <pc:picChg chg="add del mod">
          <ac:chgData name="Menyhárt Tamás" userId="S::menyhart.tamas@inf.unideb.hu::7eeba7d2-eecb-4d1d-aa05-2e6976f2bf91" providerId="AD" clId="Web-{C8B29E70-B93D-A43B-30CE-09C5B66D3EDE}" dt="2026-06-08T21:04:28.092" v="28"/>
          <ac:picMkLst>
            <pc:docMk/>
            <pc:sldMk cId="0" sldId="257"/>
            <ac:picMk id="15" creationId="{581B2EE4-628A-0300-A9F8-767702E47510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05:05.438" v="37" actId="1076"/>
          <ac:picMkLst>
            <pc:docMk/>
            <pc:sldMk cId="0" sldId="257"/>
            <ac:picMk id="16" creationId="{E285AA13-BC83-0F8B-70C9-C5F151DD2A9D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06:45.817" v="43" actId="1076"/>
          <ac:picMkLst>
            <pc:docMk/>
            <pc:sldMk cId="0" sldId="257"/>
            <ac:picMk id="17" creationId="{13753BEA-345C-4917-68C5-05BEB0A66932}"/>
          </ac:picMkLst>
        </pc:picChg>
      </pc:sldChg>
      <pc:sldChg chg="addSp delSp modSp">
        <pc:chgData name="Menyhárt Tamás" userId="S::menyhart.tamas@inf.unideb.hu::7eeba7d2-eecb-4d1d-aa05-2e6976f2bf91" providerId="AD" clId="Web-{C8B29E70-B93D-A43B-30CE-09C5B66D3EDE}" dt="2026-06-08T21:34:49.933" v="318" actId="20577"/>
        <pc:sldMkLst>
          <pc:docMk/>
          <pc:sldMk cId="0" sldId="258"/>
        </pc:sldMkLst>
        <pc:spChg chg="mod">
          <ac:chgData name="Menyhárt Tamás" userId="S::menyhart.tamas@inf.unideb.hu::7eeba7d2-eecb-4d1d-aa05-2e6976f2bf91" providerId="AD" clId="Web-{C8B29E70-B93D-A43B-30CE-09C5B66D3EDE}" dt="2026-06-08T21:08:45.354" v="63" actId="20577"/>
          <ac:spMkLst>
            <pc:docMk/>
            <pc:sldMk cId="0" sldId="258"/>
            <ac:spMk id="6" creationId="{00000000-0000-0000-0000-000000000000}"/>
          </ac:spMkLst>
        </pc:spChg>
        <pc:spChg chg="add del">
          <ac:chgData name="Menyhárt Tamás" userId="S::menyhart.tamas@inf.unideb.hu::7eeba7d2-eecb-4d1d-aa05-2e6976f2bf91" providerId="AD" clId="Web-{C8B29E70-B93D-A43B-30CE-09C5B66D3EDE}" dt="2026-06-08T21:10:25.827" v="71"/>
          <ac:spMkLst>
            <pc:docMk/>
            <pc:sldMk cId="0" sldId="258"/>
            <ac:spMk id="9" creationId="{9EED664A-A78E-5891-2FC9-F5A13CA16EE9}"/>
          </ac:spMkLst>
        </pc:spChg>
        <pc:spChg chg="add mod">
          <ac:chgData name="Menyhárt Tamás" userId="S::menyhart.tamas@inf.unideb.hu::7eeba7d2-eecb-4d1d-aa05-2e6976f2bf91" providerId="AD" clId="Web-{C8B29E70-B93D-A43B-30CE-09C5B66D3EDE}" dt="2026-06-08T21:34:49.933" v="318" actId="20577"/>
          <ac:spMkLst>
            <pc:docMk/>
            <pc:sldMk cId="0" sldId="258"/>
            <ac:spMk id="10" creationId="{92519BB2-A3DF-3394-5703-A108647FA5F4}"/>
          </ac:spMkLst>
        </pc:spChg>
        <pc:picChg chg="del">
          <ac:chgData name="Menyhárt Tamás" userId="S::menyhart.tamas@inf.unideb.hu::7eeba7d2-eecb-4d1d-aa05-2e6976f2bf91" providerId="AD" clId="Web-{C8B29E70-B93D-A43B-30CE-09C5B66D3EDE}" dt="2026-06-08T21:08:49.432" v="64"/>
          <ac:picMkLst>
            <pc:docMk/>
            <pc:sldMk cId="0" sldId="258"/>
            <ac:picMk id="7" creationId="{00000000-0000-0000-0000-000000000000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09:11.839" v="69" actId="1076"/>
          <ac:picMkLst>
            <pc:docMk/>
            <pc:sldMk cId="0" sldId="258"/>
            <ac:picMk id="8" creationId="{A54E2CD2-C438-6047-9FB3-2E46EBA4EFA7}"/>
          </ac:picMkLst>
        </pc:picChg>
      </pc:sldChg>
      <pc:sldChg chg="addSp delSp modSp">
        <pc:chgData name="Menyhárt Tamás" userId="S::menyhart.tamas@inf.unideb.hu::7eeba7d2-eecb-4d1d-aa05-2e6976f2bf91" providerId="AD" clId="Web-{C8B29E70-B93D-A43B-30CE-09C5B66D3EDE}" dt="2026-06-08T21:34:00.930" v="314" actId="1076"/>
        <pc:sldMkLst>
          <pc:docMk/>
          <pc:sldMk cId="0" sldId="259"/>
        </pc:sldMkLst>
        <pc:spChg chg="mod">
          <ac:chgData name="Menyhárt Tamás" userId="S::menyhart.tamas@inf.unideb.hu::7eeba7d2-eecb-4d1d-aa05-2e6976f2bf91" providerId="AD" clId="Web-{C8B29E70-B93D-A43B-30CE-09C5B66D3EDE}" dt="2026-06-08T21:27:45.867" v="213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31:07.032" v="273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30:31.577" v="270" actId="20577"/>
          <ac:spMkLst>
            <pc:docMk/>
            <pc:sldMk cId="0" sldId="259"/>
            <ac:spMk id="27" creationId="{00000000-0000-0000-0000-000000000000}"/>
          </ac:spMkLst>
        </pc:spChg>
        <pc:spChg chg="del mod">
          <ac:chgData name="Menyhárt Tamás" userId="S::menyhart.tamas@inf.unideb.hu::7eeba7d2-eecb-4d1d-aa05-2e6976f2bf91" providerId="AD" clId="Web-{C8B29E70-B93D-A43B-30CE-09C5B66D3EDE}" dt="2026-06-08T21:29:15.480" v="235"/>
          <ac:spMkLst>
            <pc:docMk/>
            <pc:sldMk cId="0" sldId="259"/>
            <ac:spMk id="29" creationId="{00000000-0000-0000-0000-000000000000}"/>
          </ac:spMkLst>
        </pc:spChg>
        <pc:spChg chg="add mod">
          <ac:chgData name="Menyhárt Tamás" userId="S::menyhart.tamas@inf.unideb.hu::7eeba7d2-eecb-4d1d-aa05-2e6976f2bf91" providerId="AD" clId="Web-{C8B29E70-B93D-A43B-30CE-09C5B66D3EDE}" dt="2026-06-08T21:32:12.863" v="299" actId="688"/>
          <ac:spMkLst>
            <pc:docMk/>
            <pc:sldMk cId="0" sldId="259"/>
            <ac:spMk id="33" creationId="{A55BB508-4A6B-7881-6FC0-59B4E169E971}"/>
          </ac:spMkLst>
        </pc:spChg>
        <pc:picChg chg="del mod">
          <ac:chgData name="Menyhárt Tamás" userId="S::menyhart.tamas@inf.unideb.hu::7eeba7d2-eecb-4d1d-aa05-2e6976f2bf91" providerId="AD" clId="Web-{C8B29E70-B93D-A43B-30CE-09C5B66D3EDE}" dt="2026-06-08T21:29:28.981" v="240"/>
          <ac:picMkLst>
            <pc:docMk/>
            <pc:sldMk cId="0" sldId="259"/>
            <ac:picMk id="28" creationId="{00000000-0000-0000-0000-000000000000}"/>
          </ac:picMkLst>
        </pc:picChg>
        <pc:picChg chg="del">
          <ac:chgData name="Menyhárt Tamás" userId="S::menyhart.tamas@inf.unideb.hu::7eeba7d2-eecb-4d1d-aa05-2e6976f2bf91" providerId="AD" clId="Web-{C8B29E70-B93D-A43B-30CE-09C5B66D3EDE}" dt="2026-06-08T21:27:47.883" v="214"/>
          <ac:picMkLst>
            <pc:docMk/>
            <pc:sldMk cId="0" sldId="259"/>
            <ac:picMk id="30" creationId="{00000000-0000-0000-0000-000000000000}"/>
          </ac:picMkLst>
        </pc:picChg>
        <pc:picChg chg="add del mod">
          <ac:chgData name="Menyhárt Tamás" userId="S::menyhart.tamas@inf.unideb.hu::7eeba7d2-eecb-4d1d-aa05-2e6976f2bf91" providerId="AD" clId="Web-{C8B29E70-B93D-A43B-30CE-09C5B66D3EDE}" dt="2026-06-08T21:29:30.606" v="241"/>
          <ac:picMkLst>
            <pc:docMk/>
            <pc:sldMk cId="0" sldId="259"/>
            <ac:picMk id="31" creationId="{1A672198-C3D5-DAF1-A1A7-C02E530FDA4A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33:36.789" v="309" actId="1076"/>
          <ac:picMkLst>
            <pc:docMk/>
            <pc:sldMk cId="0" sldId="259"/>
            <ac:picMk id="34" creationId="{D16E3FE7-7F2A-659D-A727-D9A75F885B23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34:00.930" v="314" actId="1076"/>
          <ac:picMkLst>
            <pc:docMk/>
            <pc:sldMk cId="0" sldId="259"/>
            <ac:picMk id="35" creationId="{C0745F7A-6D61-492E-65FF-6C991C28BE70}"/>
          </ac:picMkLst>
        </pc:picChg>
        <pc:cxnChg chg="add mod">
          <ac:chgData name="Menyhárt Tamás" userId="S::menyhart.tamas@inf.unideb.hu::7eeba7d2-eecb-4d1d-aa05-2e6976f2bf91" providerId="AD" clId="Web-{C8B29E70-B93D-A43B-30CE-09C5B66D3EDE}" dt="2026-06-08T21:31:24.799" v="277" actId="14100"/>
          <ac:cxnSpMkLst>
            <pc:docMk/>
            <pc:sldMk cId="0" sldId="259"/>
            <ac:cxnSpMk id="32" creationId="{7835FC1F-B6EB-E083-2836-B3BF4C5ACF8A}"/>
          </ac:cxnSpMkLst>
        </pc:cxnChg>
      </pc:sldChg>
      <pc:sldChg chg="addSp delSp modSp">
        <pc:chgData name="Menyhárt Tamás" userId="S::menyhart.tamas@inf.unideb.hu::7eeba7d2-eecb-4d1d-aa05-2e6976f2bf91" providerId="AD" clId="Web-{C8B29E70-B93D-A43B-30CE-09C5B66D3EDE}" dt="2026-06-08T21:46:07.013" v="447" actId="1076"/>
        <pc:sldMkLst>
          <pc:docMk/>
          <pc:sldMk cId="0" sldId="260"/>
        </pc:sldMkLst>
        <pc:spChg chg="mod">
          <ac:chgData name="Menyhárt Tamás" userId="S::menyhart.tamas@inf.unideb.hu::7eeba7d2-eecb-4d1d-aa05-2e6976f2bf91" providerId="AD" clId="Web-{C8B29E70-B93D-A43B-30CE-09C5B66D3EDE}" dt="2026-06-08T21:44:49.963" v="432" actId="14100"/>
          <ac:spMkLst>
            <pc:docMk/>
            <pc:sldMk cId="0" sldId="260"/>
            <ac:spMk id="7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4:46.025" v="431" actId="14100"/>
          <ac:spMkLst>
            <pc:docMk/>
            <pc:sldMk cId="0" sldId="260"/>
            <ac:spMk id="13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4:54.291" v="433" actId="14100"/>
          <ac:spMkLst>
            <pc:docMk/>
            <pc:sldMk cId="0" sldId="260"/>
            <ac:spMk id="19" creationId="{00000000-0000-0000-0000-000000000000}"/>
          </ac:spMkLst>
        </pc:spChg>
        <pc:spChg chg="del mod">
          <ac:chgData name="Menyhárt Tamás" userId="S::menyhart.tamas@inf.unideb.hu::7eeba7d2-eecb-4d1d-aa05-2e6976f2bf91" providerId="AD" clId="Web-{C8B29E70-B93D-A43B-30CE-09C5B66D3EDE}" dt="2026-06-08T21:45:12.667" v="438"/>
          <ac:spMkLst>
            <pc:docMk/>
            <pc:sldMk cId="0" sldId="260"/>
            <ac:spMk id="24" creationId="{00000000-0000-0000-0000-000000000000}"/>
          </ac:spMkLst>
        </pc:spChg>
        <pc:picChg chg="del mod">
          <ac:chgData name="Menyhárt Tamás" userId="S::menyhart.tamas@inf.unideb.hu::7eeba7d2-eecb-4d1d-aa05-2e6976f2bf91" providerId="AD" clId="Web-{C8B29E70-B93D-A43B-30CE-09C5B66D3EDE}" dt="2026-06-08T21:45:21.011" v="439"/>
          <ac:picMkLst>
            <pc:docMk/>
            <pc:sldMk cId="0" sldId="260"/>
            <ac:picMk id="25" creationId="{00000000-0000-0000-0000-000000000000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46:07.013" v="447" actId="1076"/>
          <ac:picMkLst>
            <pc:docMk/>
            <pc:sldMk cId="0" sldId="260"/>
            <ac:picMk id="26" creationId="{08B71FD9-3B03-A8B4-5A88-958FEC88D445}"/>
          </ac:picMkLst>
        </pc:picChg>
      </pc:sldChg>
      <pc:sldChg chg="addSp delSp modSp">
        <pc:chgData name="Menyhárt Tamás" userId="S::menyhart.tamas@inf.unideb.hu::7eeba7d2-eecb-4d1d-aa05-2e6976f2bf91" providerId="AD" clId="Web-{C8B29E70-B93D-A43B-30CE-09C5B66D3EDE}" dt="2026-06-08T21:41:47.752" v="425" actId="1076"/>
        <pc:sldMkLst>
          <pc:docMk/>
          <pc:sldMk cId="0" sldId="262"/>
        </pc:sldMkLst>
        <pc:picChg chg="del">
          <ac:chgData name="Menyhárt Tamás" userId="S::menyhart.tamas@inf.unideb.hu::7eeba7d2-eecb-4d1d-aa05-2e6976f2bf91" providerId="AD" clId="Web-{C8B29E70-B93D-A43B-30CE-09C5B66D3EDE}" dt="2026-06-08T21:40:32.608" v="405"/>
          <ac:picMkLst>
            <pc:docMk/>
            <pc:sldMk cId="0" sldId="262"/>
            <ac:picMk id="7" creationId="{00000000-0000-0000-0000-000000000000}"/>
          </ac:picMkLst>
        </pc:picChg>
        <pc:picChg chg="add del mod">
          <ac:chgData name="Menyhárt Tamás" userId="S::menyhart.tamas@inf.unideb.hu::7eeba7d2-eecb-4d1d-aa05-2e6976f2bf91" providerId="AD" clId="Web-{C8B29E70-B93D-A43B-30CE-09C5B66D3EDE}" dt="2026-06-08T21:40:41.655" v="407"/>
          <ac:picMkLst>
            <pc:docMk/>
            <pc:sldMk cId="0" sldId="262"/>
            <ac:picMk id="11" creationId="{B7F55F8E-F326-999B-151A-F872E627D90A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41:19.985" v="416" actId="1076"/>
          <ac:picMkLst>
            <pc:docMk/>
            <pc:sldMk cId="0" sldId="262"/>
            <ac:picMk id="12" creationId="{7271EC02-C13D-A396-6FF2-CEE0276361D2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41:13.938" v="414" actId="1076"/>
          <ac:picMkLst>
            <pc:docMk/>
            <pc:sldMk cId="0" sldId="262"/>
            <ac:picMk id="13" creationId="{972AE237-F75F-9FA0-EE0C-D99E8AE2C119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41:47.752" v="425" actId="1076"/>
          <ac:picMkLst>
            <pc:docMk/>
            <pc:sldMk cId="0" sldId="262"/>
            <ac:picMk id="14" creationId="{B1B5BC78-3562-E412-F717-E0C1C1BB2706}"/>
          </ac:picMkLst>
        </pc:picChg>
      </pc:sldChg>
      <pc:sldChg chg="modSp">
        <pc:chgData name="Menyhárt Tamás" userId="S::menyhart.tamas@inf.unideb.hu::7eeba7d2-eecb-4d1d-aa05-2e6976f2bf91" providerId="AD" clId="Web-{C8B29E70-B93D-A43B-30CE-09C5B66D3EDE}" dt="2026-06-08T21:42:45.098" v="427" actId="20577"/>
        <pc:sldMkLst>
          <pc:docMk/>
          <pc:sldMk cId="0" sldId="263"/>
        </pc:sldMkLst>
        <pc:spChg chg="mod">
          <ac:chgData name="Menyhárt Tamás" userId="S::menyhart.tamas@inf.unideb.hu::7eeba7d2-eecb-4d1d-aa05-2e6976f2bf91" providerId="AD" clId="Web-{C8B29E70-B93D-A43B-30CE-09C5B66D3EDE}" dt="2026-06-08T21:42:45.098" v="427" actId="20577"/>
          <ac:spMkLst>
            <pc:docMk/>
            <pc:sldMk cId="0" sldId="263"/>
            <ac:spMk id="14" creationId="{00000000-0000-0000-0000-000000000000}"/>
          </ac:spMkLst>
        </pc:spChg>
      </pc:sldChg>
      <pc:sldChg chg="modSp ord">
        <pc:chgData name="Menyhárt Tamás" userId="S::menyhart.tamas@inf.unideb.hu::7eeba7d2-eecb-4d1d-aa05-2e6976f2bf91" providerId="AD" clId="Web-{C8B29E70-B93D-A43B-30CE-09C5B66D3EDE}" dt="2026-06-08T21:43:36.507" v="430" actId="20577"/>
        <pc:sldMkLst>
          <pc:docMk/>
          <pc:sldMk cId="0" sldId="264"/>
        </pc:sldMkLst>
        <pc:spChg chg="mod">
          <ac:chgData name="Menyhárt Tamás" userId="S::menyhart.tamas@inf.unideb.hu::7eeba7d2-eecb-4d1d-aa05-2e6976f2bf91" providerId="AD" clId="Web-{C8B29E70-B93D-A43B-30CE-09C5B66D3EDE}" dt="2026-06-08T21:43:36.507" v="430" actId="20577"/>
          <ac:spMkLst>
            <pc:docMk/>
            <pc:sldMk cId="0" sldId="264"/>
            <ac:spMk id="5" creationId="{00000000-0000-0000-0000-000000000000}"/>
          </ac:spMkLst>
        </pc:spChg>
      </pc:sldChg>
      <pc:sldChg chg="modSp">
        <pc:chgData name="Menyhárt Tamás" userId="S::menyhart.tamas@inf.unideb.hu::7eeba7d2-eecb-4d1d-aa05-2e6976f2bf91" providerId="AD" clId="Web-{C8B29E70-B93D-A43B-30CE-09C5B66D3EDE}" dt="2026-06-08T21:50:53.872" v="486" actId="20577"/>
        <pc:sldMkLst>
          <pc:docMk/>
          <pc:sldMk cId="0" sldId="265"/>
        </pc:sldMkLst>
        <pc:spChg chg="mod">
          <ac:chgData name="Menyhárt Tamás" userId="S::menyhart.tamas@inf.unideb.hu::7eeba7d2-eecb-4d1d-aa05-2e6976f2bf91" providerId="AD" clId="Web-{C8B29E70-B93D-A43B-30CE-09C5B66D3EDE}" dt="2026-06-08T21:50:53.872" v="486" actId="20577"/>
          <ac:spMkLst>
            <pc:docMk/>
            <pc:sldMk cId="0" sldId="265"/>
            <ac:spMk id="12" creationId="{00000000-0000-0000-0000-000000000000}"/>
          </ac:spMkLst>
        </pc:spChg>
      </pc:sldChg>
      <pc:sldChg chg="addSp delSp modSp add replId">
        <pc:chgData name="Menyhárt Tamás" userId="S::menyhart.tamas@inf.unideb.hu::7eeba7d2-eecb-4d1d-aa05-2e6976f2bf91" providerId="AD" clId="Web-{C8B29E70-B93D-A43B-30CE-09C5B66D3EDE}" dt="2026-06-08T21:37:22.396" v="332" actId="1076"/>
        <pc:sldMkLst>
          <pc:docMk/>
          <pc:sldMk cId="3091864696" sldId="266"/>
        </pc:sldMkLst>
        <pc:spChg chg="del">
          <ac:chgData name="Menyhárt Tamás" userId="S::menyhart.tamas@inf.unideb.hu::7eeba7d2-eecb-4d1d-aa05-2e6976f2bf91" providerId="AD" clId="Web-{C8B29E70-B93D-A43B-30CE-09C5B66D3EDE}" dt="2026-06-08T21:35:10.387" v="320"/>
          <ac:spMkLst>
            <pc:docMk/>
            <pc:sldMk cId="3091864696" sldId="266"/>
            <ac:spMk id="27" creationId="{254EB933-1E75-5206-CC48-3F814862437E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36:42.972" v="327" actId="20577"/>
          <ac:spMkLst>
            <pc:docMk/>
            <pc:sldMk cId="3091864696" sldId="266"/>
            <ac:spMk id="29" creationId="{D4A4ECA5-7FEA-10A9-BD24-41938E3E9DA3}"/>
          </ac:spMkLst>
        </pc:spChg>
        <pc:picChg chg="del">
          <ac:chgData name="Menyhárt Tamás" userId="S::menyhart.tamas@inf.unideb.hu::7eeba7d2-eecb-4d1d-aa05-2e6976f2bf91" providerId="AD" clId="Web-{C8B29E70-B93D-A43B-30CE-09C5B66D3EDE}" dt="2026-06-08T21:35:02.293" v="319"/>
          <ac:picMkLst>
            <pc:docMk/>
            <pc:sldMk cId="3091864696" sldId="266"/>
            <ac:picMk id="28" creationId="{4039AE48-292C-4DB6-FAC4-C761803C3F1D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37:22.396" v="332" actId="1076"/>
          <ac:picMkLst>
            <pc:docMk/>
            <pc:sldMk cId="3091864696" sldId="266"/>
            <ac:picMk id="30" creationId="{418C6BDE-018E-38C1-75BA-08E13D41438D}"/>
          </ac:picMkLst>
        </pc:picChg>
      </pc:sldChg>
      <pc:sldChg chg="addSp delSp modSp add replId">
        <pc:chgData name="Menyhárt Tamás" userId="S::menyhart.tamas@inf.unideb.hu::7eeba7d2-eecb-4d1d-aa05-2e6976f2bf91" providerId="AD" clId="Web-{C8B29E70-B93D-A43B-30CE-09C5B66D3EDE}" dt="2026-06-08T21:50:06.588" v="482" actId="1076"/>
        <pc:sldMkLst>
          <pc:docMk/>
          <pc:sldMk cId="737006391" sldId="267"/>
        </pc:sldMkLst>
        <pc:spChg chg="mod">
          <ac:chgData name="Menyhárt Tamás" userId="S::menyhart.tamas@inf.unideb.hu::7eeba7d2-eecb-4d1d-aa05-2e6976f2bf91" providerId="AD" clId="Web-{C8B29E70-B93D-A43B-30CE-09C5B66D3EDE}" dt="2026-06-08T21:49:26.711" v="470" actId="1076"/>
          <ac:spMkLst>
            <pc:docMk/>
            <pc:sldMk cId="737006391" sldId="267"/>
            <ac:spMk id="2" creationId="{4BD225E7-2C31-13E9-EE4F-FBFD7E95972C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9:40.493" v="471" actId="1076"/>
          <ac:spMkLst>
            <pc:docMk/>
            <pc:sldMk cId="737006391" sldId="267"/>
            <ac:spMk id="10" creationId="{4BE1A8D5-0A3A-EF93-F76A-B3301920C21C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9:40.509" v="472" actId="1076"/>
          <ac:spMkLst>
            <pc:docMk/>
            <pc:sldMk cId="737006391" sldId="267"/>
            <ac:spMk id="11" creationId="{B2F5DD61-3869-DC31-595A-89EE9F8A6AC7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9:40.509" v="473" actId="1076"/>
          <ac:spMkLst>
            <pc:docMk/>
            <pc:sldMk cId="737006391" sldId="267"/>
            <ac:spMk id="12" creationId="{F1B616DE-C143-08B9-FACB-17E52EB4F64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9:52.806" v="477" actId="1076"/>
          <ac:spMkLst>
            <pc:docMk/>
            <pc:sldMk cId="737006391" sldId="267"/>
            <ac:spMk id="13" creationId="{50D98683-A7A5-6796-D7EC-A497F5DABC52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9:52.806" v="478" actId="1076"/>
          <ac:spMkLst>
            <pc:docMk/>
            <pc:sldMk cId="737006391" sldId="267"/>
            <ac:spMk id="14" creationId="{0FDE44BA-C9B7-2FC0-2ABF-90DB80D54363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9:52.806" v="479" actId="1076"/>
          <ac:spMkLst>
            <pc:docMk/>
            <pc:sldMk cId="737006391" sldId="267"/>
            <ac:spMk id="15" creationId="{0FA80C71-D73A-1DC1-A5D8-E22AB3B4D459}"/>
          </ac:spMkLst>
        </pc:spChg>
        <pc:spChg chg="del mod">
          <ac:chgData name="Menyhárt Tamás" userId="S::menyhart.tamas@inf.unideb.hu::7eeba7d2-eecb-4d1d-aa05-2e6976f2bf91" providerId="AD" clId="Web-{C8B29E70-B93D-A43B-30CE-09C5B66D3EDE}" dt="2026-06-08T21:48:41.272" v="461"/>
          <ac:spMkLst>
            <pc:docMk/>
            <pc:sldMk cId="737006391" sldId="267"/>
            <ac:spMk id="19" creationId="{01FFE576-87D0-B893-7451-95BD3726D66F}"/>
          </ac:spMkLst>
        </pc:spChg>
        <pc:spChg chg="del mod">
          <ac:chgData name="Menyhárt Tamás" userId="S::menyhart.tamas@inf.unideb.hu::7eeba7d2-eecb-4d1d-aa05-2e6976f2bf91" providerId="AD" clId="Web-{C8B29E70-B93D-A43B-30CE-09C5B66D3EDE}" dt="2026-06-08T21:48:37.740" v="459"/>
          <ac:spMkLst>
            <pc:docMk/>
            <pc:sldMk cId="737006391" sldId="267"/>
            <ac:spMk id="21" creationId="{A51A524B-1616-7A02-08F8-892E59700385}"/>
          </ac:spMkLst>
        </pc:spChg>
        <pc:spChg chg="del">
          <ac:chgData name="Menyhárt Tamás" userId="S::menyhart.tamas@inf.unideb.hu::7eeba7d2-eecb-4d1d-aa05-2e6976f2bf91" providerId="AD" clId="Web-{C8B29E70-B93D-A43B-30CE-09C5B66D3EDE}" dt="2026-06-08T21:48:17.661" v="451"/>
          <ac:spMkLst>
            <pc:docMk/>
            <pc:sldMk cId="737006391" sldId="267"/>
            <ac:spMk id="23" creationId="{0FE3105F-D2A6-8B36-9DA4-EAB9A67044D7}"/>
          </ac:spMkLst>
        </pc:spChg>
        <pc:spChg chg="del mod">
          <ac:chgData name="Menyhárt Tamás" userId="S::menyhart.tamas@inf.unideb.hu::7eeba7d2-eecb-4d1d-aa05-2e6976f2bf91" providerId="AD" clId="Web-{C8B29E70-B93D-A43B-30CE-09C5B66D3EDE}" dt="2026-06-08T21:48:29.287" v="457"/>
          <ac:spMkLst>
            <pc:docMk/>
            <pc:sldMk cId="737006391" sldId="267"/>
            <ac:spMk id="24" creationId="{50CE7FAC-8AB2-A516-B1A4-4E20CE3B5034}"/>
          </ac:spMkLst>
        </pc:spChg>
        <pc:spChg chg="del mod">
          <ac:chgData name="Menyhárt Tamás" userId="S::menyhart.tamas@inf.unideb.hu::7eeba7d2-eecb-4d1d-aa05-2e6976f2bf91" providerId="AD" clId="Web-{C8B29E70-B93D-A43B-30CE-09C5B66D3EDE}" dt="2026-06-08T21:48:25.927" v="455"/>
          <ac:spMkLst>
            <pc:docMk/>
            <pc:sldMk cId="737006391" sldId="267"/>
            <ac:spMk id="25" creationId="{D06D647C-7E15-0F8A-BC33-028AF00FC550}"/>
          </ac:spMkLst>
        </pc:spChg>
        <pc:picChg chg="del">
          <ac:chgData name="Menyhárt Tamás" userId="S::menyhart.tamas@inf.unideb.hu::7eeba7d2-eecb-4d1d-aa05-2e6976f2bf91" providerId="AD" clId="Web-{C8B29E70-B93D-A43B-30CE-09C5B66D3EDE}" dt="2026-06-08T21:48:15.818" v="450"/>
          <ac:picMkLst>
            <pc:docMk/>
            <pc:sldMk cId="737006391" sldId="267"/>
            <ac:picMk id="20" creationId="{A663FC45-1963-3F69-75A3-82395A39F003}"/>
          </ac:picMkLst>
        </pc:picChg>
        <pc:picChg chg="del">
          <ac:chgData name="Menyhárt Tamás" userId="S::menyhart.tamas@inf.unideb.hu::7eeba7d2-eecb-4d1d-aa05-2e6976f2bf91" providerId="AD" clId="Web-{C8B29E70-B93D-A43B-30CE-09C5B66D3EDE}" dt="2026-06-08T21:48:14.021" v="449"/>
          <ac:picMkLst>
            <pc:docMk/>
            <pc:sldMk cId="737006391" sldId="267"/>
            <ac:picMk id="22" creationId="{FC9C2F64-45ED-4D76-2F2C-8CE29A835C2E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50:06.588" v="482" actId="1076"/>
          <ac:picMkLst>
            <pc:docMk/>
            <pc:sldMk cId="737006391" sldId="267"/>
            <ac:picMk id="26" creationId="{9375E6F8-AC12-4BFA-3029-AB864C4905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2377440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4663440"/>
            <a:ext cx="12188952" cy="36576"/>
          </a:xfrm>
          <a:prstGeom prst="rect">
            <a:avLst/>
          </a:prstGeom>
          <a:solidFill>
            <a:srgbClr val="1A2A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48640" y="640080"/>
            <a:ext cx="1106424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600" b="1" i="0">
                <a:solidFill>
                  <a:srgbClr val="FFFFFF"/>
                </a:solidFill>
                <a:latin typeface="Calibri"/>
              </a:rPr>
              <a:t>ParticleCNNTransformer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600200"/>
            <a:ext cx="1106424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0" i="1">
                <a:solidFill>
                  <a:srgbClr val="00D4FF"/>
                </a:solidFill>
                <a:latin typeface="Calibri"/>
              </a:rPr>
              <a:t>Hierarchical CNN–Transformer for 3D Hadronic Shower Momentum Regression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8720" y="2697480"/>
            <a:ext cx="283464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280160" y="2724912"/>
            <a:ext cx="26517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900" b="1" i="0">
                <a:solidFill>
                  <a:srgbClr val="00D4FF"/>
                </a:solidFill>
                <a:latin typeface="Calibri"/>
              </a:rPr>
              <a:t>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0160" y="3017520"/>
            <a:ext cx="2651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CNN + 3-Stage Transformer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697480"/>
            <a:ext cx="283464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663440" y="2724912"/>
            <a:ext cx="26517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900" b="1" i="0">
                <a:solidFill>
                  <a:srgbClr val="00D4FF"/>
                </a:solidFill>
                <a:latin typeface="Calibri"/>
              </a:rPr>
              <a:t>Input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3440" y="3017520"/>
            <a:ext cx="2651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64³ Voxel Energy Grid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55280" y="2697480"/>
            <a:ext cx="283464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046720" y="2724912"/>
            <a:ext cx="26517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900" b="1" i="0">
                <a:solidFill>
                  <a:srgbClr val="00D4FF"/>
                </a:solidFill>
                <a:latin typeface="Calibri"/>
              </a:rPr>
              <a:t>Task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46720" y="3017520"/>
            <a:ext cx="2651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Proton Momentum Regression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3822191"/>
            <a:ext cx="1106424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1" i="0">
                <a:solidFill>
                  <a:srgbClr val="8899AA"/>
                </a:solidFill>
                <a:latin typeface="Calibri"/>
              </a:rPr>
              <a:t>Performance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4133087"/>
            <a:ext cx="2331720" cy="804672"/>
          </a:xfrm>
          <a:prstGeom prst="rect">
            <a:avLst/>
          </a:prstGeom>
          <a:solidFill>
            <a:srgbClr val="141E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2377440" y="4169663"/>
            <a:ext cx="214884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A8FF78"/>
                </a:solidFill>
                <a:latin typeface="Calibri"/>
              </a:rPr>
              <a:t>MAE = 1.085 GeV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77440" y="4526280"/>
            <a:ext cx="21488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0" i="0">
                <a:solidFill>
                  <a:srgbClr val="8899AA"/>
                </a:solidFill>
                <a:latin typeface="Calibri"/>
              </a:rPr>
              <a:t>Mean Absolute Error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37760" y="4133087"/>
            <a:ext cx="2331720" cy="804672"/>
          </a:xfrm>
          <a:prstGeom prst="rect">
            <a:avLst/>
          </a:prstGeom>
          <a:solidFill>
            <a:srgbClr val="141E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5029200" y="4169663"/>
            <a:ext cx="214884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6B6B"/>
                </a:solidFill>
                <a:latin typeface="Calibri"/>
              </a:rPr>
              <a:t>RMSE = 1.843 GeV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4526280"/>
            <a:ext cx="21488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0" i="0">
                <a:solidFill>
                  <a:srgbClr val="8899AA"/>
                </a:solidFill>
                <a:latin typeface="Calibri"/>
              </a:rPr>
              <a:t>Root Mean Square Error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89520" y="4133087"/>
            <a:ext cx="2331720" cy="804672"/>
          </a:xfrm>
          <a:prstGeom prst="rect">
            <a:avLst/>
          </a:prstGeom>
          <a:solidFill>
            <a:srgbClr val="141E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680960" y="4169663"/>
            <a:ext cx="214884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00D4FF"/>
                </a:solidFill>
                <a:latin typeface="Calibri"/>
              </a:rPr>
              <a:t>2.16 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80960" y="4526280"/>
            <a:ext cx="2148840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u-HU" sz="1000">
                <a:solidFill>
                  <a:srgbClr val="8899AA"/>
                </a:solidFill>
                <a:latin typeface="Calibri"/>
              </a:rPr>
              <a:t>A few trainable</a:t>
            </a:r>
            <a:r>
              <a:rPr sz="1000" b="0" i="0" dirty="0">
                <a:solidFill>
                  <a:srgbClr val="8899AA"/>
                </a:solidFill>
                <a:latin typeface="Calibri"/>
              </a:rPr>
              <a:t> Parameters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" y="6035040"/>
            <a:ext cx="1106424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0" i="1">
                <a:solidFill>
                  <a:srgbClr val="8899AA"/>
                </a:solidFill>
                <a:latin typeface="Calibri"/>
              </a:rPr>
              <a:t>Calorimeter Reconstruction  •  Deep Learning  •  Particle Physics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DFE07CBC-3A33-89B0-3117-EA82A5BC2767}"/>
              </a:ext>
            </a:extLst>
          </p:cNvPr>
          <p:cNvSpPr txBox="1"/>
          <p:nvPr/>
        </p:nvSpPr>
        <p:spPr>
          <a:xfrm>
            <a:off x="4403359" y="2109848"/>
            <a:ext cx="541177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200">
                <a:solidFill>
                  <a:schemeClr val="bg1"/>
                </a:solidFill>
                <a:ea typeface="Calibri"/>
                <a:cs typeface="Calibri"/>
              </a:rPr>
              <a:t>Tamás Menyhárt, Róbert Lakatos, Dr. András Hajdu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Regression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RMSE and MAPE across the full 1–20 GeV momentum range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" y="1170432"/>
            <a:ext cx="274320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1243584"/>
            <a:ext cx="25603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A8FF78"/>
                </a:solidFill>
                <a:latin typeface="Calibri"/>
              </a:rPr>
              <a:t>MAE = 1.085 GeV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737360"/>
            <a:ext cx="2560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Global mean absolute error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1840" y="1170432"/>
            <a:ext cx="274320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383280" y="1243584"/>
            <a:ext cx="25603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FF6B6B"/>
                </a:solidFill>
                <a:latin typeface="Calibri"/>
              </a:rPr>
              <a:t>RMSE = 1.843 GeV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3280" y="1737360"/>
            <a:ext cx="2560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Global root mean square error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920" y="1170432"/>
            <a:ext cx="265176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309359" y="1243584"/>
            <a:ext cx="246887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u-HU" sz="2000" b="1">
                <a:solidFill>
                  <a:srgbClr val="00D4FF"/>
                </a:solidFill>
                <a:latin typeface="Calibri"/>
              </a:rPr>
              <a:t>~</a:t>
            </a:r>
            <a:r>
              <a:rPr sz="2000" b="1" i="0">
                <a:solidFill>
                  <a:srgbClr val="00D4FF"/>
                </a:solidFill>
                <a:latin typeface="Calibri"/>
              </a:rPr>
              <a:t>10% MAPE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9359" y="1737360"/>
            <a:ext cx="2468879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At high momentum (10–20 GeV)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52560" y="1170432"/>
            <a:ext cx="265176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144000" y="1243584"/>
            <a:ext cx="2468879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8899AA"/>
                </a:solidFill>
                <a:latin typeface="Calibri"/>
              </a:rPr>
              <a:t>2.16 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0" y="1737360"/>
            <a:ext cx="2468879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Trainable parameters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" y="2212848"/>
            <a:ext cx="56692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0">
                <a:solidFill>
                  <a:srgbClr val="00D4FF"/>
                </a:solidFill>
                <a:latin typeface="Calibri"/>
              </a:rPr>
              <a:t>RMSE per Momentum Bin</a:t>
            </a:r>
          </a:p>
        </p:txBody>
      </p:sp>
      <p:pic>
        <p:nvPicPr>
          <p:cNvPr id="20" name="Picture 19" descr="rmse_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514600"/>
            <a:ext cx="5669280" cy="2743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72200" y="2212848"/>
            <a:ext cx="56692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0">
                <a:solidFill>
                  <a:srgbClr val="A8FF78"/>
                </a:solidFill>
                <a:latin typeface="Calibri"/>
              </a:rPr>
              <a:t>MAPE per Momentum Bin</a:t>
            </a:r>
          </a:p>
        </p:txBody>
      </p:sp>
      <p:pic>
        <p:nvPicPr>
          <p:cNvPr id="22" name="Picture 21" descr="mape_pl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514600"/>
            <a:ext cx="5669280" cy="2743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65760" y="5376672"/>
            <a:ext cx="11430000" cy="118872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548640" y="5422392"/>
            <a:ext cx="18288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0">
                <a:solidFill>
                  <a:srgbClr val="FF6B6B"/>
                </a:solidFill>
                <a:latin typeface="Calibri"/>
              </a:rPr>
              <a:t>Key Insight: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" y="5760720"/>
            <a:ext cx="1115568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CCDDEE"/>
                </a:solidFill>
                <a:latin typeface="Calibri"/>
              </a:rPr>
              <a:t>RMSE grows roughly linearly with true momentum — consistent with calorimeter stochastic resolution (σ/E ∝ 1/√E). MAPE converges to ~10% above 8 GeV, indicating stable relative performance at high energies. The elevated error at 1–2 GeV likely reflects shower containment effects at low energies.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7DB96-3126-35F3-E391-9506B5011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D225E7-2C31-13E9-EE4F-FBFD7E95972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6BF78A-8615-D0D9-2CF9-41ADD8550FF9}"/>
              </a:ext>
            </a:extLst>
          </p:cNvPr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C5B181-0E9F-8940-C955-A8653DA533BD}"/>
              </a:ext>
            </a:extLst>
          </p:cNvPr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21975-A988-E3E5-22D3-37592A5D00C7}"/>
              </a:ext>
            </a:extLst>
          </p:cNvPr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Regression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E42AA-D4DD-E077-4871-3DDE63811143}"/>
              </a:ext>
            </a:extLst>
          </p:cNvPr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RMSE and MAPE across the full 1–20 GeV momentum range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5B98C-D689-D2AB-132A-F9827EB5C4FB}"/>
              </a:ext>
            </a:extLst>
          </p:cNvPr>
          <p:cNvSpPr/>
          <p:nvPr/>
        </p:nvSpPr>
        <p:spPr>
          <a:xfrm>
            <a:off x="365760" y="1170432"/>
            <a:ext cx="274320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FCF50-D757-FEBA-8B0F-16C5C14A6F14}"/>
              </a:ext>
            </a:extLst>
          </p:cNvPr>
          <p:cNvSpPr txBox="1"/>
          <p:nvPr/>
        </p:nvSpPr>
        <p:spPr>
          <a:xfrm>
            <a:off x="457200" y="1243584"/>
            <a:ext cx="25603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A8FF78"/>
                </a:solidFill>
                <a:latin typeface="Calibri"/>
              </a:rPr>
              <a:t>MAE = 1.085 GeV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E224D-506B-5816-ED22-E33D94E031DD}"/>
              </a:ext>
            </a:extLst>
          </p:cNvPr>
          <p:cNvSpPr txBox="1"/>
          <p:nvPr/>
        </p:nvSpPr>
        <p:spPr>
          <a:xfrm>
            <a:off x="457200" y="1737360"/>
            <a:ext cx="2560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Global mean absolute error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1A8D5-0A3A-EF93-F76A-B3301920C21C}"/>
              </a:ext>
            </a:extLst>
          </p:cNvPr>
          <p:cNvSpPr/>
          <p:nvPr/>
        </p:nvSpPr>
        <p:spPr>
          <a:xfrm>
            <a:off x="410321" y="2265407"/>
            <a:ext cx="274320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5DD61-3869-DC31-595A-89EE9F8A6AC7}"/>
              </a:ext>
            </a:extLst>
          </p:cNvPr>
          <p:cNvSpPr txBox="1"/>
          <p:nvPr/>
        </p:nvSpPr>
        <p:spPr>
          <a:xfrm>
            <a:off x="501761" y="2338559"/>
            <a:ext cx="25603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FF6B6B"/>
                </a:solidFill>
                <a:latin typeface="Calibri"/>
              </a:rPr>
              <a:t>RMSE = 1.843 GeV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616DE-C143-08B9-FACB-17E52EB4F640}"/>
              </a:ext>
            </a:extLst>
          </p:cNvPr>
          <p:cNvSpPr txBox="1"/>
          <p:nvPr/>
        </p:nvSpPr>
        <p:spPr>
          <a:xfrm>
            <a:off x="501761" y="2832335"/>
            <a:ext cx="2560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Global root mean square error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D98683-A7A5-6796-D7EC-A497F5DABC52}"/>
              </a:ext>
            </a:extLst>
          </p:cNvPr>
          <p:cNvSpPr/>
          <p:nvPr/>
        </p:nvSpPr>
        <p:spPr>
          <a:xfrm>
            <a:off x="9070624" y="2275011"/>
            <a:ext cx="265176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E44BA-C9B7-2FC0-2ABF-90DB80D54363}"/>
              </a:ext>
            </a:extLst>
          </p:cNvPr>
          <p:cNvSpPr txBox="1"/>
          <p:nvPr/>
        </p:nvSpPr>
        <p:spPr>
          <a:xfrm>
            <a:off x="9162063" y="2348163"/>
            <a:ext cx="246887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u-HU" sz="2000" b="1">
                <a:solidFill>
                  <a:srgbClr val="00D4FF"/>
                </a:solidFill>
                <a:latin typeface="Calibri"/>
              </a:rPr>
              <a:t>~</a:t>
            </a:r>
            <a:r>
              <a:rPr sz="2000" b="1" i="0">
                <a:solidFill>
                  <a:srgbClr val="00D4FF"/>
                </a:solidFill>
                <a:latin typeface="Calibri"/>
              </a:rPr>
              <a:t>10% MAPE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80C71-D73A-1DC1-A5D8-E22AB3B4D459}"/>
              </a:ext>
            </a:extLst>
          </p:cNvPr>
          <p:cNvSpPr txBox="1"/>
          <p:nvPr/>
        </p:nvSpPr>
        <p:spPr>
          <a:xfrm>
            <a:off x="9162063" y="2841939"/>
            <a:ext cx="2468879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At high momentum (10–20 GeV)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C64E6B-05DE-BBCA-C770-CAD2FCFCA49B}"/>
              </a:ext>
            </a:extLst>
          </p:cNvPr>
          <p:cNvSpPr/>
          <p:nvPr/>
        </p:nvSpPr>
        <p:spPr>
          <a:xfrm>
            <a:off x="9052560" y="1170432"/>
            <a:ext cx="265176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CB8850-FA2D-2549-0117-DCF4F955D35C}"/>
              </a:ext>
            </a:extLst>
          </p:cNvPr>
          <p:cNvSpPr txBox="1"/>
          <p:nvPr/>
        </p:nvSpPr>
        <p:spPr>
          <a:xfrm>
            <a:off x="9144000" y="1243584"/>
            <a:ext cx="2468879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8899AA"/>
                </a:solidFill>
                <a:latin typeface="Calibri"/>
              </a:rPr>
              <a:t>2.16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4D4471-35AB-D3EC-BCFF-61CCE3152797}"/>
              </a:ext>
            </a:extLst>
          </p:cNvPr>
          <p:cNvSpPr txBox="1"/>
          <p:nvPr/>
        </p:nvSpPr>
        <p:spPr>
          <a:xfrm>
            <a:off x="9144000" y="1737360"/>
            <a:ext cx="2468879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Trainable parameters</a:t>
            </a:r>
          </a:p>
        </p:txBody>
      </p:sp>
      <p:pic>
        <p:nvPicPr>
          <p:cNvPr id="26" name="Kép 25" descr="A képen szöveg, képernyőkép, Színesség, Diagram látható&#10;&#10;Lehet, hogy az AI által létrehozott tartalom helytelen.">
            <a:extLst>
              <a:ext uri="{FF2B5EF4-FFF2-40B4-BE49-F238E27FC236}">
                <a16:creationId xmlns:a16="http://schemas.microsoft.com/office/drawing/2014/main" id="{9375E6F8-AC12-4BFA-3029-AB864C490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952" y="1243091"/>
            <a:ext cx="6292597" cy="54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0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Conclusions &amp; Outlook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Hierarchical CNN–Transformer proves effective for 3D shower momentum regression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" y="1170432"/>
            <a:ext cx="5577840" cy="36576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1280160"/>
            <a:ext cx="5303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Key Conclusions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581912"/>
            <a:ext cx="5257800" cy="3154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3-stage hierarchical attention reduces O(N²) complexity by ×7.8 vs flat transformer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Multi-scale CNN features + CLS token aggregation captures local and global shower structure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PCA of final CLS tokens shows a clean 1D momentum manifold — model internalised the physics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CrossScaleAttn consistently prioritises the coarsest scale (S3), matching physical intuition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MAE ~1.1 GeV and MAPE ~10% above 8 GeV — competitive for a 2M parameter 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0760" y="1170432"/>
            <a:ext cx="5760720" cy="36576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263640" y="1280160"/>
            <a:ext cx="54864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Future Directions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3640" y="1581912"/>
            <a:ext cx="5440680" cy="11310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Extend to multi-particle events and mixed hadron species (pion</a:t>
            </a:r>
            <a:r>
              <a:rPr lang="hu-HU"/>
              <a:t>)</a:t>
            </a:r>
            <a:endParaRPr/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Compare against graph neural networks (GNN) on the same dataset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rPr dirty="0"/>
              <a:t>• Investigate attention rollout for shower core </a:t>
            </a:r>
            <a:r>
              <a:rPr dirty="0" err="1"/>
              <a:t>localisation</a:t>
            </a:r>
            <a:endParaRPr dirty="0" err="1">
              <a:ea typeface="Calibri"/>
              <a:cs typeface="Calibri"/>
            </a:endParaRP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Scale to full calorimeter geometry (non-cubic, irregular segmentation)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Explore uncertainty quantification for physics analyses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760" y="4983480"/>
            <a:ext cx="11430000" cy="169164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1148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1" i="0">
                <a:solidFill>
                  <a:srgbClr val="8899AA"/>
                </a:solidFill>
                <a:latin typeface="Calibri"/>
              </a:rPr>
              <a:t>64³ Energy Grid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876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736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CNN (4 scales)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896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756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A8FF78"/>
                </a:solidFill>
                <a:latin typeface="Calibri"/>
              </a:rPr>
              <a:t>IntraSpatialAttn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492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352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FFB300"/>
                </a:solidFill>
                <a:latin typeface="Calibri"/>
              </a:rPr>
              <a:t>CrossScaleAttn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944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804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FF6B6B"/>
                </a:solidFill>
                <a:latin typeface="Calibri"/>
              </a:rPr>
              <a:t>InterBlockAttn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4108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6968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FFFFFF"/>
                </a:solidFill>
                <a:latin typeface="Calibri"/>
              </a:rPr>
              <a:t>Regression Head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1480" y="5029200"/>
            <a:ext cx="36576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1" i="0">
                <a:solidFill>
                  <a:srgbClr val="8899AA"/>
                </a:solidFill>
                <a:latin typeface="Calibri"/>
              </a:rPr>
              <a:t>Architecture Pipeline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u-HU" sz="3200" b="1">
                <a:solidFill>
                  <a:srgbClr val="FFFFFF"/>
                </a:solidFill>
                <a:latin typeface="Calibri"/>
              </a:rPr>
              <a:t>Problem statement</a:t>
            </a:r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dirty="0">
                <a:solidFill>
                  <a:srgbClr val="00D4FF"/>
                </a:solidFill>
                <a:ea typeface="+mn-lt"/>
                <a:cs typeface="+mn-lt"/>
              </a:rPr>
              <a:t>Why </a:t>
            </a:r>
            <a:r>
              <a:rPr lang="en-US" sz="1400" dirty="0">
                <a:solidFill>
                  <a:srgbClr val="00D4FF"/>
                </a:solidFill>
                <a:ea typeface="+mn-lt"/>
                <a:cs typeface="+mn-lt"/>
              </a:rPr>
              <a:t>3 levels of </a:t>
            </a:r>
            <a:r>
              <a:rPr lang="en-US" sz="1400">
                <a:solidFill>
                  <a:srgbClr val="00D4FF"/>
                </a:solidFill>
                <a:ea typeface="+mn-lt"/>
                <a:cs typeface="+mn-lt"/>
              </a:rPr>
              <a:t>self-attention</a:t>
            </a:r>
            <a:r>
              <a:rPr lang="en-US" sz="1400" dirty="0">
                <a:solidFill>
                  <a:srgbClr val="00D4FF"/>
                </a:solidFill>
                <a:ea typeface="+mn-lt"/>
                <a:cs typeface="+mn-lt"/>
              </a:rPr>
              <a:t> and CNN are important?</a:t>
            </a:r>
            <a:endParaRPr lang="hu-HU" dirty="0"/>
          </a:p>
        </p:txBody>
      </p:sp>
      <p:sp>
        <p:nvSpPr>
          <p:cNvPr id="7" name="Rectangle 6"/>
          <p:cNvSpPr/>
          <p:nvPr/>
        </p:nvSpPr>
        <p:spPr>
          <a:xfrm>
            <a:off x="365760" y="1234440"/>
            <a:ext cx="5212080" cy="256032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1344168"/>
            <a:ext cx="49377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The Physics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45920"/>
            <a:ext cx="4892040" cy="18389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Hadronic calorimeters measure particle showers deposited as </a:t>
            </a:r>
            <a:r>
              <a:rPr>
                <a:solidFill>
                  <a:srgbClr val="00B050"/>
                </a:solidFill>
              </a:rPr>
              <a:t>3D energy patterns</a:t>
            </a:r>
            <a:endParaRPr lang="hu-HU">
              <a:solidFill>
                <a:srgbClr val="00B050"/>
              </a:solidFill>
              <a:ea typeface="Calibri"/>
              <a:cs typeface="Calibri"/>
            </a:endParaRP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Incoming proton momentum (1–20 GeV) must be inferred from the shower topology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Traditional methods: calibration curves, linear weighting — limited for complex showers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rPr dirty="0"/>
              <a:t>• High-energy showers produce diffuse, multi-scale structures hard to </a:t>
            </a:r>
            <a:r>
              <a:rPr dirty="0" err="1"/>
              <a:t>characterise</a:t>
            </a:r>
            <a:r>
              <a:rPr dirty="0"/>
              <a:t> analytically</a:t>
            </a:r>
            <a:endParaRPr dirty="0">
              <a:ea typeface="Calibri"/>
              <a:cs typeface="Calibri"/>
            </a:endParaRP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rPr lang="en-US" sz="1200">
                <a:ea typeface="+mn-lt"/>
                <a:cs typeface="+mn-lt"/>
              </a:rPr>
              <a:t>• </a:t>
            </a:r>
            <a:r>
              <a:rPr lang="hu-HU">
                <a:ea typeface="+mn-lt"/>
                <a:cs typeface="+mn-lt"/>
              </a:rPr>
              <a:t>The model </a:t>
            </a:r>
            <a:r>
              <a:rPr lang="hu-HU">
                <a:solidFill>
                  <a:srgbClr val="00B050"/>
                </a:solidFill>
                <a:ea typeface="+mn-lt"/>
                <a:cs typeface="+mn-lt"/>
              </a:rPr>
              <a:t>lacks geometric awareness and the latent space is highly sparse.</a:t>
            </a:r>
            <a:endParaRPr lang="hu-HU">
              <a:solidFill>
                <a:srgbClr val="00B050"/>
              </a:solidFill>
              <a:ea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1234440"/>
            <a:ext cx="5852160" cy="256032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126480" y="1344168"/>
            <a:ext cx="557784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Why This Architecture?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0" y="1645920"/>
            <a:ext cx="5532120" cy="16235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Convolutional nets capture local features but struggle with long-range correlations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Plain transformers on </a:t>
            </a:r>
            <a:r>
              <a:rPr b="1">
                <a:solidFill>
                  <a:srgbClr val="FF0000"/>
                </a:solidFill>
              </a:rPr>
              <a:t>64³ = 262,144 tokens</a:t>
            </a:r>
            <a:r>
              <a:t>: prohibitive </a:t>
            </a:r>
            <a:r>
              <a:rPr b="1"/>
              <a:t>O(</a:t>
            </a:r>
            <a:r>
              <a:rPr b="1">
                <a:solidFill>
                  <a:srgbClr val="FF0000"/>
                </a:solidFill>
              </a:rPr>
              <a:t>N²</a:t>
            </a:r>
            <a:r>
              <a:rPr b="1"/>
              <a:t>) </a:t>
            </a:r>
            <a:r>
              <a:rPr b="1">
                <a:solidFill>
                  <a:srgbClr val="FF0000"/>
                </a:solidFill>
              </a:rPr>
              <a:t>attention cost</a:t>
            </a:r>
            <a:endParaRPr b="1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</a:t>
            </a:r>
            <a:r>
              <a:rPr>
                <a:solidFill>
                  <a:srgbClr val="00B050"/>
                </a:solidFill>
              </a:rPr>
              <a:t>Multi-scale processing </a:t>
            </a:r>
            <a:r>
              <a:t>naturally matches the </a:t>
            </a:r>
            <a:r>
              <a:rPr>
                <a:solidFill>
                  <a:srgbClr val="00B050"/>
                </a:solidFill>
              </a:rPr>
              <a:t>hierarchical structure of particle showers</a:t>
            </a:r>
            <a:endParaRPr>
              <a:solidFill>
                <a:srgbClr val="00B050"/>
              </a:solidFill>
              <a:ea typeface="Calibri"/>
              <a:cs typeface="Calibri"/>
            </a:endParaRP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rPr dirty="0"/>
              <a:t>• Attention mechanisms can learn which spatial regions drive the momentum estimate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>
                <a:ea typeface="+mn-lt"/>
                <a:cs typeface="+mn-lt"/>
              </a:rPr>
              <a:t>                                                       Density is </a:t>
            </a:r>
            <a:r>
              <a:rPr lang="hu-HU">
                <a:solidFill>
                  <a:srgbClr val="00B050"/>
                </a:solidFill>
                <a:ea typeface="+mn-lt"/>
                <a:cs typeface="+mn-lt"/>
              </a:rPr>
              <a:t>LOGARITHMIC </a:t>
            </a:r>
            <a:r>
              <a:rPr lang="hu-HU" sz="115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! </a:t>
            </a:r>
            <a:r>
              <a:rPr lang="hu-HU" sz="1150" dirty="0">
                <a:solidFill>
                  <a:srgbClr val="00B050"/>
                </a:solidFill>
                <a:latin typeface="Calibri"/>
                <a:ea typeface="+mn-lt"/>
                <a:cs typeface="+mn-lt"/>
              </a:rPr>
              <a:t>    </a:t>
            </a:r>
            <a:r>
              <a:rPr lang="hu-HU" sz="1100">
                <a:solidFill>
                  <a:srgbClr val="BBBEBF"/>
                </a:solidFill>
                <a:latin typeface="Consolas"/>
                <a:ea typeface="+mn-lt"/>
                <a:cs typeface="+mn-lt"/>
              </a:rPr>
              <a:t>MAE=1.0851|RMSE=1.8426</a:t>
            </a:r>
            <a:endParaRPr>
              <a:solidFill>
                <a:srgbClr val="00B050"/>
              </a:solidFill>
              <a:ea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" y="3931920"/>
            <a:ext cx="114300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0">
                <a:solidFill>
                  <a:srgbClr val="00D4FF"/>
                </a:solidFill>
                <a:latin typeface="Calibri"/>
              </a:rPr>
              <a:t>Sample Input Events — 3-Axis Energy Projections</a:t>
            </a:r>
          </a:p>
        </p:txBody>
      </p:sp>
      <p:pic>
        <p:nvPicPr>
          <p:cNvPr id="16" name="Kép 15" descr="A képen képernyőkép, 3D modellezés látható&#10;&#10;Lehet, hogy az AI által létrehozott tartalom helytelen.">
            <a:extLst>
              <a:ext uri="{FF2B5EF4-FFF2-40B4-BE49-F238E27FC236}">
                <a16:creationId xmlns:a16="http://schemas.microsoft.com/office/drawing/2014/main" id="{E285AA13-BC83-0F8B-70C9-C5F151DD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59" y="4259996"/>
            <a:ext cx="7452329" cy="2516202"/>
          </a:xfrm>
          <a:prstGeom prst="rect">
            <a:avLst/>
          </a:prstGeom>
        </p:spPr>
      </p:pic>
      <p:pic>
        <p:nvPicPr>
          <p:cNvPr id="17" name="Kép 16" descr="A képen szöveg, képernyőkép, Színesség, Diagram látható&#10;&#10;Lehet, hogy az AI által létrehozott tartalom helytelen.">
            <a:extLst>
              <a:ext uri="{FF2B5EF4-FFF2-40B4-BE49-F238E27FC236}">
                <a16:creationId xmlns:a16="http://schemas.microsoft.com/office/drawing/2014/main" id="{13753BEA-345C-4917-68C5-05BEB0A66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451" y="3327387"/>
            <a:ext cx="3939357" cy="3296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Model Architecture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sz="1400" b="0" i="0" dirty="0" err="1">
                <a:solidFill>
                  <a:srgbClr val="00D4FF"/>
                </a:solidFill>
                <a:latin typeface="Calibri"/>
              </a:rPr>
              <a:t>ParticleCNNTransformer</a:t>
            </a:r>
            <a:r>
              <a:rPr sz="1400" b="0" i="0" dirty="0">
                <a:solidFill>
                  <a:srgbClr val="00D4FF"/>
                </a:solidFill>
                <a:latin typeface="Calibri"/>
              </a:rPr>
              <a:t> — full pipeline overview</a:t>
            </a:r>
          </a:p>
        </p:txBody>
      </p:sp>
      <p:pic>
        <p:nvPicPr>
          <p:cNvPr id="8" name="Kép 7" descr="A képen szöveg, képernyőkép, Betűtípus, diagram látható&#10;&#10;Lehet, hogy az AI által létrehozott tartalom helytelen.">
            <a:extLst>
              <a:ext uri="{FF2B5EF4-FFF2-40B4-BE49-F238E27FC236}">
                <a16:creationId xmlns:a16="http://schemas.microsoft.com/office/drawing/2014/main" id="{A54E2CD2-C438-6047-9FB3-2E46EBA4E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56" y="1277470"/>
            <a:ext cx="7981808" cy="5340404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92519BB2-A3DF-3394-5703-A108647FA5F4}"/>
              </a:ext>
            </a:extLst>
          </p:cNvPr>
          <p:cNvSpPr txBox="1"/>
          <p:nvPr/>
        </p:nvSpPr>
        <p:spPr>
          <a:xfrm>
            <a:off x="8389208" y="1017039"/>
            <a:ext cx="3796183" cy="78483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u-HU" b="1">
                <a:solidFill>
                  <a:schemeClr val="bg1"/>
                </a:solidFill>
                <a:ea typeface="+mn-lt"/>
                <a:cs typeface="+mn-lt"/>
              </a:rPr>
              <a:t>Input tensor construction</a:t>
            </a:r>
            <a:r>
              <a:rPr lang="hu-H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hu-HU">
                <a:solidFill>
                  <a:srgbClr val="00B050"/>
                </a:solidFill>
                <a:ea typeface="+mn-lt"/>
                <a:cs typeface="+mn-lt"/>
              </a:rPr>
              <a:t>Two-channel input</a:t>
            </a:r>
            <a:r>
              <a:rPr lang="hu-HU">
                <a:solidFill>
                  <a:schemeClr val="bg1"/>
                </a:solidFill>
                <a:ea typeface="+mn-lt"/>
                <a:cs typeface="+mn-lt"/>
              </a:rPr>
              <a:t>: energy + complement (1 − energy) </a:t>
            </a:r>
            <a:endParaRPr lang="hu-HU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hu-HU">
                <a:solidFill>
                  <a:schemeClr val="bg1"/>
                </a:solidFill>
                <a:ea typeface="+mn-lt"/>
                <a:cs typeface="+mn-lt"/>
              </a:rPr>
              <a:t>Improves stability and representation richness</a:t>
            </a:r>
          </a:p>
          <a:p>
            <a:pPr marL="285750" indent="-285750">
              <a:buFont typeface="Arial"/>
              <a:buChar char="•"/>
            </a:pPr>
            <a:r>
              <a:rPr lang="hu-HU" b="1">
                <a:solidFill>
                  <a:schemeClr val="bg1"/>
                </a:solidFill>
                <a:ea typeface="+mn-lt"/>
                <a:cs typeface="+mn-lt"/>
              </a:rPr>
              <a:t>Hierarchical CNN levels (L0–L3)</a:t>
            </a:r>
            <a:endParaRPr lang="hu-HU">
              <a:solidFill>
                <a:schemeClr val="bg1"/>
              </a:solidFill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hu-HU">
                <a:solidFill>
                  <a:schemeClr val="bg1"/>
                </a:solidFill>
                <a:ea typeface="+mn-lt"/>
                <a:cs typeface="+mn-lt"/>
              </a:rPr>
              <a:t>Progressive downsampling: </a:t>
            </a:r>
            <a:r>
              <a:rPr lang="hu-HU">
                <a:solidFill>
                  <a:srgbClr val="00B050"/>
                </a:solidFill>
                <a:ea typeface="+mn-lt"/>
                <a:cs typeface="+mn-lt"/>
              </a:rPr>
              <a:t>64³ → 32³ → 16³ → 8³</a:t>
            </a:r>
            <a:r>
              <a:rPr lang="hu-H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u-HU" b="1">
                <a:solidFill>
                  <a:schemeClr val="bg1"/>
                </a:solidFill>
                <a:ea typeface="+mn-lt"/>
                <a:cs typeface="+mn-lt"/>
              </a:rPr>
              <a:t>IntraSpatialAttn</a:t>
            </a:r>
            <a:endParaRPr lang="hu-HU" b="1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hu-HU">
                <a:solidFill>
                  <a:schemeClr val="bg1"/>
                </a:solidFill>
                <a:ea typeface="+mn-lt"/>
                <a:cs typeface="+mn-lt"/>
              </a:rPr>
              <a:t>Splits each scale into spatial blocks (CLS token per block)</a:t>
            </a:r>
            <a:endParaRPr lang="hu-HU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hu-HU">
                <a:solidFill>
                  <a:schemeClr val="bg1"/>
                </a:solidFill>
                <a:ea typeface="+mn-lt"/>
                <a:cs typeface="+mn-lt"/>
              </a:rPr>
              <a:t>Capture local geometric patterns</a:t>
            </a:r>
            <a:endParaRPr lang="hu-HU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u-HU" b="1">
                <a:solidFill>
                  <a:schemeClr val="bg1"/>
                </a:solidFill>
              </a:rPr>
              <a:t>CrossScaleAttn </a:t>
            </a:r>
            <a:r>
              <a:rPr lang="hu-HU">
                <a:solidFill>
                  <a:schemeClr val="bg1"/>
                </a:solidFill>
              </a:rPr>
              <a:t>(multi-scale </a:t>
            </a:r>
            <a:r>
              <a:rPr lang="hu-HU" dirty="0">
                <a:solidFill>
                  <a:schemeClr val="bg1"/>
                </a:solidFill>
              </a:rPr>
              <a:t>fusion)</a:t>
            </a:r>
            <a:endParaRPr lang="hu-HU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hu-HU">
                <a:solidFill>
                  <a:schemeClr val="bg1"/>
                </a:solidFill>
                <a:ea typeface="+mn-lt"/>
                <a:cs typeface="+mn-lt"/>
              </a:rPr>
              <a:t>CLS token aggregates scale-wise information</a:t>
            </a:r>
            <a:endParaRPr lang="hu-HU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u-HU" b="1">
                <a:solidFill>
                  <a:schemeClr val="bg1"/>
                </a:solidFill>
                <a:ea typeface="+mn-lt"/>
                <a:cs typeface="+mn-lt"/>
              </a:rPr>
              <a:t>InterBlockAttn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>
                <a:solidFill>
                  <a:schemeClr val="bg1"/>
                </a:solidFill>
              </a:rPr>
              <a:t>(global aggregation)</a:t>
            </a:r>
            <a:endParaRPr lang="hu-HU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CCDDEE"/>
                </a:solidFill>
                <a:ea typeface="Calibri"/>
                <a:cs typeface="Calibri"/>
              </a:rPr>
              <a:t>O(</a:t>
            </a:r>
            <a:r>
              <a:rPr lang="en-US" b="1">
                <a:solidFill>
                  <a:srgbClr val="FF0000"/>
                </a:solidFill>
                <a:ea typeface="Calibri"/>
                <a:cs typeface="Calibri"/>
              </a:rPr>
              <a:t>N²</a:t>
            </a:r>
            <a:r>
              <a:rPr lang="en-US" b="1">
                <a:solidFill>
                  <a:srgbClr val="CCDDEE"/>
                </a:solidFill>
                <a:ea typeface="Calibri"/>
                <a:cs typeface="Calibri"/>
              </a:rPr>
              <a:t>) </a:t>
            </a:r>
            <a:r>
              <a:rPr lang="en-US" b="1">
                <a:solidFill>
                  <a:srgbClr val="FF0000"/>
                </a:solidFill>
                <a:ea typeface="Calibri"/>
                <a:cs typeface="Calibri"/>
              </a:rPr>
              <a:t>attention cost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now reduced with </a:t>
            </a:r>
            <a:r>
              <a:rPr lang="en-US">
                <a:solidFill>
                  <a:srgbClr val="00B050"/>
                </a:solidFill>
                <a:ea typeface="Calibri"/>
                <a:cs typeface="Calibri"/>
              </a:rPr>
              <a:t>3-level aggregation.</a:t>
            </a:r>
            <a:endParaRPr lang="hu-HU">
              <a:solidFill>
                <a:srgbClr val="00B050"/>
              </a:solidFill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lvl="1"/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Model Efficiency &amp; </a:t>
            </a:r>
            <a:r>
              <a:rPr lang="hu-HU" sz="3200" b="1">
                <a:solidFill>
                  <a:srgbClr val="FFFFFF"/>
                </a:solidFill>
                <a:latin typeface="Calibri"/>
              </a:rPr>
              <a:t>Parameters</a:t>
            </a:r>
            <a:endParaRPr sz="3200" b="1" i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2.16M parameters — transformer stages dominate; CNN backbone is lightweight</a:t>
            </a:r>
          </a:p>
        </p:txBody>
      </p:sp>
      <p:pic>
        <p:nvPicPr>
          <p:cNvPr id="7" name="Picture 6" descr="param_breakd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70432"/>
            <a:ext cx="5486400" cy="2377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5040" y="1234440"/>
            <a:ext cx="58521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Parameter Distribution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5040" y="1737360"/>
            <a:ext cx="16916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CCDDEE"/>
                </a:solidFill>
                <a:latin typeface="Calibri"/>
              </a:rPr>
              <a:t>CNN Backbone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8119" y="1755648"/>
            <a:ext cx="586767" cy="237744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8450607" y="1737360"/>
            <a:ext cx="16459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8899AA"/>
                </a:solidFill>
                <a:latin typeface="Calibri"/>
              </a:rPr>
              <a:t>289K  (13.4%)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5040" y="2249424"/>
            <a:ext cx="16916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CCDDEE"/>
                </a:solidFill>
                <a:latin typeface="Calibri"/>
              </a:rPr>
              <a:t>Stage 1 Intra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18119" y="2267712"/>
            <a:ext cx="903389" cy="237744"/>
          </a:xfrm>
          <a:prstGeom prst="rect">
            <a:avLst/>
          </a:prstGeom>
          <a:solidFill>
            <a:srgbClr val="A8FF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767229" y="2249424"/>
            <a:ext cx="16459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8899AA"/>
                </a:solidFill>
                <a:latin typeface="Calibri"/>
              </a:rPr>
              <a:t>445K  (20.6%)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5040" y="2761488"/>
            <a:ext cx="16916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CCDDEE"/>
                </a:solidFill>
                <a:latin typeface="Calibri"/>
              </a:rPr>
              <a:t>Stage 2 Cross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18119" y="2779776"/>
            <a:ext cx="900659" cy="237744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764499" y="2761488"/>
            <a:ext cx="16459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8899AA"/>
                </a:solidFill>
                <a:latin typeface="Calibri"/>
              </a:rPr>
              <a:t>443K  (20.5%)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5040" y="3273552"/>
            <a:ext cx="16916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CCDDEE"/>
                </a:solidFill>
                <a:latin typeface="Calibri"/>
              </a:rPr>
              <a:t>Stage 3 Inter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18119" y="3291840"/>
            <a:ext cx="1800928" cy="237744"/>
          </a:xfrm>
          <a:prstGeom prst="rect">
            <a:avLst/>
          </a:prstGeom>
          <a:solidFill>
            <a:srgbClr val="FF6B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9664768" y="3273552"/>
            <a:ext cx="16459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8899AA"/>
                </a:solidFill>
                <a:latin typeface="Calibri"/>
              </a:rPr>
              <a:t>886K  (41.0%)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5040" y="3785616"/>
            <a:ext cx="16916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CCDDEE"/>
                </a:solidFill>
                <a:latin typeface="Calibri"/>
              </a:rPr>
              <a:t>Pool + Head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18119" y="3803904"/>
            <a:ext cx="197374" cy="237744"/>
          </a:xfrm>
          <a:prstGeom prst="rect">
            <a:avLst/>
          </a:prstGeom>
          <a:solidFill>
            <a:srgbClr val="889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8061214" y="3785616"/>
            <a:ext cx="16459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8899AA"/>
                </a:solidFill>
                <a:latin typeface="Calibri"/>
              </a:rPr>
              <a:t>97K  (4.5%)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5760" y="3703320"/>
            <a:ext cx="11430000" cy="29260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548640" y="3813048"/>
            <a:ext cx="111556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Regularisation &amp; Training Techniques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" y="4114800"/>
            <a:ext cx="11109960" cy="2423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LayerScale (init 1e-4): residual paths open gradually — prevents early instability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DropPath / Stochastic Depth: drops entire residual paths per sample — stronger than Dropout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RMSNorm instead of LayerNorm: faster, no mean subtraction, matches LLaMA/Gemma design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AdamW with differential weight decay: LayerScale params exempt — prevents them being shrunk to zero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Linear warmup + cosine decay learning rate schedule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CNN Backbone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Depthwise-separable 3D convolutions across 4 resolution scales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02920" y="1234440"/>
            <a:ext cx="1828800" cy="73152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48640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00D4FF"/>
                </a:solidFill>
                <a:latin typeface="Calibri"/>
              </a:rPr>
              <a:t>L0  64³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32 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0008" y="1463040"/>
            <a:ext cx="320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7480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697480" y="1234440"/>
            <a:ext cx="1828800" cy="73152"/>
          </a:xfrm>
          <a:prstGeom prst="rect">
            <a:avLst/>
          </a:prstGeom>
          <a:solidFill>
            <a:srgbClr val="A8FF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743200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A8FF78"/>
                </a:solidFill>
                <a:latin typeface="Calibri"/>
              </a:rPr>
              <a:t>L1  32³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64 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4568" y="1463040"/>
            <a:ext cx="320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92040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4892040" y="1234440"/>
            <a:ext cx="1828800" cy="73152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4937759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B300"/>
                </a:solidFill>
                <a:latin typeface="Calibri"/>
              </a:rPr>
              <a:t>L2  16³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7759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128 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9127" y="1463040"/>
            <a:ext cx="320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86599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7086599" y="1234440"/>
            <a:ext cx="1828800" cy="73152"/>
          </a:xfrm>
          <a:prstGeom prst="rect">
            <a:avLst/>
          </a:prstGeom>
          <a:solidFill>
            <a:srgbClr val="FF6B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7132319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6B6B"/>
                </a:solidFill>
                <a:latin typeface="Calibri"/>
              </a:rPr>
              <a:t>L3  8³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32319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256 ch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" y="2212848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1">
                <a:solidFill>
                  <a:srgbClr val="8899AA"/>
                </a:solidFill>
                <a:latin typeface="Calibri"/>
              </a:rPr>
              <a:t>→ All projected to 8³ × d_model=192 for transformer input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3836" y="2257953"/>
            <a:ext cx="1143000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sz="1100" b="1" i="0" dirty="0">
                <a:solidFill>
                  <a:srgbClr val="00D4FF"/>
                </a:solidFill>
                <a:latin typeface="Calibri"/>
              </a:rPr>
              <a:t>CNN Feature Maps — Spatial Mean Activation per Channel</a:t>
            </a:r>
            <a:r>
              <a:rPr lang="hu-HU" sz="1100" b="1">
                <a:solidFill>
                  <a:srgbClr val="00D4FF"/>
                </a:solidFill>
                <a:latin typeface="Calibri"/>
              </a:rPr>
              <a:t> (Sample 1 and 2). Highest values: 0.1, 0.175, 0.35, 0.6</a:t>
            </a:r>
            <a:endParaRPr sz="1100" b="1" i="0">
              <a:solidFill>
                <a:srgbClr val="00D4FF"/>
              </a:solidFill>
              <a:latin typeface="Calibri"/>
            </a:endParaRPr>
          </a:p>
        </p:txBody>
      </p: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7835FC1F-B6EB-E083-2836-B3BF4C5ACF8A}"/>
              </a:ext>
            </a:extLst>
          </p:cNvPr>
          <p:cNvCxnSpPr/>
          <p:nvPr/>
        </p:nvCxnSpPr>
        <p:spPr>
          <a:xfrm>
            <a:off x="8336235" y="1434993"/>
            <a:ext cx="2441605" cy="770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A55BB508-4A6B-7881-6FC0-59B4E169E971}"/>
              </a:ext>
            </a:extLst>
          </p:cNvPr>
          <p:cNvSpPr txBox="1"/>
          <p:nvPr/>
        </p:nvSpPr>
        <p:spPr>
          <a:xfrm rot="1020000">
            <a:off x="9070193" y="1802672"/>
            <a:ext cx="258524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200">
                <a:solidFill>
                  <a:schemeClr val="bg1"/>
                </a:solidFill>
                <a:ea typeface="Calibri"/>
                <a:cs typeface="Calibri"/>
              </a:rPr>
              <a:t>Highest activations</a:t>
            </a:r>
          </a:p>
        </p:txBody>
      </p:sp>
      <p:pic>
        <p:nvPicPr>
          <p:cNvPr id="34" name="Kép 33" descr="A képen képernyőkép, Színesség, szöveg, művészet látható&#10;&#10;Lehet, hogy az AI által létrehozott tartalom helytelen.">
            <a:extLst>
              <a:ext uri="{FF2B5EF4-FFF2-40B4-BE49-F238E27FC236}">
                <a16:creationId xmlns:a16="http://schemas.microsoft.com/office/drawing/2014/main" id="{D16E3FE7-7F2A-659D-A727-D9A75F885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508" y="2566545"/>
            <a:ext cx="7994695" cy="2003456"/>
          </a:xfrm>
          <a:prstGeom prst="rect">
            <a:avLst/>
          </a:prstGeom>
        </p:spPr>
      </p:pic>
      <p:pic>
        <p:nvPicPr>
          <p:cNvPr id="35" name="Kép 34" descr="A képen képernyőkép, művészet látható&#10;&#10;Lehet, hogy az AI által létrehozott tartalom helytelen.">
            <a:extLst>
              <a:ext uri="{FF2B5EF4-FFF2-40B4-BE49-F238E27FC236}">
                <a16:creationId xmlns:a16="http://schemas.microsoft.com/office/drawing/2014/main" id="{C0745F7A-6D61-492E-65FF-6C991C28B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113" y="4574000"/>
            <a:ext cx="7985090" cy="20034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A9298-EA94-44D9-5105-250469306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5C83EC-A0DC-8787-A485-149CAD17643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9D4DAB-020C-4ABB-FEC7-309D727FF772}"/>
              </a:ext>
            </a:extLst>
          </p:cNvPr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372482-E73C-84FA-CC99-A5C955D8C43E}"/>
              </a:ext>
            </a:extLst>
          </p:cNvPr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12134-0877-9C35-207B-C67E92B66695}"/>
              </a:ext>
            </a:extLst>
          </p:cNvPr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CNN Backbone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D3391-1003-A55C-B380-9D33C7E7E5D6}"/>
              </a:ext>
            </a:extLst>
          </p:cNvPr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Depthwise-separable 3D convolutions across 4 resolution scales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65960-4446-F9C4-6FAD-4A77DE032FFD}"/>
              </a:ext>
            </a:extLst>
          </p:cNvPr>
          <p:cNvSpPr/>
          <p:nvPr/>
        </p:nvSpPr>
        <p:spPr>
          <a:xfrm>
            <a:off x="502920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099896-851C-EBF0-79F5-10861DD35366}"/>
              </a:ext>
            </a:extLst>
          </p:cNvPr>
          <p:cNvSpPr/>
          <p:nvPr/>
        </p:nvSpPr>
        <p:spPr>
          <a:xfrm>
            <a:off x="502920" y="1234440"/>
            <a:ext cx="1828800" cy="73152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2BBAE-6012-338A-F4F2-9DC1AEA8936F}"/>
              </a:ext>
            </a:extLst>
          </p:cNvPr>
          <p:cNvSpPr txBox="1"/>
          <p:nvPr/>
        </p:nvSpPr>
        <p:spPr>
          <a:xfrm>
            <a:off x="548640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00D4FF"/>
                </a:solidFill>
                <a:latin typeface="Calibri"/>
              </a:rPr>
              <a:t>L0  64³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C76E-5449-2FE9-10B4-A2128BCB9A51}"/>
              </a:ext>
            </a:extLst>
          </p:cNvPr>
          <p:cNvSpPr txBox="1"/>
          <p:nvPr/>
        </p:nvSpPr>
        <p:spPr>
          <a:xfrm>
            <a:off x="548640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32 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6B4E1-B24F-D028-2C01-15DAA562CD61}"/>
              </a:ext>
            </a:extLst>
          </p:cNvPr>
          <p:cNvSpPr txBox="1"/>
          <p:nvPr/>
        </p:nvSpPr>
        <p:spPr>
          <a:xfrm>
            <a:off x="2350008" y="1463040"/>
            <a:ext cx="320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728FB7-5D5E-D9AF-9D89-4BC2A9E7400E}"/>
              </a:ext>
            </a:extLst>
          </p:cNvPr>
          <p:cNvSpPr/>
          <p:nvPr/>
        </p:nvSpPr>
        <p:spPr>
          <a:xfrm>
            <a:off x="2697480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3562C0-176F-EA3A-700E-8C2359AAC0A0}"/>
              </a:ext>
            </a:extLst>
          </p:cNvPr>
          <p:cNvSpPr/>
          <p:nvPr/>
        </p:nvSpPr>
        <p:spPr>
          <a:xfrm>
            <a:off x="2697480" y="1234440"/>
            <a:ext cx="1828800" cy="73152"/>
          </a:xfrm>
          <a:prstGeom prst="rect">
            <a:avLst/>
          </a:prstGeom>
          <a:solidFill>
            <a:srgbClr val="A8FF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048567-44F8-958F-76CE-C60BF413812A}"/>
              </a:ext>
            </a:extLst>
          </p:cNvPr>
          <p:cNvSpPr txBox="1"/>
          <p:nvPr/>
        </p:nvSpPr>
        <p:spPr>
          <a:xfrm>
            <a:off x="2743200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A8FF78"/>
                </a:solidFill>
                <a:latin typeface="Calibri"/>
              </a:rPr>
              <a:t>L1  32³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C12A8-6A12-B8E3-8345-3E4348A971A4}"/>
              </a:ext>
            </a:extLst>
          </p:cNvPr>
          <p:cNvSpPr txBox="1"/>
          <p:nvPr/>
        </p:nvSpPr>
        <p:spPr>
          <a:xfrm>
            <a:off x="2743200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64 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848687-82A2-4947-7B3E-5D59E924D5EB}"/>
              </a:ext>
            </a:extLst>
          </p:cNvPr>
          <p:cNvSpPr txBox="1"/>
          <p:nvPr/>
        </p:nvSpPr>
        <p:spPr>
          <a:xfrm>
            <a:off x="4544568" y="1463040"/>
            <a:ext cx="320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A37885-1F79-4244-05E4-7CEFC1A5A3DF}"/>
              </a:ext>
            </a:extLst>
          </p:cNvPr>
          <p:cNvSpPr/>
          <p:nvPr/>
        </p:nvSpPr>
        <p:spPr>
          <a:xfrm>
            <a:off x="4892040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D09799-555C-179C-0330-9F320DCCC3F8}"/>
              </a:ext>
            </a:extLst>
          </p:cNvPr>
          <p:cNvSpPr/>
          <p:nvPr/>
        </p:nvSpPr>
        <p:spPr>
          <a:xfrm>
            <a:off x="4892040" y="1234440"/>
            <a:ext cx="1828800" cy="73152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17AAA-C9D5-54E8-926E-0925C22A5A47}"/>
              </a:ext>
            </a:extLst>
          </p:cNvPr>
          <p:cNvSpPr txBox="1"/>
          <p:nvPr/>
        </p:nvSpPr>
        <p:spPr>
          <a:xfrm>
            <a:off x="4937759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B300"/>
                </a:solidFill>
                <a:latin typeface="Calibri"/>
              </a:rPr>
              <a:t>L2  16³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298657-E9E7-24B3-1261-D0BC301E1F21}"/>
              </a:ext>
            </a:extLst>
          </p:cNvPr>
          <p:cNvSpPr txBox="1"/>
          <p:nvPr/>
        </p:nvSpPr>
        <p:spPr>
          <a:xfrm>
            <a:off x="4937759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128 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53F75B-BD14-E7C3-76CF-1CA941D08744}"/>
              </a:ext>
            </a:extLst>
          </p:cNvPr>
          <p:cNvSpPr txBox="1"/>
          <p:nvPr/>
        </p:nvSpPr>
        <p:spPr>
          <a:xfrm>
            <a:off x="6739127" y="1463040"/>
            <a:ext cx="320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47A6ED-8C39-8AD7-B411-4887BBAD5653}"/>
              </a:ext>
            </a:extLst>
          </p:cNvPr>
          <p:cNvSpPr/>
          <p:nvPr/>
        </p:nvSpPr>
        <p:spPr>
          <a:xfrm>
            <a:off x="7086599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CF072F-643E-D62E-92BA-BFFFE2DDD4CA}"/>
              </a:ext>
            </a:extLst>
          </p:cNvPr>
          <p:cNvSpPr/>
          <p:nvPr/>
        </p:nvSpPr>
        <p:spPr>
          <a:xfrm>
            <a:off x="7086599" y="1234440"/>
            <a:ext cx="1828800" cy="73152"/>
          </a:xfrm>
          <a:prstGeom prst="rect">
            <a:avLst/>
          </a:prstGeom>
          <a:solidFill>
            <a:srgbClr val="FF6B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D425D8-3C1C-46B6-8C3E-CF98C96F89E8}"/>
              </a:ext>
            </a:extLst>
          </p:cNvPr>
          <p:cNvSpPr txBox="1"/>
          <p:nvPr/>
        </p:nvSpPr>
        <p:spPr>
          <a:xfrm>
            <a:off x="7132319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6B6B"/>
                </a:solidFill>
                <a:latin typeface="Calibri"/>
              </a:rPr>
              <a:t>L3  8³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B23B51-75CF-7C8A-F82C-F8DDAB0B13F4}"/>
              </a:ext>
            </a:extLst>
          </p:cNvPr>
          <p:cNvSpPr txBox="1"/>
          <p:nvPr/>
        </p:nvSpPr>
        <p:spPr>
          <a:xfrm>
            <a:off x="7132319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256 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C2D536-C157-279E-EE7C-36781AF9D80B}"/>
              </a:ext>
            </a:extLst>
          </p:cNvPr>
          <p:cNvSpPr txBox="1"/>
          <p:nvPr/>
        </p:nvSpPr>
        <p:spPr>
          <a:xfrm>
            <a:off x="502920" y="2212848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1">
                <a:solidFill>
                  <a:srgbClr val="8899AA"/>
                </a:solidFill>
                <a:latin typeface="Calibri"/>
              </a:rPr>
              <a:t>→ All projected to 8³ × d_model=192 for transformer input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A4ECA5-7FEA-10A9-BD24-41938E3E9DA3}"/>
              </a:ext>
            </a:extLst>
          </p:cNvPr>
          <p:cNvSpPr txBox="1"/>
          <p:nvPr/>
        </p:nvSpPr>
        <p:spPr>
          <a:xfrm>
            <a:off x="4265416" y="2210850"/>
            <a:ext cx="7770471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sz="1100" b="1" i="0">
                <a:solidFill>
                  <a:srgbClr val="00D4FF"/>
                </a:solidFill>
                <a:latin typeface="Calibri"/>
              </a:rPr>
              <a:t>Activation grows with depth — L3 captures most abstract, high-energy features</a:t>
            </a:r>
            <a:r>
              <a:rPr lang="hu-HU" sz="1100" b="1">
                <a:solidFill>
                  <a:srgbClr val="00D4FF"/>
                </a:solidFill>
                <a:latin typeface="Calibri"/>
              </a:rPr>
              <a:t>. </a:t>
            </a:r>
            <a:r>
              <a:rPr lang="hu-HU" sz="1100">
                <a:solidFill>
                  <a:srgbClr val="00D4FF"/>
                </a:solidFill>
                <a:ea typeface="+mn-lt"/>
                <a:cs typeface="+mn-lt"/>
              </a:rPr>
              <a:t>Features that describe the whole figure are more important than small details. (Possible noise?)</a:t>
            </a:r>
            <a:endParaRPr sz="1100" b="1" i="0">
              <a:solidFill>
                <a:srgbClr val="00D4FF"/>
              </a:solidFill>
              <a:latin typeface="Calibri"/>
            </a:endParaRPr>
          </a:p>
        </p:txBody>
      </p:sp>
      <p:pic>
        <p:nvPicPr>
          <p:cNvPr id="30" name="Kép 29" descr="A képen képernyőkép, sor látható&#10;&#10;Lehet, hogy az AI által létrehozott tartalom helytelen.">
            <a:extLst>
              <a:ext uri="{FF2B5EF4-FFF2-40B4-BE49-F238E27FC236}">
                <a16:creationId xmlns:a16="http://schemas.microsoft.com/office/drawing/2014/main" id="{418C6BDE-018E-38C1-75BA-08E13D41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48" y="2641220"/>
            <a:ext cx="9733210" cy="40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Three-Stage Transformer Encoder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Hierarchical attention from local to global — O(N²) cost reduced ×7.8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40" y="1199247"/>
            <a:ext cx="3676810" cy="1920625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1170432"/>
            <a:ext cx="3657600" cy="73152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57200" y="1234440"/>
            <a:ext cx="338328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1" i="0">
                <a:solidFill>
                  <a:srgbClr val="00D4FF"/>
                </a:solidFill>
                <a:latin typeface="Calibri"/>
              </a:rPr>
              <a:t>Stage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554480"/>
            <a:ext cx="338328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FFFFFF"/>
                </a:solidFill>
                <a:latin typeface="Calibri"/>
              </a:rPr>
              <a:t>IntraSpatialAttn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938528"/>
            <a:ext cx="338328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8 spatial blocks, each 4³=64 tokens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Full self-attention per block + CLS token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3D RoPE positional encoding (relative distances)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Output: 8 block CLS tokens per scale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Flat attention: 512² → 8×65²  (×7.8 faster)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5927" y="2468880"/>
            <a:ext cx="24688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1038" y="1199247"/>
            <a:ext cx="3705625" cy="1920625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270248" y="1170432"/>
            <a:ext cx="3657600" cy="73152"/>
          </a:xfrm>
          <a:prstGeom prst="rect">
            <a:avLst/>
          </a:prstGeom>
          <a:solidFill>
            <a:srgbClr val="A8FF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407408" y="1234440"/>
            <a:ext cx="338328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1" i="0">
                <a:solidFill>
                  <a:srgbClr val="A8FF78"/>
                </a:solidFill>
                <a:latin typeface="Calibri"/>
              </a:rPr>
              <a:t>Stage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07408" y="1554480"/>
            <a:ext cx="338328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FFFFFF"/>
                </a:solidFill>
                <a:latin typeface="Calibri"/>
              </a:rPr>
              <a:t>CrossScaleAttn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7408" y="1938528"/>
            <a:ext cx="338328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Per block: attends across 4 scale CLS tokens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Sequence length: only 5 tokens (S+1)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No RoPE — scale index is not spatial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Output: 8 fused block CLS tokens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Learns which resolution is most informative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46136" y="2468880"/>
            <a:ext cx="24688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01246" y="1199247"/>
            <a:ext cx="3647995" cy="1920625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8220456" y="1170432"/>
            <a:ext cx="3657600" cy="73152"/>
          </a:xfrm>
          <a:prstGeom prst="rect">
            <a:avLst/>
          </a:prstGeom>
          <a:solidFill>
            <a:srgbClr val="FF6B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357616" y="1234440"/>
            <a:ext cx="338328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1" i="0">
                <a:solidFill>
                  <a:srgbClr val="FF6B6B"/>
                </a:solidFill>
                <a:latin typeface="Calibri"/>
              </a:rPr>
              <a:t>Stage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57616" y="1554480"/>
            <a:ext cx="338328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FFFFFF"/>
                </a:solidFill>
                <a:latin typeface="Calibri"/>
              </a:rPr>
              <a:t>InterBlockAttn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57616" y="1938528"/>
            <a:ext cx="338328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Single global CLS token + 8 block tokens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9 tokens total — negligible cost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2 transformer layers for global reasoning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Output: 1 global representation vector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Learns which blocks drive the prediction</a:t>
            </a:r>
          </a:p>
        </p:txBody>
      </p:sp>
      <p:pic>
        <p:nvPicPr>
          <p:cNvPr id="26" name="Kép 25" descr="A képen képernyőkép, csillagászat látható&#10;&#10;Lehet, hogy az AI által létrehozott tartalom helytelen.">
            <a:extLst>
              <a:ext uri="{FF2B5EF4-FFF2-40B4-BE49-F238E27FC236}">
                <a16:creationId xmlns:a16="http://schemas.microsoft.com/office/drawing/2014/main" id="{08B71FD9-3B03-A8B4-5A88-958FEC88D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3" y="3023823"/>
            <a:ext cx="11279628" cy="3739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CrossScaleAttn — Multi-Resolution Fusion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Each spatial block independently learns which CNN scale to trust most</a:t>
            </a:r>
          </a:p>
        </p:txBody>
      </p:sp>
      <p:pic>
        <p:nvPicPr>
          <p:cNvPr id="7" name="Picture 6" descr="cross_scale_att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170432"/>
            <a:ext cx="7772400" cy="5394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29600" y="1170432"/>
            <a:ext cx="3657600" cy="393192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412480" y="1280160"/>
            <a:ext cx="33832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Key Observations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2480" y="1581912"/>
            <a:ext cx="3337560" cy="3428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S3 (8³ native resolution) consistently dominates attention weight across all 8 blocks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CLS row shows highest attention to S3 (~0.88–0.92) — coarse scale is most informative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S1 (32³) receives least weight, suggesting intermediate resolution adds least value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Weight pattern is consistent across blocks, indicating stable learned scale preference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S3 dominance aligns with physics: coarse shower topology drives momentum more than fine detail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29600" y="5212080"/>
            <a:ext cx="3657600" cy="13716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366760" y="5257800"/>
            <a:ext cx="33832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1" i="0">
                <a:solidFill>
                  <a:srgbClr val="A8FF78"/>
                </a:solidFill>
                <a:latin typeface="Calibri"/>
              </a:rPr>
              <a:t>Attention Matrix Structure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66760" y="5559552"/>
            <a:ext cx="3383280" cy="96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CCDDEE"/>
                </a:solidFill>
                <a:latin typeface="Calibri"/>
              </a:rPr>
              <a:t>Row = query token
Column = key token
Value = attention weight
(head-averaged softmax)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CNN Feature Map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Top-8 channel activations across L0–L3, projected along Z axis</a:t>
            </a:r>
          </a:p>
        </p:txBody>
      </p:sp>
      <p:sp>
        <p:nvSpPr>
          <p:cNvPr id="8" name="Rectangle 7"/>
          <p:cNvSpPr/>
          <p:nvPr/>
        </p:nvSpPr>
        <p:spPr>
          <a:xfrm>
            <a:off x="8458200" y="1170432"/>
            <a:ext cx="3429000" cy="539496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641080" y="1280160"/>
            <a:ext cx="31546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Observations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1080" y="1581912"/>
            <a:ext cx="3108960" cy="4892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L0 (64³): fine-grained elongated shower core clearly resolved — RdBu diverging scale shows gradient structure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L1–L2 (32³–16³): intermediate structure, increasing abstraction, shower boundaries visible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L3 (8³): all channels show symmetric blob — coarse energy centroid captured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Blue regions indicate inhibitory responses (boundary detection / contrast enhancement)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Channel specialisation increases with depth — more diverse filter responses at L3</a:t>
            </a:r>
          </a:p>
        </p:txBody>
      </p:sp>
      <p:pic>
        <p:nvPicPr>
          <p:cNvPr id="12" name="Kép 11" descr="A képen képernyőkép, szöveg, tér, Színesség látható&#10;&#10;Lehet, hogy az AI által létrehozott tartalom helytelen.">
            <a:extLst>
              <a:ext uri="{FF2B5EF4-FFF2-40B4-BE49-F238E27FC236}">
                <a16:creationId xmlns:a16="http://schemas.microsoft.com/office/drawing/2014/main" id="{7271EC02-C13D-A396-6FF2-CEE027636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0" y="1111502"/>
            <a:ext cx="4018199" cy="1984006"/>
          </a:xfrm>
          <a:prstGeom prst="rect">
            <a:avLst/>
          </a:prstGeom>
        </p:spPr>
      </p:pic>
      <p:pic>
        <p:nvPicPr>
          <p:cNvPr id="13" name="Kép 12" descr="A képen képernyőkép, szöveg, tér, Színesség látható&#10;&#10;Lehet, hogy az AI által létrehozott tartalom helytelen.">
            <a:extLst>
              <a:ext uri="{FF2B5EF4-FFF2-40B4-BE49-F238E27FC236}">
                <a16:creationId xmlns:a16="http://schemas.microsoft.com/office/drawing/2014/main" id="{972AE237-F75F-9FA0-EE0C-D99E8AE2C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018" y="1111502"/>
            <a:ext cx="4047014" cy="1984006"/>
          </a:xfrm>
          <a:prstGeom prst="rect">
            <a:avLst/>
          </a:prstGeom>
        </p:spPr>
      </p:pic>
      <p:pic>
        <p:nvPicPr>
          <p:cNvPr id="14" name="Kép 13" descr="A képen képernyőkép, tér látható&#10;&#10;Lehet, hogy az AI által létrehozott tartalom helytelen.">
            <a:extLst>
              <a:ext uri="{FF2B5EF4-FFF2-40B4-BE49-F238E27FC236}">
                <a16:creationId xmlns:a16="http://schemas.microsoft.com/office/drawing/2014/main" id="{B1B5BC78-3562-E412-F717-E0C1C1BB2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90" y="3205401"/>
            <a:ext cx="6938139" cy="33671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Egyéni</PresentationFormat>
  <Paragraphs>0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203</cp:revision>
  <dcterms:created xsi:type="dcterms:W3CDTF">2013-01-27T09:14:16Z</dcterms:created>
  <dcterms:modified xsi:type="dcterms:W3CDTF">2026-06-08T21:50:57Z</dcterms:modified>
  <cp:category/>
</cp:coreProperties>
</file>