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648" r:id="rId4"/>
  </p:sldMasterIdLst>
  <p:notesMasterIdLst>
    <p:notesMasterId r:id="rId34"/>
  </p:notesMasterIdLst>
  <p:handoutMasterIdLst>
    <p:handoutMasterId r:id="rId35"/>
  </p:handoutMasterIdLst>
  <p:sldIdLst>
    <p:sldId id="275" r:id="rId5"/>
    <p:sldId id="276" r:id="rId6"/>
    <p:sldId id="277" r:id="rId7"/>
    <p:sldId id="278" r:id="rId8"/>
    <p:sldId id="279" r:id="rId9"/>
    <p:sldId id="403" r:id="rId10"/>
    <p:sldId id="402" r:id="rId11"/>
    <p:sldId id="408" r:id="rId12"/>
    <p:sldId id="409" r:id="rId13"/>
    <p:sldId id="283" r:id="rId14"/>
    <p:sldId id="405" r:id="rId15"/>
    <p:sldId id="407" r:id="rId16"/>
    <p:sldId id="406" r:id="rId17"/>
    <p:sldId id="410" r:id="rId18"/>
    <p:sldId id="290" r:id="rId19"/>
    <p:sldId id="291" r:id="rId20"/>
    <p:sldId id="284" r:id="rId21"/>
    <p:sldId id="294" r:id="rId22"/>
    <p:sldId id="295" r:id="rId23"/>
    <p:sldId id="399" r:id="rId24"/>
    <p:sldId id="400" r:id="rId25"/>
    <p:sldId id="411" r:id="rId26"/>
    <p:sldId id="292" r:id="rId27"/>
    <p:sldId id="412" r:id="rId28"/>
    <p:sldId id="404" r:id="rId29"/>
    <p:sldId id="285" r:id="rId30"/>
    <p:sldId id="281" r:id="rId31"/>
    <p:sldId id="289" r:id="rId32"/>
    <p:sldId id="287" r:id="rId33"/>
  </p:sldIdLst>
  <p:sldSz cx="9144000" cy="5143500" type="screen16x9"/>
  <p:notesSz cx="6858000" cy="9144000"/>
  <p:custDataLst>
    <p:tags r:id="rId3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5">
          <p15:clr>
            <a:srgbClr val="A4A3A4"/>
          </p15:clr>
        </p15:guide>
        <p15:guide id="2" orient="horz" pos="971">
          <p15:clr>
            <a:srgbClr val="A4A3A4"/>
          </p15:clr>
        </p15:guide>
        <p15:guide id="3" orient="horz" pos="2809">
          <p15:clr>
            <a:srgbClr val="A4A3A4"/>
          </p15:clr>
        </p15:guide>
        <p15:guide id="4" orient="horz" pos="2985">
          <p15:clr>
            <a:srgbClr val="A4A3A4"/>
          </p15:clr>
        </p15:guide>
        <p15:guide id="5" orient="horz" pos="789">
          <p15:clr>
            <a:srgbClr val="A4A3A4"/>
          </p15:clr>
        </p15:guide>
        <p15:guide id="6" orient="horz" pos="1332" userDrawn="1">
          <p15:clr>
            <a:srgbClr val="A4A3A4"/>
          </p15:clr>
        </p15:guide>
        <p15:guide id="7" orient="horz" pos="3137">
          <p15:clr>
            <a:srgbClr val="A4A3A4"/>
          </p15:clr>
        </p15:guide>
        <p15:guide id="8" orient="horz" pos="425">
          <p15:clr>
            <a:srgbClr val="A4A3A4"/>
          </p15:clr>
        </p15:guide>
        <p15:guide id="9" orient="horz" pos="2106">
          <p15:clr>
            <a:srgbClr val="A4A3A4"/>
          </p15:clr>
        </p15:guide>
        <p15:guide id="10" pos="2880">
          <p15:clr>
            <a:srgbClr val="A4A3A4"/>
          </p15:clr>
        </p15:guide>
        <p15:guide id="11" pos="363">
          <p15:clr>
            <a:srgbClr val="A4A3A4"/>
          </p15:clr>
        </p15:guide>
        <p15:guide id="12" pos="5396">
          <p15:clr>
            <a:srgbClr val="A4A3A4"/>
          </p15:clr>
        </p15:guide>
        <p15:guide id="13" pos="282">
          <p15:clr>
            <a:srgbClr val="A4A3A4"/>
          </p15:clr>
        </p15:guide>
        <p15:guide id="14" pos="3784">
          <p15:clr>
            <a:srgbClr val="A4A3A4"/>
          </p15:clr>
        </p15:guide>
        <p15:guide id="15" pos="3736">
          <p15:clr>
            <a:srgbClr val="A4A3A4"/>
          </p15:clr>
        </p15:guide>
        <p15:guide id="16" pos="2179">
          <p15:clr>
            <a:srgbClr val="A4A3A4"/>
          </p15:clr>
        </p15:guide>
        <p15:guide id="17" pos="5464">
          <p15:clr>
            <a:srgbClr val="A4A3A4"/>
          </p15:clr>
        </p15:guide>
        <p15:guide id="18" pos="386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7000"/>
    <a:srgbClr val="4D4F53"/>
    <a:srgbClr val="430006"/>
    <a:srgbClr val="FFFFFF"/>
    <a:srgbClr val="D2C295"/>
    <a:srgbClr val="A79E70"/>
    <a:srgbClr val="DB5807"/>
    <a:srgbClr val="F66308"/>
    <a:srgbClr val="981E32"/>
    <a:srgbClr val="C75B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25" autoAdjust="0"/>
    <p:restoredTop sz="95808" autoAdjust="0"/>
  </p:normalViewPr>
  <p:slideViewPr>
    <p:cSldViewPr snapToObjects="1" showGuides="1">
      <p:cViewPr varScale="1">
        <p:scale>
          <a:sx n="147" d="100"/>
          <a:sy n="147" d="100"/>
        </p:scale>
        <p:origin x="630" y="126"/>
      </p:cViewPr>
      <p:guideLst>
        <p:guide orient="horz" pos="245"/>
        <p:guide orient="horz" pos="971"/>
        <p:guide orient="horz" pos="2809"/>
        <p:guide orient="horz" pos="2985"/>
        <p:guide orient="horz" pos="789"/>
        <p:guide orient="horz" pos="1332"/>
        <p:guide orient="horz" pos="3137"/>
        <p:guide orient="horz" pos="425"/>
        <p:guide orient="horz" pos="2106"/>
        <p:guide pos="2880"/>
        <p:guide pos="363"/>
        <p:guide pos="5396"/>
        <p:guide pos="282"/>
        <p:guide pos="3784"/>
        <p:guide pos="3736"/>
        <p:guide pos="2179"/>
        <p:guide pos="5464"/>
        <p:guide pos="386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 showGuides="1">
      <p:cViewPr varScale="1">
        <p:scale>
          <a:sx n="85" d="100"/>
          <a:sy n="85" d="100"/>
        </p:scale>
        <p:origin x="-3138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EBF33E-D9A7-42CC-B598-9AD8356CBB5A}" type="datetimeFigureOut">
              <a:rPr lang="en-US" smtClean="0"/>
              <a:pPr/>
              <a:t>8/31/2026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EAAB5D-0CC4-45A8-B4B6-0B8B738A4E3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66997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B58700-9FA2-48CE-AC88-D71D45EB490A}" type="datetimeFigureOut">
              <a:rPr lang="en-US" smtClean="0"/>
              <a:pPr/>
              <a:t>8/29/2026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BC4E5-2BC1-4F43-85DD-A1B8F74CB7E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900429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9BC4E5-2BC1-4F43-85DD-A1B8F74CB7EB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8277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FEBBD4D-A077-694F-949C-816E31DDFCB4}"/>
              </a:ext>
            </a:extLst>
          </p:cNvPr>
          <p:cNvSpPr/>
          <p:nvPr userDrawn="1"/>
        </p:nvSpPr>
        <p:spPr>
          <a:xfrm>
            <a:off x="0" y="4371107"/>
            <a:ext cx="9144000" cy="7723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line dot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" y="-3597"/>
            <a:ext cx="9143245" cy="5150695"/>
          </a:xfrm>
          <a:prstGeom prst="rect">
            <a:avLst/>
          </a:prstGeom>
        </p:spPr>
      </p:pic>
      <p:pic>
        <p:nvPicPr>
          <p:cNvPr id="16" name="logo SLAC">
            <a:extLst>
              <a:ext uri="{FF2B5EF4-FFF2-40B4-BE49-F238E27FC236}">
                <a16:creationId xmlns:a16="http://schemas.microsoft.com/office/drawing/2014/main" id="{9B359C41-4F1D-C34A-A6F5-56B5093A7BD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223" y="4566855"/>
            <a:ext cx="2302769" cy="66903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7214" y="402432"/>
            <a:ext cx="8008937" cy="1684735"/>
          </a:xfrm>
        </p:spPr>
        <p:txBody>
          <a:bodyPr anchor="b" anchorCtr="0">
            <a:noAutofit/>
          </a:bodyPr>
          <a:lstStyle>
            <a:lvl1pPr>
              <a:defRPr sz="43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7056" y="2730330"/>
            <a:ext cx="7989887" cy="1640777"/>
          </a:xfrm>
        </p:spPr>
        <p:txBody>
          <a:bodyPr>
            <a:noAutofit/>
          </a:bodyPr>
          <a:lstStyle>
            <a:lvl1pPr marL="0" indent="0" algn="l">
              <a:lnSpc>
                <a:spcPct val="110000"/>
              </a:lnSpc>
              <a:buNone/>
              <a:defRPr sz="1600" b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CA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557214" y="2066259"/>
            <a:ext cx="8008937" cy="476917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 sz="4200" b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CA" dirty="0"/>
              <a:t>Click to edit Master subtitle style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512191F-B767-D04B-9D40-AFF96A3B3B2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77056" y="4566854"/>
            <a:ext cx="2209800" cy="324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7518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6858019" cy="93954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" y="616458"/>
            <a:ext cx="8685294" cy="202692"/>
          </a:xfrm>
          <a:prstGeom prst="rect">
            <a:avLst/>
          </a:prstGeo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57200" y="932688"/>
            <a:ext cx="8108950" cy="3799142"/>
          </a:xfrm>
        </p:spPr>
        <p:txBody>
          <a:bodyPr/>
          <a:lstStyle>
            <a:lvl1pPr>
              <a:buClr>
                <a:srgbClr val="981E32"/>
              </a:buClr>
              <a:defRPr/>
            </a:lvl1pPr>
            <a:lvl2pPr>
              <a:spcBef>
                <a:spcPts val="0"/>
              </a:spcBef>
              <a:buClr>
                <a:srgbClr val="981E32"/>
              </a:buClr>
              <a:defRPr sz="2200"/>
            </a:lvl2pPr>
            <a:lvl3pPr>
              <a:buClr>
                <a:srgbClr val="981E32"/>
              </a:buClr>
              <a:defRPr/>
            </a:lvl3pPr>
            <a:lvl4pPr>
              <a:buClr>
                <a:srgbClr val="981E32"/>
              </a:buClr>
              <a:defRPr sz="1800"/>
            </a:lvl4pPr>
            <a:lvl5pPr>
              <a:buClr>
                <a:srgbClr val="981E32"/>
              </a:buCl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03237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6858019" cy="9395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" y="616458"/>
            <a:ext cx="8685294" cy="202692"/>
          </a:xfrm>
          <a:prstGeom prst="rect">
            <a:avLst/>
          </a:prstGeo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03237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6858019" cy="9395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" y="616458"/>
            <a:ext cx="8685294" cy="202692"/>
          </a:xfrm>
          <a:prstGeom prst="rect">
            <a:avLst/>
          </a:prstGeo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57200" y="932688"/>
            <a:ext cx="3886200" cy="3799142"/>
          </a:xfrm>
        </p:spPr>
        <p:txBody>
          <a:bodyPr/>
          <a:lstStyle>
            <a:lvl1pPr>
              <a:buClr>
                <a:srgbClr val="981E32"/>
              </a:buClr>
              <a:defRPr/>
            </a:lvl1pPr>
            <a:lvl2pPr>
              <a:buClr>
                <a:srgbClr val="981E32"/>
              </a:buClr>
              <a:defRPr/>
            </a:lvl2pPr>
            <a:lvl3pPr>
              <a:buClr>
                <a:srgbClr val="981E32"/>
              </a:buClr>
              <a:defRPr/>
            </a:lvl3pPr>
            <a:lvl4pPr>
              <a:buClr>
                <a:srgbClr val="981E32"/>
              </a:buClr>
              <a:defRPr/>
            </a:lvl4pPr>
            <a:lvl5pPr>
              <a:buClr>
                <a:srgbClr val="981E32"/>
              </a:buClr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CA" dirty="0"/>
          </a:p>
        </p:txBody>
      </p:sp>
      <p:sp>
        <p:nvSpPr>
          <p:cNvPr id="11" name="Content Placeholder 15"/>
          <p:cNvSpPr>
            <a:spLocks noGrp="1"/>
          </p:cNvSpPr>
          <p:nvPr>
            <p:ph sz="quarter" idx="15"/>
          </p:nvPr>
        </p:nvSpPr>
        <p:spPr>
          <a:xfrm>
            <a:off x="4648200" y="939547"/>
            <a:ext cx="3886200" cy="3799142"/>
          </a:xfrm>
        </p:spPr>
        <p:txBody>
          <a:bodyPr/>
          <a:lstStyle>
            <a:lvl1pPr>
              <a:buClr>
                <a:srgbClr val="981E32"/>
              </a:buClr>
              <a:defRPr/>
            </a:lvl1pPr>
            <a:lvl2pPr>
              <a:buClr>
                <a:srgbClr val="981E32"/>
              </a:buClr>
              <a:defRPr/>
            </a:lvl2pPr>
            <a:lvl3pPr>
              <a:buClr>
                <a:srgbClr val="981E32"/>
              </a:buClr>
              <a:defRPr/>
            </a:lvl3pPr>
            <a:lvl4pPr>
              <a:buClr>
                <a:srgbClr val="981E32"/>
              </a:buClr>
              <a:defRPr/>
            </a:lvl4pPr>
            <a:lvl5pPr>
              <a:buClr>
                <a:srgbClr val="981E32"/>
              </a:buClr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03237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line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6858019" cy="93954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" y="616458"/>
            <a:ext cx="8685294" cy="202692"/>
          </a:xfrm>
          <a:prstGeom prst="rect">
            <a:avLst/>
          </a:prstGeo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5"/>
          </p:nvPr>
        </p:nvSpPr>
        <p:spPr>
          <a:xfrm>
            <a:off x="3646488" y="939546"/>
            <a:ext cx="2442340" cy="1860804"/>
          </a:xfrm>
        </p:spPr>
        <p:txBody>
          <a:bodyPr/>
          <a:lstStyle/>
          <a:p>
            <a:r>
              <a:rPr lang="en-US" dirty="0"/>
              <a:t>Click icon to add picture</a:t>
            </a:r>
            <a:endParaRPr lang="en-CA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3646488" y="2914650"/>
            <a:ext cx="2442340" cy="1824038"/>
          </a:xfrm>
        </p:spPr>
        <p:txBody>
          <a:bodyPr/>
          <a:lstStyle/>
          <a:p>
            <a:r>
              <a:rPr lang="en-US" dirty="0"/>
              <a:t>Click icon to add picture</a:t>
            </a:r>
            <a:endParaRPr lang="en-CA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7"/>
          </p:nvPr>
        </p:nvSpPr>
        <p:spPr>
          <a:xfrm>
            <a:off x="6242954" y="932688"/>
            <a:ext cx="2442340" cy="3799142"/>
          </a:xfrm>
        </p:spPr>
        <p:txBody>
          <a:bodyPr/>
          <a:lstStyle/>
          <a:p>
            <a:r>
              <a:rPr lang="en-US" dirty="0"/>
              <a:t>Click icon to add picture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8"/>
          </p:nvPr>
        </p:nvSpPr>
        <p:spPr>
          <a:xfrm>
            <a:off x="457201" y="932688"/>
            <a:ext cx="3013075" cy="37991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69646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Chart on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6858019" cy="9395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" y="616458"/>
            <a:ext cx="8685294" cy="202692"/>
          </a:xfrm>
          <a:prstGeom prst="rect">
            <a:avLst/>
          </a:prstGeo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3" name="Chart Placeholder 2"/>
          <p:cNvSpPr>
            <a:spLocks noGrp="1"/>
          </p:cNvSpPr>
          <p:nvPr>
            <p:ph type="chart" sz="quarter" idx="15"/>
          </p:nvPr>
        </p:nvSpPr>
        <p:spPr>
          <a:xfrm>
            <a:off x="6007100" y="932688"/>
            <a:ext cx="2667000" cy="3799142"/>
          </a:xfrm>
        </p:spPr>
        <p:txBody>
          <a:bodyPr/>
          <a:lstStyle/>
          <a:p>
            <a:r>
              <a:rPr lang="en-US"/>
              <a:t>Click icon to add chart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6"/>
          </p:nvPr>
        </p:nvSpPr>
        <p:spPr>
          <a:xfrm>
            <a:off x="457200" y="932688"/>
            <a:ext cx="5484812" cy="37991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95472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143500"/>
          </a:xfrm>
        </p:spPr>
        <p:txBody>
          <a:bodyPr lIns="432000"/>
          <a:lstStyle>
            <a:lvl1pPr>
              <a:defRPr b="1" baseline="0">
                <a:solidFill>
                  <a:srgbClr val="FF0000"/>
                </a:solidFill>
              </a:defRPr>
            </a:lvl1pPr>
          </a:lstStyle>
          <a:p>
            <a:br>
              <a:rPr lang="en-CA" dirty="0"/>
            </a:br>
            <a:br>
              <a:rPr lang="en-CA" dirty="0"/>
            </a:br>
            <a:br>
              <a:rPr lang="en-CA" dirty="0"/>
            </a:br>
            <a:br>
              <a:rPr lang="en-CA" dirty="0"/>
            </a:br>
            <a:br>
              <a:rPr lang="en-CA" dirty="0"/>
            </a:br>
            <a:br>
              <a:rPr lang="en-CA" dirty="0"/>
            </a:br>
            <a:r>
              <a:rPr lang="en-CA" dirty="0"/>
              <a:t>***INSTRUCTIONS ON HOW TO APPLY IMAGE MASKING TO SLIDE LAYOUT***</a:t>
            </a:r>
            <a:br>
              <a:rPr lang="en-CA" dirty="0"/>
            </a:br>
            <a:r>
              <a:rPr lang="en-CA" dirty="0"/>
              <a:t>STEP 1: Click icon to insert image</a:t>
            </a:r>
            <a:br>
              <a:rPr lang="en-CA" dirty="0"/>
            </a:br>
            <a:r>
              <a:rPr lang="en-CA" dirty="0"/>
              <a:t>STEP 2: Once image is inserted, right-click image, and choose ‘Send to Back’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7691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1822" y="96818"/>
            <a:ext cx="8103570" cy="56477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1" y="932688"/>
            <a:ext cx="8109919" cy="3771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66150" y="4738688"/>
            <a:ext cx="318932" cy="404813"/>
          </a:xfrm>
          <a:prstGeom prst="rect">
            <a:avLst/>
          </a:prstGeom>
        </p:spPr>
        <p:txBody>
          <a:bodyPr vert="horz" lIns="72000" tIns="57600" rIns="72000" bIns="45720" rtlCol="0" anchor="ctr"/>
          <a:lstStyle>
            <a:lvl1pPr algn="l">
              <a:defRPr sz="1100" b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BD36294-2849-48A8-8531-5354CF3095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1531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0" r:id="rId2"/>
    <p:sldLayoutId id="2147483675" r:id="rId3"/>
    <p:sldLayoutId id="2147483674" r:id="rId4"/>
    <p:sldLayoutId id="2147483671" r:id="rId5"/>
    <p:sldLayoutId id="2147483672" r:id="rId6"/>
    <p:sldLayoutId id="2147483673" r:id="rId7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bg2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0"/>
        </a:spcBef>
        <a:spcAft>
          <a:spcPts val="300"/>
        </a:spcAft>
        <a:buClr>
          <a:schemeClr val="tx1"/>
        </a:buClr>
        <a:buFont typeface="Arial" pitchFamily="34" charset="0"/>
        <a:buNone/>
        <a:defRPr sz="2400" b="0" kern="1200" baseline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457200" indent="-223838" algn="l" defTabSz="914400" rtl="0" eaLnBrk="1" latinLnBrk="0" hangingPunct="1">
        <a:lnSpc>
          <a:spcPct val="120000"/>
        </a:lnSpc>
        <a:spcBef>
          <a:spcPts val="0"/>
        </a:spcBef>
        <a:spcAft>
          <a:spcPts val="0"/>
        </a:spcAft>
        <a:buClr>
          <a:schemeClr val="bg2"/>
        </a:buClr>
        <a:buSzPct val="120000"/>
        <a:buFont typeface="Arial" pitchFamily="34" charset="0"/>
        <a:buChar char="•"/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690563" indent="-233363" algn="l" defTabSz="914400" rtl="0" eaLnBrk="1" latinLnBrk="0" hangingPunct="1">
        <a:lnSpc>
          <a:spcPct val="120000"/>
        </a:lnSpc>
        <a:spcBef>
          <a:spcPts val="0"/>
        </a:spcBef>
        <a:buClr>
          <a:schemeClr val="bg2"/>
        </a:buClr>
        <a:buSzPct val="120000"/>
        <a:buFont typeface="Arial" pitchFamily="34" charset="0"/>
        <a:buChar char="-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914400" indent="-223838" algn="l" defTabSz="914400" rtl="0" eaLnBrk="1" latinLnBrk="0" hangingPunct="1">
        <a:lnSpc>
          <a:spcPct val="120000"/>
        </a:lnSpc>
        <a:spcBef>
          <a:spcPts val="0"/>
        </a:spcBef>
        <a:buClr>
          <a:schemeClr val="bg2"/>
        </a:buClr>
        <a:buSzPct val="120000"/>
        <a:buFont typeface="Arial" pitchFamily="34" charset="0"/>
        <a:buChar char="•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152000" indent="-180000" algn="l" defTabSz="914400" rtl="0" eaLnBrk="1" latinLnBrk="0" hangingPunct="1">
        <a:lnSpc>
          <a:spcPct val="120000"/>
        </a:lnSpc>
        <a:spcBef>
          <a:spcPts val="0"/>
        </a:spcBef>
        <a:buClr>
          <a:schemeClr val="bg2"/>
        </a:buClr>
        <a:buSzPct val="120000"/>
        <a:buFont typeface="Arial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hyperlink" Target="https://ard-modeling-service.slac.stanford.edu/live-monitor/w3/" TargetMode="Externa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ard-modeling-service.slac.stanford.edu/live-monitor/" TargetMode="External"/><Relationship Id="rId2" Type="http://schemas.openxmlformats.org/officeDocument/2006/relationships/hyperlink" Target="https://ard-modeling-service.slac.stanford.edu/badger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colab.research.google.com/drive/1H-yOSBj3mmbEOqK7-zSloEFnINVEDjfl?usp=sharing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57214" y="817357"/>
            <a:ext cx="7777444" cy="1684735"/>
          </a:xfrm>
        </p:spPr>
        <p:txBody>
          <a:bodyPr/>
          <a:lstStyle/>
          <a:p>
            <a:r>
              <a:rPr lang="en-US" sz="2800" dirty="0">
                <a:solidFill>
                  <a:schemeClr val="bg1"/>
                </a:solidFill>
                <a:latin typeface="Arial"/>
                <a:ea typeface="Roboto Light"/>
                <a:cs typeface="Arial"/>
              </a:rPr>
              <a:t>LUME VA/DT Tutorial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577056" y="2607373"/>
            <a:ext cx="7989887" cy="1640777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CA" dirty="0">
                <a:latin typeface="Arial"/>
                <a:cs typeface="Arial"/>
              </a:rPr>
              <a:t>Ryan Roussel</a:t>
            </a:r>
          </a:p>
          <a:p>
            <a:r>
              <a:rPr lang="en-CA" sz="1000" i="1" dirty="0">
                <a:latin typeface="Arial"/>
                <a:cs typeface="Arial"/>
              </a:rPr>
              <a:t>rroussel@slac.stanford.edu</a:t>
            </a:r>
            <a:endParaRPr lang="en-CA" sz="1000" i="1" dirty="0"/>
          </a:p>
          <a:p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3724102" y="499387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2044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48FF442-840B-C039-F939-6DF988C33BE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1A6728C-AE7E-0B92-D5D5-726F5B919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Nomenclature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96A3D71-A6C4-E0B6-4EEC-BD339CF1217E}"/>
              </a:ext>
            </a:extLst>
          </p:cNvPr>
          <p:cNvGrpSpPr/>
          <p:nvPr/>
        </p:nvGrpSpPr>
        <p:grpSpPr>
          <a:xfrm>
            <a:off x="1003982" y="1232545"/>
            <a:ext cx="7413014" cy="3657894"/>
            <a:chOff x="1895427" y="2061055"/>
            <a:chExt cx="7516135" cy="3874178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9E6FA09-4883-5EA5-1725-C21EA176A840}"/>
                </a:ext>
              </a:extLst>
            </p:cNvPr>
            <p:cNvSpPr/>
            <p:nvPr/>
          </p:nvSpPr>
          <p:spPr>
            <a:xfrm>
              <a:off x="4963185" y="2841845"/>
              <a:ext cx="1752600" cy="1437659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/>
                <a:t>Virtual accelerator</a:t>
              </a: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6D7E4E8F-D8DB-F2FD-061E-957E9E56B9D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7236505" y="3654625"/>
              <a:ext cx="3597437" cy="752677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D1C781E-A372-4B1D-0CC0-147DA3BB0D2D}"/>
                </a:ext>
              </a:extLst>
            </p:cNvPr>
            <p:cNvSpPr txBox="1"/>
            <p:nvPr/>
          </p:nvSpPr>
          <p:spPr>
            <a:xfrm rot="16200000">
              <a:off x="281374" y="3675108"/>
              <a:ext cx="3597438" cy="369332"/>
            </a:xfrm>
            <a:prstGeom prst="rect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Users</a:t>
              </a:r>
            </a:p>
          </p:txBody>
        </p: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A9A5BBC3-75C5-02B0-92C1-A13A881CF7C9}"/>
                </a:ext>
              </a:extLst>
            </p:cNvPr>
            <p:cNvCxnSpPr/>
            <p:nvPr/>
          </p:nvCxnSpPr>
          <p:spPr>
            <a:xfrm>
              <a:off x="2334285" y="2537045"/>
              <a:ext cx="6172200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17590174-2A2D-852A-E08C-8FB844F72D1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34285" y="2689445"/>
              <a:ext cx="6172200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5278246-6FD7-C460-F01A-9FBCB1BC9C0D}"/>
                </a:ext>
              </a:extLst>
            </p:cNvPr>
            <p:cNvSpPr/>
            <p:nvPr/>
          </p:nvSpPr>
          <p:spPr>
            <a:xfrm>
              <a:off x="4945351" y="4497574"/>
              <a:ext cx="1752600" cy="1437659"/>
            </a:xfrm>
            <a:prstGeom prst="rect">
              <a:avLst/>
            </a:prstGeom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/>
                <a:t>Digital twin</a:t>
              </a:r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E52A5869-7141-E1DD-4E4D-B33C07EB488A}"/>
                </a:ext>
              </a:extLst>
            </p:cNvPr>
            <p:cNvCxnSpPr>
              <a:cxnSpLocks/>
            </p:cNvCxnSpPr>
            <p:nvPr/>
          </p:nvCxnSpPr>
          <p:spPr>
            <a:xfrm>
              <a:off x="2410485" y="3451445"/>
              <a:ext cx="2286000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6C328571-281F-443E-3383-8A5E8978CCD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10485" y="3603845"/>
              <a:ext cx="2209800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6D56444C-A358-5954-8480-319001B4B5DD}"/>
                </a:ext>
              </a:extLst>
            </p:cNvPr>
            <p:cNvCxnSpPr>
              <a:cxnSpLocks/>
            </p:cNvCxnSpPr>
            <p:nvPr/>
          </p:nvCxnSpPr>
          <p:spPr>
            <a:xfrm>
              <a:off x="2486685" y="5127845"/>
              <a:ext cx="2286000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538C6A3E-A4F9-DE5A-30F2-216D853CF2A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86685" y="5280245"/>
              <a:ext cx="2209800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2E062179-C431-78E5-4F5F-316419BCC99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26557" y="5204045"/>
              <a:ext cx="1603728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0212BC85-6871-FD97-EEE3-F3AB9B3548EB}"/>
                </a:ext>
              </a:extLst>
            </p:cNvPr>
            <p:cNvSpPr/>
            <p:nvPr/>
          </p:nvSpPr>
          <p:spPr>
            <a:xfrm rot="16200000">
              <a:off x="1417619" y="3725032"/>
              <a:ext cx="3654072" cy="363700"/>
            </a:xfrm>
            <a:prstGeom prst="rect">
              <a:avLst/>
            </a:prstGeom>
          </p:spPr>
          <p:style>
            <a:lnRef idx="2">
              <a:schemeClr val="accent5">
                <a:shade val="15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Applications</a:t>
              </a:r>
            </a:p>
          </p:txBody>
        </p:sp>
        <p:cxnSp>
          <p:nvCxnSpPr>
            <p:cNvPr id="4" name="Straight Arrow Connector 3">
              <a:extLst>
                <a:ext uri="{FF2B5EF4-FFF2-40B4-BE49-F238E27FC236}">
                  <a16:creationId xmlns:a16="http://schemas.microsoft.com/office/drawing/2014/main" id="{E3A3D92A-51AF-4311-A4D3-45636CF55957}"/>
                </a:ext>
              </a:extLst>
            </p:cNvPr>
            <p:cNvCxnSpPr>
              <a:cxnSpLocks/>
            </p:cNvCxnSpPr>
            <p:nvPr/>
          </p:nvCxnSpPr>
          <p:spPr>
            <a:xfrm>
              <a:off x="6826499" y="5416378"/>
              <a:ext cx="1603728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46AEE18-4C27-E67D-724F-99032357A5FB}"/>
              </a:ext>
            </a:extLst>
          </p:cNvPr>
          <p:cNvSpPr txBox="1"/>
          <p:nvPr/>
        </p:nvSpPr>
        <p:spPr>
          <a:xfrm>
            <a:off x="6093192" y="3686847"/>
            <a:ext cx="1457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Live machine readings / archived states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EEA79A6-F77B-BD73-B539-A8752B69659F}"/>
              </a:ext>
            </a:extLst>
          </p:cNvPr>
          <p:cNvSpPr txBox="1"/>
          <p:nvPr/>
        </p:nvSpPr>
        <p:spPr>
          <a:xfrm>
            <a:off x="2622720" y="3674395"/>
            <a:ext cx="13378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Various interfaces (EPICS, python, etc.)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6418802-E05F-9529-27E9-2BCAF62AB5DB}"/>
              </a:ext>
            </a:extLst>
          </p:cNvPr>
          <p:cNvSpPr txBox="1"/>
          <p:nvPr/>
        </p:nvSpPr>
        <p:spPr>
          <a:xfrm>
            <a:off x="2622720" y="2113639"/>
            <a:ext cx="13378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Various interfaces (EPICS, python, etc.)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EED89B9-41A1-6061-893E-9BE987E234F5}"/>
              </a:ext>
            </a:extLst>
          </p:cNvPr>
          <p:cNvSpPr txBox="1"/>
          <p:nvPr/>
        </p:nvSpPr>
        <p:spPr>
          <a:xfrm>
            <a:off x="4681115" y="1271711"/>
            <a:ext cx="13378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EPICS</a:t>
            </a:r>
          </a:p>
        </p:txBody>
      </p:sp>
    </p:spTree>
    <p:extLst>
      <p:ext uri="{BB962C8B-B14F-4D97-AF65-F5344CB8AC3E}">
        <p14:creationId xmlns:p14="http://schemas.microsoft.com/office/powerpoint/2010/main" val="136751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DE4AD62-77A1-12FB-4DD5-58B4595B585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5319AEF-32AB-E156-BA78-5EF140B39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Applications of Virtual Accelerators / Digital Twins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874F50-BA65-A77F-CFBA-B90F97ED54E1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342900" indent="-342900">
              <a:buFontTx/>
              <a:buChar char="-"/>
            </a:pPr>
            <a:r>
              <a:rPr lang="en-US" dirty="0"/>
              <a:t>Virtual diagnostics (VA / DT)</a:t>
            </a:r>
          </a:p>
          <a:p>
            <a:pPr marL="342900" indent="-342900">
              <a:buFontTx/>
              <a:buChar char="-"/>
            </a:pPr>
            <a:r>
              <a:rPr lang="en-US" dirty="0"/>
              <a:t>Online control (DT)</a:t>
            </a:r>
          </a:p>
          <a:p>
            <a:pPr marL="342900" indent="-342900">
              <a:buFontTx/>
              <a:buChar char="-"/>
            </a:pPr>
            <a:r>
              <a:rPr lang="en-US" dirty="0"/>
              <a:t>Model calibration (VA / DT)</a:t>
            </a:r>
          </a:p>
          <a:p>
            <a:pPr marL="342900" indent="-342900">
              <a:buFontTx/>
              <a:buChar char="-"/>
            </a:pPr>
            <a:r>
              <a:rPr lang="en-US" dirty="0"/>
              <a:t>Accelerator design / operating routines (VA)</a:t>
            </a:r>
          </a:p>
          <a:p>
            <a:pPr marL="342900" indent="-342900">
              <a:buFontTx/>
              <a:buChar char="-"/>
            </a:pPr>
            <a:r>
              <a:rPr lang="en-US" dirty="0"/>
              <a:t>Controls software testing / continuous integration (VA / DT)</a:t>
            </a:r>
          </a:p>
          <a:p>
            <a:pPr marL="342900" indent="-342900">
              <a:buFontTx/>
              <a:buChar char="-"/>
            </a:pPr>
            <a:r>
              <a:rPr lang="en-US" dirty="0"/>
              <a:t>Operator / algorithm training (VA / DT)</a:t>
            </a:r>
          </a:p>
          <a:p>
            <a:endParaRPr lang="en-US" dirty="0"/>
          </a:p>
          <a:p>
            <a:pPr marL="342900" indent="-342900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014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53E1A74-5F55-FC2D-329B-3C32CFCB3D0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5B1FFDC-F94B-2FAD-A7D1-C6EA97E5E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Current State of Affairs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4AEA0A-8B72-1884-D85D-FAD53519BCBD}"/>
              </a:ext>
            </a:extLst>
          </p:cNvPr>
          <p:cNvSpPr/>
          <p:nvPr/>
        </p:nvSpPr>
        <p:spPr>
          <a:xfrm>
            <a:off x="685800" y="1672309"/>
            <a:ext cx="1238822" cy="6096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Beam dynamics codes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265D62A-C662-66F0-6766-844369C8F76D}"/>
              </a:ext>
            </a:extLst>
          </p:cNvPr>
          <p:cNvSpPr/>
          <p:nvPr/>
        </p:nvSpPr>
        <p:spPr>
          <a:xfrm>
            <a:off x="685800" y="2452675"/>
            <a:ext cx="1238822" cy="6096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Analytical calculations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9485A90-C18E-84E7-D883-3748AE343365}"/>
              </a:ext>
            </a:extLst>
          </p:cNvPr>
          <p:cNvSpPr/>
          <p:nvPr/>
        </p:nvSpPr>
        <p:spPr>
          <a:xfrm>
            <a:off x="685800" y="3247506"/>
            <a:ext cx="1238822" cy="6096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Surrogate models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B2126F-0A3F-B495-60E0-7CBC38F364D3}"/>
              </a:ext>
            </a:extLst>
          </p:cNvPr>
          <p:cNvSpPr txBox="1"/>
          <p:nvPr/>
        </p:nvSpPr>
        <p:spPr>
          <a:xfrm>
            <a:off x="588508" y="1047750"/>
            <a:ext cx="1433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“Simulators”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806B24-37A5-CF09-0F1D-0FFB34805674}"/>
              </a:ext>
            </a:extLst>
          </p:cNvPr>
          <p:cNvSpPr txBox="1"/>
          <p:nvPr/>
        </p:nvSpPr>
        <p:spPr>
          <a:xfrm>
            <a:off x="3276600" y="1047750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Python wrappers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647E32-1D9F-B58B-FD90-90B00650EE47}"/>
              </a:ext>
            </a:extLst>
          </p:cNvPr>
          <p:cNvSpPr txBox="1"/>
          <p:nvPr/>
        </p:nvSpPr>
        <p:spPr>
          <a:xfrm>
            <a:off x="3340750" y="1653944"/>
            <a:ext cx="1659429" cy="646331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LUME-Impact,</a:t>
            </a:r>
          </a:p>
          <a:p>
            <a:r>
              <a:rPr lang="en-US" dirty="0" err="1"/>
              <a:t>PyTao</a:t>
            </a:r>
            <a:r>
              <a:rPr lang="en-US" dirty="0"/>
              <a:t>, ad-hoc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B4FEFE-2BB0-0DC4-4496-FED557D7F4B7}"/>
              </a:ext>
            </a:extLst>
          </p:cNvPr>
          <p:cNvSpPr txBox="1"/>
          <p:nvPr/>
        </p:nvSpPr>
        <p:spPr>
          <a:xfrm>
            <a:off x="3436899" y="3367640"/>
            <a:ext cx="1467133" cy="369332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LUME-Torch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D79F03F-0702-79BF-C1A5-9430C3A6D0B0}"/>
              </a:ext>
            </a:extLst>
          </p:cNvPr>
          <p:cNvSpPr txBox="1"/>
          <p:nvPr/>
        </p:nvSpPr>
        <p:spPr>
          <a:xfrm>
            <a:off x="6215407" y="1059495"/>
            <a:ext cx="2685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IOC serving (i.e. EPICS)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2209F78-588E-AF60-A46D-7467DDCF707B}"/>
              </a:ext>
            </a:extLst>
          </p:cNvPr>
          <p:cNvCxnSpPr>
            <a:cxnSpLocks/>
            <a:stCxn id="5" idx="3"/>
            <a:endCxn id="11" idx="1"/>
          </p:cNvCxnSpPr>
          <p:nvPr/>
        </p:nvCxnSpPr>
        <p:spPr>
          <a:xfrm>
            <a:off x="1924622" y="1977109"/>
            <a:ext cx="1416128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CBA6324B-13B0-A81C-3CE6-2EE82E12A347}"/>
              </a:ext>
            </a:extLst>
          </p:cNvPr>
          <p:cNvSpPr txBox="1"/>
          <p:nvPr/>
        </p:nvSpPr>
        <p:spPr>
          <a:xfrm>
            <a:off x="6741268" y="2572809"/>
            <a:ext cx="1056700" cy="369332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 err="1"/>
              <a:t>PCASpy</a:t>
            </a:r>
            <a:endParaRPr lang="en-US" dirty="0"/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5DCAEAB7-26E0-5DB9-BB39-692F148DC0CD}"/>
              </a:ext>
            </a:extLst>
          </p:cNvPr>
          <p:cNvCxnSpPr>
            <a:stCxn id="11" idx="3"/>
            <a:endCxn id="16" idx="1"/>
          </p:cNvCxnSpPr>
          <p:nvPr/>
        </p:nvCxnSpPr>
        <p:spPr>
          <a:xfrm>
            <a:off x="5000179" y="1977110"/>
            <a:ext cx="1741089" cy="7803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840AC57-725C-531D-3A6B-9C0DDFD770F2}"/>
              </a:ext>
            </a:extLst>
          </p:cNvPr>
          <p:cNvCxnSpPr>
            <a:stCxn id="6" idx="3"/>
          </p:cNvCxnSpPr>
          <p:nvPr/>
        </p:nvCxnSpPr>
        <p:spPr>
          <a:xfrm>
            <a:off x="1924622" y="2757475"/>
            <a:ext cx="478097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0C21D43B-3D29-437B-C5E9-AB72B325B2D4}"/>
              </a:ext>
            </a:extLst>
          </p:cNvPr>
          <p:cNvCxnSpPr>
            <a:stCxn id="7" idx="3"/>
            <a:endCxn id="12" idx="1"/>
          </p:cNvCxnSpPr>
          <p:nvPr/>
        </p:nvCxnSpPr>
        <p:spPr>
          <a:xfrm>
            <a:off x="1924622" y="3552306"/>
            <a:ext cx="151227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E758C9D0-DEAB-F208-DBE6-7F77E5F0FE72}"/>
              </a:ext>
            </a:extLst>
          </p:cNvPr>
          <p:cNvCxnSpPr>
            <a:stCxn id="12" idx="3"/>
            <a:endCxn id="16" idx="1"/>
          </p:cNvCxnSpPr>
          <p:nvPr/>
        </p:nvCxnSpPr>
        <p:spPr>
          <a:xfrm flipV="1">
            <a:off x="4904032" y="2757475"/>
            <a:ext cx="1837236" cy="7948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CB4EE58C-6658-4782-C8B9-2F92BBF385E2}"/>
              </a:ext>
            </a:extLst>
          </p:cNvPr>
          <p:cNvSpPr txBox="1"/>
          <p:nvPr/>
        </p:nvSpPr>
        <p:spPr>
          <a:xfrm>
            <a:off x="3505200" y="4212230"/>
            <a:ext cx="3751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Implementation barriers (custom/ad hoc implementations per use case)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992CE4EF-BE3A-E526-C598-BE8913484E6B}"/>
              </a:ext>
            </a:extLst>
          </p:cNvPr>
          <p:cNvCxnSpPr>
            <a:cxnSpLocks/>
            <a:stCxn id="33" idx="0"/>
          </p:cNvCxnSpPr>
          <p:nvPr/>
        </p:nvCxnSpPr>
        <p:spPr>
          <a:xfrm flipV="1">
            <a:off x="2108014" y="2407695"/>
            <a:ext cx="1655195" cy="233099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3050DBDD-E28E-87C1-DBED-BE8B6FEF7C00}"/>
              </a:ext>
            </a:extLst>
          </p:cNvPr>
          <p:cNvSpPr txBox="1"/>
          <p:nvPr/>
        </p:nvSpPr>
        <p:spPr>
          <a:xfrm>
            <a:off x="1143000" y="4738688"/>
            <a:ext cx="1930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IOC read/write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06977C6A-34BA-5DE2-529B-113C8284E54F}"/>
              </a:ext>
            </a:extLst>
          </p:cNvPr>
          <p:cNvCxnSpPr>
            <a:cxnSpLocks/>
            <a:stCxn id="29" idx="0"/>
          </p:cNvCxnSpPr>
          <p:nvPr/>
        </p:nvCxnSpPr>
        <p:spPr>
          <a:xfrm flipV="1">
            <a:off x="5380792" y="3552306"/>
            <a:ext cx="334208" cy="6599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36BF77BD-D2F7-8070-3D0D-F7B7967E8921}"/>
              </a:ext>
            </a:extLst>
          </p:cNvPr>
          <p:cNvCxnSpPr>
            <a:cxnSpLocks/>
          </p:cNvCxnSpPr>
          <p:nvPr/>
        </p:nvCxnSpPr>
        <p:spPr>
          <a:xfrm flipH="1" flipV="1">
            <a:off x="2819400" y="4212230"/>
            <a:ext cx="1218642" cy="1883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&quot;Not Allowed&quot; Symbol 41">
            <a:extLst>
              <a:ext uri="{FF2B5EF4-FFF2-40B4-BE49-F238E27FC236}">
                <a16:creationId xmlns:a16="http://schemas.microsoft.com/office/drawing/2014/main" id="{67F4CD12-024E-E502-3C70-9572F4525357}"/>
              </a:ext>
            </a:extLst>
          </p:cNvPr>
          <p:cNvSpPr/>
          <p:nvPr/>
        </p:nvSpPr>
        <p:spPr>
          <a:xfrm>
            <a:off x="5240953" y="2038354"/>
            <a:ext cx="1322508" cy="1457964"/>
          </a:xfrm>
          <a:prstGeom prst="noSmoking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&quot;Not Allowed&quot; Symbol 42">
            <a:extLst>
              <a:ext uri="{FF2B5EF4-FFF2-40B4-BE49-F238E27FC236}">
                <a16:creationId xmlns:a16="http://schemas.microsoft.com/office/drawing/2014/main" id="{E4339484-5D36-8DDD-3BB8-BB26917456C2}"/>
              </a:ext>
            </a:extLst>
          </p:cNvPr>
          <p:cNvSpPr/>
          <p:nvPr/>
        </p:nvSpPr>
        <p:spPr>
          <a:xfrm>
            <a:off x="2241897" y="3930310"/>
            <a:ext cx="513386" cy="470240"/>
          </a:xfrm>
          <a:prstGeom prst="noSmoking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2D603151-C247-42AB-D6AB-D52239A1807F}"/>
              </a:ext>
            </a:extLst>
          </p:cNvPr>
          <p:cNvCxnSpPr>
            <a:cxnSpLocks/>
            <a:stCxn id="33" idx="0"/>
          </p:cNvCxnSpPr>
          <p:nvPr/>
        </p:nvCxnSpPr>
        <p:spPr>
          <a:xfrm flipH="1" flipV="1">
            <a:off x="1472523" y="4089233"/>
            <a:ext cx="635491" cy="64945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F4B09B3A-3AA8-6318-5E17-AF0DFB38054C}"/>
              </a:ext>
            </a:extLst>
          </p:cNvPr>
          <p:cNvSpPr/>
          <p:nvPr/>
        </p:nvSpPr>
        <p:spPr>
          <a:xfrm>
            <a:off x="588508" y="1504950"/>
            <a:ext cx="1433406" cy="2514600"/>
          </a:xfrm>
          <a:prstGeom prst="round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&quot;Not Allowed&quot; Symbol 21">
            <a:extLst>
              <a:ext uri="{FF2B5EF4-FFF2-40B4-BE49-F238E27FC236}">
                <a16:creationId xmlns:a16="http://schemas.microsoft.com/office/drawing/2014/main" id="{07B0941A-5B26-C5F8-689F-60CDCA5A9788}"/>
              </a:ext>
            </a:extLst>
          </p:cNvPr>
          <p:cNvSpPr/>
          <p:nvPr/>
        </p:nvSpPr>
        <p:spPr>
          <a:xfrm>
            <a:off x="1473585" y="4122568"/>
            <a:ext cx="513386" cy="470240"/>
          </a:xfrm>
          <a:prstGeom prst="noSmoking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187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CCBBEEB-0801-0E76-97DB-8D65BE12BDB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9ED8065-061F-C2A2-2748-243AC2F1C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Implementation Goals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60DA72-E57F-6589-6BDA-76F0EE51F15B}"/>
              </a:ext>
            </a:extLst>
          </p:cNvPr>
          <p:cNvSpPr txBox="1"/>
          <p:nvPr/>
        </p:nvSpPr>
        <p:spPr>
          <a:xfrm>
            <a:off x="286967" y="971550"/>
            <a:ext cx="8704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Create a standardized Python API / toolset for arbitrary simulators w/ multiple entry points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10DFD93-28C1-2637-EB33-EE8FAFF3BEE6}"/>
              </a:ext>
            </a:extLst>
          </p:cNvPr>
          <p:cNvGrpSpPr/>
          <p:nvPr/>
        </p:nvGrpSpPr>
        <p:grpSpPr>
          <a:xfrm>
            <a:off x="3300018" y="1685965"/>
            <a:ext cx="1667569" cy="1244299"/>
            <a:chOff x="3856586" y="2286763"/>
            <a:chExt cx="2667943" cy="2056637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C557228-13BC-5DB7-9202-9D44A7EA6C9B}"/>
                </a:ext>
              </a:extLst>
            </p:cNvPr>
            <p:cNvSpPr/>
            <p:nvPr/>
          </p:nvSpPr>
          <p:spPr>
            <a:xfrm>
              <a:off x="3856586" y="2699446"/>
              <a:ext cx="2667943" cy="1643954"/>
            </a:xfrm>
            <a:prstGeom prst="rect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Simulator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34EEE0D2-AE2B-20EF-815A-29FF0F72DD97}"/>
                </a:ext>
              </a:extLst>
            </p:cNvPr>
            <p:cNvSpPr/>
            <p:nvPr/>
          </p:nvSpPr>
          <p:spPr>
            <a:xfrm>
              <a:off x="4276065" y="3026880"/>
              <a:ext cx="1819935" cy="914400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/>
                <a:t>Simulator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50CCEC0-FFD9-E573-9E3B-8C2465E59401}"/>
                </a:ext>
              </a:extLst>
            </p:cNvPr>
            <p:cNvSpPr txBox="1"/>
            <p:nvPr/>
          </p:nvSpPr>
          <p:spPr>
            <a:xfrm>
              <a:off x="3856586" y="2286763"/>
              <a:ext cx="1613673" cy="432402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r>
                <a:rPr lang="en-US" sz="1100" dirty="0"/>
                <a:t>LUME-Model</a:t>
              </a:r>
            </a:p>
          </p:txBody>
        </p:sp>
      </p:grp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7D11226-F218-5087-BDC9-73FE8E74E7C2}"/>
              </a:ext>
            </a:extLst>
          </p:cNvPr>
          <p:cNvCxnSpPr/>
          <p:nvPr/>
        </p:nvCxnSpPr>
        <p:spPr>
          <a:xfrm>
            <a:off x="2932317" y="2410362"/>
            <a:ext cx="543242" cy="0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id="{1F9B048B-6383-F486-F2C4-F99A98B900C8}"/>
              </a:ext>
            </a:extLst>
          </p:cNvPr>
          <p:cNvGrpSpPr/>
          <p:nvPr/>
        </p:nvGrpSpPr>
        <p:grpSpPr>
          <a:xfrm>
            <a:off x="1329824" y="1496991"/>
            <a:ext cx="1505232" cy="1836781"/>
            <a:chOff x="930810" y="2368240"/>
            <a:chExt cx="2408220" cy="303592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31017FF-AE97-B2B7-E5EB-CB2D3CC87084}"/>
                </a:ext>
              </a:extLst>
            </p:cNvPr>
            <p:cNvSpPr/>
            <p:nvPr/>
          </p:nvSpPr>
          <p:spPr>
            <a:xfrm>
              <a:off x="941371" y="3429000"/>
              <a:ext cx="1819935" cy="914400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/>
                <a:t>Simulator 2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B60BD6A-09A1-C199-9357-C7F8AEFF77C1}"/>
                </a:ext>
              </a:extLst>
            </p:cNvPr>
            <p:cNvSpPr/>
            <p:nvPr/>
          </p:nvSpPr>
          <p:spPr>
            <a:xfrm>
              <a:off x="930811" y="2368240"/>
              <a:ext cx="1819935" cy="914400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/>
                <a:t>Simulator 1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BB0EE44-E640-AD77-13BD-0BA1DF60C679}"/>
                </a:ext>
              </a:extLst>
            </p:cNvPr>
            <p:cNvSpPr/>
            <p:nvPr/>
          </p:nvSpPr>
          <p:spPr>
            <a:xfrm>
              <a:off x="930810" y="4489760"/>
              <a:ext cx="1819935" cy="914400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/>
                <a:t>Simulator 3</a:t>
              </a:r>
            </a:p>
          </p:txBody>
        </p:sp>
        <p:sp>
          <p:nvSpPr>
            <p:cNvPr id="18" name="Right Brace 17">
              <a:extLst>
                <a:ext uri="{FF2B5EF4-FFF2-40B4-BE49-F238E27FC236}">
                  <a16:creationId xmlns:a16="http://schemas.microsoft.com/office/drawing/2014/main" id="{65D26477-B56F-A270-24F9-D1F643C9541A}"/>
                </a:ext>
              </a:extLst>
            </p:cNvPr>
            <p:cNvSpPr/>
            <p:nvPr/>
          </p:nvSpPr>
          <p:spPr>
            <a:xfrm>
              <a:off x="2969537" y="2368240"/>
              <a:ext cx="369493" cy="3035920"/>
            </a:xfrm>
            <a:prstGeom prst="rightBrac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9030E051-F5AD-1CFD-4F2B-3069E62E00F4}"/>
              </a:ext>
            </a:extLst>
          </p:cNvPr>
          <p:cNvSpPr/>
          <p:nvPr/>
        </p:nvSpPr>
        <p:spPr>
          <a:xfrm>
            <a:off x="5561700" y="1675921"/>
            <a:ext cx="2365366" cy="1478921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A1AFEF9-DDDA-952D-CB45-7B34EA043B66}"/>
              </a:ext>
            </a:extLst>
          </p:cNvPr>
          <p:cNvSpPr/>
          <p:nvPr/>
        </p:nvSpPr>
        <p:spPr>
          <a:xfrm>
            <a:off x="5913427" y="1913052"/>
            <a:ext cx="1667569" cy="994619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Simulator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0AB3F7A-432D-6933-D8AA-ECF191BAC6C2}"/>
              </a:ext>
            </a:extLst>
          </p:cNvPr>
          <p:cNvSpPr/>
          <p:nvPr/>
        </p:nvSpPr>
        <p:spPr>
          <a:xfrm>
            <a:off x="6175618" y="2111155"/>
            <a:ext cx="1137531" cy="55322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Simulator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8B71B54-47FA-1EB5-050B-8420019ABA19}"/>
              </a:ext>
            </a:extLst>
          </p:cNvPr>
          <p:cNvSpPr txBox="1"/>
          <p:nvPr/>
        </p:nvSpPr>
        <p:spPr>
          <a:xfrm>
            <a:off x="5511431" y="1428750"/>
            <a:ext cx="851515" cy="26161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1100" dirty="0"/>
              <a:t>LUME-</a:t>
            </a:r>
            <a:r>
              <a:rPr lang="en-US" sz="1100" dirty="0" err="1"/>
              <a:t>pva</a:t>
            </a:r>
            <a:endParaRPr lang="en-US" sz="1100" dirty="0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3F07477F-DEB3-48F4-3842-63F927D4B0AE}"/>
              </a:ext>
            </a:extLst>
          </p:cNvPr>
          <p:cNvCxnSpPr/>
          <p:nvPr/>
        </p:nvCxnSpPr>
        <p:spPr>
          <a:xfrm>
            <a:off x="5082649" y="2432955"/>
            <a:ext cx="735641" cy="0"/>
          </a:xfrm>
          <a:prstGeom prst="straightConnector1">
            <a:avLst/>
          </a:prstGeom>
          <a:ln w="57150"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23A57669-F981-F527-D608-E1BE30B2908B}"/>
              </a:ext>
            </a:extLst>
          </p:cNvPr>
          <p:cNvCxnSpPr>
            <a:cxnSpLocks/>
          </p:cNvCxnSpPr>
          <p:nvPr/>
        </p:nvCxnSpPr>
        <p:spPr>
          <a:xfrm flipV="1">
            <a:off x="1828800" y="3457049"/>
            <a:ext cx="0" cy="457200"/>
          </a:xfrm>
          <a:prstGeom prst="straightConnector1">
            <a:avLst/>
          </a:prstGeom>
          <a:ln w="5715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0F695586-89ED-AFBA-F875-03508AA5854F}"/>
              </a:ext>
            </a:extLst>
          </p:cNvPr>
          <p:cNvSpPr txBox="1"/>
          <p:nvPr/>
        </p:nvSpPr>
        <p:spPr>
          <a:xfrm>
            <a:off x="958722" y="3958183"/>
            <a:ext cx="1740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/>
              <a:t>Simulator API</a:t>
            </a:r>
          </a:p>
          <a:p>
            <a:pPr algn="ctr"/>
            <a:r>
              <a:rPr lang="en-US" sz="1200" dirty="0"/>
              <a:t>(LUME-Impact, </a:t>
            </a:r>
            <a:r>
              <a:rPr lang="en-US" sz="1200" dirty="0" err="1"/>
              <a:t>PyTao</a:t>
            </a:r>
            <a:r>
              <a:rPr lang="en-US" sz="1200" dirty="0"/>
              <a:t>)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992670B7-E8BB-AFAB-26E4-9AEECF3E0182}"/>
              </a:ext>
            </a:extLst>
          </p:cNvPr>
          <p:cNvCxnSpPr>
            <a:cxnSpLocks/>
          </p:cNvCxnSpPr>
          <p:nvPr/>
        </p:nvCxnSpPr>
        <p:spPr>
          <a:xfrm flipV="1">
            <a:off x="4107574" y="2999849"/>
            <a:ext cx="0" cy="914400"/>
          </a:xfrm>
          <a:prstGeom prst="straightConnector1">
            <a:avLst/>
          </a:prstGeom>
          <a:ln w="57150">
            <a:solidFill>
              <a:schemeClr val="tx2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A04FE271-7A59-C66B-B584-EE68B41BDC2B}"/>
              </a:ext>
            </a:extLst>
          </p:cNvPr>
          <p:cNvSpPr txBox="1"/>
          <p:nvPr/>
        </p:nvSpPr>
        <p:spPr>
          <a:xfrm>
            <a:off x="2953477" y="3958183"/>
            <a:ext cx="23081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/>
              <a:t>Standardized LUME-Model API</a:t>
            </a:r>
          </a:p>
          <a:p>
            <a:pPr algn="ctr"/>
            <a:r>
              <a:rPr lang="en-US" sz="1200" dirty="0"/>
              <a:t>(</a:t>
            </a:r>
            <a:r>
              <a:rPr lang="en-US" sz="1200" dirty="0" err="1"/>
              <a:t>dicts</a:t>
            </a:r>
            <a:r>
              <a:rPr lang="en-US" sz="1200" dirty="0"/>
              <a:t>, IOC names / units)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526EB60B-B2F7-C268-7EB8-5E7F2A452C1D}"/>
              </a:ext>
            </a:extLst>
          </p:cNvPr>
          <p:cNvCxnSpPr>
            <a:cxnSpLocks/>
          </p:cNvCxnSpPr>
          <p:nvPr/>
        </p:nvCxnSpPr>
        <p:spPr>
          <a:xfrm flipV="1">
            <a:off x="6743990" y="3228449"/>
            <a:ext cx="0" cy="681501"/>
          </a:xfrm>
          <a:prstGeom prst="straightConnector1">
            <a:avLst/>
          </a:prstGeom>
          <a:ln w="57150">
            <a:solidFill>
              <a:srgbClr val="4D4F53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9EEEE7CD-A76E-412C-F7BC-ED5169D6BE0C}"/>
              </a:ext>
            </a:extLst>
          </p:cNvPr>
          <p:cNvSpPr txBox="1"/>
          <p:nvPr/>
        </p:nvSpPr>
        <p:spPr>
          <a:xfrm>
            <a:off x="6194004" y="3953884"/>
            <a:ext cx="10999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/>
              <a:t>IOC Interface</a:t>
            </a:r>
          </a:p>
          <a:p>
            <a:pPr algn="ctr"/>
            <a:r>
              <a:rPr lang="en-US" sz="1200" dirty="0"/>
              <a:t>(EPICS)</a:t>
            </a:r>
          </a:p>
        </p:txBody>
      </p:sp>
    </p:spTree>
    <p:extLst>
      <p:ext uri="{BB962C8B-B14F-4D97-AF65-F5344CB8AC3E}">
        <p14:creationId xmlns:p14="http://schemas.microsoft.com/office/powerpoint/2010/main" val="3076815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A8A47C-6E57-0EEF-8E62-F84C6BCBF7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E986FD9-C924-46A6-3FF6-BCB80E9636D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2C7906A-C561-8AC2-0EB7-37EF821A3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LUMEModel</a:t>
            </a:r>
            <a:r>
              <a:rPr lang="en-US" dirty="0"/>
              <a:t> Structure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5E3A3DD-3B0E-CAE2-99D0-96AE26CD8DC2}"/>
              </a:ext>
            </a:extLst>
          </p:cNvPr>
          <p:cNvSpPr txBox="1"/>
          <p:nvPr/>
        </p:nvSpPr>
        <p:spPr>
          <a:xfrm>
            <a:off x="228600" y="1123950"/>
            <a:ext cx="2535569" cy="461665"/>
          </a:xfrm>
          <a:prstGeom prst="rect">
            <a:avLst/>
          </a:prstGeom>
          <a:solidFill>
            <a:srgbClr val="B83A4B"/>
          </a:solidFill>
          <a:ln w="12700" cap="flat" cmpd="sng" algn="ctr">
            <a:solidFill>
              <a:srgbClr val="A4001D">
                <a:shade val="15000"/>
              </a:srgbClr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200" kern="0" dirty="0">
                <a:solidFill>
                  <a:prstClr val="whit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LUME-Base</a:t>
            </a:r>
          </a:p>
          <a:p>
            <a:pPr marL="285750" indent="-285750">
              <a:buFontTx/>
              <a:buChar char="-"/>
              <a:defRPr/>
            </a:pPr>
            <a:r>
              <a:rPr lang="en-US" sz="1200" kern="0" dirty="0">
                <a:solidFill>
                  <a:prstClr val="whit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LUMEModel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B68561C-ED9C-D2CD-44DA-0F5F476E5D62}"/>
              </a:ext>
            </a:extLst>
          </p:cNvPr>
          <p:cNvSpPr txBox="1"/>
          <p:nvPr/>
        </p:nvSpPr>
        <p:spPr>
          <a:xfrm>
            <a:off x="989051" y="1731069"/>
            <a:ext cx="1970291" cy="761747"/>
          </a:xfrm>
          <a:prstGeom prst="rect">
            <a:avLst/>
          </a:prstGeom>
          <a:solidFill>
            <a:srgbClr val="B83A4B"/>
          </a:solidFill>
          <a:ln w="12700" cap="flat" cmpd="sng" algn="ctr">
            <a:solidFill>
              <a:srgbClr val="A4001D">
                <a:shade val="15000"/>
              </a:srgbClr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200" b="1" kern="0" dirty="0">
                <a:solidFill>
                  <a:prstClr val="white"/>
                </a:solidFill>
                <a:latin typeface="Courier New" panose="02070309020205020404" pitchFamily="49" charset="0"/>
                <a:ea typeface="Lato" panose="020F0502020204030203" pitchFamily="34" charset="0"/>
                <a:cs typeface="Courier New" panose="02070309020205020404" pitchFamily="49" charset="0"/>
              </a:rPr>
              <a:t>set </a:t>
            </a:r>
          </a:p>
          <a:p>
            <a:pPr>
              <a:defRPr/>
            </a:pPr>
            <a:r>
              <a:rPr lang="en-US" sz="1050" kern="0" dirty="0">
                <a:solidFill>
                  <a:prstClr val="whit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Set control variables by name and run the sim/model, then update the model’s state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8A31129-E4B4-9148-E6FC-0EB5F09E2328}"/>
              </a:ext>
            </a:extLst>
          </p:cNvPr>
          <p:cNvSpPr txBox="1"/>
          <p:nvPr/>
        </p:nvSpPr>
        <p:spPr>
          <a:xfrm>
            <a:off x="989051" y="2673756"/>
            <a:ext cx="1970297" cy="615553"/>
          </a:xfrm>
          <a:prstGeom prst="rect">
            <a:avLst/>
          </a:prstGeom>
          <a:solidFill>
            <a:srgbClr val="B83A4B"/>
          </a:solidFill>
          <a:ln w="12700" cap="flat" cmpd="sng" algn="ctr">
            <a:solidFill>
              <a:srgbClr val="A4001D">
                <a:shade val="15000"/>
              </a:srgbClr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200" b="1" kern="0" dirty="0">
                <a:solidFill>
                  <a:prstClr val="white"/>
                </a:solidFill>
                <a:latin typeface="Courier New" panose="02070309020205020404" pitchFamily="49" charset="0"/>
                <a:ea typeface="Lato" panose="020F0502020204030203" pitchFamily="34" charset="0"/>
                <a:cs typeface="Courier New" panose="02070309020205020404" pitchFamily="49" charset="0"/>
              </a:rPr>
              <a:t>get</a:t>
            </a:r>
            <a:r>
              <a:rPr lang="en-US" sz="1200" kern="0" dirty="0">
                <a:solidFill>
                  <a:prstClr val="whit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</a:p>
          <a:p>
            <a:pPr>
              <a:defRPr/>
            </a:pPr>
            <a:r>
              <a:rPr lang="en-US" sz="1050" kern="0" dirty="0">
                <a:solidFill>
                  <a:prstClr val="whit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Read back model state by variable name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E7E574F-30CE-C229-2A59-CC4D1BD63D5B}"/>
              </a:ext>
            </a:extLst>
          </p:cNvPr>
          <p:cNvSpPr txBox="1"/>
          <p:nvPr/>
        </p:nvSpPr>
        <p:spPr>
          <a:xfrm>
            <a:off x="989034" y="3465013"/>
            <a:ext cx="1970304" cy="438582"/>
          </a:xfrm>
          <a:prstGeom prst="rect">
            <a:avLst/>
          </a:prstGeom>
          <a:solidFill>
            <a:srgbClr val="B83A4B"/>
          </a:solidFill>
          <a:ln w="12700" cap="flat" cmpd="sng" algn="ctr">
            <a:solidFill>
              <a:srgbClr val="A4001D">
                <a:shade val="15000"/>
              </a:srgbClr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200" b="1" kern="0" dirty="0">
                <a:solidFill>
                  <a:prstClr val="white"/>
                </a:solidFill>
                <a:latin typeface="Courier New" panose="02070309020205020404" pitchFamily="49" charset="0"/>
                <a:ea typeface="Lato" panose="020F0502020204030203" pitchFamily="34" charset="0"/>
                <a:cs typeface="Courier New" panose="02070309020205020404" pitchFamily="49" charset="0"/>
              </a:rPr>
              <a:t>reset</a:t>
            </a:r>
          </a:p>
          <a:p>
            <a:pPr>
              <a:defRPr/>
            </a:pPr>
            <a:r>
              <a:rPr lang="en-US" sz="1050" kern="0" dirty="0">
                <a:solidFill>
                  <a:prstClr val="whit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Restore model to initial state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043C56C-F74C-D66E-54AD-E0E100D830EC}"/>
              </a:ext>
            </a:extLst>
          </p:cNvPr>
          <p:cNvCxnSpPr>
            <a:cxnSpLocks/>
          </p:cNvCxnSpPr>
          <p:nvPr/>
        </p:nvCxnSpPr>
        <p:spPr>
          <a:xfrm flipH="1">
            <a:off x="615572" y="1585615"/>
            <a:ext cx="54" cy="2811565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  <a:miter lim="800000"/>
          </a:ln>
          <a:effectLst/>
        </p:spPr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D5D4889-EA7A-54C7-17A8-AE32C776AAC5}"/>
              </a:ext>
            </a:extLst>
          </p:cNvPr>
          <p:cNvCxnSpPr>
            <a:cxnSpLocks/>
          </p:cNvCxnSpPr>
          <p:nvPr/>
        </p:nvCxnSpPr>
        <p:spPr>
          <a:xfrm>
            <a:off x="618938" y="2112195"/>
            <a:ext cx="370114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  <a:miter lim="800000"/>
          </a:ln>
          <a:effectLst/>
        </p:spPr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9E90BDA-C915-178A-4C57-415DAFC12176}"/>
              </a:ext>
            </a:extLst>
          </p:cNvPr>
          <p:cNvCxnSpPr>
            <a:cxnSpLocks/>
          </p:cNvCxnSpPr>
          <p:nvPr/>
        </p:nvCxnSpPr>
        <p:spPr>
          <a:xfrm>
            <a:off x="618937" y="2992125"/>
            <a:ext cx="370114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  <a:miter lim="800000"/>
          </a:ln>
          <a:effectLst/>
        </p:spPr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ABF843C-B765-3FF3-60F3-B838EEA50B23}"/>
              </a:ext>
            </a:extLst>
          </p:cNvPr>
          <p:cNvCxnSpPr>
            <a:cxnSpLocks/>
          </p:cNvCxnSpPr>
          <p:nvPr/>
        </p:nvCxnSpPr>
        <p:spPr>
          <a:xfrm>
            <a:off x="618937" y="3689404"/>
            <a:ext cx="370114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  <a:miter lim="800000"/>
          </a:ln>
          <a:effectLst/>
        </p:spPr>
      </p:cxnSp>
      <p:sp>
        <p:nvSpPr>
          <p:cNvPr id="25" name="Right Brace 24">
            <a:extLst>
              <a:ext uri="{FF2B5EF4-FFF2-40B4-BE49-F238E27FC236}">
                <a16:creationId xmlns:a16="http://schemas.microsoft.com/office/drawing/2014/main" id="{E5679CB9-1026-8306-99B0-B72652D38A5D}"/>
              </a:ext>
            </a:extLst>
          </p:cNvPr>
          <p:cNvSpPr/>
          <p:nvPr/>
        </p:nvSpPr>
        <p:spPr>
          <a:xfrm>
            <a:off x="3048000" y="1741490"/>
            <a:ext cx="189140" cy="3021764"/>
          </a:xfrm>
          <a:prstGeom prst="rightBrace">
            <a:avLst>
              <a:gd name="adj1" fmla="val 0"/>
              <a:gd name="adj2" fmla="val 50000"/>
            </a:avLst>
          </a:prstGeom>
          <a:noFill/>
          <a:ln w="12700" cap="flat" cmpd="sng" algn="ctr">
            <a:solidFill>
              <a:srgbClr val="B83A4B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6662C33-C0EE-008A-ABAB-E5DAE35BE53A}"/>
              </a:ext>
            </a:extLst>
          </p:cNvPr>
          <p:cNvSpPr txBox="1"/>
          <p:nvPr/>
        </p:nvSpPr>
        <p:spPr>
          <a:xfrm>
            <a:off x="3314906" y="2997236"/>
            <a:ext cx="1485694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i="1" dirty="0">
                <a:solidFill>
                  <a:prstClr val="black">
                    <a:lumMod val="75000"/>
                    <a:lumOff val="25000"/>
                  </a:prst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any simulator can implement these methods</a:t>
            </a:r>
          </a:p>
          <a:p>
            <a:pPr defTabSz="685800"/>
            <a:br>
              <a:rPr lang="en-US" sz="1350" dirty="0">
                <a:solidFill>
                  <a:prstClr val="black"/>
                </a:solidFill>
                <a:latin typeface="Calibri" panose="020F0502020204030204"/>
              </a:rPr>
            </a:b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96412E9-FDA5-61EC-1D15-81FF641B7E7E}"/>
              </a:ext>
            </a:extLst>
          </p:cNvPr>
          <p:cNvSpPr txBox="1"/>
          <p:nvPr/>
        </p:nvSpPr>
        <p:spPr>
          <a:xfrm>
            <a:off x="989027" y="4079299"/>
            <a:ext cx="1970311" cy="600164"/>
          </a:xfrm>
          <a:prstGeom prst="rect">
            <a:avLst/>
          </a:prstGeom>
          <a:solidFill>
            <a:srgbClr val="B83A4B"/>
          </a:solidFill>
          <a:ln w="12700" cap="flat" cmpd="sng" algn="ctr">
            <a:solidFill>
              <a:srgbClr val="A4001D">
                <a:shade val="15000"/>
              </a:srgbClr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200" b="1" kern="0" dirty="0">
                <a:solidFill>
                  <a:prstClr val="white"/>
                </a:solidFill>
                <a:latin typeface="Courier New" panose="02070309020205020404" pitchFamily="49" charset="0"/>
                <a:ea typeface="Lato" panose="020F0502020204030203" pitchFamily="34" charset="0"/>
                <a:cs typeface="Courier New" panose="02070309020205020404" pitchFamily="49" charset="0"/>
              </a:rPr>
              <a:t>supported_variables</a:t>
            </a:r>
          </a:p>
          <a:p>
            <a:pPr>
              <a:defRPr/>
            </a:pPr>
            <a:r>
              <a:rPr lang="en-US" sz="1050" kern="0" dirty="0">
                <a:solidFill>
                  <a:prstClr val="whit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Dictionary of named variables that the model supports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A8E441D5-DC33-E058-DBFA-6F533E6485F7}"/>
              </a:ext>
            </a:extLst>
          </p:cNvPr>
          <p:cNvCxnSpPr>
            <a:cxnSpLocks/>
          </p:cNvCxnSpPr>
          <p:nvPr/>
        </p:nvCxnSpPr>
        <p:spPr>
          <a:xfrm>
            <a:off x="618937" y="4392288"/>
            <a:ext cx="370114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24958004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22E44D-0A3E-41AC-ED21-B644CD2A26C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28181E5-75A1-9208-9C08-EA8AA6FF8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LUMEModel</a:t>
            </a:r>
            <a:r>
              <a:rPr lang="en-US" dirty="0"/>
              <a:t> Structure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DAF4196-77B8-BC7B-C36E-7098E40A7643}"/>
              </a:ext>
            </a:extLst>
          </p:cNvPr>
          <p:cNvSpPr txBox="1"/>
          <p:nvPr/>
        </p:nvSpPr>
        <p:spPr>
          <a:xfrm>
            <a:off x="228600" y="1123950"/>
            <a:ext cx="2535569" cy="461665"/>
          </a:xfrm>
          <a:prstGeom prst="rect">
            <a:avLst/>
          </a:prstGeom>
          <a:solidFill>
            <a:srgbClr val="B83A4B"/>
          </a:solidFill>
          <a:ln w="12700" cap="flat" cmpd="sng" algn="ctr">
            <a:solidFill>
              <a:srgbClr val="A4001D">
                <a:shade val="15000"/>
              </a:srgbClr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200" kern="0" dirty="0">
                <a:solidFill>
                  <a:prstClr val="whit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LUME-Base</a:t>
            </a:r>
          </a:p>
          <a:p>
            <a:pPr marL="285750" indent="-285750">
              <a:buFontTx/>
              <a:buChar char="-"/>
              <a:defRPr/>
            </a:pPr>
            <a:r>
              <a:rPr lang="en-US" sz="1200" kern="0" dirty="0">
                <a:solidFill>
                  <a:prstClr val="whit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LUMEModel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632E0C2-608E-9505-519C-E0AE511387A3}"/>
              </a:ext>
            </a:extLst>
          </p:cNvPr>
          <p:cNvSpPr txBox="1"/>
          <p:nvPr/>
        </p:nvSpPr>
        <p:spPr>
          <a:xfrm>
            <a:off x="989051" y="1731069"/>
            <a:ext cx="1970291" cy="761747"/>
          </a:xfrm>
          <a:prstGeom prst="rect">
            <a:avLst/>
          </a:prstGeom>
          <a:solidFill>
            <a:srgbClr val="B83A4B"/>
          </a:solidFill>
          <a:ln w="12700" cap="flat" cmpd="sng" algn="ctr">
            <a:solidFill>
              <a:srgbClr val="A4001D">
                <a:shade val="15000"/>
              </a:srgbClr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200" b="1" kern="0" dirty="0">
                <a:solidFill>
                  <a:prstClr val="white"/>
                </a:solidFill>
                <a:latin typeface="Courier New" panose="02070309020205020404" pitchFamily="49" charset="0"/>
                <a:ea typeface="Lato" panose="020F0502020204030203" pitchFamily="34" charset="0"/>
                <a:cs typeface="Courier New" panose="02070309020205020404" pitchFamily="49" charset="0"/>
              </a:rPr>
              <a:t>set </a:t>
            </a:r>
          </a:p>
          <a:p>
            <a:pPr>
              <a:defRPr/>
            </a:pPr>
            <a:r>
              <a:rPr lang="en-US" sz="1050" kern="0" dirty="0">
                <a:solidFill>
                  <a:prstClr val="whit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Set control variables by name and run the sim/model, then update the model’s state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0B384D1-4505-DAC1-A88A-613B7CFA76E0}"/>
              </a:ext>
            </a:extLst>
          </p:cNvPr>
          <p:cNvSpPr txBox="1"/>
          <p:nvPr/>
        </p:nvSpPr>
        <p:spPr>
          <a:xfrm>
            <a:off x="989051" y="2673756"/>
            <a:ext cx="1970297" cy="615553"/>
          </a:xfrm>
          <a:prstGeom prst="rect">
            <a:avLst/>
          </a:prstGeom>
          <a:solidFill>
            <a:srgbClr val="B83A4B"/>
          </a:solidFill>
          <a:ln w="12700" cap="flat" cmpd="sng" algn="ctr">
            <a:solidFill>
              <a:srgbClr val="A4001D">
                <a:shade val="15000"/>
              </a:srgbClr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200" b="1" kern="0" dirty="0">
                <a:solidFill>
                  <a:prstClr val="white"/>
                </a:solidFill>
                <a:latin typeface="Courier New" panose="02070309020205020404" pitchFamily="49" charset="0"/>
                <a:ea typeface="Lato" panose="020F0502020204030203" pitchFamily="34" charset="0"/>
                <a:cs typeface="Courier New" panose="02070309020205020404" pitchFamily="49" charset="0"/>
              </a:rPr>
              <a:t>get</a:t>
            </a:r>
            <a:r>
              <a:rPr lang="en-US" sz="1200" kern="0" dirty="0">
                <a:solidFill>
                  <a:prstClr val="whit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</a:p>
          <a:p>
            <a:pPr>
              <a:defRPr/>
            </a:pPr>
            <a:r>
              <a:rPr lang="en-US" sz="1050" kern="0" dirty="0">
                <a:solidFill>
                  <a:prstClr val="whit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Read back model state by variable name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F37C548-203B-2D5A-D1FF-C60F082177C8}"/>
              </a:ext>
            </a:extLst>
          </p:cNvPr>
          <p:cNvSpPr txBox="1"/>
          <p:nvPr/>
        </p:nvSpPr>
        <p:spPr>
          <a:xfrm>
            <a:off x="989034" y="3465013"/>
            <a:ext cx="1970304" cy="438582"/>
          </a:xfrm>
          <a:prstGeom prst="rect">
            <a:avLst/>
          </a:prstGeom>
          <a:solidFill>
            <a:srgbClr val="B83A4B"/>
          </a:solidFill>
          <a:ln w="12700" cap="flat" cmpd="sng" algn="ctr">
            <a:solidFill>
              <a:srgbClr val="A4001D">
                <a:shade val="15000"/>
              </a:srgbClr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200" b="1" kern="0" dirty="0">
                <a:solidFill>
                  <a:prstClr val="white"/>
                </a:solidFill>
                <a:latin typeface="Courier New" panose="02070309020205020404" pitchFamily="49" charset="0"/>
                <a:ea typeface="Lato" panose="020F0502020204030203" pitchFamily="34" charset="0"/>
                <a:cs typeface="Courier New" panose="02070309020205020404" pitchFamily="49" charset="0"/>
              </a:rPr>
              <a:t>reset</a:t>
            </a:r>
          </a:p>
          <a:p>
            <a:pPr>
              <a:defRPr/>
            </a:pPr>
            <a:r>
              <a:rPr lang="en-US" sz="1050" kern="0" dirty="0">
                <a:solidFill>
                  <a:prstClr val="whit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Restore model to initial state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D2F67EA-40E1-9DCC-D9DA-D71C74A35504}"/>
              </a:ext>
            </a:extLst>
          </p:cNvPr>
          <p:cNvCxnSpPr>
            <a:cxnSpLocks/>
          </p:cNvCxnSpPr>
          <p:nvPr/>
        </p:nvCxnSpPr>
        <p:spPr>
          <a:xfrm flipH="1">
            <a:off x="615572" y="1585615"/>
            <a:ext cx="54" cy="2811565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  <a:miter lim="800000"/>
          </a:ln>
          <a:effectLst/>
        </p:spPr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78A2439F-5707-40AA-A8A6-561776D27A16}"/>
              </a:ext>
            </a:extLst>
          </p:cNvPr>
          <p:cNvCxnSpPr>
            <a:cxnSpLocks/>
          </p:cNvCxnSpPr>
          <p:nvPr/>
        </p:nvCxnSpPr>
        <p:spPr>
          <a:xfrm>
            <a:off x="618938" y="2112195"/>
            <a:ext cx="370114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  <a:miter lim="800000"/>
          </a:ln>
          <a:effectLst/>
        </p:spPr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5DA0727-1547-452F-453E-73A3137B8356}"/>
              </a:ext>
            </a:extLst>
          </p:cNvPr>
          <p:cNvCxnSpPr>
            <a:cxnSpLocks/>
          </p:cNvCxnSpPr>
          <p:nvPr/>
        </p:nvCxnSpPr>
        <p:spPr>
          <a:xfrm>
            <a:off x="618937" y="2992125"/>
            <a:ext cx="370114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  <a:miter lim="800000"/>
          </a:ln>
          <a:effectLst/>
        </p:spPr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1281B32-56C4-F37C-2192-34142758FAC9}"/>
              </a:ext>
            </a:extLst>
          </p:cNvPr>
          <p:cNvCxnSpPr>
            <a:cxnSpLocks/>
          </p:cNvCxnSpPr>
          <p:nvPr/>
        </p:nvCxnSpPr>
        <p:spPr>
          <a:xfrm>
            <a:off x="618937" y="3689404"/>
            <a:ext cx="370114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  <a:miter lim="800000"/>
          </a:ln>
          <a:effectLst/>
        </p:spPr>
      </p:cxnSp>
      <p:sp>
        <p:nvSpPr>
          <p:cNvPr id="25" name="Right Brace 24">
            <a:extLst>
              <a:ext uri="{FF2B5EF4-FFF2-40B4-BE49-F238E27FC236}">
                <a16:creationId xmlns:a16="http://schemas.microsoft.com/office/drawing/2014/main" id="{56C86ECB-607A-A585-3F79-F64B08473EA4}"/>
              </a:ext>
            </a:extLst>
          </p:cNvPr>
          <p:cNvSpPr/>
          <p:nvPr/>
        </p:nvSpPr>
        <p:spPr>
          <a:xfrm>
            <a:off x="3048000" y="1741490"/>
            <a:ext cx="189140" cy="3021764"/>
          </a:xfrm>
          <a:prstGeom prst="rightBrace">
            <a:avLst>
              <a:gd name="adj1" fmla="val 0"/>
              <a:gd name="adj2" fmla="val 50000"/>
            </a:avLst>
          </a:prstGeom>
          <a:noFill/>
          <a:ln w="12700" cap="flat" cmpd="sng" algn="ctr">
            <a:solidFill>
              <a:srgbClr val="B83A4B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74D475B-8598-B8AE-7277-6CE4094E1557}"/>
              </a:ext>
            </a:extLst>
          </p:cNvPr>
          <p:cNvSpPr txBox="1"/>
          <p:nvPr/>
        </p:nvSpPr>
        <p:spPr>
          <a:xfrm>
            <a:off x="3314906" y="2997236"/>
            <a:ext cx="1485694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i="1" dirty="0">
                <a:solidFill>
                  <a:prstClr val="black">
                    <a:lumMod val="75000"/>
                    <a:lumOff val="25000"/>
                  </a:prst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any simulator can implement these methods</a:t>
            </a:r>
          </a:p>
          <a:p>
            <a:pPr defTabSz="685800"/>
            <a:br>
              <a:rPr lang="en-US" sz="1350" dirty="0">
                <a:solidFill>
                  <a:prstClr val="black"/>
                </a:solidFill>
                <a:latin typeface="Calibri" panose="020F0502020204030204"/>
              </a:rPr>
            </a:br>
            <a:endParaRPr lang="en-US" sz="135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E77E90-090A-E0BE-7B16-BDBF93A516FE}"/>
              </a:ext>
            </a:extLst>
          </p:cNvPr>
          <p:cNvSpPr txBox="1"/>
          <p:nvPr/>
        </p:nvSpPr>
        <p:spPr>
          <a:xfrm>
            <a:off x="989027" y="4079299"/>
            <a:ext cx="1970311" cy="600164"/>
          </a:xfrm>
          <a:prstGeom prst="rect">
            <a:avLst/>
          </a:prstGeom>
          <a:solidFill>
            <a:srgbClr val="B83A4B"/>
          </a:solidFill>
          <a:ln w="12700" cap="flat" cmpd="sng" algn="ctr">
            <a:solidFill>
              <a:srgbClr val="A4001D">
                <a:shade val="15000"/>
              </a:srgbClr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200" b="1" kern="0" dirty="0">
                <a:solidFill>
                  <a:prstClr val="white"/>
                </a:solidFill>
                <a:latin typeface="Courier New" panose="02070309020205020404" pitchFamily="49" charset="0"/>
                <a:ea typeface="Lato" panose="020F0502020204030203" pitchFamily="34" charset="0"/>
                <a:cs typeface="Courier New" panose="02070309020205020404" pitchFamily="49" charset="0"/>
              </a:rPr>
              <a:t>supported_variables</a:t>
            </a:r>
          </a:p>
          <a:p>
            <a:pPr>
              <a:defRPr/>
            </a:pPr>
            <a:r>
              <a:rPr lang="en-US" sz="1050" kern="0" dirty="0">
                <a:solidFill>
                  <a:prstClr val="whit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Dictionary of named variables that the model supports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A29710A-E42E-3032-0C8C-78FD109EEE39}"/>
              </a:ext>
            </a:extLst>
          </p:cNvPr>
          <p:cNvCxnSpPr>
            <a:cxnSpLocks/>
          </p:cNvCxnSpPr>
          <p:nvPr/>
        </p:nvCxnSpPr>
        <p:spPr>
          <a:xfrm>
            <a:off x="618937" y="4392288"/>
            <a:ext cx="370114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  <a:miter lim="800000"/>
          </a:ln>
          <a:effectLst/>
        </p:spPr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DC11A15D-5069-33E2-2E30-3AFACFB2A507}"/>
              </a:ext>
            </a:extLst>
          </p:cNvPr>
          <p:cNvSpPr txBox="1"/>
          <p:nvPr/>
        </p:nvSpPr>
        <p:spPr>
          <a:xfrm>
            <a:off x="4988799" y="1657350"/>
            <a:ext cx="4002747" cy="298543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1600" b="1" dirty="0">
                <a:solidFill>
                  <a:schemeClr val="bg2"/>
                </a:solidFill>
              </a:rPr>
              <a:t>Variables define types, units, read/write permissions for model inputs and outputs + validate inputs / outputs</a:t>
            </a:r>
          </a:p>
          <a:p>
            <a:pPr marL="285750" indent="-285750">
              <a:buFontTx/>
              <a:buChar char="-"/>
            </a:pPr>
            <a:r>
              <a:rPr lang="en-US" sz="1400" b="1" dirty="0" err="1"/>
              <a:t>ScalarVariable</a:t>
            </a:r>
            <a:r>
              <a:rPr lang="en-US" sz="1400" dirty="0"/>
              <a:t>: float-like scalar variables (individual parameters, </a:t>
            </a:r>
            <a:r>
              <a:rPr lang="en-US" sz="1400" dirty="0" err="1"/>
              <a:t>etc</a:t>
            </a:r>
            <a:r>
              <a:rPr lang="en-US" sz="1400" dirty="0"/>
              <a:t>)</a:t>
            </a:r>
          </a:p>
          <a:p>
            <a:pPr marL="285750" indent="-285750">
              <a:buFontTx/>
              <a:buChar char="-"/>
            </a:pPr>
            <a:r>
              <a:rPr lang="en-US" sz="1400" b="1" dirty="0" err="1"/>
              <a:t>NDVariable</a:t>
            </a:r>
            <a:r>
              <a:rPr lang="en-US" sz="1400" dirty="0"/>
              <a:t>: array-like multi-dimensional variables (screens, wire scans, </a:t>
            </a:r>
            <a:r>
              <a:rPr lang="en-US" sz="1400" dirty="0" err="1"/>
              <a:t>etc</a:t>
            </a:r>
            <a:r>
              <a:rPr lang="en-US" sz="1400" dirty="0"/>
              <a:t>)</a:t>
            </a:r>
          </a:p>
          <a:p>
            <a:pPr marL="285750" indent="-285750">
              <a:buFontTx/>
              <a:buChar char="-"/>
            </a:pPr>
            <a:r>
              <a:rPr lang="en-US" sz="1400" b="1" dirty="0" err="1"/>
              <a:t>ParticleGroupVariable</a:t>
            </a:r>
            <a:r>
              <a:rPr lang="en-US" sz="1400" dirty="0"/>
              <a:t>: </a:t>
            </a:r>
            <a:r>
              <a:rPr lang="en-US" sz="1400" dirty="0" err="1"/>
              <a:t>openpmd-beamphysics</a:t>
            </a:r>
            <a:r>
              <a:rPr lang="en-US" sz="1400" dirty="0"/>
              <a:t> </a:t>
            </a:r>
            <a:r>
              <a:rPr lang="en-US" sz="1400" dirty="0" err="1"/>
              <a:t>ParticleGroup</a:t>
            </a:r>
            <a:r>
              <a:rPr lang="en-US" sz="1400" dirty="0"/>
              <a:t> variables</a:t>
            </a:r>
          </a:p>
          <a:p>
            <a:pPr marL="285750" indent="-285750">
              <a:buFontTx/>
              <a:buChar char="-"/>
            </a:pPr>
            <a:r>
              <a:rPr lang="en-US" sz="1400" b="1" dirty="0" err="1"/>
              <a:t>TorchScalarVariable</a:t>
            </a:r>
            <a:r>
              <a:rPr lang="en-US" sz="1400" dirty="0"/>
              <a:t>: torch version of </a:t>
            </a:r>
            <a:r>
              <a:rPr lang="en-US" sz="1400" dirty="0" err="1"/>
              <a:t>ScalarVariable</a:t>
            </a:r>
            <a:endParaRPr lang="en-US" sz="1400" dirty="0"/>
          </a:p>
          <a:p>
            <a:pPr marL="285750" indent="-285750">
              <a:buFontTx/>
              <a:buChar char="-"/>
            </a:pPr>
            <a:r>
              <a:rPr lang="en-US" sz="1400" b="1" dirty="0" err="1"/>
              <a:t>TorchNDVariable</a:t>
            </a:r>
            <a:r>
              <a:rPr lang="en-US" sz="1400" dirty="0"/>
              <a:t>: torch version of </a:t>
            </a:r>
            <a:r>
              <a:rPr lang="en-US" sz="1400" dirty="0" err="1"/>
              <a:t>NDVariable</a:t>
            </a:r>
            <a:endParaRPr lang="en-US" sz="1400" dirty="0"/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62694AA6-C5F6-25A9-3573-766A4A8CA8B1}"/>
              </a:ext>
            </a:extLst>
          </p:cNvPr>
          <p:cNvCxnSpPr>
            <a:cxnSpLocks/>
          </p:cNvCxnSpPr>
          <p:nvPr/>
        </p:nvCxnSpPr>
        <p:spPr>
          <a:xfrm>
            <a:off x="3048000" y="4392288"/>
            <a:ext cx="1828800" cy="48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30536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B7B18B5-44EF-9CF5-BDE9-721314E0774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9FAA111-6566-C5ED-54A0-7AC419167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Interactions via Python API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E2704B6-48ED-22BB-F53D-C3D2DBD26D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839" y="2108009"/>
            <a:ext cx="4624991" cy="38754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CE79C00-BDA0-E57C-BF5F-F7023D222A16}"/>
              </a:ext>
            </a:extLst>
          </p:cNvPr>
          <p:cNvSpPr txBox="1"/>
          <p:nvPr/>
        </p:nvSpPr>
        <p:spPr>
          <a:xfrm>
            <a:off x="381000" y="971550"/>
            <a:ext cx="868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Once a </a:t>
            </a:r>
            <a:r>
              <a:rPr lang="en-US" dirty="0" err="1"/>
              <a:t>LUMEModel</a:t>
            </a:r>
            <a:r>
              <a:rPr lang="en-US" dirty="0"/>
              <a:t> instance is defined, users interact with it via set(), get() methods in control/model name parlance </a:t>
            </a:r>
            <a:r>
              <a:rPr lang="en-US" b="1" dirty="0"/>
              <a:t>and/or </a:t>
            </a:r>
            <a:r>
              <a:rPr lang="en-US" dirty="0"/>
              <a:t>object properties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ED82725-5D79-DB62-2A3A-7E56346674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567" y="2850176"/>
            <a:ext cx="3006361" cy="41827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9954B2E-95B9-2BE5-242C-5F1A555D84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839" y="3662313"/>
            <a:ext cx="3672395" cy="35723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C044079-8BE0-83E5-1F47-CB2D4FBBCA4F}"/>
              </a:ext>
            </a:extLst>
          </p:cNvPr>
          <p:cNvSpPr txBox="1"/>
          <p:nvPr/>
        </p:nvSpPr>
        <p:spPr>
          <a:xfrm>
            <a:off x="472899" y="1733550"/>
            <a:ext cx="1710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Initialize model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01FA223-18E1-E80C-7F50-1E48532B0686}"/>
              </a:ext>
            </a:extLst>
          </p:cNvPr>
          <p:cNvSpPr txBox="1"/>
          <p:nvPr/>
        </p:nvSpPr>
        <p:spPr>
          <a:xfrm>
            <a:off x="451822" y="2518887"/>
            <a:ext cx="43781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Set model parameters via PV name/units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4C6622D-050D-BDB5-8A96-D05D0E5DEF79}"/>
              </a:ext>
            </a:extLst>
          </p:cNvPr>
          <p:cNvSpPr txBox="1"/>
          <p:nvPr/>
        </p:nvSpPr>
        <p:spPr>
          <a:xfrm>
            <a:off x="451822" y="3289704"/>
            <a:ext cx="43781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Get model parameters via PV name/units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ACD2B24-203B-7B99-0C02-75B078B313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6092" y="1829611"/>
            <a:ext cx="2879340" cy="2847975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109215E-7036-DEC6-795C-5634906BA964}"/>
              </a:ext>
            </a:extLst>
          </p:cNvPr>
          <p:cNvCxnSpPr/>
          <p:nvPr/>
        </p:nvCxnSpPr>
        <p:spPr>
          <a:xfrm flipV="1">
            <a:off x="228600" y="1694081"/>
            <a:ext cx="8610600" cy="394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>
            <a:extLst>
              <a:ext uri="{FF2B5EF4-FFF2-40B4-BE49-F238E27FC236}">
                <a16:creationId xmlns:a16="http://schemas.microsoft.com/office/drawing/2014/main" id="{3E696386-EB9B-13E0-8248-B23788FE87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8839" y="4500004"/>
            <a:ext cx="3438995" cy="238684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DDEF11CC-49D8-4E10-6850-A0BCB63FEE52}"/>
              </a:ext>
            </a:extLst>
          </p:cNvPr>
          <p:cNvSpPr txBox="1"/>
          <p:nvPr/>
        </p:nvSpPr>
        <p:spPr>
          <a:xfrm>
            <a:off x="457200" y="4107418"/>
            <a:ext cx="4839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Get model parameters provided by simulation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B3133A2-C195-BE11-5437-DC2D3035D5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23702" y="3201687"/>
            <a:ext cx="1758024" cy="141766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015030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12CF88-FC4B-F1CC-8699-86C68E2732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B419641-2C31-D373-1D08-94A522FCBB1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1FF7362-A961-85CD-9ECC-479A94C70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Interactions via Python API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31174A-2DF2-A972-F52C-DB80CBEA97FA}"/>
              </a:ext>
            </a:extLst>
          </p:cNvPr>
          <p:cNvSpPr txBox="1"/>
          <p:nvPr/>
        </p:nvSpPr>
        <p:spPr>
          <a:xfrm>
            <a:off x="381000" y="971550"/>
            <a:ext cx="868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Once a </a:t>
            </a:r>
            <a:r>
              <a:rPr lang="en-US" dirty="0" err="1"/>
              <a:t>LUMEModel</a:t>
            </a:r>
            <a:r>
              <a:rPr lang="en-US" dirty="0"/>
              <a:t> instance is defined, users interact with it via set(), get() methods in control/model name parlance </a:t>
            </a:r>
            <a:r>
              <a:rPr lang="en-US" b="1" dirty="0"/>
              <a:t>and/or </a:t>
            </a:r>
            <a:r>
              <a:rPr lang="en-US" dirty="0"/>
              <a:t>object properties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09B5CDE-3C27-FDFE-353F-3F48B5E82A6E}"/>
              </a:ext>
            </a:extLst>
          </p:cNvPr>
          <p:cNvCxnSpPr/>
          <p:nvPr/>
        </p:nvCxnSpPr>
        <p:spPr>
          <a:xfrm flipV="1">
            <a:off x="228600" y="1694081"/>
            <a:ext cx="8610600" cy="394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F52A8551-6DAF-BD4B-EC06-33BC1B0B2B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8378" y="2385944"/>
            <a:ext cx="3957022" cy="59674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F8BF732-0EC9-B3F6-31AF-5B272D02C5D7}"/>
              </a:ext>
            </a:extLst>
          </p:cNvPr>
          <p:cNvSpPr txBox="1"/>
          <p:nvPr/>
        </p:nvSpPr>
        <p:spPr>
          <a:xfrm>
            <a:off x="4876800" y="2016612"/>
            <a:ext cx="41280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Interact with underlying simulator + PV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218819C-106A-7650-D46E-E62F023C14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178" y="2397298"/>
            <a:ext cx="4414222" cy="209508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B46BD8E-7862-A9F8-FA31-8935E063D7C1}"/>
              </a:ext>
            </a:extLst>
          </p:cNvPr>
          <p:cNvSpPr txBox="1"/>
          <p:nvPr/>
        </p:nvSpPr>
        <p:spPr>
          <a:xfrm>
            <a:off x="228600" y="2027966"/>
            <a:ext cx="36215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Interact with underlying simulator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2FFC602A-29FB-DD6D-85C6-5D34AE4CE9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5182" y="3915560"/>
            <a:ext cx="4039671" cy="765918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2A240C8D-6146-8254-CF86-E6FF02528258}"/>
              </a:ext>
            </a:extLst>
          </p:cNvPr>
          <p:cNvSpPr txBox="1"/>
          <p:nvPr/>
        </p:nvSpPr>
        <p:spPr>
          <a:xfrm>
            <a:off x="4876799" y="3181350"/>
            <a:ext cx="42627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Get beam distribution </a:t>
            </a:r>
          </a:p>
          <a:p>
            <a:r>
              <a:rPr lang="en-US" dirty="0"/>
              <a:t>(</a:t>
            </a:r>
            <a:r>
              <a:rPr lang="en-US" dirty="0" err="1"/>
              <a:t>openPMD-beamphysics</a:t>
            </a:r>
            <a:r>
              <a:rPr lang="en-US" dirty="0"/>
              <a:t> </a:t>
            </a:r>
            <a:r>
              <a:rPr lang="en-US" dirty="0" err="1"/>
              <a:t>ParticleGroup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905513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010504A-0F60-A9DB-0512-CB9EA0D6C0E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E7680BA-4B9D-40EA-69C5-385AA86A8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LUME Package Structure for Simulation Codes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EB411E-2402-03D5-56FC-169E534B50B7}"/>
              </a:ext>
            </a:extLst>
          </p:cNvPr>
          <p:cNvSpPr txBox="1"/>
          <p:nvPr/>
        </p:nvSpPr>
        <p:spPr>
          <a:xfrm>
            <a:off x="6229890" y="1146378"/>
            <a:ext cx="1313910" cy="276999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200" dirty="0"/>
              <a:t>LUME-</a:t>
            </a:r>
            <a:r>
              <a:rPr lang="en-US" sz="1200" dirty="0" err="1"/>
              <a:t>pva</a:t>
            </a:r>
            <a:endParaRPr lang="en-US" sz="1200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D98E30B-EC04-A629-0289-59C2AE11BA5B}"/>
              </a:ext>
            </a:extLst>
          </p:cNvPr>
          <p:cNvCxnSpPr/>
          <p:nvPr/>
        </p:nvCxnSpPr>
        <p:spPr>
          <a:xfrm>
            <a:off x="152400" y="1657350"/>
            <a:ext cx="8839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C567A198-AE73-CCD6-3001-3C52F7D92F8A}"/>
              </a:ext>
            </a:extLst>
          </p:cNvPr>
          <p:cNvSpPr txBox="1"/>
          <p:nvPr/>
        </p:nvSpPr>
        <p:spPr>
          <a:xfrm>
            <a:off x="120199" y="1110049"/>
            <a:ext cx="2082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Simulator agnostic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9495057-660C-650A-9059-13037C7E4E7B}"/>
              </a:ext>
            </a:extLst>
          </p:cNvPr>
          <p:cNvSpPr txBox="1"/>
          <p:nvPr/>
        </p:nvSpPr>
        <p:spPr>
          <a:xfrm>
            <a:off x="127179" y="1745218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Facility agnostic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02CE68D-E23F-FFA8-9DB3-44067CB476A8}"/>
              </a:ext>
            </a:extLst>
          </p:cNvPr>
          <p:cNvCxnSpPr/>
          <p:nvPr/>
        </p:nvCxnSpPr>
        <p:spPr>
          <a:xfrm>
            <a:off x="145420" y="3703082"/>
            <a:ext cx="8839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0DABB1D8-C764-054A-0A4B-80F84EC14F4A}"/>
              </a:ext>
            </a:extLst>
          </p:cNvPr>
          <p:cNvSpPr txBox="1"/>
          <p:nvPr/>
        </p:nvSpPr>
        <p:spPr>
          <a:xfrm>
            <a:off x="120199" y="3790950"/>
            <a:ext cx="1736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Facility specific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993FAAD5-82E2-D408-7CE2-4D17BBE7C1D6}"/>
              </a:ext>
            </a:extLst>
          </p:cNvPr>
          <p:cNvCxnSpPr>
            <a:cxnSpLocks/>
            <a:stCxn id="6" idx="3"/>
            <a:endCxn id="7" idx="1"/>
          </p:cNvCxnSpPr>
          <p:nvPr/>
        </p:nvCxnSpPr>
        <p:spPr>
          <a:xfrm>
            <a:off x="5357229" y="1283767"/>
            <a:ext cx="872661" cy="111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93A52D8A-7742-F7DF-FD46-F1F9A113CECD}"/>
              </a:ext>
            </a:extLst>
          </p:cNvPr>
          <p:cNvSpPr txBox="1"/>
          <p:nvPr/>
        </p:nvSpPr>
        <p:spPr>
          <a:xfrm>
            <a:off x="7543800" y="1152666"/>
            <a:ext cx="14318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EPICS PV serving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CD23941E-C194-BA9D-1726-564D7391A3CA}"/>
              </a:ext>
            </a:extLst>
          </p:cNvPr>
          <p:cNvCxnSpPr>
            <a:cxnSpLocks/>
            <a:stCxn id="6" idx="2"/>
            <a:endCxn id="8" idx="0"/>
          </p:cNvCxnSpPr>
          <p:nvPr/>
        </p:nvCxnSpPr>
        <p:spPr>
          <a:xfrm flipH="1">
            <a:off x="1679089" y="1606932"/>
            <a:ext cx="2367245" cy="67108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93A74726-3199-2E55-4386-CD2DC831639E}"/>
              </a:ext>
            </a:extLst>
          </p:cNvPr>
          <p:cNvCxnSpPr>
            <a:cxnSpLocks/>
            <a:stCxn id="6" idx="2"/>
            <a:endCxn id="9" idx="0"/>
          </p:cNvCxnSpPr>
          <p:nvPr/>
        </p:nvCxnSpPr>
        <p:spPr>
          <a:xfrm flipH="1">
            <a:off x="3814006" y="1606932"/>
            <a:ext cx="232328" cy="128640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72011D58-F934-1D4D-780E-A6C51A711081}"/>
              </a:ext>
            </a:extLst>
          </p:cNvPr>
          <p:cNvCxnSpPr>
            <a:cxnSpLocks/>
            <a:stCxn id="6" idx="2"/>
          </p:cNvCxnSpPr>
          <p:nvPr/>
        </p:nvCxnSpPr>
        <p:spPr>
          <a:xfrm>
            <a:off x="4046334" y="1606932"/>
            <a:ext cx="1294361" cy="127382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659374BD-F55D-9A0C-1796-90FF44EF78E9}"/>
              </a:ext>
            </a:extLst>
          </p:cNvPr>
          <p:cNvCxnSpPr>
            <a:cxnSpLocks/>
            <a:stCxn id="6" idx="2"/>
            <a:endCxn id="11" idx="1"/>
          </p:cNvCxnSpPr>
          <p:nvPr/>
        </p:nvCxnSpPr>
        <p:spPr>
          <a:xfrm>
            <a:off x="4046334" y="1606932"/>
            <a:ext cx="2114536" cy="36879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B2F73B12-AAB5-82B6-7A69-D2402794CC8B}"/>
              </a:ext>
            </a:extLst>
          </p:cNvPr>
          <p:cNvSpPr txBox="1"/>
          <p:nvPr/>
        </p:nvSpPr>
        <p:spPr>
          <a:xfrm>
            <a:off x="6160870" y="1760281"/>
            <a:ext cx="2564746" cy="4308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100" dirty="0"/>
              <a:t>LUME-Cheetah</a:t>
            </a:r>
          </a:p>
          <a:p>
            <a:pPr marL="285750" indent="-285750">
              <a:buFontTx/>
              <a:buChar char="-"/>
            </a:pPr>
            <a:r>
              <a:rPr lang="en-US" sz="1100" dirty="0" err="1"/>
              <a:t>LumeCheetahModel</a:t>
            </a:r>
            <a:r>
              <a:rPr lang="en-US" sz="1100" dirty="0"/>
              <a:t>(</a:t>
            </a:r>
            <a:r>
              <a:rPr lang="en-US" sz="1100" dirty="0" err="1"/>
              <a:t>LumeModel</a:t>
            </a:r>
            <a:r>
              <a:rPr lang="en-US" sz="1100" dirty="0"/>
              <a:t>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825878-B761-2C45-D51E-476E76D625A1}"/>
              </a:ext>
            </a:extLst>
          </p:cNvPr>
          <p:cNvSpPr txBox="1"/>
          <p:nvPr/>
        </p:nvSpPr>
        <p:spPr>
          <a:xfrm>
            <a:off x="5176006" y="2900842"/>
            <a:ext cx="2748793" cy="430887"/>
          </a:xfrm>
          <a:prstGeom prst="rect">
            <a:avLst/>
          </a:prstGeom>
          <a:ln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100" dirty="0"/>
              <a:t>LUME-Genesis</a:t>
            </a:r>
          </a:p>
          <a:p>
            <a:pPr marL="285750" indent="-285750">
              <a:buFontTx/>
              <a:buChar char="-"/>
            </a:pPr>
            <a:r>
              <a:rPr lang="en-US" sz="1100" dirty="0" err="1"/>
              <a:t>LumeGenesisModel</a:t>
            </a:r>
            <a:r>
              <a:rPr lang="en-US" sz="1100" dirty="0"/>
              <a:t>(</a:t>
            </a:r>
            <a:r>
              <a:rPr lang="en-US" sz="1100" dirty="0" err="1"/>
              <a:t>LumeModel</a:t>
            </a:r>
            <a:r>
              <a:rPr lang="en-US" sz="1100" dirty="0"/>
              <a:t>)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1A44355-B38F-5DB7-1335-1F86031EB4D7}"/>
              </a:ext>
            </a:extLst>
          </p:cNvPr>
          <p:cNvSpPr txBox="1"/>
          <p:nvPr/>
        </p:nvSpPr>
        <p:spPr>
          <a:xfrm>
            <a:off x="1950209" y="3833252"/>
            <a:ext cx="4640041" cy="116955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r>
              <a:rPr lang="en-US" sz="1400" dirty="0" err="1"/>
              <a:t>LCLSCuHxrModel</a:t>
            </a:r>
            <a:r>
              <a:rPr lang="en-US" sz="1400" dirty="0"/>
              <a:t>(</a:t>
            </a:r>
            <a:r>
              <a:rPr lang="en-US" sz="1400" dirty="0" err="1"/>
              <a:t>StagedModel</a:t>
            </a:r>
            <a:r>
              <a:rPr lang="en-US" sz="1400" dirty="0"/>
              <a:t>)</a:t>
            </a: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3B3307A-397F-95D6-BEFE-0E72BC9212DE}"/>
              </a:ext>
            </a:extLst>
          </p:cNvPr>
          <p:cNvGrpSpPr/>
          <p:nvPr/>
        </p:nvGrpSpPr>
        <p:grpSpPr>
          <a:xfrm>
            <a:off x="2261442" y="3990406"/>
            <a:ext cx="4169028" cy="533398"/>
            <a:chOff x="2261442" y="3990406"/>
            <a:chExt cx="4169028" cy="533398"/>
          </a:xfrm>
          <a:solidFill>
            <a:schemeClr val="accent2"/>
          </a:solidFill>
        </p:grpSpPr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09641C62-CA55-AE2A-98CC-9CE31A9F2947}"/>
                </a:ext>
              </a:extLst>
            </p:cNvPr>
            <p:cNvSpPr/>
            <p:nvPr/>
          </p:nvSpPr>
          <p:spPr>
            <a:xfrm>
              <a:off x="2261442" y="3990406"/>
              <a:ext cx="1142573" cy="533398"/>
            </a:xfrm>
            <a:prstGeom prst="rect">
              <a:avLst/>
            </a:prstGeom>
            <a:grpFill/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/>
                <a:t>CUInjector</a:t>
              </a:r>
              <a:endParaRPr lang="en-US" sz="1200" dirty="0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43D05A5D-2A8B-A628-FAE5-8E3142F09B41}"/>
                </a:ext>
              </a:extLst>
            </p:cNvPr>
            <p:cNvSpPr/>
            <p:nvPr/>
          </p:nvSpPr>
          <p:spPr>
            <a:xfrm>
              <a:off x="3698944" y="3990406"/>
              <a:ext cx="1142573" cy="533398"/>
            </a:xfrm>
            <a:prstGeom prst="rect">
              <a:avLst/>
            </a:prstGeom>
            <a:grpFill/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/>
                <a:t>CULinac</a:t>
              </a:r>
              <a:endParaRPr lang="en-US" sz="1200" dirty="0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355D24E7-0DC8-1AF0-8F4D-4B9218D6ECBA}"/>
                </a:ext>
              </a:extLst>
            </p:cNvPr>
            <p:cNvSpPr/>
            <p:nvPr/>
          </p:nvSpPr>
          <p:spPr>
            <a:xfrm>
              <a:off x="5136446" y="3990406"/>
              <a:ext cx="1294024" cy="533398"/>
            </a:xfrm>
            <a:prstGeom prst="rect">
              <a:avLst/>
            </a:prstGeom>
            <a:grpFill/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/>
                <a:t>HXRUndulator</a:t>
              </a:r>
              <a:endParaRPr lang="en-US" sz="1200" dirty="0"/>
            </a:p>
          </p:txBody>
        </p:sp>
      </p:grp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B1452BEA-4859-4268-0AFD-DD5E44856B25}"/>
              </a:ext>
            </a:extLst>
          </p:cNvPr>
          <p:cNvCxnSpPr>
            <a:stCxn id="58" idx="3"/>
            <a:endCxn id="59" idx="1"/>
          </p:cNvCxnSpPr>
          <p:nvPr/>
        </p:nvCxnSpPr>
        <p:spPr>
          <a:xfrm>
            <a:off x="3404015" y="4257105"/>
            <a:ext cx="294929" cy="0"/>
          </a:xfrm>
          <a:prstGeom prst="straightConnector1">
            <a:avLst/>
          </a:prstGeom>
          <a:ln w="28575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22679F3C-3A3D-082F-BC9C-8DCA070E7478}"/>
              </a:ext>
            </a:extLst>
          </p:cNvPr>
          <p:cNvCxnSpPr>
            <a:cxnSpLocks/>
            <a:stCxn id="59" idx="3"/>
            <a:endCxn id="60" idx="1"/>
          </p:cNvCxnSpPr>
          <p:nvPr/>
        </p:nvCxnSpPr>
        <p:spPr>
          <a:xfrm>
            <a:off x="4841517" y="4257105"/>
            <a:ext cx="294929" cy="0"/>
          </a:xfrm>
          <a:prstGeom prst="straightConnector1">
            <a:avLst/>
          </a:prstGeom>
          <a:ln w="28575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2CFECF4C-4E6C-616E-D8BD-EDA3511161F3}"/>
              </a:ext>
            </a:extLst>
          </p:cNvPr>
          <p:cNvCxnSpPr>
            <a:cxnSpLocks/>
            <a:stCxn id="8" idx="2"/>
            <a:endCxn id="58" idx="0"/>
          </p:cNvCxnSpPr>
          <p:nvPr/>
        </p:nvCxnSpPr>
        <p:spPr>
          <a:xfrm>
            <a:off x="1679089" y="2708905"/>
            <a:ext cx="1153640" cy="1281501"/>
          </a:xfrm>
          <a:prstGeom prst="straightConnector1">
            <a:avLst/>
          </a:prstGeom>
          <a:ln w="381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24290325-B8BA-1905-63CC-458BD4E7BFBD}"/>
              </a:ext>
            </a:extLst>
          </p:cNvPr>
          <p:cNvCxnSpPr>
            <a:cxnSpLocks/>
          </p:cNvCxnSpPr>
          <p:nvPr/>
        </p:nvCxnSpPr>
        <p:spPr>
          <a:xfrm>
            <a:off x="3962400" y="3329516"/>
            <a:ext cx="0" cy="646100"/>
          </a:xfrm>
          <a:prstGeom prst="straightConnector1">
            <a:avLst/>
          </a:prstGeom>
          <a:ln w="381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CD57C40D-B32A-1F88-B718-EC27FECC0EC5}"/>
              </a:ext>
            </a:extLst>
          </p:cNvPr>
          <p:cNvSpPr txBox="1"/>
          <p:nvPr/>
        </p:nvSpPr>
        <p:spPr>
          <a:xfrm>
            <a:off x="2559543" y="2893338"/>
            <a:ext cx="2508926" cy="4308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100" dirty="0"/>
              <a:t>LUME-</a:t>
            </a:r>
            <a:r>
              <a:rPr lang="en-US" sz="1100" dirty="0" err="1"/>
              <a:t>Bmad</a:t>
            </a:r>
            <a:endParaRPr lang="en-US" sz="1100" dirty="0"/>
          </a:p>
          <a:p>
            <a:pPr marL="285750" indent="-285750">
              <a:buFontTx/>
              <a:buChar char="-"/>
            </a:pPr>
            <a:r>
              <a:rPr lang="en-US" sz="1100" dirty="0" err="1"/>
              <a:t>LumeBmadModel</a:t>
            </a:r>
            <a:r>
              <a:rPr lang="en-US" sz="1100" dirty="0"/>
              <a:t>(</a:t>
            </a:r>
            <a:r>
              <a:rPr lang="en-US" sz="1100" dirty="0" err="1"/>
              <a:t>LumeModel</a:t>
            </a:r>
            <a:r>
              <a:rPr lang="en-US" sz="1100" dirty="0"/>
              <a:t>)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5F9889B9-1679-864A-0BF4-7BAE43E91D2B}"/>
              </a:ext>
            </a:extLst>
          </p:cNvPr>
          <p:cNvCxnSpPr>
            <a:cxnSpLocks/>
          </p:cNvCxnSpPr>
          <p:nvPr/>
        </p:nvCxnSpPr>
        <p:spPr>
          <a:xfrm>
            <a:off x="5715000" y="3344306"/>
            <a:ext cx="0" cy="646100"/>
          </a:xfrm>
          <a:prstGeom prst="straightConnector1">
            <a:avLst/>
          </a:prstGeom>
          <a:ln w="381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1FDD391C-8657-0CC6-16F7-7E110CB25E6F}"/>
              </a:ext>
            </a:extLst>
          </p:cNvPr>
          <p:cNvSpPr txBox="1"/>
          <p:nvPr/>
        </p:nvSpPr>
        <p:spPr>
          <a:xfrm>
            <a:off x="5783458" y="2334500"/>
            <a:ext cx="2564746" cy="4308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100" dirty="0"/>
              <a:t>LUME-Torch</a:t>
            </a:r>
          </a:p>
          <a:p>
            <a:pPr marL="285750" indent="-285750">
              <a:buFontTx/>
              <a:buChar char="-"/>
            </a:pPr>
            <a:r>
              <a:rPr lang="en-US" sz="1100" dirty="0" err="1"/>
              <a:t>LumeTorchModel</a:t>
            </a:r>
            <a:r>
              <a:rPr lang="en-US" sz="1100" dirty="0"/>
              <a:t>(</a:t>
            </a:r>
            <a:r>
              <a:rPr lang="en-US" sz="1100" dirty="0" err="1"/>
              <a:t>LumeModel</a:t>
            </a:r>
            <a:r>
              <a:rPr lang="en-US" sz="1100" dirty="0"/>
              <a:t>)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A543C5BB-1A03-4485-B098-C2B49C6A4941}"/>
              </a:ext>
            </a:extLst>
          </p:cNvPr>
          <p:cNvCxnSpPr>
            <a:cxnSpLocks/>
            <a:stCxn id="6" idx="2"/>
            <a:endCxn id="22" idx="1"/>
          </p:cNvCxnSpPr>
          <p:nvPr/>
        </p:nvCxnSpPr>
        <p:spPr>
          <a:xfrm>
            <a:off x="4046334" y="1606932"/>
            <a:ext cx="1737124" cy="94301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ECE9E307-344C-3A99-8A1F-FB02BCA9D269}"/>
              </a:ext>
            </a:extLst>
          </p:cNvPr>
          <p:cNvSpPr txBox="1"/>
          <p:nvPr/>
        </p:nvSpPr>
        <p:spPr>
          <a:xfrm>
            <a:off x="6553200" y="3321502"/>
            <a:ext cx="148470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(under development)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FADC2EA-836B-8780-0929-84C0A0567E39}"/>
              </a:ext>
            </a:extLst>
          </p:cNvPr>
          <p:cNvSpPr txBox="1"/>
          <p:nvPr/>
        </p:nvSpPr>
        <p:spPr>
          <a:xfrm>
            <a:off x="152400" y="2278018"/>
            <a:ext cx="3053378" cy="4308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100" dirty="0"/>
              <a:t>LUME-Impact</a:t>
            </a:r>
          </a:p>
          <a:p>
            <a:pPr marL="285750" indent="-285750">
              <a:buFontTx/>
              <a:buChar char="-"/>
            </a:pPr>
            <a:r>
              <a:rPr lang="en-US" sz="1100" dirty="0" err="1"/>
              <a:t>LumeImpactModel</a:t>
            </a:r>
            <a:r>
              <a:rPr lang="en-US" sz="1100" dirty="0"/>
              <a:t>(</a:t>
            </a:r>
            <a:r>
              <a:rPr lang="en-US" sz="1100" dirty="0" err="1"/>
              <a:t>LumeModel</a:t>
            </a:r>
            <a:r>
              <a:rPr lang="en-US" sz="1100" dirty="0"/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666102-72FB-EB31-5871-0F0E75F63401}"/>
              </a:ext>
            </a:extLst>
          </p:cNvPr>
          <p:cNvSpPr txBox="1"/>
          <p:nvPr/>
        </p:nvSpPr>
        <p:spPr>
          <a:xfrm>
            <a:off x="2735438" y="960601"/>
            <a:ext cx="2621791" cy="64633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200" dirty="0"/>
              <a:t>LUME-Base</a:t>
            </a:r>
          </a:p>
          <a:p>
            <a:pPr marL="285750" indent="-285750">
              <a:buFontTx/>
              <a:buChar char="-"/>
            </a:pPr>
            <a:r>
              <a:rPr lang="en-US" sz="1200" dirty="0" err="1"/>
              <a:t>LUMEModel</a:t>
            </a:r>
            <a:endParaRPr lang="en-US" sz="1200" dirty="0"/>
          </a:p>
          <a:p>
            <a:pPr marL="285750" indent="-285750">
              <a:buFontTx/>
              <a:buChar char="-"/>
            </a:pPr>
            <a:r>
              <a:rPr lang="en-US" sz="1200" dirty="0" err="1"/>
              <a:t>StagedModel</a:t>
            </a:r>
            <a:r>
              <a:rPr lang="en-US" sz="1200" dirty="0"/>
              <a:t>(</a:t>
            </a:r>
            <a:r>
              <a:rPr lang="en-US" sz="1200" dirty="0" err="1"/>
              <a:t>LUMEModel</a:t>
            </a:r>
            <a:r>
              <a:rPr lang="en-US" sz="12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78918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DA9F474-AAD9-A210-D849-C2958D3995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049A865-05E3-89B1-0878-0001CAE22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LUME Actions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8F9166-CF09-953E-CF1A-F6F447AD42A4}"/>
              </a:ext>
            </a:extLst>
          </p:cNvPr>
          <p:cNvSpPr txBox="1"/>
          <p:nvPr/>
        </p:nvSpPr>
        <p:spPr>
          <a:xfrm>
            <a:off x="381001" y="1047750"/>
            <a:ext cx="8610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LUME Actions enhances LUME variables with set() and get() methods that act on simulators </a:t>
            </a:r>
          </a:p>
          <a:p>
            <a:pPr marL="285750" indent="-285750">
              <a:buFontTx/>
              <a:buChar char="-"/>
            </a:pPr>
            <a:r>
              <a:rPr lang="en-US" dirty="0">
                <a:sym typeface="Wingdings" panose="05000000000000000000" pitchFamily="2" charset="2"/>
              </a:rPr>
              <a:t>Good place for facility specific conversion logic</a:t>
            </a:r>
          </a:p>
          <a:p>
            <a:pPr marL="285750" indent="-285750">
              <a:buFontTx/>
              <a:buChar char="-"/>
            </a:pPr>
            <a:r>
              <a:rPr lang="en-US" dirty="0">
                <a:sym typeface="Wingdings" panose="05000000000000000000" pitchFamily="2" charset="2"/>
              </a:rPr>
              <a:t>Stack actions to build large-scale virtual accelerators inside </a:t>
            </a:r>
            <a:r>
              <a:rPr lang="en-US" dirty="0" err="1">
                <a:sym typeface="Wingdings" panose="05000000000000000000" pitchFamily="2" charset="2"/>
              </a:rPr>
              <a:t>LUMEActionModel</a:t>
            </a:r>
            <a:r>
              <a:rPr lang="en-US" dirty="0">
                <a:sym typeface="Wingdings" panose="05000000000000000000" pitchFamily="2" charset="2"/>
              </a:rPr>
              <a:t> subclass</a:t>
            </a:r>
          </a:p>
          <a:p>
            <a:pPr marL="285750" indent="-285750">
              <a:buFontTx/>
              <a:buChar char="-"/>
            </a:pP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CF0C90D-02C7-67AF-A1C0-2C24CDD2F6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99" y="2661731"/>
            <a:ext cx="4513602" cy="219276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BB4585F-E2E5-3B68-D76D-B04C7181B4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4472" y="2830043"/>
            <a:ext cx="3557129" cy="1700386"/>
          </a:xfrm>
          <a:prstGeom prst="rect">
            <a:avLst/>
          </a:prstGeom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74C04956-A24E-CD22-221C-927E56A98DAA}"/>
              </a:ext>
            </a:extLst>
          </p:cNvPr>
          <p:cNvCxnSpPr/>
          <p:nvPr/>
        </p:nvCxnSpPr>
        <p:spPr>
          <a:xfrm>
            <a:off x="4800600" y="3680236"/>
            <a:ext cx="5334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94843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31394E-B8B0-1692-6C47-DBBA8F1000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1F988C1-4D78-0163-383F-5D7F353BED7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25471FC-AA87-4297-CD72-CE34B63BF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Implementation: LCLS CU HXR (</a:t>
            </a:r>
            <a:r>
              <a:rPr lang="en-US" dirty="0" err="1"/>
              <a:t>Bmad</a:t>
            </a:r>
            <a:r>
              <a:rPr lang="en-US" dirty="0"/>
              <a:t>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21A8C47-4861-3536-ABC4-B4D50F6F0B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024295"/>
            <a:ext cx="5001703" cy="4019550"/>
          </a:xfrm>
          <a:prstGeom prst="rect">
            <a:avLst/>
          </a:prstGeom>
        </p:spPr>
      </p:pic>
      <p:sp>
        <p:nvSpPr>
          <p:cNvPr id="4" name="Right Brace 3">
            <a:extLst>
              <a:ext uri="{FF2B5EF4-FFF2-40B4-BE49-F238E27FC236}">
                <a16:creationId xmlns:a16="http://schemas.microsoft.com/office/drawing/2014/main" id="{865D3F80-7989-A54E-82B7-174F1A47A002}"/>
              </a:ext>
            </a:extLst>
          </p:cNvPr>
          <p:cNvSpPr/>
          <p:nvPr/>
        </p:nvSpPr>
        <p:spPr>
          <a:xfrm>
            <a:off x="5181600" y="2114550"/>
            <a:ext cx="228600" cy="457200"/>
          </a:xfrm>
          <a:prstGeom prst="rightBrace">
            <a:avLst>
              <a:gd name="adj1" fmla="val 8333"/>
              <a:gd name="adj2" fmla="val 51418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E49B140-ACA3-C9E6-F33D-6B01D33323AC}"/>
              </a:ext>
            </a:extLst>
          </p:cNvPr>
          <p:cNvSpPr txBox="1"/>
          <p:nvPr/>
        </p:nvSpPr>
        <p:spPr>
          <a:xfrm>
            <a:off x="5474956" y="2019984"/>
            <a:ext cx="327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PyTao initialization + lattice slicing</a:t>
            </a:r>
          </a:p>
        </p:txBody>
      </p:sp>
    </p:spTree>
    <p:extLst>
      <p:ext uri="{BB962C8B-B14F-4D97-AF65-F5344CB8AC3E}">
        <p14:creationId xmlns:p14="http://schemas.microsoft.com/office/powerpoint/2010/main" val="3061776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42120FAB-E7A5-F4B1-7AD5-7EF0D47021D3}"/>
              </a:ext>
            </a:extLst>
          </p:cNvPr>
          <p:cNvSpPr txBox="1"/>
          <p:nvPr/>
        </p:nvSpPr>
        <p:spPr>
          <a:xfrm>
            <a:off x="5257800" y="2724150"/>
            <a:ext cx="1676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Generate action variables based on lattice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DD2A872-A274-5F13-5CAD-CC32AF1154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81B34B0-E4ED-FFA2-F1F6-E9D294549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Implementation: LCLS CU HXR (</a:t>
            </a:r>
            <a:r>
              <a:rPr lang="en-US" dirty="0" err="1"/>
              <a:t>Bmad</a:t>
            </a:r>
            <a:r>
              <a:rPr lang="en-US" dirty="0"/>
              <a:t>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60C5605-5C71-4323-CB91-6482DD3FE5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024295"/>
            <a:ext cx="5001703" cy="40195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8DB47EE-B9D2-9E14-E272-D26018514B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9372" y="1047750"/>
            <a:ext cx="1958428" cy="3774311"/>
          </a:xfrm>
          <a:prstGeom prst="rect">
            <a:avLst/>
          </a:prstGeom>
        </p:spPr>
      </p:pic>
      <p:sp>
        <p:nvSpPr>
          <p:cNvPr id="10" name="Right Brace 9">
            <a:extLst>
              <a:ext uri="{FF2B5EF4-FFF2-40B4-BE49-F238E27FC236}">
                <a16:creationId xmlns:a16="http://schemas.microsoft.com/office/drawing/2014/main" id="{BB1BE09C-C4FC-8D11-DC57-CA9FF66485D4}"/>
              </a:ext>
            </a:extLst>
          </p:cNvPr>
          <p:cNvSpPr/>
          <p:nvPr/>
        </p:nvSpPr>
        <p:spPr>
          <a:xfrm>
            <a:off x="5181600" y="3105150"/>
            <a:ext cx="228600" cy="457200"/>
          </a:xfrm>
          <a:prstGeom prst="rightBrace">
            <a:avLst>
              <a:gd name="adj1" fmla="val 8333"/>
              <a:gd name="adj2" fmla="val 51418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Brace 11">
            <a:extLst>
              <a:ext uri="{FF2B5EF4-FFF2-40B4-BE49-F238E27FC236}">
                <a16:creationId xmlns:a16="http://schemas.microsoft.com/office/drawing/2014/main" id="{DB9C720C-FCF1-F0C6-E08A-1CF5149C4881}"/>
              </a:ext>
            </a:extLst>
          </p:cNvPr>
          <p:cNvSpPr/>
          <p:nvPr/>
        </p:nvSpPr>
        <p:spPr>
          <a:xfrm rot="10800000">
            <a:off x="6781801" y="1123949"/>
            <a:ext cx="228600" cy="3698111"/>
          </a:xfrm>
          <a:prstGeom prst="rightBrace">
            <a:avLst>
              <a:gd name="adj1" fmla="val 8333"/>
              <a:gd name="adj2" fmla="val 38617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9563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F7BE8C-6EE6-60FE-F380-876102B04B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48D850FB-E749-C121-DAC8-3D05EC7FEBD8}"/>
              </a:ext>
            </a:extLst>
          </p:cNvPr>
          <p:cNvSpPr txBox="1"/>
          <p:nvPr/>
        </p:nvSpPr>
        <p:spPr>
          <a:xfrm>
            <a:off x="5334000" y="3477220"/>
            <a:ext cx="1676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Create </a:t>
            </a:r>
            <a:r>
              <a:rPr lang="en-US" dirty="0" err="1"/>
              <a:t>LUMEModel</a:t>
            </a:r>
            <a:r>
              <a:rPr lang="en-US" dirty="0"/>
              <a:t> instance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5A67259-B7A9-3214-86C6-29C7D74DC2E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D5DDE61-4E22-A54E-D355-939FAE230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Implementation: LCLS CU HXR (</a:t>
            </a:r>
            <a:r>
              <a:rPr lang="en-US" dirty="0" err="1"/>
              <a:t>Bmad</a:t>
            </a:r>
            <a:r>
              <a:rPr lang="en-US" dirty="0"/>
              <a:t>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84720CC-3FBF-19C7-2918-93E538E96D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024295"/>
            <a:ext cx="5001703" cy="4019550"/>
          </a:xfrm>
          <a:prstGeom prst="rect">
            <a:avLst/>
          </a:prstGeom>
        </p:spPr>
      </p:pic>
      <p:sp>
        <p:nvSpPr>
          <p:cNvPr id="10" name="Right Brace 9">
            <a:extLst>
              <a:ext uri="{FF2B5EF4-FFF2-40B4-BE49-F238E27FC236}">
                <a16:creationId xmlns:a16="http://schemas.microsoft.com/office/drawing/2014/main" id="{D24A5975-1444-F922-357F-A96ED9B36BFF}"/>
              </a:ext>
            </a:extLst>
          </p:cNvPr>
          <p:cNvSpPr/>
          <p:nvPr/>
        </p:nvSpPr>
        <p:spPr>
          <a:xfrm>
            <a:off x="5181600" y="3714750"/>
            <a:ext cx="228600" cy="457200"/>
          </a:xfrm>
          <a:prstGeom prst="rightBrace">
            <a:avLst>
              <a:gd name="adj1" fmla="val 8333"/>
              <a:gd name="adj2" fmla="val 51418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9280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1C42C4E-C9FC-8581-BF7D-21813F97FC9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11D5FE3-589C-0222-1E9C-931EF0595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Implementation: Staged Model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9CF27779-52FA-51A9-28D9-7C31C819A74E}"/>
              </a:ext>
            </a:extLst>
          </p:cNvPr>
          <p:cNvGrpSpPr/>
          <p:nvPr/>
        </p:nvGrpSpPr>
        <p:grpSpPr>
          <a:xfrm>
            <a:off x="4419600" y="1071687"/>
            <a:ext cx="4598990" cy="2178902"/>
            <a:chOff x="123769" y="800399"/>
            <a:chExt cx="4598990" cy="2178902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6B879EE-7D40-B1B6-AE96-E0168A583B99}"/>
                </a:ext>
              </a:extLst>
            </p:cNvPr>
            <p:cNvSpPr txBox="1"/>
            <p:nvPr/>
          </p:nvSpPr>
          <p:spPr>
            <a:xfrm>
              <a:off x="609601" y="1809750"/>
              <a:ext cx="3276600" cy="1169551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US" sz="1400" dirty="0"/>
            </a:p>
            <a:p>
              <a:endParaRPr lang="en-US" sz="1400" dirty="0"/>
            </a:p>
            <a:p>
              <a:endParaRPr lang="en-US" sz="1400" dirty="0"/>
            </a:p>
            <a:p>
              <a:endParaRPr lang="en-US" sz="1400" dirty="0"/>
            </a:p>
            <a:p>
              <a:r>
                <a:rPr lang="en-US" sz="1400" dirty="0" err="1"/>
                <a:t>LCLSCuHxrModel</a:t>
              </a:r>
              <a:r>
                <a:rPr lang="en-US" sz="1400" dirty="0"/>
                <a:t>(</a:t>
              </a:r>
              <a:r>
                <a:rPr lang="en-US" sz="1400" dirty="0" err="1"/>
                <a:t>StagedModel</a:t>
              </a:r>
              <a:r>
                <a:rPr lang="en-US" sz="1400" dirty="0"/>
                <a:t>)</a:t>
              </a:r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4A2F8388-85D9-37E0-611D-59F54915B178}"/>
                </a:ext>
              </a:extLst>
            </p:cNvPr>
            <p:cNvGrpSpPr/>
            <p:nvPr/>
          </p:nvGrpSpPr>
          <p:grpSpPr>
            <a:xfrm>
              <a:off x="920833" y="1966904"/>
              <a:ext cx="2580075" cy="533398"/>
              <a:chOff x="2261442" y="3990406"/>
              <a:chExt cx="2580075" cy="533398"/>
            </a:xfrm>
            <a:solidFill>
              <a:schemeClr val="accent2"/>
            </a:solidFill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EF19EA3D-1ABD-0F46-EFD2-F775BE52A4FB}"/>
                  </a:ext>
                </a:extLst>
              </p:cNvPr>
              <p:cNvSpPr/>
              <p:nvPr/>
            </p:nvSpPr>
            <p:spPr>
              <a:xfrm>
                <a:off x="2261442" y="3990406"/>
                <a:ext cx="1142573" cy="533398"/>
              </a:xfrm>
              <a:prstGeom prst="rect">
                <a:avLst/>
              </a:prstGeom>
              <a:grpFill/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 dirty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E683AA52-22E7-A32B-93BC-631778CCA409}"/>
                  </a:ext>
                </a:extLst>
              </p:cNvPr>
              <p:cNvSpPr/>
              <p:nvPr/>
            </p:nvSpPr>
            <p:spPr>
              <a:xfrm>
                <a:off x="3698944" y="3990406"/>
                <a:ext cx="1142573" cy="533398"/>
              </a:xfrm>
              <a:prstGeom prst="rect">
                <a:avLst/>
              </a:prstGeom>
              <a:grpFill/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 dirty="0"/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5997564D-407F-74DE-F176-561D2030070B}"/>
                  </a:ext>
                </a:extLst>
              </p:cNvPr>
              <p:cNvSpPr/>
              <p:nvPr/>
            </p:nvSpPr>
            <p:spPr>
              <a:xfrm>
                <a:off x="2432417" y="4102771"/>
                <a:ext cx="800623" cy="306734"/>
              </a:xfrm>
              <a:prstGeom prst="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 err="1"/>
                  <a:t>PyTorch</a:t>
                </a:r>
                <a:endParaRPr lang="en-US" sz="1200" dirty="0"/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118454C7-B768-863D-48CC-7AA32A09FE0A}"/>
                  </a:ext>
                </a:extLst>
              </p:cNvPr>
              <p:cNvSpPr/>
              <p:nvPr/>
            </p:nvSpPr>
            <p:spPr>
              <a:xfrm>
                <a:off x="3878424" y="4106448"/>
                <a:ext cx="800623" cy="306734"/>
              </a:xfrm>
              <a:prstGeom prst="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 err="1"/>
                  <a:t>PyTao</a:t>
                </a:r>
                <a:endParaRPr lang="en-US" sz="1200" dirty="0"/>
              </a:p>
            </p:txBody>
          </p:sp>
        </p:grp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94352CA4-518D-9A5C-6CE9-18A5A4DC4082}"/>
                </a:ext>
              </a:extLst>
            </p:cNvPr>
            <p:cNvCxnSpPr>
              <a:cxnSpLocks/>
              <a:stCxn id="12" idx="3"/>
              <a:endCxn id="13" idx="1"/>
            </p:cNvCxnSpPr>
            <p:nvPr/>
          </p:nvCxnSpPr>
          <p:spPr>
            <a:xfrm>
              <a:off x="2063406" y="2233603"/>
              <a:ext cx="294929" cy="0"/>
            </a:xfrm>
            <a:prstGeom prst="straightConnector1">
              <a:avLst/>
            </a:prstGeom>
            <a:ln w="28575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94266DD-D228-3CA4-7943-2504F9032851}"/>
                </a:ext>
              </a:extLst>
            </p:cNvPr>
            <p:cNvSpPr txBox="1"/>
            <p:nvPr/>
          </p:nvSpPr>
          <p:spPr>
            <a:xfrm>
              <a:off x="123769" y="800399"/>
              <a:ext cx="2018566" cy="369332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dirty="0" err="1"/>
                <a:t>LUMETorchModel</a:t>
              </a:r>
              <a:endParaRPr lang="en-US" dirty="0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C5993D6-8038-A76A-F21F-6DF737097710}"/>
                </a:ext>
              </a:extLst>
            </p:cNvPr>
            <p:cNvSpPr txBox="1"/>
            <p:nvPr/>
          </p:nvSpPr>
          <p:spPr>
            <a:xfrm>
              <a:off x="2665786" y="812581"/>
              <a:ext cx="2056973" cy="369332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dirty="0" err="1"/>
                <a:t>LUMEBmadModel</a:t>
              </a:r>
              <a:endParaRPr lang="en-US" dirty="0"/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5F60002E-4335-166F-7638-387DF334DFFB}"/>
                </a:ext>
              </a:extLst>
            </p:cNvPr>
            <p:cNvCxnSpPr>
              <a:stCxn id="17" idx="2"/>
              <a:endCxn id="12" idx="0"/>
            </p:cNvCxnSpPr>
            <p:nvPr/>
          </p:nvCxnSpPr>
          <p:spPr>
            <a:xfrm>
              <a:off x="1133052" y="1169731"/>
              <a:ext cx="359068" cy="797173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5"/>
            </a:lnRef>
            <a:fillRef idx="0">
              <a:schemeClr val="accent5"/>
            </a:fillRef>
            <a:effectRef idx="1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F2F8BB16-5C7B-5095-B422-09D361929D35}"/>
                </a:ext>
              </a:extLst>
            </p:cNvPr>
            <p:cNvCxnSpPr>
              <a:stCxn id="18" idx="2"/>
              <a:endCxn id="13" idx="0"/>
            </p:cNvCxnSpPr>
            <p:nvPr/>
          </p:nvCxnSpPr>
          <p:spPr>
            <a:xfrm flipH="1">
              <a:off x="2929622" y="1181913"/>
              <a:ext cx="764651" cy="784991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5"/>
            </a:lnRef>
            <a:fillRef idx="0">
              <a:schemeClr val="accent5"/>
            </a:fillRef>
            <a:effectRef idx="1">
              <a:schemeClr val="accent5"/>
            </a:effectRef>
            <a:fontRef idx="minor">
              <a:schemeClr val="tx1"/>
            </a:fontRef>
          </p:style>
        </p:cxn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9F51D796-116F-F2EF-3124-C507670439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732" y="951026"/>
            <a:ext cx="3457329" cy="1709942"/>
          </a:xfrm>
          <a:prstGeom prst="rect">
            <a:avLst/>
          </a:prstGeom>
        </p:spPr>
      </p:pic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7DCA9F74-6C8D-262E-E931-02558E0585BF}"/>
              </a:ext>
            </a:extLst>
          </p:cNvPr>
          <p:cNvCxnSpPr>
            <a:cxnSpLocks/>
          </p:cNvCxnSpPr>
          <p:nvPr/>
        </p:nvCxnSpPr>
        <p:spPr>
          <a:xfrm>
            <a:off x="1752600" y="3063701"/>
            <a:ext cx="0" cy="19384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6BDE36D0-A607-C06D-1920-E518D3783312}"/>
              </a:ext>
            </a:extLst>
          </p:cNvPr>
          <p:cNvCxnSpPr>
            <a:cxnSpLocks/>
          </p:cNvCxnSpPr>
          <p:nvPr/>
        </p:nvCxnSpPr>
        <p:spPr>
          <a:xfrm rot="16200000" flipH="1" flipV="1">
            <a:off x="1627356" y="4610100"/>
            <a:ext cx="266700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90EAF651-3022-E786-5319-10F0BABE804F}"/>
              </a:ext>
            </a:extLst>
          </p:cNvPr>
          <p:cNvSpPr txBox="1"/>
          <p:nvPr/>
        </p:nvSpPr>
        <p:spPr>
          <a:xfrm>
            <a:off x="152400" y="2758763"/>
            <a:ext cx="3390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Set PV in injector NN surrogate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758481B-C212-F0AD-38AA-39031721A213}"/>
              </a:ext>
            </a:extLst>
          </p:cNvPr>
          <p:cNvSpPr txBox="1"/>
          <p:nvPr/>
        </p:nvSpPr>
        <p:spPr>
          <a:xfrm>
            <a:off x="5760505" y="1632344"/>
            <a:ext cx="1566454" cy="26161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100" dirty="0" err="1"/>
              <a:t>ParticleGroupVariable</a:t>
            </a:r>
            <a:endParaRPr lang="en-US" sz="1100" dirty="0"/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3953E982-9FE8-7C0C-6AF2-867C2E891F82}"/>
              </a:ext>
            </a:extLst>
          </p:cNvPr>
          <p:cNvCxnSpPr>
            <a:cxnSpLocks/>
            <a:stCxn id="36" idx="2"/>
          </p:cNvCxnSpPr>
          <p:nvPr/>
        </p:nvCxnSpPr>
        <p:spPr>
          <a:xfrm flipH="1">
            <a:off x="6499100" y="1893954"/>
            <a:ext cx="44632" cy="517816"/>
          </a:xfrm>
          <a:prstGeom prst="straightConnector1">
            <a:avLst/>
          </a:prstGeom>
          <a:ln w="28575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490BAFB2-B507-A0B9-C07A-19E85CD9BE8A}"/>
              </a:ext>
            </a:extLst>
          </p:cNvPr>
          <p:cNvSpPr txBox="1"/>
          <p:nvPr/>
        </p:nvSpPr>
        <p:spPr>
          <a:xfrm>
            <a:off x="152400" y="4717018"/>
            <a:ext cx="3736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Read screen PV in linac </a:t>
            </a:r>
            <a:r>
              <a:rPr lang="en-US" dirty="0" err="1"/>
              <a:t>Bmad</a:t>
            </a:r>
            <a:r>
              <a:rPr lang="en-US" dirty="0"/>
              <a:t> sim</a:t>
            </a: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AF1B8779-A897-2B12-5F6E-FA52840FD5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8880" y="3496034"/>
            <a:ext cx="4669703" cy="11822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E28A47-2C75-8EEF-4C75-F4912073D7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31" y="3278400"/>
            <a:ext cx="3714723" cy="1182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013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87E73D3-E696-75CB-A892-C36C7F49932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2C59288-F823-1C32-CD45-7982C91AD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 Running in EPICS w/ LUME-</a:t>
            </a:r>
            <a:r>
              <a:rPr lang="en-US" dirty="0" err="1"/>
              <a:t>pva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07A2F7C-7485-F257-280A-8E95F2B01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2800350"/>
            <a:ext cx="3298526" cy="109549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68FB1A4-C6F3-02E7-C9C3-E0143BC49767}"/>
              </a:ext>
            </a:extLst>
          </p:cNvPr>
          <p:cNvSpPr txBox="1"/>
          <p:nvPr/>
        </p:nvSpPr>
        <p:spPr>
          <a:xfrm>
            <a:off x="304801" y="1123950"/>
            <a:ext cx="8686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Subclasses of LUME-Model can immediately be used to create an EPICS PV server by using the LUME-</a:t>
            </a:r>
            <a:r>
              <a:rPr lang="en-US" dirty="0" err="1"/>
              <a:t>pva</a:t>
            </a:r>
            <a:r>
              <a:rPr lang="en-US" dirty="0"/>
              <a:t> Runner class</a:t>
            </a:r>
          </a:p>
          <a:p>
            <a:pPr marL="285750" indent="-285750">
              <a:buFontTx/>
              <a:buChar char="-"/>
            </a:pPr>
            <a:r>
              <a:rPr lang="en-US" dirty="0"/>
              <a:t>Utilizes LUME-Variable types to create PVs</a:t>
            </a:r>
          </a:p>
          <a:p>
            <a:pPr marL="285750" indent="-285750">
              <a:buFontTx/>
              <a:buChar char="-"/>
            </a:pPr>
            <a:r>
              <a:rPr lang="en-US" dirty="0"/>
              <a:t>Multi-threaded collection of PV commands and simulation running</a:t>
            </a:r>
          </a:p>
          <a:p>
            <a:pPr marL="285750" indent="-285750">
              <a:buFontTx/>
              <a:buChar char="-"/>
            </a:pPr>
            <a:r>
              <a:rPr lang="en-US" dirty="0"/>
              <a:t>Could be subclassed / extended to other IOC systems (DOOCS, etc.)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DFA73ED-3B4F-501A-969F-0DF3E86B48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864" y="4224266"/>
            <a:ext cx="7773485" cy="51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6872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>
            <a:extLst>
              <a:ext uri="{FF2B5EF4-FFF2-40B4-BE49-F238E27FC236}">
                <a16:creationId xmlns:a16="http://schemas.microsoft.com/office/drawing/2014/main" id="{9A8FF28C-EC1C-1464-3AE1-287EF26FA4B2}"/>
              </a:ext>
            </a:extLst>
          </p:cNvPr>
          <p:cNvSpPr/>
          <p:nvPr/>
        </p:nvSpPr>
        <p:spPr>
          <a:xfrm>
            <a:off x="2903345" y="3181350"/>
            <a:ext cx="1066799" cy="423852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/>
              <a:t>Machine snapshot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C48E055-B131-C279-7D65-628D96ED6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Virtual Accelerator / Digital Twin Interactions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323784E-DBAF-717D-AE5E-40340E3426B6}"/>
              </a:ext>
            </a:extLst>
          </p:cNvPr>
          <p:cNvSpPr txBox="1"/>
          <p:nvPr/>
        </p:nvSpPr>
        <p:spPr>
          <a:xfrm>
            <a:off x="76200" y="971550"/>
            <a:ext cx="3296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Virtual accelerator in python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003C9D5-BAEA-2337-A98E-4DEF685B2553}"/>
              </a:ext>
            </a:extLst>
          </p:cNvPr>
          <p:cNvSpPr txBox="1"/>
          <p:nvPr/>
        </p:nvSpPr>
        <p:spPr>
          <a:xfrm>
            <a:off x="4572000" y="971550"/>
            <a:ext cx="3566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Virtual accelerator in container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0EDD020-D8E8-1F38-549E-88F2789A57D0}"/>
              </a:ext>
            </a:extLst>
          </p:cNvPr>
          <p:cNvGrpSpPr/>
          <p:nvPr/>
        </p:nvGrpSpPr>
        <p:grpSpPr>
          <a:xfrm>
            <a:off x="536706" y="1428750"/>
            <a:ext cx="3120894" cy="1448634"/>
            <a:chOff x="536706" y="1453155"/>
            <a:chExt cx="3120894" cy="1448634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89293CF-269A-0E2A-EE48-474062ECDB40}"/>
                </a:ext>
              </a:extLst>
            </p:cNvPr>
            <p:cNvSpPr/>
            <p:nvPr/>
          </p:nvSpPr>
          <p:spPr>
            <a:xfrm>
              <a:off x="1908305" y="1758789"/>
              <a:ext cx="1749295" cy="1143000"/>
            </a:xfrm>
            <a:prstGeom prst="rect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11C6A84-B7AB-F156-7A8E-BF05B3D7C549}"/>
                </a:ext>
              </a:extLst>
            </p:cNvPr>
            <p:cNvSpPr txBox="1"/>
            <p:nvPr/>
          </p:nvSpPr>
          <p:spPr>
            <a:xfrm>
              <a:off x="1841187" y="1453155"/>
              <a:ext cx="145905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Python instance</a:t>
              </a: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00BF107F-681B-F92C-E1EA-5477112028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36906" y="1942196"/>
              <a:ext cx="1292095" cy="776186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0C5BB2F-FBC7-CF88-81D0-0F4882A444D5}"/>
                </a:ext>
              </a:extLst>
            </p:cNvPr>
            <p:cNvSpPr txBox="1"/>
            <p:nvPr/>
          </p:nvSpPr>
          <p:spPr>
            <a:xfrm>
              <a:off x="536706" y="2145623"/>
              <a:ext cx="6719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User</a:t>
              </a: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5FE03CBE-F1AA-98D6-E9A4-9B9F736CF750}"/>
                </a:ext>
              </a:extLst>
            </p:cNvPr>
            <p:cNvCxnSpPr>
              <a:cxnSpLocks/>
            </p:cNvCxnSpPr>
            <p:nvPr/>
          </p:nvCxnSpPr>
          <p:spPr>
            <a:xfrm>
              <a:off x="1222506" y="2330289"/>
              <a:ext cx="609600" cy="0"/>
            </a:xfrm>
            <a:prstGeom prst="straightConnector1">
              <a:avLst/>
            </a:prstGeom>
            <a:ln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71758C9-3F8A-D4DC-0D15-43673A3C73A2}"/>
                </a:ext>
              </a:extLst>
            </p:cNvPr>
            <p:cNvSpPr txBox="1"/>
            <p:nvPr/>
          </p:nvSpPr>
          <p:spPr>
            <a:xfrm>
              <a:off x="1234665" y="2067739"/>
              <a:ext cx="58060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/>
                <a:t>Python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A5C0208-DCB9-6311-0707-D1EF6D020E46}"/>
              </a:ext>
            </a:extLst>
          </p:cNvPr>
          <p:cNvGrpSpPr/>
          <p:nvPr/>
        </p:nvGrpSpPr>
        <p:grpSpPr>
          <a:xfrm>
            <a:off x="5017260" y="1297778"/>
            <a:ext cx="3526192" cy="1731172"/>
            <a:chOff x="5017260" y="1453155"/>
            <a:chExt cx="3526192" cy="1731172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3DDCCEC-8D8D-0A17-9195-EE72F3BA04CE}"/>
                </a:ext>
              </a:extLst>
            </p:cNvPr>
            <p:cNvSpPr/>
            <p:nvPr/>
          </p:nvSpPr>
          <p:spPr>
            <a:xfrm>
              <a:off x="5017260" y="1760932"/>
              <a:ext cx="3526192" cy="142339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CA3A1C0-A4DB-6112-87E2-A1D4C30139A1}"/>
                </a:ext>
              </a:extLst>
            </p:cNvPr>
            <p:cNvSpPr txBox="1"/>
            <p:nvPr/>
          </p:nvSpPr>
          <p:spPr>
            <a:xfrm>
              <a:off x="5195421" y="2283946"/>
              <a:ext cx="6719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User</a:t>
              </a: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7FF9BD14-29B4-02ED-35F3-B71A9DFA12FE}"/>
                </a:ext>
              </a:extLst>
            </p:cNvPr>
            <p:cNvCxnSpPr>
              <a:cxnSpLocks/>
              <a:stCxn id="15" idx="3"/>
            </p:cNvCxnSpPr>
            <p:nvPr/>
          </p:nvCxnSpPr>
          <p:spPr>
            <a:xfrm>
              <a:off x="5867400" y="2468612"/>
              <a:ext cx="685800" cy="0"/>
            </a:xfrm>
            <a:prstGeom prst="straightConnector1">
              <a:avLst/>
            </a:prstGeom>
            <a:ln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4B78F10F-5655-1E41-B716-5E21DEEB4F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15858" y="1923424"/>
              <a:ext cx="1730474" cy="1090375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E0D7529-E266-30E4-9556-E38458F308A3}"/>
                </a:ext>
              </a:extLst>
            </p:cNvPr>
            <p:cNvSpPr txBox="1"/>
            <p:nvPr/>
          </p:nvSpPr>
          <p:spPr>
            <a:xfrm>
              <a:off x="5926408" y="2222391"/>
              <a:ext cx="56778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/>
                <a:t>EPICS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1D1CF45B-FDC9-74C3-E006-A0D6A3914E8C}"/>
                </a:ext>
              </a:extLst>
            </p:cNvPr>
            <p:cNvSpPr txBox="1"/>
            <p:nvPr/>
          </p:nvSpPr>
          <p:spPr>
            <a:xfrm>
              <a:off x="5017260" y="1453155"/>
              <a:ext cx="167706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Container instance</a:t>
              </a: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9BBD155A-B55E-1603-D395-F677EB5FAA8D}"/>
              </a:ext>
            </a:extLst>
          </p:cNvPr>
          <p:cNvSpPr txBox="1"/>
          <p:nvPr/>
        </p:nvSpPr>
        <p:spPr>
          <a:xfrm>
            <a:off x="83945" y="3088398"/>
            <a:ext cx="2787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Digital twin in container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9D486A1-6113-4139-84A6-4ED442BF5EB5}"/>
              </a:ext>
            </a:extLst>
          </p:cNvPr>
          <p:cNvGrpSpPr/>
          <p:nvPr/>
        </p:nvGrpSpPr>
        <p:grpSpPr>
          <a:xfrm>
            <a:off x="342863" y="3563048"/>
            <a:ext cx="3162338" cy="1483634"/>
            <a:chOff x="5017260" y="1453155"/>
            <a:chExt cx="3526192" cy="1731172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2FE02C69-BA2C-54D7-E11F-0D7356FA5821}"/>
                </a:ext>
              </a:extLst>
            </p:cNvPr>
            <p:cNvSpPr/>
            <p:nvPr/>
          </p:nvSpPr>
          <p:spPr>
            <a:xfrm>
              <a:off x="5017260" y="1760932"/>
              <a:ext cx="3526192" cy="142339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3A87A25-9FFD-EF75-A8D0-BEB61863FC84}"/>
                </a:ext>
              </a:extLst>
            </p:cNvPr>
            <p:cNvSpPr txBox="1"/>
            <p:nvPr/>
          </p:nvSpPr>
          <p:spPr>
            <a:xfrm>
              <a:off x="5195421" y="2283946"/>
              <a:ext cx="6719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User</a:t>
              </a:r>
            </a:p>
          </p:txBody>
        </p: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D620EA94-7812-3683-18AE-6619E688D739}"/>
                </a:ext>
              </a:extLst>
            </p:cNvPr>
            <p:cNvCxnSpPr>
              <a:cxnSpLocks/>
              <a:stCxn id="28" idx="3"/>
            </p:cNvCxnSpPr>
            <p:nvPr/>
          </p:nvCxnSpPr>
          <p:spPr>
            <a:xfrm>
              <a:off x="5867400" y="2468612"/>
              <a:ext cx="685800" cy="0"/>
            </a:xfrm>
            <a:prstGeom prst="straightConnector1">
              <a:avLst/>
            </a:prstGeom>
            <a:ln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262E1F12-0DEF-B878-E38D-410C226D0C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15858" y="1927442"/>
              <a:ext cx="1730474" cy="1090375"/>
            </a:xfrm>
            <a:prstGeom prst="rect">
              <a:avLst/>
            </a:prstGeom>
          </p:spPr>
        </p:pic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C66ED45A-6DEB-3651-3423-D40CB6DD0759}"/>
                </a:ext>
              </a:extLst>
            </p:cNvPr>
            <p:cNvSpPr txBox="1"/>
            <p:nvPr/>
          </p:nvSpPr>
          <p:spPr>
            <a:xfrm>
              <a:off x="5926408" y="2222391"/>
              <a:ext cx="56778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/>
                <a:t>EPICS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FE7B9CE1-0A70-365D-21E7-40E6CAA90A69}"/>
                </a:ext>
              </a:extLst>
            </p:cNvPr>
            <p:cNvSpPr txBox="1"/>
            <p:nvPr/>
          </p:nvSpPr>
          <p:spPr>
            <a:xfrm>
              <a:off x="5017260" y="1453155"/>
              <a:ext cx="167706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Container instance</a:t>
              </a:r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807D30CF-4B05-CFD8-D341-373610A54B42}"/>
              </a:ext>
            </a:extLst>
          </p:cNvPr>
          <p:cNvSpPr/>
          <p:nvPr/>
        </p:nvSpPr>
        <p:spPr>
          <a:xfrm>
            <a:off x="2971801" y="3271080"/>
            <a:ext cx="1066799" cy="423852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/>
              <a:t>Machine snapshot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B1B85645-D950-9CD5-0C96-14EB3CD00900}"/>
              </a:ext>
            </a:extLst>
          </p:cNvPr>
          <p:cNvCxnSpPr/>
          <p:nvPr/>
        </p:nvCxnSpPr>
        <p:spPr>
          <a:xfrm flipH="1">
            <a:off x="3022055" y="3714750"/>
            <a:ext cx="186090" cy="25476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D8FEE3D0-3667-9340-F3FD-1ACB4D97A2E6}"/>
              </a:ext>
            </a:extLst>
          </p:cNvPr>
          <p:cNvSpPr txBox="1"/>
          <p:nvPr/>
        </p:nvSpPr>
        <p:spPr>
          <a:xfrm>
            <a:off x="4572000" y="3130498"/>
            <a:ext cx="3185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Digital twin in global server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0A2F93F-732C-8A73-1168-3F57B785B5E7}"/>
              </a:ext>
            </a:extLst>
          </p:cNvPr>
          <p:cNvGrpSpPr/>
          <p:nvPr/>
        </p:nvGrpSpPr>
        <p:grpSpPr>
          <a:xfrm>
            <a:off x="6730036" y="3737087"/>
            <a:ext cx="1848737" cy="1219866"/>
            <a:chOff x="5017260" y="1760932"/>
            <a:chExt cx="2061450" cy="1423395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8188FDF8-AB13-DE22-260B-E5ECCBA91D10}"/>
                </a:ext>
              </a:extLst>
            </p:cNvPr>
            <p:cNvSpPr/>
            <p:nvPr/>
          </p:nvSpPr>
          <p:spPr>
            <a:xfrm>
              <a:off x="5017260" y="1760932"/>
              <a:ext cx="2061450" cy="142339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004BFD1C-9334-E4C4-094E-DB33C581F5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59948" y="1927442"/>
              <a:ext cx="1730474" cy="1090375"/>
            </a:xfrm>
            <a:prstGeom prst="rect">
              <a:avLst/>
            </a:prstGeom>
          </p:spPr>
        </p:pic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DA20B916-3465-0954-AD54-015275494F95}"/>
              </a:ext>
            </a:extLst>
          </p:cNvPr>
          <p:cNvSpPr/>
          <p:nvPr/>
        </p:nvSpPr>
        <p:spPr>
          <a:xfrm>
            <a:off x="7924800" y="3105150"/>
            <a:ext cx="1066799" cy="423852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/>
              <a:t>Machine snapshot</a:t>
            </a:r>
          </a:p>
        </p:txBody>
      </p: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DF3DCE84-24D1-74B9-487A-540CB07BF685}"/>
              </a:ext>
            </a:extLst>
          </p:cNvPr>
          <p:cNvCxnSpPr/>
          <p:nvPr/>
        </p:nvCxnSpPr>
        <p:spPr>
          <a:xfrm flipH="1">
            <a:off x="8203655" y="3625020"/>
            <a:ext cx="186090" cy="25476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>
            <a:extLst>
              <a:ext uri="{FF2B5EF4-FFF2-40B4-BE49-F238E27FC236}">
                <a16:creationId xmlns:a16="http://schemas.microsoft.com/office/drawing/2014/main" id="{15C6285E-5528-0123-6F23-2F4757CB6DB4}"/>
              </a:ext>
            </a:extLst>
          </p:cNvPr>
          <p:cNvSpPr/>
          <p:nvPr/>
        </p:nvSpPr>
        <p:spPr>
          <a:xfrm>
            <a:off x="8000999" y="3181350"/>
            <a:ext cx="1066799" cy="423852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/>
              <a:t>Machine snapshot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F7D544D4-B1C8-B85E-DC4A-6AE29FCDD2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1331" y="3990062"/>
            <a:ext cx="1242372" cy="713915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21EE8340-4AB3-23F8-B089-55B01E656208}"/>
              </a:ext>
            </a:extLst>
          </p:cNvPr>
          <p:cNvSpPr txBox="1"/>
          <p:nvPr/>
        </p:nvSpPr>
        <p:spPr>
          <a:xfrm>
            <a:off x="4702775" y="3682285"/>
            <a:ext cx="1188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Visualization</a:t>
            </a: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A16D41F7-BDDA-E3D8-E827-B715B1CB449A}"/>
              </a:ext>
            </a:extLst>
          </p:cNvPr>
          <p:cNvCxnSpPr/>
          <p:nvPr/>
        </p:nvCxnSpPr>
        <p:spPr>
          <a:xfrm flipH="1">
            <a:off x="6031078" y="4327799"/>
            <a:ext cx="598322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47653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77493EB-EFA6-94B1-F5B2-C0708FEDFD8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4B39913-9D66-FE43-8CAD-276EE30C0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/>
              <a:t>Badger Environment Testing / Continuous Integration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2ED089-F163-13FD-D083-4EC7BD0E873A}"/>
              </a:ext>
            </a:extLst>
          </p:cNvPr>
          <p:cNvSpPr txBox="1"/>
          <p:nvPr/>
        </p:nvSpPr>
        <p:spPr>
          <a:xfrm>
            <a:off x="97464" y="964788"/>
            <a:ext cx="895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Use VA to perform nightly testing / validation of code used to interact with the machine</a:t>
            </a:r>
          </a:p>
        </p:txBody>
      </p:sp>
      <p:pic>
        <p:nvPicPr>
          <p:cNvPr id="24" name="Picture 2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EF9AC11-BB24-23FE-5D9B-B9E784CC40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251" y="1809750"/>
            <a:ext cx="2178810" cy="1252816"/>
          </a:xfrm>
          <a:prstGeom prst="rect">
            <a:avLst/>
          </a:prstGeom>
          <a:noFill/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8E1D9CC3-66D0-C89D-35DE-6B10E78868B1}"/>
              </a:ext>
            </a:extLst>
          </p:cNvPr>
          <p:cNvSpPr txBox="1"/>
          <p:nvPr/>
        </p:nvSpPr>
        <p:spPr>
          <a:xfrm>
            <a:off x="87736" y="1532751"/>
            <a:ext cx="9957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Badger GUI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4C8EC9C-0792-3F9F-153B-FDF41A1907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4029" y="2005720"/>
            <a:ext cx="987084" cy="987084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63D744E7-0CCF-8B09-73C1-447D55E9F3C1}"/>
              </a:ext>
            </a:extLst>
          </p:cNvPr>
          <p:cNvSpPr txBox="1"/>
          <p:nvPr/>
        </p:nvSpPr>
        <p:spPr>
          <a:xfrm>
            <a:off x="2847554" y="1529394"/>
            <a:ext cx="1929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LCLS Badger Environment class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A536F34B-8168-CB2E-4073-BE163239D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8797" y="4019550"/>
            <a:ext cx="3396603" cy="742350"/>
          </a:xfrm>
          <a:prstGeom prst="rect">
            <a:avLst/>
          </a:prstGeom>
        </p:spPr>
      </p:pic>
      <p:grpSp>
        <p:nvGrpSpPr>
          <p:cNvPr id="46" name="Group 45">
            <a:extLst>
              <a:ext uri="{FF2B5EF4-FFF2-40B4-BE49-F238E27FC236}">
                <a16:creationId xmlns:a16="http://schemas.microsoft.com/office/drawing/2014/main" id="{89D6F1C5-E9DA-B7F2-DAB2-015EE34A0918}"/>
              </a:ext>
            </a:extLst>
          </p:cNvPr>
          <p:cNvGrpSpPr/>
          <p:nvPr/>
        </p:nvGrpSpPr>
        <p:grpSpPr>
          <a:xfrm>
            <a:off x="3423241" y="3062566"/>
            <a:ext cx="132643" cy="956984"/>
            <a:chOff x="3762488" y="3138766"/>
            <a:chExt cx="132643" cy="956984"/>
          </a:xfrm>
        </p:grpSpPr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C53EF44C-4D75-6125-C2DF-6AC768B64F5F}"/>
                </a:ext>
              </a:extLst>
            </p:cNvPr>
            <p:cNvCxnSpPr/>
            <p:nvPr/>
          </p:nvCxnSpPr>
          <p:spPr>
            <a:xfrm>
              <a:off x="3762488" y="3138766"/>
              <a:ext cx="0" cy="95698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A8CAF1EA-67DE-5225-9D69-E759BA30C83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895131" y="3138766"/>
              <a:ext cx="0" cy="95698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123B2BBE-3487-FF81-DE30-25F1EEC6CAC1}"/>
              </a:ext>
            </a:extLst>
          </p:cNvPr>
          <p:cNvSpPr txBox="1"/>
          <p:nvPr/>
        </p:nvSpPr>
        <p:spPr>
          <a:xfrm>
            <a:off x="2609171" y="3372807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EPICS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C457FBDE-AAB5-2AD9-0AB7-4CD95CDD4515}"/>
              </a:ext>
            </a:extLst>
          </p:cNvPr>
          <p:cNvGrpSpPr/>
          <p:nvPr/>
        </p:nvGrpSpPr>
        <p:grpSpPr>
          <a:xfrm rot="5400000">
            <a:off x="2718665" y="2218859"/>
            <a:ext cx="132644" cy="478084"/>
            <a:chOff x="5810299" y="2660683"/>
            <a:chExt cx="132644" cy="478084"/>
          </a:xfrm>
        </p:grpSpPr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22190AD5-923C-8B64-216F-CC3CC2F951F7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5609357" y="2937825"/>
              <a:ext cx="401884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B59DC83F-FDCE-37E2-99C0-ED8D196EC087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5703901" y="2899725"/>
              <a:ext cx="478083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9B1FC2A0-D136-9542-B4FC-47E5BCF99ED3}"/>
              </a:ext>
            </a:extLst>
          </p:cNvPr>
          <p:cNvGrpSpPr/>
          <p:nvPr/>
        </p:nvGrpSpPr>
        <p:grpSpPr>
          <a:xfrm>
            <a:off x="5462429" y="1545365"/>
            <a:ext cx="2034547" cy="3501317"/>
            <a:chOff x="5715000" y="1545365"/>
            <a:chExt cx="2034547" cy="3501317"/>
          </a:xfrm>
        </p:grpSpPr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41C6220C-C6F2-668A-5E69-ADE648A124E6}"/>
                </a:ext>
              </a:extLst>
            </p:cNvPr>
            <p:cNvSpPr/>
            <p:nvPr/>
          </p:nvSpPr>
          <p:spPr>
            <a:xfrm>
              <a:off x="5808170" y="1837963"/>
              <a:ext cx="1930701" cy="3208719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78AE4A12-B150-39E0-D2AD-56591DCD5311}"/>
                </a:ext>
              </a:extLst>
            </p:cNvPr>
            <p:cNvGrpSpPr/>
            <p:nvPr/>
          </p:nvGrpSpPr>
          <p:grpSpPr>
            <a:xfrm>
              <a:off x="5884371" y="3729511"/>
              <a:ext cx="1865176" cy="1280639"/>
              <a:chOff x="6633750" y="3834460"/>
              <a:chExt cx="1865176" cy="1280639"/>
            </a:xfrm>
          </p:grpSpPr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4BE55E97-76ED-751C-C8C3-673C87D601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765781" y="3834460"/>
                <a:ext cx="1543310" cy="972443"/>
              </a:xfrm>
              <a:prstGeom prst="rect">
                <a:avLst/>
              </a:prstGeom>
            </p:spPr>
          </p:pic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C76030DE-7E23-A731-28D8-4D0B253DAA99}"/>
                  </a:ext>
                </a:extLst>
              </p:cNvPr>
              <p:cNvSpPr txBox="1"/>
              <p:nvPr/>
            </p:nvSpPr>
            <p:spPr>
              <a:xfrm>
                <a:off x="6633750" y="4838100"/>
                <a:ext cx="186517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/>
                  <a:t>LCLS Virtual Accelerator</a:t>
                </a:r>
              </a:p>
            </p:txBody>
          </p:sp>
        </p:grp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1ECF26B1-D0D2-A8EB-5CF1-0BC54495CC50}"/>
                </a:ext>
              </a:extLst>
            </p:cNvPr>
            <p:cNvSpPr/>
            <p:nvPr/>
          </p:nvSpPr>
          <p:spPr>
            <a:xfrm>
              <a:off x="6337221" y="1962150"/>
              <a:ext cx="761696" cy="95893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BCB94A95-08D2-AE44-7AFC-8A732AB290B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37221" y="2094934"/>
              <a:ext cx="761695" cy="761695"/>
            </a:xfrm>
            <a:prstGeom prst="rect">
              <a:avLst/>
            </a:prstGeom>
          </p:spPr>
        </p:pic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D06B7181-A7F5-664C-5E19-DA8A50118FF8}"/>
                </a:ext>
              </a:extLst>
            </p:cNvPr>
            <p:cNvGrpSpPr/>
            <p:nvPr/>
          </p:nvGrpSpPr>
          <p:grpSpPr>
            <a:xfrm>
              <a:off x="6667528" y="3014167"/>
              <a:ext cx="132643" cy="624383"/>
              <a:chOff x="3762488" y="3138766"/>
              <a:chExt cx="132643" cy="624383"/>
            </a:xfrm>
          </p:grpSpPr>
          <p:cxnSp>
            <p:nvCxnSpPr>
              <p:cNvPr id="48" name="Straight Arrow Connector 47">
                <a:extLst>
                  <a:ext uri="{FF2B5EF4-FFF2-40B4-BE49-F238E27FC236}">
                    <a16:creationId xmlns:a16="http://schemas.microsoft.com/office/drawing/2014/main" id="{9609655C-D32F-CC92-FAB7-DDC077CB2C2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762488" y="3138766"/>
                <a:ext cx="0" cy="624383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Arrow Connector 48">
                <a:extLst>
                  <a:ext uri="{FF2B5EF4-FFF2-40B4-BE49-F238E27FC236}">
                    <a16:creationId xmlns:a16="http://schemas.microsoft.com/office/drawing/2014/main" id="{CF06130E-3D6B-E88E-1D90-0374BABF9708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895131" y="3138766"/>
                <a:ext cx="0" cy="624383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1C6251F7-4060-AFE7-C5C4-3A7F913F2E65}"/>
                </a:ext>
              </a:extLst>
            </p:cNvPr>
            <p:cNvSpPr txBox="1"/>
            <p:nvPr/>
          </p:nvSpPr>
          <p:spPr>
            <a:xfrm>
              <a:off x="5967571" y="3181350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EPICS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39F74E5F-79E7-D58F-F2FA-FF4CF45F6A31}"/>
                </a:ext>
              </a:extLst>
            </p:cNvPr>
            <p:cNvSpPr txBox="1"/>
            <p:nvPr/>
          </p:nvSpPr>
          <p:spPr>
            <a:xfrm>
              <a:off x="5715000" y="1545365"/>
              <a:ext cx="178766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Nightly testing workflow</a:t>
              </a:r>
            </a:p>
          </p:txBody>
        </p:sp>
      </p:grp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DDED9E3F-8483-C7FD-B422-DEBC7C462B91}"/>
              </a:ext>
            </a:extLst>
          </p:cNvPr>
          <p:cNvCxnSpPr>
            <a:cxnSpLocks/>
          </p:cNvCxnSpPr>
          <p:nvPr/>
        </p:nvCxnSpPr>
        <p:spPr>
          <a:xfrm>
            <a:off x="4014629" y="2475781"/>
            <a:ext cx="200517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:a16="http://schemas.microsoft.com/office/drawing/2014/main" id="{10C3C5EE-C193-F55C-82E5-520852378AB8}"/>
              </a:ext>
            </a:extLst>
          </p:cNvPr>
          <p:cNvSpPr txBox="1"/>
          <p:nvPr/>
        </p:nvSpPr>
        <p:spPr>
          <a:xfrm>
            <a:off x="4104283" y="2504904"/>
            <a:ext cx="11817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Class instance</a:t>
            </a:r>
          </a:p>
        </p:txBody>
      </p:sp>
      <p:sp>
        <p:nvSpPr>
          <p:cNvPr id="62" name="&quot;Not Allowed&quot; Symbol 61">
            <a:extLst>
              <a:ext uri="{FF2B5EF4-FFF2-40B4-BE49-F238E27FC236}">
                <a16:creationId xmlns:a16="http://schemas.microsoft.com/office/drawing/2014/main" id="{02B4AFB7-096F-8F4D-C8EE-940572BCEB72}"/>
              </a:ext>
            </a:extLst>
          </p:cNvPr>
          <p:cNvSpPr/>
          <p:nvPr/>
        </p:nvSpPr>
        <p:spPr>
          <a:xfrm>
            <a:off x="3252629" y="3265804"/>
            <a:ext cx="513386" cy="470240"/>
          </a:xfrm>
          <a:prstGeom prst="noSmoking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BC49AFEC-C436-1473-119B-36B934BCCB16}"/>
              </a:ext>
            </a:extLst>
          </p:cNvPr>
          <p:cNvSpPr txBox="1"/>
          <p:nvPr/>
        </p:nvSpPr>
        <p:spPr>
          <a:xfrm>
            <a:off x="3758741" y="3497985"/>
            <a:ext cx="11949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not available for software testing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D1ADE6B4-31D0-C8D4-7D7B-1A2581BC9BDF}"/>
              </a:ext>
            </a:extLst>
          </p:cNvPr>
          <p:cNvSpPr txBox="1"/>
          <p:nvPr/>
        </p:nvSpPr>
        <p:spPr>
          <a:xfrm>
            <a:off x="1563685" y="4719882"/>
            <a:ext cx="11897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LCLS Machine</a:t>
            </a:r>
          </a:p>
        </p:txBody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922B5C7A-F55A-5901-378D-B90122D9D7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0424" y="2787431"/>
            <a:ext cx="987084" cy="987084"/>
          </a:xfrm>
          <a:prstGeom prst="rect">
            <a:avLst/>
          </a:prstGeom>
        </p:spPr>
      </p:pic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FBD6A7EA-2A89-865E-2C8C-87CAA3CF1875}"/>
              </a:ext>
            </a:extLst>
          </p:cNvPr>
          <p:cNvCxnSpPr>
            <a:cxnSpLocks/>
            <a:endCxn id="67" idx="1"/>
          </p:cNvCxnSpPr>
          <p:nvPr/>
        </p:nvCxnSpPr>
        <p:spPr>
          <a:xfrm>
            <a:off x="7620000" y="3280973"/>
            <a:ext cx="31042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>
            <a:extLst>
              <a:ext uri="{FF2B5EF4-FFF2-40B4-BE49-F238E27FC236}">
                <a16:creationId xmlns:a16="http://schemas.microsoft.com/office/drawing/2014/main" id="{49E8C17E-3491-D292-A9D1-1D8885DB3D99}"/>
              </a:ext>
            </a:extLst>
          </p:cNvPr>
          <p:cNvSpPr txBox="1"/>
          <p:nvPr/>
        </p:nvSpPr>
        <p:spPr>
          <a:xfrm>
            <a:off x="7762361" y="2417861"/>
            <a:ext cx="1268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Testing report</a:t>
            </a:r>
          </a:p>
        </p:txBody>
      </p:sp>
    </p:spTree>
    <p:extLst>
      <p:ext uri="{BB962C8B-B14F-4D97-AF65-F5344CB8AC3E}">
        <p14:creationId xmlns:p14="http://schemas.microsoft.com/office/powerpoint/2010/main" val="12043834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Picture 6">
            <a:extLst>
              <a:ext uri="{FF2B5EF4-FFF2-40B4-BE49-F238E27FC236}">
                <a16:creationId xmlns:a16="http://schemas.microsoft.com/office/drawing/2014/main" id="{2EF1151C-3BFD-EFA4-F24D-039DE20F5D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4747" y="3773964"/>
            <a:ext cx="1229203" cy="1098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AA9048D-6E20-717F-0249-04B239880B2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668F8E2-C7E9-88B4-30FE-8BF48E980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 for Model Calibration / Phase Space Meas.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F53B02B-DE3E-C661-45B7-0AD0E47A9481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3"/>
          <a:srcRect l="23602"/>
          <a:stretch>
            <a:fillRect/>
          </a:stretch>
        </p:blipFill>
        <p:spPr>
          <a:xfrm>
            <a:off x="203030" y="1911238"/>
            <a:ext cx="3246129" cy="8941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B5121F1-6992-C5E9-E5F0-2F39350A55B4}"/>
              </a:ext>
            </a:extLst>
          </p:cNvPr>
          <p:cNvSpPr txBox="1"/>
          <p:nvPr/>
        </p:nvSpPr>
        <p:spPr>
          <a:xfrm>
            <a:off x="204078" y="998147"/>
            <a:ext cx="90161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Black-box (Impact / </a:t>
            </a:r>
            <a:r>
              <a:rPr lang="en-US" dirty="0" err="1"/>
              <a:t>Bmad</a:t>
            </a:r>
            <a:r>
              <a:rPr lang="en-US" dirty="0"/>
              <a:t>) and differentiable simulators (Cheetah, surrogates) can be used inside VAs to perform model calibration, phase space reconstruction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908B5EE-E9E6-F665-D70E-DF36EA31FD31}"/>
              </a:ext>
            </a:extLst>
          </p:cNvPr>
          <p:cNvSpPr txBox="1"/>
          <p:nvPr/>
        </p:nvSpPr>
        <p:spPr>
          <a:xfrm>
            <a:off x="376739" y="2030332"/>
            <a:ext cx="24657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Ex: LCLS-II DIAG0 beamline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846B97B-9BAA-0171-C5E0-3BD11893C610}"/>
              </a:ext>
            </a:extLst>
          </p:cNvPr>
          <p:cNvSpPr txBox="1"/>
          <p:nvPr/>
        </p:nvSpPr>
        <p:spPr>
          <a:xfrm>
            <a:off x="477222" y="3091142"/>
            <a:ext cx="11400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Machine state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0A528891-E8B2-C8B0-602B-7FE9FF845603}"/>
              </a:ext>
            </a:extLst>
          </p:cNvPr>
          <p:cNvCxnSpPr>
            <a:cxnSpLocks/>
          </p:cNvCxnSpPr>
          <p:nvPr/>
        </p:nvCxnSpPr>
        <p:spPr>
          <a:xfrm>
            <a:off x="3625174" y="3602320"/>
            <a:ext cx="457200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oup 31">
            <a:extLst>
              <a:ext uri="{FF2B5EF4-FFF2-40B4-BE49-F238E27FC236}">
                <a16:creationId xmlns:a16="http://schemas.microsoft.com/office/drawing/2014/main" id="{24AF992C-925A-FB42-D879-DE6A24CF69C4}"/>
              </a:ext>
            </a:extLst>
          </p:cNvPr>
          <p:cNvGrpSpPr/>
          <p:nvPr/>
        </p:nvGrpSpPr>
        <p:grpSpPr>
          <a:xfrm>
            <a:off x="4007630" y="3028950"/>
            <a:ext cx="1293944" cy="1140322"/>
            <a:chOff x="4485907" y="3026601"/>
            <a:chExt cx="1293944" cy="1140322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9E3FAB96-A31E-D63E-7F82-0E169F43B1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82965" t="53038" r="3212" b="9918"/>
            <a:stretch>
              <a:fillRect/>
            </a:stretch>
          </p:blipFill>
          <p:spPr>
            <a:xfrm>
              <a:off x="4572000" y="3237661"/>
              <a:ext cx="990600" cy="929262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FB44E6C-3B6B-DE44-64C0-3BE9964CF97D}"/>
                </a:ext>
              </a:extLst>
            </p:cNvPr>
            <p:cNvSpPr txBox="1"/>
            <p:nvPr/>
          </p:nvSpPr>
          <p:spPr>
            <a:xfrm>
              <a:off x="4485907" y="3026601"/>
              <a:ext cx="129394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Predicted meas.</a:t>
              </a:r>
              <a:endParaRPr lang="en-US" sz="1400" dirty="0"/>
            </a:p>
          </p:txBody>
        </p:sp>
      </p:grp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6F94A4D-20F8-3A45-B04F-D5A77B994882}"/>
              </a:ext>
            </a:extLst>
          </p:cNvPr>
          <p:cNvCxnSpPr/>
          <p:nvPr/>
        </p:nvCxnSpPr>
        <p:spPr>
          <a:xfrm>
            <a:off x="3548974" y="2508359"/>
            <a:ext cx="533400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29">
            <a:extLst>
              <a:ext uri="{FF2B5EF4-FFF2-40B4-BE49-F238E27FC236}">
                <a16:creationId xmlns:a16="http://schemas.microsoft.com/office/drawing/2014/main" id="{ADFD1A0A-77ED-2C10-05FF-4DC79DD40A5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2965" t="7344" r="3212" b="55612"/>
          <a:stretch>
            <a:fillRect/>
          </a:stretch>
        </p:blipFill>
        <p:spPr>
          <a:xfrm>
            <a:off x="4093723" y="2043728"/>
            <a:ext cx="990600" cy="929262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9FD47E94-92C2-5B7A-6D9F-03D209240DE0}"/>
              </a:ext>
            </a:extLst>
          </p:cNvPr>
          <p:cNvSpPr txBox="1"/>
          <p:nvPr/>
        </p:nvSpPr>
        <p:spPr>
          <a:xfrm>
            <a:off x="3548974" y="1837551"/>
            <a:ext cx="21371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Experimental measurements</a:t>
            </a:r>
            <a:endParaRPr lang="en-US" sz="14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0CB6761-9E28-F412-6256-31117FBF98C5}"/>
              </a:ext>
            </a:extLst>
          </p:cNvPr>
          <p:cNvSpPr/>
          <p:nvPr/>
        </p:nvSpPr>
        <p:spPr>
          <a:xfrm>
            <a:off x="5530174" y="2805392"/>
            <a:ext cx="990600" cy="57150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/>
              <a:t>Loss function</a:t>
            </a:r>
          </a:p>
        </p:txBody>
      </p:sp>
      <p:cxnSp>
        <p:nvCxnSpPr>
          <p:cNvPr id="36" name="Connector: Elbow 35">
            <a:extLst>
              <a:ext uri="{FF2B5EF4-FFF2-40B4-BE49-F238E27FC236}">
                <a16:creationId xmlns:a16="http://schemas.microsoft.com/office/drawing/2014/main" id="{6469552F-A705-C462-937C-E85732A9CDD0}"/>
              </a:ext>
            </a:extLst>
          </p:cNvPr>
          <p:cNvCxnSpPr>
            <a:cxnSpLocks/>
            <a:stCxn id="30" idx="3"/>
            <a:endCxn id="34" idx="1"/>
          </p:cNvCxnSpPr>
          <p:nvPr/>
        </p:nvCxnSpPr>
        <p:spPr>
          <a:xfrm>
            <a:off x="5084323" y="2508359"/>
            <a:ext cx="445851" cy="582784"/>
          </a:xfrm>
          <a:prstGeom prst="bentConnector3">
            <a:avLst>
              <a:gd name="adj1" fmla="val 48398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EC3F2266-D8AA-43B0-116B-28C9C52A942F}"/>
              </a:ext>
            </a:extLst>
          </p:cNvPr>
          <p:cNvCxnSpPr>
            <a:cxnSpLocks/>
            <a:stCxn id="26" idx="3"/>
            <a:endCxn id="34" idx="1"/>
          </p:cNvCxnSpPr>
          <p:nvPr/>
        </p:nvCxnSpPr>
        <p:spPr>
          <a:xfrm flipV="1">
            <a:off x="5084323" y="3091143"/>
            <a:ext cx="445851" cy="613498"/>
          </a:xfrm>
          <a:prstGeom prst="bentConnector3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Group 55">
            <a:extLst>
              <a:ext uri="{FF2B5EF4-FFF2-40B4-BE49-F238E27FC236}">
                <a16:creationId xmlns:a16="http://schemas.microsoft.com/office/drawing/2014/main" id="{2B50F62A-4737-D4C4-DFF3-56CA3A460354}"/>
              </a:ext>
            </a:extLst>
          </p:cNvPr>
          <p:cNvGrpSpPr/>
          <p:nvPr/>
        </p:nvGrpSpPr>
        <p:grpSpPr>
          <a:xfrm>
            <a:off x="2230466" y="3028950"/>
            <a:ext cx="1394708" cy="958633"/>
            <a:chOff x="3644180" y="2298111"/>
            <a:chExt cx="2880349" cy="2045288"/>
          </a:xfrm>
        </p:grpSpPr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AD0CE4E9-2BFA-48E3-8418-A44A2402C86D}"/>
                </a:ext>
              </a:extLst>
            </p:cNvPr>
            <p:cNvSpPr/>
            <p:nvPr/>
          </p:nvSpPr>
          <p:spPr>
            <a:xfrm>
              <a:off x="3856586" y="2699446"/>
              <a:ext cx="2667943" cy="1643953"/>
            </a:xfrm>
            <a:custGeom>
              <a:avLst/>
              <a:gdLst>
                <a:gd name="csX0" fmla="*/ 0 w 1291858"/>
                <a:gd name="csY0" fmla="*/ 0 h 770526"/>
                <a:gd name="csX1" fmla="*/ 1291858 w 1291858"/>
                <a:gd name="csY1" fmla="*/ 0 h 770526"/>
                <a:gd name="csX2" fmla="*/ 1291858 w 1291858"/>
                <a:gd name="csY2" fmla="*/ 770526 h 770526"/>
                <a:gd name="csX3" fmla="*/ 0 w 1291858"/>
                <a:gd name="csY3" fmla="*/ 770526 h 770526"/>
                <a:gd name="csX4" fmla="*/ 0 w 1291858"/>
                <a:gd name="csY4" fmla="*/ 0 h 770526"/>
                <a:gd name="csX0" fmla="*/ 0 w 1291858"/>
                <a:gd name="csY0" fmla="*/ 0 h 770743"/>
                <a:gd name="csX1" fmla="*/ 1291858 w 1291858"/>
                <a:gd name="csY1" fmla="*/ 0 h 770743"/>
                <a:gd name="csX2" fmla="*/ 1291858 w 1291858"/>
                <a:gd name="csY2" fmla="*/ 770526 h 770743"/>
                <a:gd name="csX3" fmla="*/ 257484 w 1291858"/>
                <a:gd name="csY3" fmla="*/ 770743 h 770743"/>
                <a:gd name="csX4" fmla="*/ 0 w 1291858"/>
                <a:gd name="csY4" fmla="*/ 770526 h 770743"/>
                <a:gd name="csX5" fmla="*/ 0 w 1291858"/>
                <a:gd name="csY5" fmla="*/ 0 h 770743"/>
                <a:gd name="csX0" fmla="*/ 0 w 1291858"/>
                <a:gd name="csY0" fmla="*/ 0 h 770743"/>
                <a:gd name="csX1" fmla="*/ 1291858 w 1291858"/>
                <a:gd name="csY1" fmla="*/ 0 h 770743"/>
                <a:gd name="csX2" fmla="*/ 1291858 w 1291858"/>
                <a:gd name="csY2" fmla="*/ 770526 h 770743"/>
                <a:gd name="csX3" fmla="*/ 422584 w 1291858"/>
                <a:gd name="csY3" fmla="*/ 764393 h 770743"/>
                <a:gd name="csX4" fmla="*/ 257484 w 1291858"/>
                <a:gd name="csY4" fmla="*/ 770743 h 770743"/>
                <a:gd name="csX5" fmla="*/ 0 w 1291858"/>
                <a:gd name="csY5" fmla="*/ 770526 h 770743"/>
                <a:gd name="csX6" fmla="*/ 0 w 1291858"/>
                <a:gd name="csY6" fmla="*/ 0 h 770743"/>
                <a:gd name="csX0" fmla="*/ 0 w 1291858"/>
                <a:gd name="csY0" fmla="*/ 0 h 771537"/>
                <a:gd name="csX1" fmla="*/ 1291858 w 1291858"/>
                <a:gd name="csY1" fmla="*/ 0 h 771537"/>
                <a:gd name="csX2" fmla="*/ 1291858 w 1291858"/>
                <a:gd name="csY2" fmla="*/ 770526 h 771537"/>
                <a:gd name="csX3" fmla="*/ 422584 w 1291858"/>
                <a:gd name="csY3" fmla="*/ 771537 h 771537"/>
                <a:gd name="csX4" fmla="*/ 257484 w 1291858"/>
                <a:gd name="csY4" fmla="*/ 770743 h 771537"/>
                <a:gd name="csX5" fmla="*/ 0 w 1291858"/>
                <a:gd name="csY5" fmla="*/ 770526 h 771537"/>
                <a:gd name="csX6" fmla="*/ 0 w 1291858"/>
                <a:gd name="csY6" fmla="*/ 0 h 771537"/>
                <a:gd name="csX0" fmla="*/ 0 w 1291858"/>
                <a:gd name="csY0" fmla="*/ 0 h 770743"/>
                <a:gd name="csX1" fmla="*/ 1291858 w 1291858"/>
                <a:gd name="csY1" fmla="*/ 0 h 770743"/>
                <a:gd name="csX2" fmla="*/ 1291858 w 1291858"/>
                <a:gd name="csY2" fmla="*/ 770526 h 770743"/>
                <a:gd name="csX3" fmla="*/ 257484 w 1291858"/>
                <a:gd name="csY3" fmla="*/ 770743 h 770743"/>
                <a:gd name="csX4" fmla="*/ 0 w 1291858"/>
                <a:gd name="csY4" fmla="*/ 770526 h 770743"/>
                <a:gd name="csX5" fmla="*/ 0 w 1291858"/>
                <a:gd name="csY5" fmla="*/ 0 h 770743"/>
                <a:gd name="csX0" fmla="*/ 0 w 1291858"/>
                <a:gd name="csY0" fmla="*/ 0 h 770526"/>
                <a:gd name="csX1" fmla="*/ 1291858 w 1291858"/>
                <a:gd name="csY1" fmla="*/ 0 h 770526"/>
                <a:gd name="csX2" fmla="*/ 1291858 w 1291858"/>
                <a:gd name="csY2" fmla="*/ 770526 h 770526"/>
                <a:gd name="csX3" fmla="*/ 0 w 1291858"/>
                <a:gd name="csY3" fmla="*/ 770526 h 770526"/>
                <a:gd name="csX4" fmla="*/ 0 w 1291858"/>
                <a:gd name="csY4" fmla="*/ 0 h 77052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91858" h="770526">
                  <a:moveTo>
                    <a:pt x="0" y="0"/>
                  </a:moveTo>
                  <a:lnTo>
                    <a:pt x="1291858" y="0"/>
                  </a:lnTo>
                  <a:lnTo>
                    <a:pt x="1291858" y="770526"/>
                  </a:lnTo>
                  <a:lnTo>
                    <a:pt x="0" y="77052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/>
                <a:t>Simulator</a:t>
              </a: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776DA218-12A1-C11D-FB2C-FA4CD5B64677}"/>
                </a:ext>
              </a:extLst>
            </p:cNvPr>
            <p:cNvSpPr/>
            <p:nvPr/>
          </p:nvSpPr>
          <p:spPr>
            <a:xfrm>
              <a:off x="4276065" y="3026880"/>
              <a:ext cx="1819935" cy="914400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00" dirty="0"/>
                <a:t>Simulator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0BEB1186-FB72-642D-A7F4-3184CDD528D8}"/>
                </a:ext>
              </a:extLst>
            </p:cNvPr>
            <p:cNvSpPr txBox="1"/>
            <p:nvPr/>
          </p:nvSpPr>
          <p:spPr>
            <a:xfrm>
              <a:off x="3644180" y="2298111"/>
              <a:ext cx="1619506" cy="459660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/>
            <a:p>
              <a:r>
                <a:rPr lang="en-US" sz="800" dirty="0"/>
                <a:t>LUME-Model</a:t>
              </a:r>
            </a:p>
          </p:txBody>
        </p:sp>
      </p:grpSp>
      <p:cxnSp>
        <p:nvCxnSpPr>
          <p:cNvPr id="66" name="Connector: Elbow 65">
            <a:extLst>
              <a:ext uri="{FF2B5EF4-FFF2-40B4-BE49-F238E27FC236}">
                <a16:creationId xmlns:a16="http://schemas.microsoft.com/office/drawing/2014/main" id="{03B15883-0FB2-81E7-83B8-6222798B5CF7}"/>
              </a:ext>
            </a:extLst>
          </p:cNvPr>
          <p:cNvCxnSpPr>
            <a:stCxn id="34" idx="2"/>
            <a:endCxn id="58" idx="2"/>
          </p:cNvCxnSpPr>
          <p:nvPr/>
        </p:nvCxnSpPr>
        <p:spPr>
          <a:xfrm rot="5400000">
            <a:off x="4290157" y="2063790"/>
            <a:ext cx="422215" cy="3048420"/>
          </a:xfrm>
          <a:prstGeom prst="bentConnector3">
            <a:avLst>
              <a:gd name="adj1" fmla="val 244381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82695BE7-1862-75D7-028A-4363D867D076}"/>
              </a:ext>
            </a:extLst>
          </p:cNvPr>
          <p:cNvSpPr txBox="1"/>
          <p:nvPr/>
        </p:nvSpPr>
        <p:spPr>
          <a:xfrm>
            <a:off x="3040973" y="4150439"/>
            <a:ext cx="203200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Update internal simulator</a:t>
            </a:r>
          </a:p>
        </p:txBody>
      </p:sp>
      <p:pic>
        <p:nvPicPr>
          <p:cNvPr id="78" name="Picture 77">
            <a:extLst>
              <a:ext uri="{FF2B5EF4-FFF2-40B4-BE49-F238E27FC236}">
                <a16:creationId xmlns:a16="http://schemas.microsoft.com/office/drawing/2014/main" id="{D816D5AF-6D95-4C55-E853-597E90B85C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9000" y="1915577"/>
            <a:ext cx="1543310" cy="972443"/>
          </a:xfrm>
          <a:prstGeom prst="rect">
            <a:avLst/>
          </a:prstGeom>
        </p:spPr>
      </p:pic>
      <p:sp>
        <p:nvSpPr>
          <p:cNvPr id="79" name="TextBox 78">
            <a:extLst>
              <a:ext uri="{FF2B5EF4-FFF2-40B4-BE49-F238E27FC236}">
                <a16:creationId xmlns:a16="http://schemas.microsoft.com/office/drawing/2014/main" id="{D7613006-81B2-15F9-CE66-54624C28E0AE}"/>
              </a:ext>
            </a:extLst>
          </p:cNvPr>
          <p:cNvSpPr txBox="1"/>
          <p:nvPr/>
        </p:nvSpPr>
        <p:spPr>
          <a:xfrm>
            <a:off x="7155298" y="1631081"/>
            <a:ext cx="10613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Improved VA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FBDCAA5E-986C-51C5-176C-17457AC9B9F9}"/>
              </a:ext>
            </a:extLst>
          </p:cNvPr>
          <p:cNvSpPr txBox="1"/>
          <p:nvPr/>
        </p:nvSpPr>
        <p:spPr>
          <a:xfrm>
            <a:off x="7363399" y="3305949"/>
            <a:ext cx="17044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Reconstructed beam distribution</a:t>
            </a:r>
          </a:p>
        </p:txBody>
      </p:sp>
      <p:cxnSp>
        <p:nvCxnSpPr>
          <p:cNvPr id="98" name="Connector: Elbow 97">
            <a:extLst>
              <a:ext uri="{FF2B5EF4-FFF2-40B4-BE49-F238E27FC236}">
                <a16:creationId xmlns:a16="http://schemas.microsoft.com/office/drawing/2014/main" id="{9B6ADEFD-C505-DAD3-C789-DACD0D26D7C7}"/>
              </a:ext>
            </a:extLst>
          </p:cNvPr>
          <p:cNvCxnSpPr>
            <a:stCxn id="6" idx="2"/>
          </p:cNvCxnSpPr>
          <p:nvPr/>
        </p:nvCxnSpPr>
        <p:spPr>
          <a:xfrm rot="16200000" flipH="1">
            <a:off x="1628235" y="3003251"/>
            <a:ext cx="779425" cy="383705"/>
          </a:xfrm>
          <a:prstGeom prst="bentConnector3">
            <a:avLst>
              <a:gd name="adj1" fmla="val 99697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Connector: Elbow 102">
            <a:extLst>
              <a:ext uri="{FF2B5EF4-FFF2-40B4-BE49-F238E27FC236}">
                <a16:creationId xmlns:a16="http://schemas.microsoft.com/office/drawing/2014/main" id="{9A2D5905-DE9B-7CB2-A4F2-DE5743A1AD65}"/>
              </a:ext>
            </a:extLst>
          </p:cNvPr>
          <p:cNvCxnSpPr>
            <a:cxnSpLocks/>
          </p:cNvCxnSpPr>
          <p:nvPr/>
        </p:nvCxnSpPr>
        <p:spPr>
          <a:xfrm>
            <a:off x="2743200" y="3993949"/>
            <a:ext cx="2754527" cy="635517"/>
          </a:xfrm>
          <a:prstGeom prst="bentConnector3">
            <a:avLst>
              <a:gd name="adj1" fmla="val 177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Connector: Elbow 105">
            <a:extLst>
              <a:ext uri="{FF2B5EF4-FFF2-40B4-BE49-F238E27FC236}">
                <a16:creationId xmlns:a16="http://schemas.microsoft.com/office/drawing/2014/main" id="{C5E068E7-C6AC-2930-EC43-9E1AF80231C8}"/>
              </a:ext>
            </a:extLst>
          </p:cNvPr>
          <p:cNvCxnSpPr>
            <a:cxnSpLocks/>
            <a:endCxn id="78" idx="1"/>
          </p:cNvCxnSpPr>
          <p:nvPr/>
        </p:nvCxnSpPr>
        <p:spPr>
          <a:xfrm rot="5400000" flipH="1" flipV="1">
            <a:off x="6055513" y="2985785"/>
            <a:ext cx="1767473" cy="599502"/>
          </a:xfrm>
          <a:prstGeom prst="bentConnector2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Connector: Elbow 115">
            <a:extLst>
              <a:ext uri="{FF2B5EF4-FFF2-40B4-BE49-F238E27FC236}">
                <a16:creationId xmlns:a16="http://schemas.microsoft.com/office/drawing/2014/main" id="{F1E98915-FEA3-5AFA-6C52-408FF4005F23}"/>
              </a:ext>
            </a:extLst>
          </p:cNvPr>
          <p:cNvCxnSpPr/>
          <p:nvPr/>
        </p:nvCxnSpPr>
        <p:spPr>
          <a:xfrm flipV="1">
            <a:off x="5497727" y="4169273"/>
            <a:ext cx="1141771" cy="460193"/>
          </a:xfrm>
          <a:prstGeom prst="bentConnector3">
            <a:avLst>
              <a:gd name="adj1" fmla="val 100054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Connector: Elbow 119">
            <a:extLst>
              <a:ext uri="{FF2B5EF4-FFF2-40B4-BE49-F238E27FC236}">
                <a16:creationId xmlns:a16="http://schemas.microsoft.com/office/drawing/2014/main" id="{CEB3E225-7F4D-C7B7-E3C2-68B953733ECD}"/>
              </a:ext>
            </a:extLst>
          </p:cNvPr>
          <p:cNvCxnSpPr>
            <a:cxnSpLocks/>
            <a:endCxn id="83" idx="1"/>
          </p:cNvCxnSpPr>
          <p:nvPr/>
        </p:nvCxnSpPr>
        <p:spPr>
          <a:xfrm flipV="1">
            <a:off x="6577825" y="4323405"/>
            <a:ext cx="936922" cy="458145"/>
          </a:xfrm>
          <a:prstGeom prst="bentConnector3">
            <a:avLst>
              <a:gd name="adj1" fmla="val 50000"/>
            </a:avLst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Connector: Elbow 129">
            <a:extLst>
              <a:ext uri="{FF2B5EF4-FFF2-40B4-BE49-F238E27FC236}">
                <a16:creationId xmlns:a16="http://schemas.microsoft.com/office/drawing/2014/main" id="{7C6FB20C-415F-54F7-302B-79E21B6ACAC4}"/>
              </a:ext>
            </a:extLst>
          </p:cNvPr>
          <p:cNvCxnSpPr/>
          <p:nvPr/>
        </p:nvCxnSpPr>
        <p:spPr>
          <a:xfrm>
            <a:off x="2536434" y="3987583"/>
            <a:ext cx="4041391" cy="793967"/>
          </a:xfrm>
          <a:prstGeom prst="bentConnector3">
            <a:avLst>
              <a:gd name="adj1" fmla="val -5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TextBox 131">
            <a:extLst>
              <a:ext uri="{FF2B5EF4-FFF2-40B4-BE49-F238E27FC236}">
                <a16:creationId xmlns:a16="http://schemas.microsoft.com/office/drawing/2014/main" id="{DE1D0A72-2F60-F286-0B08-1D20E15746CC}"/>
              </a:ext>
            </a:extLst>
          </p:cNvPr>
          <p:cNvSpPr txBox="1"/>
          <p:nvPr/>
        </p:nvSpPr>
        <p:spPr>
          <a:xfrm>
            <a:off x="1269741" y="4345509"/>
            <a:ext cx="12666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Post-optimization</a:t>
            </a:r>
          </a:p>
        </p:txBody>
      </p:sp>
    </p:spTree>
    <p:extLst>
      <p:ext uri="{BB962C8B-B14F-4D97-AF65-F5344CB8AC3E}">
        <p14:creationId xmlns:p14="http://schemas.microsoft.com/office/powerpoint/2010/main" val="31946187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4DD511-B9D3-977D-C45B-F2D4D65D9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DED36AD-EC72-9198-CE0F-C029D171E72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0BE9136-2773-693E-4EEB-49AD20740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Twin Live Deployment</a:t>
            </a:r>
          </a:p>
        </p:txBody>
      </p:sp>
      <p:pic>
        <p:nvPicPr>
          <p:cNvPr id="5" name="livestream_canva_large.mp4">
            <a:hlinkClick r:id="" action="ppaction://media"/>
            <a:extLst>
              <a:ext uri="{FF2B5EF4-FFF2-40B4-BE49-F238E27FC236}">
                <a16:creationId xmlns:a16="http://schemas.microsoft.com/office/drawing/2014/main" id="{FC1D9154-CB0A-F289-E750-71E1E9EAA71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528385" y="1016311"/>
            <a:ext cx="5197231" cy="370332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6DD5AE4-964F-3CAB-F82A-DBE99CB7D9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951" y="2155608"/>
            <a:ext cx="3455434" cy="1424731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65909CCB-5031-29B7-B1AE-8D4A17EEBE0E}"/>
              </a:ext>
            </a:extLst>
          </p:cNvPr>
          <p:cNvSpPr txBox="1"/>
          <p:nvPr/>
        </p:nvSpPr>
        <p:spPr>
          <a:xfrm>
            <a:off x="381000" y="4705350"/>
            <a:ext cx="2095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Slide from Sara M.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85BD25-BA66-E09F-9326-47B87D236D0A}"/>
              </a:ext>
            </a:extLst>
          </p:cNvPr>
          <p:cNvSpPr txBox="1"/>
          <p:nvPr/>
        </p:nvSpPr>
        <p:spPr>
          <a:xfrm>
            <a:off x="260466" y="4417359"/>
            <a:ext cx="308040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u="none" strike="noStrike" dirty="0">
                <a:solidFill>
                  <a:srgbClr val="1264A3"/>
                </a:solidFill>
                <a:effectLst/>
                <a:hlinkClick r:id="rId6"/>
              </a:rPr>
              <a:t>https://ard-modeling-service.slac.stanford.edu/live-monitor/w3/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55379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4DD511-B9D3-977D-C45B-F2D4D65D9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DED36AD-EC72-9198-CE0F-C029D171E72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0BE9136-2773-693E-4EEB-49AD20740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Interactive VA Mode from Live State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5909CCB-5031-29B7-B1AE-8D4A17EEBE0E}"/>
              </a:ext>
            </a:extLst>
          </p:cNvPr>
          <p:cNvSpPr txBox="1"/>
          <p:nvPr/>
        </p:nvSpPr>
        <p:spPr>
          <a:xfrm>
            <a:off x="381000" y="4705350"/>
            <a:ext cx="2095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Slide from Sara M.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F4217F-0BAE-9E12-27F2-DDB8E792C6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2190750"/>
            <a:ext cx="3080403" cy="1535534"/>
          </a:xfrm>
          <a:prstGeom prst="rect">
            <a:avLst/>
          </a:prstGeom>
        </p:spPr>
      </p:pic>
      <p:pic>
        <p:nvPicPr>
          <p:cNvPr id="7" name="interactive_canva_large.mp4">
            <a:hlinkClick r:id="" action="ppaction://media"/>
            <a:extLst>
              <a:ext uri="{FF2B5EF4-FFF2-40B4-BE49-F238E27FC236}">
                <a16:creationId xmlns:a16="http://schemas.microsoft.com/office/drawing/2014/main" id="{5BAC8253-7B24-8B7A-5EDA-D3019383E5B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58727" y="989028"/>
            <a:ext cx="4996665" cy="393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225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EE46089-D3C7-BA7C-B92C-83DDB21400E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2C08ED9-4CB4-8DBD-A0DA-F2311995E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applications of VA/DT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3537EB-A975-F75C-5A23-F53F76283CC2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US" dirty="0"/>
              <a:t>Badger training tool:</a:t>
            </a:r>
          </a:p>
          <a:p>
            <a:r>
              <a:rPr lang="en-US" dirty="0">
                <a:hlinkClick r:id="rId2"/>
              </a:rPr>
              <a:t>https://ard-modeling-service.slac.stanford.edu/badger/</a:t>
            </a:r>
            <a:endParaRPr lang="en-US" dirty="0"/>
          </a:p>
          <a:p>
            <a:r>
              <a:rPr lang="en-US" dirty="0"/>
              <a:t>Live accelerator VA/DT</a:t>
            </a:r>
          </a:p>
          <a:p>
            <a:r>
              <a:rPr lang="en-US" dirty="0">
                <a:hlinkClick r:id="rId3"/>
              </a:rPr>
              <a:t>https://ard-modeling-service.slac.stanford.edu/live-monitor/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38180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85D045A-E4F2-474B-A443-975B128136B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82B25B1-3E70-B796-AF98-B9936E379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AD1B87-289B-CB2C-2242-E612E55EB494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342900" indent="-342900">
              <a:buFontTx/>
              <a:buChar char="-"/>
            </a:pPr>
            <a:r>
              <a:rPr lang="en-US" dirty="0" err="1"/>
              <a:t>LUMEModel</a:t>
            </a:r>
            <a:r>
              <a:rPr lang="en-US" dirty="0"/>
              <a:t>, and subclasses provides a standardized, extendable way to run virtual accelerators with realistic IOC names / units</a:t>
            </a:r>
          </a:p>
          <a:p>
            <a:pPr marL="342900" indent="-342900">
              <a:buFontTx/>
              <a:buChar char="-"/>
            </a:pPr>
            <a:r>
              <a:rPr lang="en-US" dirty="0"/>
              <a:t>Modular approach allows both interactions via python API and with LUME-</a:t>
            </a:r>
            <a:r>
              <a:rPr lang="en-US" dirty="0" err="1"/>
              <a:t>pva</a:t>
            </a:r>
            <a:r>
              <a:rPr lang="en-US" dirty="0"/>
              <a:t>, IOC serving (necessary for satisfying multiple use-cases)</a:t>
            </a:r>
          </a:p>
          <a:p>
            <a:pPr marL="342900" indent="-342900">
              <a:buFontTx/>
              <a:buChar char="-"/>
            </a:pPr>
            <a:endParaRPr lang="en-US" dirty="0"/>
          </a:p>
          <a:p>
            <a:pPr marL="342900" indent="-342900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1387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F614E73-6024-A254-4C32-97F9C30C183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D1684D6-55FA-B9DD-41F2-D9E3D2713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Tutorial Link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C45AD2-3C9A-F795-5320-6E0FB3B5BD2E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https://colab.research.google.com/drive/1H-yOSBj3mmbEOqK7-zSloEFnINVEDjfl?usp=sharing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800099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368B71C-FF3C-2CD0-803A-ABA3997FEC0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0164BE7-A300-760C-6B62-B73A51DDC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Backup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EA5D1F-5014-86C7-C95A-852E2B0BD1DA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8556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34DF783-6A94-8912-A939-F318BDA1CE5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5F21B37-13AC-6553-F4E3-2D2729EA9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Note On PALS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B90112-3FAA-7303-AA84-BE3C06D0468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57200" y="932688"/>
            <a:ext cx="8108950" cy="1116943"/>
          </a:xfrm>
        </p:spPr>
        <p:txBody>
          <a:bodyPr/>
          <a:lstStyle/>
          <a:p>
            <a:r>
              <a:rPr lang="en-US" dirty="0"/>
              <a:t>Ultimately PALS will aim to handle a lot of this, future LUME-PALS may look like: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4CFE88-75AA-AA1D-CED3-BD11C84AD07D}"/>
              </a:ext>
            </a:extLst>
          </p:cNvPr>
          <p:cNvSpPr txBox="1"/>
          <p:nvPr/>
        </p:nvSpPr>
        <p:spPr>
          <a:xfrm>
            <a:off x="647699" y="3028950"/>
            <a:ext cx="1536745" cy="52322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400" dirty="0"/>
              <a:t>LUME-Base</a:t>
            </a:r>
          </a:p>
          <a:p>
            <a:pPr marL="285750" indent="-285750">
              <a:buFontTx/>
              <a:buChar char="-"/>
            </a:pPr>
            <a:r>
              <a:rPr lang="en-US" sz="1400" dirty="0" err="1"/>
              <a:t>LUMEModel</a:t>
            </a:r>
            <a:endParaRPr lang="en-US" sz="1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B1599D-671A-7C7B-7A11-A211E172DBCF}"/>
              </a:ext>
            </a:extLst>
          </p:cNvPr>
          <p:cNvSpPr txBox="1"/>
          <p:nvPr/>
        </p:nvSpPr>
        <p:spPr>
          <a:xfrm>
            <a:off x="3009900" y="3028950"/>
            <a:ext cx="2895600" cy="52322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400" dirty="0"/>
              <a:t>LUME-PALS</a:t>
            </a:r>
          </a:p>
          <a:p>
            <a:pPr marL="285750" indent="-285750">
              <a:buFontTx/>
              <a:buChar char="-"/>
            </a:pPr>
            <a:r>
              <a:rPr lang="en-US" sz="1400" dirty="0" err="1"/>
              <a:t>LUMEPalsModel</a:t>
            </a:r>
            <a:r>
              <a:rPr lang="en-US" sz="1400" dirty="0"/>
              <a:t>(</a:t>
            </a:r>
            <a:r>
              <a:rPr lang="en-US" sz="1400" dirty="0" err="1"/>
              <a:t>LUMEModel</a:t>
            </a:r>
            <a:r>
              <a:rPr lang="en-US" sz="1400" dirty="0"/>
              <a:t>)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0A74A26F-3DBB-2068-8471-48A9FE142908}"/>
              </a:ext>
            </a:extLst>
          </p:cNvPr>
          <p:cNvCxnSpPr>
            <a:stCxn id="5" idx="3"/>
            <a:endCxn id="6" idx="1"/>
          </p:cNvCxnSpPr>
          <p:nvPr/>
        </p:nvCxnSpPr>
        <p:spPr>
          <a:xfrm>
            <a:off x="2184444" y="3290560"/>
            <a:ext cx="82545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871C9451-B5E9-3886-2E3A-DCBFA5C3B3BB}"/>
              </a:ext>
            </a:extLst>
          </p:cNvPr>
          <p:cNvSpPr txBox="1"/>
          <p:nvPr/>
        </p:nvSpPr>
        <p:spPr>
          <a:xfrm>
            <a:off x="2895600" y="3639068"/>
            <a:ext cx="3124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LUME-Pals allows for the selection of different simulator backends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BED7C9-D062-2DF7-69E7-569DB4257FA8}"/>
              </a:ext>
            </a:extLst>
          </p:cNvPr>
          <p:cNvSpPr txBox="1"/>
          <p:nvPr/>
        </p:nvSpPr>
        <p:spPr>
          <a:xfrm>
            <a:off x="2215650" y="2100708"/>
            <a:ext cx="1279517" cy="30777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LUME-Impact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5B4807-6EC6-6C1D-288F-7CCC38149550}"/>
              </a:ext>
            </a:extLst>
          </p:cNvPr>
          <p:cNvSpPr txBox="1"/>
          <p:nvPr/>
        </p:nvSpPr>
        <p:spPr>
          <a:xfrm>
            <a:off x="3823476" y="2105215"/>
            <a:ext cx="1210588" cy="30777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LUME-</a:t>
            </a:r>
            <a:r>
              <a:rPr lang="en-US" sz="1400" dirty="0" err="1"/>
              <a:t>Bmad</a:t>
            </a:r>
            <a:endParaRPr lang="en-US" sz="1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332CA7-29F7-E7D5-D37C-EC8A9F137E05}"/>
              </a:ext>
            </a:extLst>
          </p:cNvPr>
          <p:cNvSpPr txBox="1"/>
          <p:nvPr/>
        </p:nvSpPr>
        <p:spPr>
          <a:xfrm>
            <a:off x="5362373" y="2107726"/>
            <a:ext cx="1418978" cy="30777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400" dirty="0"/>
              <a:t>LUME-Cheetah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7823069-E823-EF19-EC70-CD431E147CFD}"/>
              </a:ext>
            </a:extLst>
          </p:cNvPr>
          <p:cNvCxnSpPr/>
          <p:nvPr/>
        </p:nvCxnSpPr>
        <p:spPr>
          <a:xfrm>
            <a:off x="3157409" y="2457838"/>
            <a:ext cx="685800" cy="5268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42610CBA-38DB-8376-6E36-EDD258ECE14A}"/>
              </a:ext>
            </a:extLst>
          </p:cNvPr>
          <p:cNvCxnSpPr/>
          <p:nvPr/>
        </p:nvCxnSpPr>
        <p:spPr>
          <a:xfrm>
            <a:off x="4441561" y="2495550"/>
            <a:ext cx="0" cy="4891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DCAB4F8C-FFDA-B51F-E34F-01D834BC81A2}"/>
              </a:ext>
            </a:extLst>
          </p:cNvPr>
          <p:cNvCxnSpPr/>
          <p:nvPr/>
        </p:nvCxnSpPr>
        <p:spPr>
          <a:xfrm flipH="1">
            <a:off x="5029200" y="2495550"/>
            <a:ext cx="596869" cy="4891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41143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7E70086-A547-D8C0-9DA0-BE50FA10BCC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761CD4D-EDE4-4C3A-9E63-9419C6E03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LUME-Model Class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563688-241B-F3A4-0D75-B58194DDBF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028700"/>
            <a:ext cx="5674585" cy="38675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7A9337B-0D75-E110-9786-EB29C8396FE7}"/>
              </a:ext>
            </a:extLst>
          </p:cNvPr>
          <p:cNvSpPr txBox="1"/>
          <p:nvPr/>
        </p:nvSpPr>
        <p:spPr>
          <a:xfrm>
            <a:off x="6096000" y="1123950"/>
            <a:ext cx="2895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Defines fixed Python API for IOC (and other parameters)</a:t>
            </a:r>
          </a:p>
          <a:p>
            <a:pPr marL="285750" indent="-285750">
              <a:buFontTx/>
              <a:buChar char="-"/>
            </a:pPr>
            <a:r>
              <a:rPr lang="en-US" dirty="0"/>
              <a:t>get(list[str])</a:t>
            </a:r>
          </a:p>
          <a:p>
            <a:pPr marL="285750" indent="-285750">
              <a:buFontTx/>
              <a:buChar char="-"/>
            </a:pPr>
            <a:r>
              <a:rPr lang="en-US" dirty="0"/>
              <a:t>set(</a:t>
            </a:r>
            <a:r>
              <a:rPr lang="en-US" dirty="0" err="1"/>
              <a:t>dict</a:t>
            </a:r>
            <a:r>
              <a:rPr lang="en-US" dirty="0"/>
              <a:t>(</a:t>
            </a:r>
            <a:r>
              <a:rPr lang="en-US" dirty="0" err="1"/>
              <a:t>str,Any</a:t>
            </a:r>
            <a:r>
              <a:rPr lang="en-US" dirty="0"/>
              <a:t>))</a:t>
            </a:r>
          </a:p>
          <a:p>
            <a:pPr marL="285750" indent="-285750">
              <a:buFontTx/>
              <a:buChar char="-"/>
            </a:pPr>
            <a:r>
              <a:rPr lang="en-US" dirty="0"/>
              <a:t>reset()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591914-16A5-0986-3B5C-80574694DD60}"/>
              </a:ext>
            </a:extLst>
          </p:cNvPr>
          <p:cNvSpPr txBox="1"/>
          <p:nvPr/>
        </p:nvSpPr>
        <p:spPr>
          <a:xfrm>
            <a:off x="6096000" y="3045778"/>
            <a:ext cx="2895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err="1"/>
              <a:t>supported_variables</a:t>
            </a:r>
            <a:r>
              <a:rPr lang="en-US" dirty="0"/>
              <a:t> defines </a:t>
            </a:r>
            <a:r>
              <a:rPr lang="en-US" dirty="0" err="1"/>
              <a:t>dict</a:t>
            </a:r>
            <a:r>
              <a:rPr lang="en-US" dirty="0"/>
              <a:t> of IOC names that are supported by the model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82763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1040625-8192-1A9D-86DA-6E4B694E61A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BA22986-FDD7-A0DA-2C8F-E2B49E557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LUME-Model Implementation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1DF5A20-30E4-FC2E-2ED8-AD6061F9E36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7142"/>
          <a:stretch>
            <a:fillRect/>
          </a:stretch>
        </p:blipFill>
        <p:spPr>
          <a:xfrm>
            <a:off x="228600" y="1428750"/>
            <a:ext cx="4573354" cy="2895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7FED874-2057-E70B-374C-B2AFD315B29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3445" r="23595"/>
          <a:stretch>
            <a:fillRect/>
          </a:stretch>
        </p:blipFill>
        <p:spPr>
          <a:xfrm>
            <a:off x="4903732" y="1428750"/>
            <a:ext cx="3967321" cy="2895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E24EC2F-7289-BCDE-8FBF-E5642226954A}"/>
              </a:ext>
            </a:extLst>
          </p:cNvPr>
          <p:cNvSpPr txBox="1"/>
          <p:nvPr/>
        </p:nvSpPr>
        <p:spPr>
          <a:xfrm>
            <a:off x="228600" y="4416459"/>
            <a:ext cx="64139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Agnostic to simulations / EPICS etc. </a:t>
            </a:r>
            <a:r>
              <a:rPr lang="en-US" sz="1400" dirty="0">
                <a:sym typeface="Wingdings" panose="05000000000000000000" pitchFamily="2" charset="2"/>
              </a:rPr>
              <a:t> useful for software dev / testing, CI, etc.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2986475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17FEC98-C3A1-9B1A-C607-B187E012BD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D36294-2849-48A8-8531-5354CF3095D2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0FDC50B-33FA-CBE7-957B-60D8CFD65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/>
              <a:t>Considerations for Simulator-Specific LUME-Model Subclasses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3819B5-8240-45D1-467D-8F681FD6A980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57200" y="932688"/>
            <a:ext cx="8108950" cy="2248662"/>
          </a:xfrm>
        </p:spPr>
        <p:txBody>
          <a:bodyPr>
            <a:normAutofit/>
          </a:bodyPr>
          <a:lstStyle/>
          <a:p>
            <a:pPr marL="342900" indent="-342900">
              <a:buFontTx/>
              <a:buChar char="-"/>
            </a:pPr>
            <a:r>
              <a:rPr lang="en-US" sz="1600" dirty="0"/>
              <a:t>Some observations</a:t>
            </a:r>
          </a:p>
          <a:p>
            <a:pPr marL="800100" lvl="1" indent="-342900">
              <a:buFontTx/>
              <a:buChar char="-"/>
            </a:pPr>
            <a:r>
              <a:rPr lang="en-US" sz="1400" dirty="0"/>
              <a:t>Each code has a specific way for running, modifying, extracting data from simulations – LUME-Model subclasses serve as an abstraction layer to unify this</a:t>
            </a:r>
          </a:p>
          <a:p>
            <a:pPr marL="800100" lvl="1" indent="-342900">
              <a:buFontTx/>
              <a:buChar char="-"/>
            </a:pPr>
            <a:r>
              <a:rPr lang="en-US" sz="1400" dirty="0"/>
              <a:t>Each facility has a different way of defining control names, units, custom behavior</a:t>
            </a:r>
          </a:p>
          <a:p>
            <a:pPr marL="342900" indent="-342900">
              <a:buFontTx/>
              <a:buChar char="-"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B11CD4-2D0F-2BB4-FD90-6F517AE8C5E0}"/>
              </a:ext>
            </a:extLst>
          </p:cNvPr>
          <p:cNvSpPr txBox="1"/>
          <p:nvPr/>
        </p:nvSpPr>
        <p:spPr>
          <a:xfrm>
            <a:off x="376140" y="3100827"/>
            <a:ext cx="787395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/>
              <a:t>Bmad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FED543-2CE3-DEAE-D468-A46EFB143CC3}"/>
              </a:ext>
            </a:extLst>
          </p:cNvPr>
          <p:cNvSpPr txBox="1"/>
          <p:nvPr/>
        </p:nvSpPr>
        <p:spPr>
          <a:xfrm>
            <a:off x="376139" y="3892712"/>
            <a:ext cx="87716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Impact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1FE0BD-C215-50F9-3F31-785DCC633820}"/>
              </a:ext>
            </a:extLst>
          </p:cNvPr>
          <p:cNvSpPr txBox="1"/>
          <p:nvPr/>
        </p:nvSpPr>
        <p:spPr>
          <a:xfrm>
            <a:off x="2624316" y="3100827"/>
            <a:ext cx="126188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SLAC IOC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61C2D6-4D0D-2502-0507-8B89D09EAA44}"/>
              </a:ext>
            </a:extLst>
          </p:cNvPr>
          <p:cNvSpPr txBox="1"/>
          <p:nvPr/>
        </p:nvSpPr>
        <p:spPr>
          <a:xfrm>
            <a:off x="2624316" y="3888498"/>
            <a:ext cx="109940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BNL IOC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FEF7621-C0D2-15B1-77A1-DF6FB696D29E}"/>
              </a:ext>
            </a:extLst>
          </p:cNvPr>
          <p:cNvCxnSpPr>
            <a:stCxn id="5" idx="3"/>
            <a:endCxn id="7" idx="1"/>
          </p:cNvCxnSpPr>
          <p:nvPr/>
        </p:nvCxnSpPr>
        <p:spPr>
          <a:xfrm>
            <a:off x="1163535" y="3285493"/>
            <a:ext cx="1460781" cy="0"/>
          </a:xfrm>
          <a:prstGeom prst="straightConnector1">
            <a:avLst/>
          </a:prstGeom>
          <a:ln w="19050">
            <a:solidFill>
              <a:srgbClr val="FFC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9D253BFF-D629-1FBD-C829-7D0EE7E4A41A}"/>
              </a:ext>
            </a:extLst>
          </p:cNvPr>
          <p:cNvCxnSpPr>
            <a:stCxn id="5" idx="3"/>
            <a:endCxn id="8" idx="1"/>
          </p:cNvCxnSpPr>
          <p:nvPr/>
        </p:nvCxnSpPr>
        <p:spPr>
          <a:xfrm>
            <a:off x="1163535" y="3285493"/>
            <a:ext cx="1460781" cy="787671"/>
          </a:xfrm>
          <a:prstGeom prst="straightConnector1">
            <a:avLst/>
          </a:prstGeom>
          <a:ln w="19050">
            <a:solidFill>
              <a:srgbClr val="00B05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3FC47D17-0A0D-CFD9-4A5D-D212D3D38FB8}"/>
              </a:ext>
            </a:extLst>
          </p:cNvPr>
          <p:cNvCxnSpPr>
            <a:stCxn id="7" idx="1"/>
            <a:endCxn id="6" idx="3"/>
          </p:cNvCxnSpPr>
          <p:nvPr/>
        </p:nvCxnSpPr>
        <p:spPr>
          <a:xfrm flipH="1">
            <a:off x="1253302" y="3285493"/>
            <a:ext cx="1371014" cy="791885"/>
          </a:xfrm>
          <a:prstGeom prst="straightConnector1">
            <a:avLst/>
          </a:prstGeom>
          <a:ln w="1905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36C913E-8527-0064-3DE7-DA1897411F0A}"/>
              </a:ext>
            </a:extLst>
          </p:cNvPr>
          <p:cNvCxnSpPr>
            <a:stCxn id="8" idx="1"/>
            <a:endCxn id="6" idx="3"/>
          </p:cNvCxnSpPr>
          <p:nvPr/>
        </p:nvCxnSpPr>
        <p:spPr>
          <a:xfrm flipH="1">
            <a:off x="1253302" y="4073164"/>
            <a:ext cx="1371014" cy="4214"/>
          </a:xfrm>
          <a:prstGeom prst="straightConnector1">
            <a:avLst/>
          </a:prstGeom>
          <a:ln w="19050">
            <a:solidFill>
              <a:srgbClr val="E17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E08FB79E-E968-2FAE-57D3-427C943042A7}"/>
              </a:ext>
            </a:extLst>
          </p:cNvPr>
          <p:cNvSpPr txBox="1"/>
          <p:nvPr/>
        </p:nvSpPr>
        <p:spPr>
          <a:xfrm>
            <a:off x="499953" y="2571750"/>
            <a:ext cx="30203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Current</a:t>
            </a:r>
            <a:r>
              <a:rPr lang="en-US" sz="1400" dirty="0"/>
              <a:t>: Each connection is unique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6110EA9-1EB3-70F3-C265-8B8BB91A2AE1}"/>
              </a:ext>
            </a:extLst>
          </p:cNvPr>
          <p:cNvSpPr txBox="1"/>
          <p:nvPr/>
        </p:nvSpPr>
        <p:spPr>
          <a:xfrm>
            <a:off x="4267200" y="3101584"/>
            <a:ext cx="787395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/>
              <a:t>Bmad</a:t>
            </a:r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2E3372A-C2CD-A674-C375-BE251814620D}"/>
              </a:ext>
            </a:extLst>
          </p:cNvPr>
          <p:cNvSpPr txBox="1"/>
          <p:nvPr/>
        </p:nvSpPr>
        <p:spPr>
          <a:xfrm>
            <a:off x="4267200" y="3893469"/>
            <a:ext cx="87716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Impact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5054DF4-EC37-9D16-7FD4-DF13D301E1F8}"/>
              </a:ext>
            </a:extLst>
          </p:cNvPr>
          <p:cNvSpPr txBox="1"/>
          <p:nvPr/>
        </p:nvSpPr>
        <p:spPr>
          <a:xfrm>
            <a:off x="7633137" y="3101584"/>
            <a:ext cx="126188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SLAC IOC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098EDE6-E4C2-3CB1-ADC7-2E8C655953EE}"/>
              </a:ext>
            </a:extLst>
          </p:cNvPr>
          <p:cNvSpPr txBox="1"/>
          <p:nvPr/>
        </p:nvSpPr>
        <p:spPr>
          <a:xfrm>
            <a:off x="7633137" y="3889255"/>
            <a:ext cx="109940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BNL IOC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D571F09-EDE0-0D5F-94A3-E33399D83B0F}"/>
              </a:ext>
            </a:extLst>
          </p:cNvPr>
          <p:cNvSpPr txBox="1"/>
          <p:nvPr/>
        </p:nvSpPr>
        <p:spPr>
          <a:xfrm>
            <a:off x="6096000" y="3470916"/>
            <a:ext cx="757451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PALS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C975F606-C8A3-E2AF-026D-7AC765EBA7F6}"/>
              </a:ext>
            </a:extLst>
          </p:cNvPr>
          <p:cNvCxnSpPr>
            <a:stCxn id="21" idx="1"/>
            <a:endCxn id="29" idx="3"/>
          </p:cNvCxnSpPr>
          <p:nvPr/>
        </p:nvCxnSpPr>
        <p:spPr>
          <a:xfrm flipH="1">
            <a:off x="6853451" y="3286250"/>
            <a:ext cx="779686" cy="3693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07244DD4-4550-A8D7-811A-E8AD36C3B963}"/>
              </a:ext>
            </a:extLst>
          </p:cNvPr>
          <p:cNvCxnSpPr>
            <a:stCxn id="22" idx="1"/>
            <a:endCxn id="29" idx="3"/>
          </p:cNvCxnSpPr>
          <p:nvPr/>
        </p:nvCxnSpPr>
        <p:spPr>
          <a:xfrm flipH="1" flipV="1">
            <a:off x="6853451" y="3655582"/>
            <a:ext cx="779686" cy="4183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ACE986E1-263C-E797-83ED-A20BCF8099FB}"/>
              </a:ext>
            </a:extLst>
          </p:cNvPr>
          <p:cNvCxnSpPr>
            <a:cxnSpLocks/>
            <a:stCxn id="29" idx="1"/>
            <a:endCxn id="19" idx="3"/>
          </p:cNvCxnSpPr>
          <p:nvPr/>
        </p:nvCxnSpPr>
        <p:spPr>
          <a:xfrm flipH="1" flipV="1">
            <a:off x="5054595" y="3286250"/>
            <a:ext cx="1041405" cy="3693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BD62C406-B61F-1DA7-A8CA-D53C40B68A38}"/>
              </a:ext>
            </a:extLst>
          </p:cNvPr>
          <p:cNvCxnSpPr>
            <a:cxnSpLocks/>
            <a:stCxn id="29" idx="1"/>
            <a:endCxn id="20" idx="3"/>
          </p:cNvCxnSpPr>
          <p:nvPr/>
        </p:nvCxnSpPr>
        <p:spPr>
          <a:xfrm flipH="1">
            <a:off x="5144363" y="3655582"/>
            <a:ext cx="951637" cy="4225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99289D61-C1E5-B147-9A4C-87DE388CF979}"/>
              </a:ext>
            </a:extLst>
          </p:cNvPr>
          <p:cNvSpPr txBox="1"/>
          <p:nvPr/>
        </p:nvSpPr>
        <p:spPr>
          <a:xfrm>
            <a:off x="3982730" y="2074114"/>
            <a:ext cx="48665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Where we are headed</a:t>
            </a:r>
            <a:r>
              <a:rPr lang="en-US" sz="1400" dirty="0"/>
              <a:t>:</a:t>
            </a:r>
          </a:p>
          <a:p>
            <a:pPr marL="285750" indent="-285750">
              <a:buFontTx/>
              <a:buChar char="-"/>
            </a:pPr>
            <a:r>
              <a:rPr lang="en-US" sz="1400" dirty="0"/>
              <a:t>Each facility will map their unique infrastructure to PALS</a:t>
            </a:r>
          </a:p>
          <a:p>
            <a:pPr marL="285750" indent="-285750">
              <a:buFontTx/>
              <a:buChar char="-"/>
            </a:pPr>
            <a:r>
              <a:rPr lang="en-US" sz="1400" dirty="0"/>
              <a:t>LUME can provide abstraction logic to run / modify simulations based on PALS info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07C9F6C-156E-A4CF-5E5A-83C930087EF8}"/>
              </a:ext>
            </a:extLst>
          </p:cNvPr>
          <p:cNvSpPr txBox="1"/>
          <p:nvPr/>
        </p:nvSpPr>
        <p:spPr>
          <a:xfrm>
            <a:off x="5253421" y="3126458"/>
            <a:ext cx="91723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LUME-</a:t>
            </a:r>
            <a:r>
              <a:rPr lang="en-US" sz="1000" dirty="0" err="1"/>
              <a:t>Bmad</a:t>
            </a:r>
            <a:endParaRPr lang="en-US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9C6CBF0-B1D3-F17D-E9BC-3474461B35A1}"/>
              </a:ext>
            </a:extLst>
          </p:cNvPr>
          <p:cNvSpPr txBox="1"/>
          <p:nvPr/>
        </p:nvSpPr>
        <p:spPr>
          <a:xfrm>
            <a:off x="5276836" y="4000040"/>
            <a:ext cx="9669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LUME-Impact</a:t>
            </a:r>
            <a:endParaRPr lang="en-US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2269FF5B-6960-8EE4-BE68-B5382F12B04C}"/>
              </a:ext>
            </a:extLst>
          </p:cNvPr>
          <p:cNvSpPr txBox="1"/>
          <p:nvPr/>
        </p:nvSpPr>
        <p:spPr>
          <a:xfrm>
            <a:off x="381000" y="4548485"/>
            <a:ext cx="807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Parallel Strategy: </a:t>
            </a:r>
            <a:r>
              <a:rPr lang="en-US" sz="1200" dirty="0"/>
              <a:t>Implement facility-specific transformers with common patterns for each code, then transition to PALS-based transformers for each code type, LUME-Model subclasses remain the same</a:t>
            </a:r>
            <a:endParaRPr lang="en-US" sz="1200" b="1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5920A65-BDC3-19CB-DAE3-0E1B99E54878}"/>
              </a:ext>
            </a:extLst>
          </p:cNvPr>
          <p:cNvSpPr txBox="1"/>
          <p:nvPr/>
        </p:nvSpPr>
        <p:spPr>
          <a:xfrm>
            <a:off x="6553200" y="3105150"/>
            <a:ext cx="10502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SLAC-mapping</a:t>
            </a:r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D666B7-BB90-57D0-F180-C6334387F8C7}"/>
              </a:ext>
            </a:extLst>
          </p:cNvPr>
          <p:cNvSpPr txBox="1"/>
          <p:nvPr/>
        </p:nvSpPr>
        <p:spPr>
          <a:xfrm>
            <a:off x="6594198" y="4016580"/>
            <a:ext cx="96532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BNL-mapping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264980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ESENTER_VERSION" val="6"/>
  <p:tag name="ARTICULATE_PROJECT_CHECK" val="0"/>
  <p:tag name="ARTICULATE_PROJECT_OPEN" val="0"/>
</p:tagLst>
</file>

<file path=ppt/theme/theme1.xml><?xml version="1.0" encoding="utf-8"?>
<a:theme xmlns:a="http://schemas.openxmlformats.org/drawingml/2006/main" name="Blank">
  <a:themeElements>
    <a:clrScheme name="SLAC_RevisedPalette_2012">
      <a:dk1>
        <a:srgbClr val="000000"/>
      </a:dk1>
      <a:lt1>
        <a:sysClr val="window" lastClr="FFFFFF"/>
      </a:lt1>
      <a:dk2>
        <a:srgbClr val="E17000"/>
      </a:dk2>
      <a:lt2>
        <a:srgbClr val="A4001D"/>
      </a:lt2>
      <a:accent1>
        <a:srgbClr val="A4001D"/>
      </a:accent1>
      <a:accent2>
        <a:srgbClr val="E17000"/>
      </a:accent2>
      <a:accent3>
        <a:srgbClr val="4D4F53"/>
      </a:accent3>
      <a:accent4>
        <a:srgbClr val="545455"/>
      </a:accent4>
      <a:accent5>
        <a:srgbClr val="0099CC"/>
      </a:accent5>
      <a:accent6>
        <a:srgbClr val="69BE28"/>
      </a:accent6>
      <a:hlink>
        <a:srgbClr val="A4001D"/>
      </a:hlink>
      <a:folHlink>
        <a:srgbClr val="A4001D"/>
      </a:folHlink>
    </a:clrScheme>
    <a:fontScheme name="TH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_hd_2019" id="{B7992EC4-9F20-449C-B056-2DBF01C21CC4}" vid="{DD0F5D4D-759F-4E20-AEE9-D4E95DBBFEE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a8b65b5-9075-498d-a7f9-811edf47922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3D23A4799EF4743AD45C749355C03C0" ma:contentTypeVersion="18" ma:contentTypeDescription="Create a new document." ma:contentTypeScope="" ma:versionID="1b51d1cd93152cb47a73f3ea0cb10644">
  <xsd:schema xmlns:xsd="http://www.w3.org/2001/XMLSchema" xmlns:xs="http://www.w3.org/2001/XMLSchema" xmlns:p="http://schemas.microsoft.com/office/2006/metadata/properties" xmlns:ns3="ea8b65b5-9075-498d-a7f9-811edf47922e" xmlns:ns4="cc40af3f-16f5-4ad8-a884-5dbd2d5ec5cb" targetNamespace="http://schemas.microsoft.com/office/2006/metadata/properties" ma:root="true" ma:fieldsID="ba7e07e4c5ddbadbb5db7a4bf2b13cda" ns3:_="" ns4:_="">
    <xsd:import namespace="ea8b65b5-9075-498d-a7f9-811edf47922e"/>
    <xsd:import namespace="cc40af3f-16f5-4ad8-a884-5dbd2d5ec5c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_activity" minOccurs="0"/>
                <xsd:element ref="ns3:MediaServiceDateTaken" minOccurs="0"/>
                <xsd:element ref="ns3:MediaServiceAutoTags" minOccurs="0"/>
                <xsd:element ref="ns3:MediaLengthInSeconds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8b65b5-9075-498d-a7f9-811edf47922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15" nillable="true" ma:displayName="_activity" ma:hidden="true" ma:internalName="_activity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40af3f-16f5-4ad8-a884-5dbd2d5ec5c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A09D6F6-A136-444C-8AE1-A0D8200E8FAA}">
  <ds:schemaRefs>
    <ds:schemaRef ds:uri="cc40af3f-16f5-4ad8-a884-5dbd2d5ec5cb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terms/"/>
    <ds:schemaRef ds:uri="ea8b65b5-9075-498d-a7f9-811edf47922e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8AAB9DE4-3BDE-4851-A648-7CC2E41C46B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64916CE-AC0E-4281-AE46-ADCA5932F04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a8b65b5-9075-498d-a7f9-811edf47922e"/>
    <ds:schemaRef ds:uri="cc40af3f-16f5-4ad8-a884-5dbd2d5ec5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cef2ae5a-2666-4716-9b60-e88e2aebf49a}" enabled="0" method="" siteId="{cef2ae5a-2666-4716-9b60-e88e2aebf49a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1240</Words>
  <Application>Microsoft Office PowerPoint</Application>
  <PresentationFormat>On-screen Show (16:9)</PresentationFormat>
  <Paragraphs>278</Paragraphs>
  <Slides>29</Slides>
  <Notes>1</Notes>
  <HiddenSlides>1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Calibri</vt:lpstr>
      <vt:lpstr>Courier New</vt:lpstr>
      <vt:lpstr>Lato</vt:lpstr>
      <vt:lpstr>Wingdings</vt:lpstr>
      <vt:lpstr>Blank</vt:lpstr>
      <vt:lpstr>LUME VA/DT Tutorial</vt:lpstr>
      <vt:lpstr>Nomenclature</vt:lpstr>
      <vt:lpstr>Applications of Virtual Accelerators / Digital Twins</vt:lpstr>
      <vt:lpstr>Current State of Affairs</vt:lpstr>
      <vt:lpstr>Implementation Goals</vt:lpstr>
      <vt:lpstr>LUMEModel Structure</vt:lpstr>
      <vt:lpstr>LUMEModel Structure</vt:lpstr>
      <vt:lpstr>Example Interactions via Python API</vt:lpstr>
      <vt:lpstr>Example Interactions via Python API</vt:lpstr>
      <vt:lpstr>LUME Package Structure for Simulation Codes</vt:lpstr>
      <vt:lpstr>LUME Actions</vt:lpstr>
      <vt:lpstr>Example Implementation: LCLS CU HXR (Bmad)</vt:lpstr>
      <vt:lpstr>Example Implementation: LCLS CU HXR (Bmad)</vt:lpstr>
      <vt:lpstr>Example Implementation: LCLS CU HXR (Bmad)</vt:lpstr>
      <vt:lpstr>Example Implementation: Staged Model</vt:lpstr>
      <vt:lpstr>Example: Running in EPICS w/ LUME-pva</vt:lpstr>
      <vt:lpstr>Virtual Accelerator / Digital Twin Interactions</vt:lpstr>
      <vt:lpstr>Badger Environment Testing / Continuous Integration</vt:lpstr>
      <vt:lpstr>VA for Model Calibration / Phase Space Meas.</vt:lpstr>
      <vt:lpstr>Digital Twin Live Deployment</vt:lpstr>
      <vt:lpstr>Interactive VA Mode from Live State</vt:lpstr>
      <vt:lpstr>Online applications of VA/DT</vt:lpstr>
      <vt:lpstr>Conclusion</vt:lpstr>
      <vt:lpstr>Tutorial Link</vt:lpstr>
      <vt:lpstr>Backup</vt:lpstr>
      <vt:lpstr>A Note On PALS</vt:lpstr>
      <vt:lpstr>LUME-Model Class</vt:lpstr>
      <vt:lpstr>Basic LUME-Model Implementation</vt:lpstr>
      <vt:lpstr>Considerations for Simulator-Specific LUME-Model Subclasses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571</cp:revision>
  <cp:lastPrinted>2018-12-07T23:44:51Z</cp:lastPrinted>
  <dcterms:created xsi:type="dcterms:W3CDTF">2012-06-11T23:48:53Z</dcterms:created>
  <dcterms:modified xsi:type="dcterms:W3CDTF">2026-08-31T17:50:35Z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0x01010063D23A4799EF4743AD45C749355C03C0</vt:lpwstr>
  </property>
</Properties>
</file>