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60" r:id="rId1"/>
  </p:sldMasterIdLst>
  <p:notesMasterIdLst>
    <p:notesMasterId r:id="rId19"/>
  </p:notesMasterIdLst>
  <p:sldIdLst>
    <p:sldId id="256" r:id="rId2"/>
    <p:sldId id="266" r:id="rId3"/>
    <p:sldId id="263" r:id="rId4"/>
    <p:sldId id="257" r:id="rId5"/>
    <p:sldId id="262" r:id="rId6"/>
    <p:sldId id="264" r:id="rId7"/>
    <p:sldId id="267" r:id="rId8"/>
    <p:sldId id="273" r:id="rId9"/>
    <p:sldId id="268" r:id="rId10"/>
    <p:sldId id="265" r:id="rId11"/>
    <p:sldId id="269" r:id="rId12"/>
    <p:sldId id="270" r:id="rId13"/>
    <p:sldId id="271" r:id="rId14"/>
    <p:sldId id="272" r:id="rId15"/>
    <p:sldId id="275" r:id="rId16"/>
    <p:sldId id="274" r:id="rId17"/>
    <p:sldId id="276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19"/>
    <p:restoredTop sz="94694"/>
  </p:normalViewPr>
  <p:slideViewPr>
    <p:cSldViewPr snapToGrid="0" snapToObjects="1">
      <p:cViewPr varScale="1">
        <p:scale>
          <a:sx n="116" d="100"/>
          <a:sy n="116" d="100"/>
        </p:scale>
        <p:origin x="208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36F475-F7F5-6C41-B37C-656C49194CAF}" type="datetimeFigureOut">
              <a:rPr lang="en-US" smtClean="0"/>
              <a:t>4/16/26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5839EF-EF2D-A244-8B03-02564FD387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280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5839EF-EF2D-A244-8B03-02564FD3872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83604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5839EF-EF2D-A244-8B03-02564FD3872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90046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5839EF-EF2D-A244-8B03-02564FD3872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9845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5839EF-EF2D-A244-8B03-02564FD3872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8859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5839EF-EF2D-A244-8B03-02564FD3872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87403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5839EF-EF2D-A244-8B03-02564FD3872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60371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5839EF-EF2D-A244-8B03-02564FD3872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09513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5839EF-EF2D-A244-8B03-02564FD3872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55890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5839EF-EF2D-A244-8B03-02564FD3872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06671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5839EF-EF2D-A244-8B03-02564FD38722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1770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5839EF-EF2D-A244-8B03-02564FD38722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77010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5839EF-EF2D-A244-8B03-02564FD38722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23358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5839EF-EF2D-A244-8B03-02564FD38722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374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BFD422-CF21-5F4B-9F3C-D943F67A9BE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13175" y="2685326"/>
            <a:ext cx="10334625" cy="1803939"/>
          </a:xfrm>
        </p:spPr>
        <p:txBody>
          <a:bodyPr anchor="t" anchorCtr="0"/>
          <a:lstStyle>
            <a:lvl1pPr algn="l">
              <a:defRPr sz="6000" b="1" i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A5F0DF-C789-3B48-88B2-EEF178B168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3175" y="5773229"/>
            <a:ext cx="10334625" cy="746185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B87851E-C1E1-6E46-8D1B-95D6C188859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13175" y="4501444"/>
            <a:ext cx="10334625" cy="1259607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FontTx/>
              <a:buNone/>
              <a:defRPr sz="2000"/>
            </a:lvl2pPr>
            <a:lvl3pPr marL="914400" indent="0">
              <a:buFontTx/>
              <a:buNone/>
              <a:defRPr sz="2000"/>
            </a:lvl3pPr>
            <a:lvl4pPr marL="1371600" indent="0">
              <a:buFontTx/>
              <a:buNone/>
              <a:defRPr sz="2000"/>
            </a:lvl4pPr>
            <a:lvl5pPr marL="1828800" indent="0">
              <a:buFontTx/>
              <a:buNone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1CCAF04-6C30-614D-8071-3CC683E9765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60000"/>
          </a:blip>
          <a:srcRect/>
          <a:stretch/>
        </p:blipFill>
        <p:spPr>
          <a:xfrm>
            <a:off x="8418740" y="5755088"/>
            <a:ext cx="3173185" cy="41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6553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7" orient="horz" pos="2160" userDrawn="1">
          <p15:clr>
            <a:srgbClr val="FBAE40"/>
          </p15:clr>
        </p15:guide>
        <p15:guide id="8" pos="3840" userDrawn="1">
          <p15:clr>
            <a:srgbClr val="FBAE40"/>
          </p15:clr>
        </p15:guide>
        <p15:guide id="9" orient="horz" pos="3888" userDrawn="1">
          <p15:clr>
            <a:srgbClr val="FBAE40"/>
          </p15:clr>
        </p15:guide>
        <p15:guide id="10" pos="360" userDrawn="1">
          <p15:clr>
            <a:srgbClr val="FBAE40"/>
          </p15:clr>
        </p15:guide>
        <p15:guide id="11" pos="7320" userDrawn="1">
          <p15:clr>
            <a:srgbClr val="FBAE40"/>
          </p15:clr>
        </p15:guide>
        <p15:guide id="12" orient="horz" pos="3984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Title Slide_Print-friendl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BFD422-CF21-5F4B-9F3C-D943F67A9BE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13175" y="2650602"/>
            <a:ext cx="10334625" cy="1838663"/>
          </a:xfrm>
        </p:spPr>
        <p:txBody>
          <a:bodyPr anchor="t" anchorCtr="0"/>
          <a:lstStyle>
            <a:lvl1pPr algn="l">
              <a:defRPr sz="6000" b="1" i="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A5F0DF-C789-3B48-88B2-EEF178B168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3175" y="5773229"/>
            <a:ext cx="10334625" cy="746185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B87851E-C1E1-6E46-8D1B-95D6C188859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13175" y="4501444"/>
            <a:ext cx="10334625" cy="1259607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FontTx/>
              <a:buNone/>
              <a:defRPr sz="2000"/>
            </a:lvl2pPr>
            <a:lvl3pPr marL="914400" indent="0">
              <a:buFontTx/>
              <a:buNone/>
              <a:defRPr sz="2000"/>
            </a:lvl3pPr>
            <a:lvl4pPr marL="1371600" indent="0">
              <a:buFontTx/>
              <a:buNone/>
              <a:defRPr sz="2000"/>
            </a:lvl4pPr>
            <a:lvl5pPr marL="1828800" indent="0">
              <a:buFontTx/>
              <a:buNone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64EB6B9-C6AF-7F40-9A3F-E71E87EB2DF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8418740" y="5742910"/>
            <a:ext cx="3173185" cy="41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06542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7" orient="horz" pos="2160" userDrawn="1">
          <p15:clr>
            <a:srgbClr val="FBAE40"/>
          </p15:clr>
        </p15:guide>
        <p15:guide id="8" pos="3840" userDrawn="1">
          <p15:clr>
            <a:srgbClr val="FBAE40"/>
          </p15:clr>
        </p15:guide>
        <p15:guide id="9" orient="horz" pos="3888" userDrawn="1">
          <p15:clr>
            <a:srgbClr val="FBAE40"/>
          </p15:clr>
        </p15:guide>
        <p15:guide id="10" pos="360" userDrawn="1">
          <p15:clr>
            <a:srgbClr val="FBAE40"/>
          </p15:clr>
        </p15:guide>
        <p15:guide id="11" pos="7320" userDrawn="1">
          <p15:clr>
            <a:srgbClr val="FBAE40"/>
          </p15:clr>
        </p15:guide>
        <p15:guide id="12" orient="horz" pos="3984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5F96C7-1801-CD4F-9F28-C99CEA00AE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1FB783-2389-2044-9FEC-A01C09265E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4785F67-179E-4145-8BCB-4A0C61A894B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88014" y="6316595"/>
            <a:ext cx="432486" cy="365125"/>
          </a:xfrm>
          <a:prstGeom prst="rect">
            <a:avLst/>
          </a:prstGeom>
        </p:spPr>
        <p:txBody>
          <a:bodyPr lIns="0" tIns="0" rIns="45720" bIns="0" anchor="ctr"/>
          <a:lstStyle>
            <a:lvl1pPr algn="r">
              <a:defRPr sz="1000"/>
            </a:lvl1pPr>
          </a:lstStyle>
          <a:p>
            <a:fld id="{933A556B-7C63-244D-9B7C-B0EA8042B330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794568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C4E73FD-DB7D-6846-A2AE-E73A318442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88014" y="6316595"/>
            <a:ext cx="432486" cy="365125"/>
          </a:xfrm>
          <a:prstGeom prst="rect">
            <a:avLst/>
          </a:prstGeom>
        </p:spPr>
        <p:txBody>
          <a:bodyPr lIns="0" tIns="0" rIns="45720" bIns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933A556B-7C63-244D-9B7C-B0EA8042B3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27110BA2-9B68-CC4C-A636-3277ABFA5F1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13175" y="2541806"/>
            <a:ext cx="10334625" cy="1947460"/>
          </a:xfrm>
        </p:spPr>
        <p:txBody>
          <a:bodyPr anchor="t" anchorCtr="0"/>
          <a:lstStyle>
            <a:lvl1pPr algn="l">
              <a:defRPr sz="6000" b="1" i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9FCBF15F-CA7F-7641-B9E3-4E9C3E92F43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13175" y="4501444"/>
            <a:ext cx="10334625" cy="1259607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FontTx/>
              <a:buNone/>
              <a:defRPr sz="2000"/>
            </a:lvl2pPr>
            <a:lvl3pPr marL="914400" indent="0">
              <a:buFontTx/>
              <a:buNone/>
              <a:defRPr sz="2000"/>
            </a:lvl3pPr>
            <a:lvl4pPr marL="1371600" indent="0">
              <a:buFontTx/>
              <a:buNone/>
              <a:defRPr sz="2000"/>
            </a:lvl4pPr>
            <a:lvl5pPr marL="1828800" indent="0">
              <a:buFontTx/>
              <a:buNone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23687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Section Header_Print-friendl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C4E73FD-DB7D-6846-A2AE-E73A318442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88014" y="6316595"/>
            <a:ext cx="432486" cy="365125"/>
          </a:xfrm>
          <a:prstGeom prst="rect">
            <a:avLst/>
          </a:prstGeom>
        </p:spPr>
        <p:txBody>
          <a:bodyPr lIns="0" tIns="0" rIns="45720" bIns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933A556B-7C63-244D-9B7C-B0EA8042B3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27110BA2-9B68-CC4C-A636-3277ABFA5F1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13175" y="2541806"/>
            <a:ext cx="10334625" cy="1947460"/>
          </a:xfrm>
        </p:spPr>
        <p:txBody>
          <a:bodyPr anchor="t" anchorCtr="0"/>
          <a:lstStyle>
            <a:lvl1pPr algn="l">
              <a:defRPr sz="6000" b="1" i="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9FCBF15F-CA7F-7641-B9E3-4E9C3E92F43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13175" y="4501444"/>
            <a:ext cx="10334625" cy="1259607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FontTx/>
              <a:buNone/>
              <a:defRPr sz="2000"/>
            </a:lvl2pPr>
            <a:lvl3pPr marL="914400" indent="0">
              <a:buFontTx/>
              <a:buNone/>
              <a:defRPr sz="2000"/>
            </a:lvl3pPr>
            <a:lvl4pPr marL="1371600" indent="0">
              <a:buFontTx/>
              <a:buNone/>
              <a:defRPr sz="2000"/>
            </a:lvl4pPr>
            <a:lvl5pPr marL="1828800" indent="0">
              <a:buFontTx/>
              <a:buNone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24543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FB965E-00C4-6F4C-8817-84A69C14D2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8926A3-B154-C14C-BFED-E141D3C8B7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715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40C922-34CF-D846-A402-06F51B1894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1868AE-308B-D548-82A1-318656FC55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88014" y="6316595"/>
            <a:ext cx="432486" cy="365125"/>
          </a:xfrm>
          <a:prstGeom prst="rect">
            <a:avLst/>
          </a:prstGeom>
        </p:spPr>
        <p:txBody>
          <a:bodyPr lIns="0" tIns="0" rIns="45720" bIns="0" anchor="ctr"/>
          <a:lstStyle>
            <a:lvl1pPr algn="r">
              <a:defRPr sz="1000"/>
            </a:lvl1pPr>
          </a:lstStyle>
          <a:p>
            <a:fld id="{933A556B-7C63-244D-9B7C-B0EA8042B330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630614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9ACFC5-D97A-B448-B815-E68D1A9731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BFB46D-01D9-1D44-ABED-AC6282C16B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1500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8F9F48-3F7F-A545-9387-0732A54B5B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71500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90C0DC1-B7CB-B343-8B4E-8D57625AEA9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0960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2689F1-F4A7-6440-A9D9-1BF6E3E127B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0960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24E88283-FA1D-D040-8AFC-1D07DFC302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188014" y="6316595"/>
            <a:ext cx="432486" cy="365125"/>
          </a:xfrm>
          <a:prstGeom prst="rect">
            <a:avLst/>
          </a:prstGeom>
        </p:spPr>
        <p:txBody>
          <a:bodyPr lIns="0" tIns="0" rIns="45720" bIns="0" anchor="ctr"/>
          <a:lstStyle>
            <a:lvl1pPr algn="r">
              <a:defRPr sz="1000"/>
            </a:lvl1pPr>
          </a:lstStyle>
          <a:p>
            <a:fld id="{933A556B-7C63-244D-9B7C-B0EA8042B330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5739312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4B70F5-09AC-CD48-85DB-1752A5E862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D6FDB5-5C90-C844-8D34-266A469CEC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88014" y="6316595"/>
            <a:ext cx="432486" cy="365125"/>
          </a:xfrm>
          <a:prstGeom prst="rect">
            <a:avLst/>
          </a:prstGeom>
        </p:spPr>
        <p:txBody>
          <a:bodyPr lIns="0" tIns="0" rIns="45720" bIns="0" anchor="ctr"/>
          <a:lstStyle>
            <a:lvl1pPr algn="r">
              <a:defRPr sz="1000"/>
            </a:lvl1pPr>
          </a:lstStyle>
          <a:p>
            <a:fld id="{933A556B-7C63-244D-9B7C-B0EA8042B330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41335934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D20343-9337-0E42-A01C-2815CA8E05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88014" y="6316595"/>
            <a:ext cx="432486" cy="365125"/>
          </a:xfrm>
          <a:prstGeom prst="rect">
            <a:avLst/>
          </a:prstGeom>
        </p:spPr>
        <p:txBody>
          <a:bodyPr lIns="0" tIns="0" rIns="45720" bIns="0" anchor="ctr"/>
          <a:lstStyle>
            <a:lvl1pPr algn="r">
              <a:defRPr sz="1000"/>
            </a:lvl1pPr>
          </a:lstStyle>
          <a:p>
            <a:fld id="{933A556B-7C63-244D-9B7C-B0EA8042B330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391252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184E83-FA30-AE49-A809-D1503D6A5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F97B18-F1D3-C845-98E1-FCEEFD596F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0677A6-B440-D244-B039-82AFE3A152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ACFED41-9DB8-3441-9E99-88FCE31DC2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88014" y="6316595"/>
            <a:ext cx="432486" cy="365125"/>
          </a:xfrm>
          <a:prstGeom prst="rect">
            <a:avLst/>
          </a:prstGeom>
        </p:spPr>
        <p:txBody>
          <a:bodyPr lIns="0" tIns="0" rIns="45720" bIns="0" anchor="ctr"/>
          <a:lstStyle>
            <a:lvl1pPr algn="r">
              <a:defRPr sz="1000"/>
            </a:lvl1pPr>
          </a:lstStyle>
          <a:p>
            <a:fld id="{933A556B-7C63-244D-9B7C-B0EA8042B330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41603393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999BF-B963-A049-A11E-595313950F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BA4A0F9-2FD7-DE46-AE52-AD7C0C073A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9413AE-9723-9D45-B482-FF92ED073F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0BC717A-FCD7-0D46-A097-931C022815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88014" y="6316595"/>
            <a:ext cx="432486" cy="365125"/>
          </a:xfrm>
          <a:prstGeom prst="rect">
            <a:avLst/>
          </a:prstGeom>
        </p:spPr>
        <p:txBody>
          <a:bodyPr lIns="0" tIns="0" rIns="45720" bIns="0" anchor="ctr"/>
          <a:lstStyle>
            <a:lvl1pPr algn="r">
              <a:defRPr sz="1000"/>
            </a:lvl1pPr>
          </a:lstStyle>
          <a:p>
            <a:fld id="{933A556B-7C63-244D-9B7C-B0EA8042B330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18119199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80FA0D-AA3C-664A-87D2-78DEA605DF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105DD7F-359B-0241-A0E1-CB41463949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94FE3B0-EE83-EE47-9729-1EF195304D1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88014" y="6316595"/>
            <a:ext cx="432486" cy="365125"/>
          </a:xfrm>
          <a:prstGeom prst="rect">
            <a:avLst/>
          </a:prstGeom>
        </p:spPr>
        <p:txBody>
          <a:bodyPr lIns="0" tIns="0" rIns="45720" bIns="0" anchor="ctr"/>
          <a:lstStyle>
            <a:lvl1pPr algn="r">
              <a:defRPr sz="1000"/>
            </a:lvl1pPr>
          </a:lstStyle>
          <a:p>
            <a:fld id="{933A556B-7C63-244D-9B7C-B0EA8042B330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3816605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B7785AC-BC0C-8F4E-B552-D8A6AD40EEB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59A820-91F6-F544-8B07-61605B067C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1FAE437-C75F-3A40-9104-1FFF2D5E79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88014" y="6316595"/>
            <a:ext cx="432486" cy="365125"/>
          </a:xfrm>
          <a:prstGeom prst="rect">
            <a:avLst/>
          </a:prstGeom>
        </p:spPr>
        <p:txBody>
          <a:bodyPr lIns="0" tIns="0" rIns="45720" bIns="0" anchor="ctr"/>
          <a:lstStyle>
            <a:lvl1pPr algn="r">
              <a:defRPr sz="1000"/>
            </a:lvl1pPr>
          </a:lstStyle>
          <a:p>
            <a:fld id="{933A556B-7C63-244D-9B7C-B0EA8042B330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1066097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D7DAAA2-8718-2247-8539-9A0DC22C04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365125"/>
            <a:ext cx="11049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3056FE-C136-A54B-9DE3-EACD8E08FE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1500" y="1825625"/>
            <a:ext cx="11049000" cy="4207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125833E0-DD3D-DF4F-9316-F67B7A80E3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88014" y="6316595"/>
            <a:ext cx="432486" cy="365125"/>
          </a:xfrm>
          <a:prstGeom prst="rect">
            <a:avLst/>
          </a:prstGeom>
        </p:spPr>
        <p:txBody>
          <a:bodyPr lIns="0" tIns="0" rIns="45720" bIns="0" anchor="ctr"/>
          <a:lstStyle>
            <a:lvl1pPr algn="r">
              <a:defRPr sz="1000"/>
            </a:lvl1pPr>
          </a:lstStyle>
          <a:p>
            <a:fld id="{933A556B-7C63-244D-9B7C-B0EA8042B330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544521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2" r:id="rId2"/>
    <p:sldLayoutId id="2147483662" r:id="rId3"/>
    <p:sldLayoutId id="2147483663" r:id="rId4"/>
    <p:sldLayoutId id="214748367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7" orient="horz" pos="2160" userDrawn="1">
          <p15:clr>
            <a:srgbClr val="F26B43"/>
          </p15:clr>
        </p15:guide>
        <p15:guide id="8" pos="3840" userDrawn="1">
          <p15:clr>
            <a:srgbClr val="F26B43"/>
          </p15:clr>
        </p15:guide>
        <p15:guide id="9" pos="360" userDrawn="1">
          <p15:clr>
            <a:srgbClr val="F26B43"/>
          </p15:clr>
        </p15:guide>
        <p15:guide id="10" orient="horz" pos="3888" userDrawn="1">
          <p15:clr>
            <a:srgbClr val="F26B43"/>
          </p15:clr>
        </p15:guide>
        <p15:guide id="11" pos="7320" userDrawn="1">
          <p15:clr>
            <a:srgbClr val="F26B43"/>
          </p15:clr>
        </p15:guide>
        <p15:guide id="12" orient="horz" pos="412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futureoflife.org/wp-content/uploads/2025/07/FLI-AI-Safety-Index-Report-Summer-2025.pdf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ist.gov/itl/ai-risk-management-framework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nvlpubs.nist.gov/nistpubs/ai/NIST.AI.100-1.pdf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156CBC-DA70-7741-BB3F-BCDBBE052F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8633" y="2141040"/>
            <a:ext cx="10334625" cy="1803939"/>
          </a:xfrm>
        </p:spPr>
        <p:txBody>
          <a:bodyPr>
            <a:normAutofit/>
          </a:bodyPr>
          <a:lstStyle/>
          <a:p>
            <a:r>
              <a:rPr lang="en-US" dirty="0"/>
              <a:t>Safety and Security of ML/AI for Accelerators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B0E14B-6889-F849-8A8C-D01D7C36038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24 April 2026		</a:t>
            </a:r>
            <a:r>
              <a:rPr lang="en-US" dirty="0" err="1"/>
              <a:t>MaLAPA</a:t>
            </a:r>
            <a:r>
              <a:rPr lang="en-US" dirty="0"/>
              <a:t> 2026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0F4563-AB5E-1F4E-B28C-08AC132303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Kevin A. Brown</a:t>
            </a:r>
          </a:p>
          <a:p>
            <a:r>
              <a:rPr lang="en-US" dirty="0"/>
              <a:t>BNL &amp; SBU</a:t>
            </a:r>
          </a:p>
        </p:txBody>
      </p:sp>
    </p:spTree>
    <p:extLst>
      <p:ext uri="{BB962C8B-B14F-4D97-AF65-F5344CB8AC3E}">
        <p14:creationId xmlns:p14="http://schemas.microsoft.com/office/powerpoint/2010/main" val="22467559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76AAE439-315B-6FE9-0584-71D6438265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3915" y="0"/>
            <a:ext cx="11713027" cy="1325563"/>
          </a:xfrm>
        </p:spPr>
        <p:txBody>
          <a:bodyPr>
            <a:normAutofit/>
          </a:bodyPr>
          <a:lstStyle/>
          <a:p>
            <a:r>
              <a:rPr lang="en-US" sz="4000" dirty="0"/>
              <a:t>We want to use this to control our Beams?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C6C6B22-F7A9-B378-4D97-F9E74CE60C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2</a:t>
            </a:fld>
            <a:endParaRPr lang="en-US" sz="1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159E1D7-246C-E95A-25D5-2778E614F0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915" y="1540043"/>
            <a:ext cx="5954485" cy="219375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4B14974-B0E1-1F1E-6EFF-E5CCAAD443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32749" y="1735985"/>
            <a:ext cx="2832100" cy="5334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6656BB1-9C8D-209F-2513-E35F04BEE7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6485" y="2356065"/>
            <a:ext cx="5464629" cy="153348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7F438D5-4CAC-5040-70EB-AFF09CCC60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09800" y="4161307"/>
            <a:ext cx="7772400" cy="1615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1371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xkcd: Software Development">
            <a:extLst>
              <a:ext uri="{FF2B5EF4-FFF2-40B4-BE49-F238E27FC236}">
                <a16:creationId xmlns:a16="http://schemas.microsoft.com/office/drawing/2014/main" id="{BC23139D-72BB-04B8-4C44-5622515841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08429"/>
            <a:ext cx="4432300" cy="55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7" descr="ttps://imgs.xkcd.com/comics/machine_learning.png">
            <a:extLst>
              <a:ext uri="{FF2B5EF4-FFF2-40B4-BE49-F238E27FC236}">
                <a16:creationId xmlns:a16="http://schemas.microsoft.com/office/drawing/2014/main" id="{0463A565-09CC-42A3-43C7-FF9432356C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308429"/>
            <a:ext cx="4432300" cy="5244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A52EBD7-DFE3-D363-F252-2B74CA92EF06}"/>
              </a:ext>
            </a:extLst>
          </p:cNvPr>
          <p:cNvSpPr/>
          <p:nvPr/>
        </p:nvSpPr>
        <p:spPr>
          <a:xfrm>
            <a:off x="2188855" y="5896429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https://</a:t>
            </a:r>
            <a:r>
              <a:rPr lang="en-US" dirty="0" err="1"/>
              <a:t>xkcd.com</a:t>
            </a:r>
            <a:r>
              <a:rPr lang="en-US" dirty="0"/>
              <a:t>/1838/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3F1204D-5463-97DB-124E-727E6099926A}"/>
              </a:ext>
            </a:extLst>
          </p:cNvPr>
          <p:cNvSpPr txBox="1"/>
          <p:nvPr/>
        </p:nvSpPr>
        <p:spPr>
          <a:xfrm>
            <a:off x="7065655" y="5934741"/>
            <a:ext cx="24929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https://</a:t>
            </a:r>
            <a:r>
              <a:rPr lang="en-US" dirty="0" err="1"/>
              <a:t>xkcd.com</a:t>
            </a:r>
            <a:r>
              <a:rPr lang="en-US" dirty="0"/>
              <a:t>/2021/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1C10292-CAFD-DED2-648E-D93F0D99E5C3}"/>
              </a:ext>
            </a:extLst>
          </p:cNvPr>
          <p:cNvSpPr txBox="1"/>
          <p:nvPr/>
        </p:nvSpPr>
        <p:spPr>
          <a:xfrm>
            <a:off x="3141806" y="6304073"/>
            <a:ext cx="50193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Please do not use AI to generate Passwords….</a:t>
            </a:r>
          </a:p>
        </p:txBody>
      </p:sp>
    </p:spTree>
    <p:extLst>
      <p:ext uri="{BB962C8B-B14F-4D97-AF65-F5344CB8AC3E}">
        <p14:creationId xmlns:p14="http://schemas.microsoft.com/office/powerpoint/2010/main" val="19199531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5A50FB-44F3-6846-8C26-F8681D4BFF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24266"/>
            <a:ext cx="11049000" cy="1325563"/>
          </a:xfrm>
        </p:spPr>
        <p:txBody>
          <a:bodyPr/>
          <a:lstStyle/>
          <a:p>
            <a:r>
              <a:rPr lang="en-US" dirty="0"/>
              <a:t>Topics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4BED499-6ED4-F54A-8BC4-75AB617CA0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371" y="1175657"/>
            <a:ext cx="5845629" cy="4857153"/>
          </a:xfrm>
        </p:spPr>
        <p:txBody>
          <a:bodyPr>
            <a:normAutofit fontScale="85000" lnSpcReduction="2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Protecting accelerators from damage</a:t>
            </a:r>
          </a:p>
          <a:p>
            <a:pPr marL="914400" lvl="1" indent="-457200"/>
            <a:r>
              <a:rPr lang="en-US" dirty="0"/>
              <a:t>Engineered systems</a:t>
            </a:r>
          </a:p>
          <a:p>
            <a:pPr marL="914400" lvl="1" indent="-457200"/>
            <a:r>
              <a:rPr lang="en-US" dirty="0"/>
              <a:t>Operator tools</a:t>
            </a:r>
          </a:p>
          <a:p>
            <a:pPr marL="914400" lvl="1" indent="-457200"/>
            <a:r>
              <a:rPr lang="en-US" dirty="0"/>
              <a:t>Why do things still break?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AI Points of view</a:t>
            </a:r>
          </a:p>
          <a:p>
            <a:pPr marL="914400" lvl="1" indent="-457200"/>
            <a:r>
              <a:rPr lang="en-US" dirty="0"/>
              <a:t>Cyber Security</a:t>
            </a:r>
          </a:p>
          <a:p>
            <a:pPr marL="914400" lvl="1" indent="-457200"/>
            <a:r>
              <a:rPr lang="en-US" dirty="0"/>
              <a:t>AI Stewardship</a:t>
            </a:r>
          </a:p>
          <a:p>
            <a:pPr marL="914400" lvl="1" indent="-457200"/>
            <a:r>
              <a:rPr lang="en-US" dirty="0"/>
              <a:t>Evaluating Agents</a:t>
            </a:r>
          </a:p>
          <a:p>
            <a:pPr marL="914400" lvl="1" indent="-457200"/>
            <a:r>
              <a:rPr lang="en-US" dirty="0"/>
              <a:t>Threats</a:t>
            </a:r>
          </a:p>
          <a:p>
            <a:pPr marL="914400" lvl="1" indent="-457200"/>
            <a:r>
              <a:rPr lang="en-US" dirty="0"/>
              <a:t>AI as the operator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AI in Accelerators</a:t>
            </a:r>
          </a:p>
          <a:p>
            <a:pPr marL="914400" lvl="1" indent="-457200"/>
            <a:r>
              <a:rPr lang="en-US" dirty="0"/>
              <a:t>Quantifying Certainty</a:t>
            </a:r>
          </a:p>
          <a:p>
            <a:pPr marL="914400" lvl="1" indent="-457200"/>
            <a:r>
              <a:rPr lang="en-US" dirty="0"/>
              <a:t>Confidence in applying new settings</a:t>
            </a:r>
          </a:p>
          <a:p>
            <a:pPr marL="914400" lvl="1" indent="-457200"/>
            <a:r>
              <a:rPr lang="en-US" dirty="0"/>
              <a:t>Layers of protection</a:t>
            </a:r>
          </a:p>
          <a:p>
            <a:pPr marL="914400" lvl="1" indent="-457200"/>
            <a:r>
              <a:rPr lang="en-US" dirty="0"/>
              <a:t>Protecting the protection systems</a:t>
            </a:r>
          </a:p>
          <a:p>
            <a:pPr marL="914400" lvl="1" indent="-457200"/>
            <a:r>
              <a:rPr lang="en-US" dirty="0"/>
              <a:t>The role of human operators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D153C9-B6EC-5440-87A3-9DCF9B76E7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3" name="Content Placeholder 6">
            <a:extLst>
              <a:ext uri="{FF2B5EF4-FFF2-40B4-BE49-F238E27FC236}">
                <a16:creationId xmlns:a16="http://schemas.microsoft.com/office/drawing/2014/main" id="{C37CF46A-D156-67B4-B4DA-86F1EB71B8BA}"/>
              </a:ext>
            </a:extLst>
          </p:cNvPr>
          <p:cNvSpPr txBox="1">
            <a:spLocks/>
          </p:cNvSpPr>
          <p:nvPr/>
        </p:nvSpPr>
        <p:spPr>
          <a:xfrm>
            <a:off x="6096000" y="1000423"/>
            <a:ext cx="5845629" cy="48571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Different AI/ML approaches</a:t>
            </a:r>
          </a:p>
          <a:p>
            <a:pPr marL="914400" lvl="1" indent="-457200"/>
            <a:r>
              <a:rPr lang="en-US" sz="2000" dirty="0"/>
              <a:t>BO-GP UQ and safety</a:t>
            </a:r>
          </a:p>
          <a:p>
            <a:pPr marL="914400" lvl="1" indent="-457200"/>
            <a:r>
              <a:rPr lang="en-US" sz="2000" dirty="0"/>
              <a:t>RL training, noise, &amp; transients</a:t>
            </a:r>
          </a:p>
          <a:p>
            <a:pPr marL="914400" lvl="1" indent="-457200"/>
            <a:r>
              <a:rPr lang="en-US" sz="2000" dirty="0"/>
              <a:t>DT calibration, UQ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AI with LLMs</a:t>
            </a:r>
          </a:p>
          <a:p>
            <a:pPr marL="914400" lvl="1" indent="-457200"/>
            <a:r>
              <a:rPr lang="en-US" sz="2000" dirty="0"/>
              <a:t>Testing, verification, reliability/accuracy</a:t>
            </a:r>
          </a:p>
          <a:p>
            <a:pPr marL="914400" lvl="1" indent="-457200"/>
            <a:r>
              <a:rPr lang="en-US" sz="2000" dirty="0"/>
              <a:t>Overconfidence, loss of control</a:t>
            </a:r>
          </a:p>
          <a:p>
            <a:pPr marL="914400" lvl="1" indent="-457200"/>
            <a:r>
              <a:rPr lang="en-US" sz="2000" dirty="0"/>
              <a:t>Building and losing trust</a:t>
            </a:r>
          </a:p>
          <a:p>
            <a:pPr marL="914400" lvl="1" indent="-457200"/>
            <a:r>
              <a:rPr lang="en-US" sz="2000" dirty="0"/>
              <a:t>Investigating incidents</a:t>
            </a:r>
          </a:p>
          <a:p>
            <a:pPr marL="914400" lvl="1" indent="-457200"/>
            <a:r>
              <a:rPr lang="en-US" sz="2000" dirty="0"/>
              <a:t>Explainable AI</a:t>
            </a:r>
          </a:p>
          <a:p>
            <a:pPr marL="914400" lvl="1" indent="-457200"/>
            <a:r>
              <a:rPr lang="en-US" sz="2000" dirty="0"/>
              <a:t>Existential threats: internal, external</a:t>
            </a:r>
          </a:p>
          <a:p>
            <a:pPr marL="914400" lvl="1" indent="-457200"/>
            <a:r>
              <a:rPr lang="en-US" sz="2000" dirty="0"/>
              <a:t>Malicious code/data &amp; use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9E3FE65-23D8-C6F2-0B5E-8028C14E0E04}"/>
              </a:ext>
            </a:extLst>
          </p:cNvPr>
          <p:cNvSpPr txBox="1"/>
          <p:nvPr/>
        </p:nvSpPr>
        <p:spPr>
          <a:xfrm>
            <a:off x="6096000" y="5488244"/>
            <a:ext cx="54296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>
                <a:solidFill>
                  <a:srgbClr val="FF0000"/>
                </a:solidFill>
              </a:rPr>
              <a:t>MaLAPA</a:t>
            </a:r>
            <a:r>
              <a:rPr lang="en-US" b="1" dirty="0">
                <a:solidFill>
                  <a:srgbClr val="FF0000"/>
                </a:solidFill>
              </a:rPr>
              <a:t> 2027 needs a session on these topics !</a:t>
            </a:r>
          </a:p>
        </p:txBody>
      </p:sp>
    </p:spTree>
    <p:extLst>
      <p:ext uri="{BB962C8B-B14F-4D97-AF65-F5344CB8AC3E}">
        <p14:creationId xmlns:p14="http://schemas.microsoft.com/office/powerpoint/2010/main" val="36813628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D7140A7-4468-1B9E-2B6A-AC5A4544C6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5</a:t>
            </a:fld>
            <a:endParaRPr lang="en-US" sz="1000" dirty="0"/>
          </a:p>
        </p:txBody>
      </p:sp>
      <p:pic>
        <p:nvPicPr>
          <p:cNvPr id="1026" name="Picture 2" descr="visualization of AI companies' safety grades in AI safety report">
            <a:extLst>
              <a:ext uri="{FF2B5EF4-FFF2-40B4-BE49-F238E27FC236}">
                <a16:creationId xmlns:a16="http://schemas.microsoft.com/office/drawing/2014/main" id="{2F79DE67-1F3C-421D-D90A-C90D8C1C57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3018" y="0"/>
            <a:ext cx="65214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3BF4B96-8D05-EC34-C72D-EF8DF452A8BF}"/>
              </a:ext>
            </a:extLst>
          </p:cNvPr>
          <p:cNvSpPr txBox="1"/>
          <p:nvPr/>
        </p:nvSpPr>
        <p:spPr>
          <a:xfrm>
            <a:off x="8714468" y="499293"/>
            <a:ext cx="3477532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This graphic visualizes and compares the safety scores of major AI companies using data from the AI Safety Index published by the </a:t>
            </a:r>
            <a:r>
              <a:rPr lang="en-US" dirty="0">
                <a:hlinkClick r:id="rId4"/>
              </a:rPr>
              <a:t>Future of Life Institute</a:t>
            </a:r>
            <a:r>
              <a:rPr lang="en-US" dirty="0"/>
              <a:t>, which scores companies across six key metrics.</a:t>
            </a:r>
          </a:p>
        </p:txBody>
      </p:sp>
    </p:spTree>
    <p:extLst>
      <p:ext uri="{BB962C8B-B14F-4D97-AF65-F5344CB8AC3E}">
        <p14:creationId xmlns:p14="http://schemas.microsoft.com/office/powerpoint/2010/main" val="5439893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346ABE2-6848-F9C5-6BB6-502D455A77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17840"/>
            <a:ext cx="11049000" cy="990601"/>
          </a:xfrm>
        </p:spPr>
        <p:txBody>
          <a:bodyPr/>
          <a:lstStyle/>
          <a:p>
            <a:r>
              <a:rPr lang="en-US" dirty="0"/>
              <a:t>Protecting accelerators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D63CB41-CC34-03BC-61CC-168150C632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500" y="956883"/>
            <a:ext cx="11049000" cy="725933"/>
          </a:xfrm>
        </p:spPr>
        <p:txBody>
          <a:bodyPr/>
          <a:lstStyle/>
          <a:p>
            <a:r>
              <a:rPr lang="en-US" dirty="0"/>
              <a:t>Standard model is layered collections of safety nets.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4166674-531F-A7E3-0AF1-1AA3DC06F0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6</a:t>
            </a:fld>
            <a:endParaRPr lang="en-US" sz="1000" dirty="0"/>
          </a:p>
        </p:txBody>
      </p:sp>
      <p:grpSp>
        <p:nvGrpSpPr>
          <p:cNvPr id="95" name="Group 94">
            <a:extLst>
              <a:ext uri="{FF2B5EF4-FFF2-40B4-BE49-F238E27FC236}">
                <a16:creationId xmlns:a16="http://schemas.microsoft.com/office/drawing/2014/main" id="{34FDFCF5-2E31-682A-A21C-125037077B32}"/>
              </a:ext>
            </a:extLst>
          </p:cNvPr>
          <p:cNvGrpSpPr/>
          <p:nvPr/>
        </p:nvGrpSpPr>
        <p:grpSpPr>
          <a:xfrm>
            <a:off x="2821724" y="1439795"/>
            <a:ext cx="8382000" cy="4876800"/>
            <a:chOff x="381000" y="1600200"/>
            <a:chExt cx="8382000" cy="4876800"/>
          </a:xfrm>
        </p:grpSpPr>
        <p:sp>
          <p:nvSpPr>
            <p:cNvPr id="50" name="Rounded Rectangle 49">
              <a:extLst>
                <a:ext uri="{FF2B5EF4-FFF2-40B4-BE49-F238E27FC236}">
                  <a16:creationId xmlns:a16="http://schemas.microsoft.com/office/drawing/2014/main" id="{44BF69B6-0CF8-E59B-A968-719B4727ADDB}"/>
                </a:ext>
              </a:extLst>
            </p:cNvPr>
            <p:cNvSpPr/>
            <p:nvPr/>
          </p:nvSpPr>
          <p:spPr>
            <a:xfrm>
              <a:off x="381000" y="5486400"/>
              <a:ext cx="8382000" cy="990600"/>
            </a:xfrm>
            <a:prstGeom prst="roundRect">
              <a:avLst/>
            </a:prstGeom>
            <a:gradFill rotWithShape="1">
              <a:gsLst>
                <a:gs pos="0">
                  <a:srgbClr val="FEB80A">
                    <a:tint val="50000"/>
                    <a:satMod val="300000"/>
                  </a:srgbClr>
                </a:gs>
                <a:gs pos="35000">
                  <a:srgbClr val="FEB80A">
                    <a:tint val="37000"/>
                    <a:satMod val="300000"/>
                  </a:srgbClr>
                </a:gs>
                <a:gs pos="100000">
                  <a:srgbClr val="FEB80A">
                    <a:tint val="15000"/>
                    <a:satMod val="350000"/>
                  </a:srgbClr>
                </a:gs>
              </a:gsLst>
              <a:lin ang="16200000" scaled="1"/>
            </a:gradFill>
            <a:ln w="9525" cap="flat" cmpd="sng" algn="ctr">
              <a:solidFill>
                <a:srgbClr val="FEB80A">
                  <a:shade val="95000"/>
                  <a:satMod val="105000"/>
                </a:srgb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1" name="Rounded Rectangle 50">
              <a:extLst>
                <a:ext uri="{FF2B5EF4-FFF2-40B4-BE49-F238E27FC236}">
                  <a16:creationId xmlns:a16="http://schemas.microsoft.com/office/drawing/2014/main" id="{6CE6B624-4617-8CC7-5EDB-F28B38DD9216}"/>
                </a:ext>
              </a:extLst>
            </p:cNvPr>
            <p:cNvSpPr/>
            <p:nvPr/>
          </p:nvSpPr>
          <p:spPr>
            <a:xfrm>
              <a:off x="381000" y="4191000"/>
              <a:ext cx="8382000" cy="990600"/>
            </a:xfrm>
            <a:prstGeom prst="roundRect">
              <a:avLst/>
            </a:prstGeom>
            <a:gradFill rotWithShape="1">
              <a:gsLst>
                <a:gs pos="0">
                  <a:srgbClr val="FEB80A">
                    <a:tint val="50000"/>
                    <a:satMod val="300000"/>
                  </a:srgbClr>
                </a:gs>
                <a:gs pos="35000">
                  <a:srgbClr val="FEB80A">
                    <a:tint val="37000"/>
                    <a:satMod val="300000"/>
                  </a:srgbClr>
                </a:gs>
                <a:gs pos="100000">
                  <a:srgbClr val="FEB80A">
                    <a:tint val="15000"/>
                    <a:satMod val="350000"/>
                  </a:srgbClr>
                </a:gs>
              </a:gsLst>
              <a:lin ang="16200000" scaled="1"/>
            </a:gradFill>
            <a:ln w="9525" cap="flat" cmpd="sng" algn="ctr">
              <a:solidFill>
                <a:srgbClr val="FEB80A">
                  <a:shade val="95000"/>
                  <a:satMod val="105000"/>
                </a:srgb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2" name="Rounded Rectangle 51">
              <a:extLst>
                <a:ext uri="{FF2B5EF4-FFF2-40B4-BE49-F238E27FC236}">
                  <a16:creationId xmlns:a16="http://schemas.microsoft.com/office/drawing/2014/main" id="{C4312A23-01A7-06B2-9C6A-40081E72C459}"/>
                </a:ext>
              </a:extLst>
            </p:cNvPr>
            <p:cNvSpPr/>
            <p:nvPr/>
          </p:nvSpPr>
          <p:spPr>
            <a:xfrm>
              <a:off x="381000" y="2895600"/>
              <a:ext cx="8382000" cy="990600"/>
            </a:xfrm>
            <a:prstGeom prst="roundRect">
              <a:avLst/>
            </a:prstGeom>
            <a:gradFill rotWithShape="1">
              <a:gsLst>
                <a:gs pos="0">
                  <a:srgbClr val="FEB80A">
                    <a:tint val="50000"/>
                    <a:satMod val="300000"/>
                  </a:srgbClr>
                </a:gs>
                <a:gs pos="35000">
                  <a:srgbClr val="FEB80A">
                    <a:tint val="37000"/>
                    <a:satMod val="300000"/>
                  </a:srgbClr>
                </a:gs>
                <a:gs pos="100000">
                  <a:srgbClr val="FEB80A">
                    <a:tint val="15000"/>
                    <a:satMod val="350000"/>
                  </a:srgbClr>
                </a:gs>
              </a:gsLst>
              <a:lin ang="16200000" scaled="1"/>
            </a:gradFill>
            <a:ln w="9525" cap="flat" cmpd="sng" algn="ctr">
              <a:solidFill>
                <a:srgbClr val="FEB80A">
                  <a:shade val="95000"/>
                  <a:satMod val="105000"/>
                </a:srgb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3" name="Rounded Rectangle 52">
              <a:extLst>
                <a:ext uri="{FF2B5EF4-FFF2-40B4-BE49-F238E27FC236}">
                  <a16:creationId xmlns:a16="http://schemas.microsoft.com/office/drawing/2014/main" id="{01D49258-5849-8E82-5147-D018A0E97D01}"/>
                </a:ext>
              </a:extLst>
            </p:cNvPr>
            <p:cNvSpPr/>
            <p:nvPr/>
          </p:nvSpPr>
          <p:spPr>
            <a:xfrm>
              <a:off x="381000" y="1600200"/>
              <a:ext cx="8382000" cy="990600"/>
            </a:xfrm>
            <a:prstGeom prst="roundRect">
              <a:avLst/>
            </a:prstGeom>
            <a:gradFill rotWithShape="1">
              <a:gsLst>
                <a:gs pos="0">
                  <a:srgbClr val="FEB80A">
                    <a:tint val="50000"/>
                    <a:satMod val="300000"/>
                  </a:srgbClr>
                </a:gs>
                <a:gs pos="35000">
                  <a:srgbClr val="FEB80A">
                    <a:tint val="37000"/>
                    <a:satMod val="300000"/>
                  </a:srgbClr>
                </a:gs>
                <a:gs pos="100000">
                  <a:srgbClr val="FEB80A">
                    <a:tint val="15000"/>
                    <a:satMod val="350000"/>
                  </a:srgbClr>
                </a:gs>
              </a:gsLst>
              <a:lin ang="16200000" scaled="1"/>
            </a:gradFill>
            <a:ln w="9525" cap="flat" cmpd="sng" algn="ctr">
              <a:solidFill>
                <a:srgbClr val="FEB80A">
                  <a:shade val="95000"/>
                  <a:satMod val="105000"/>
                </a:srgb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10FCDDAA-BE02-1EBE-0F8B-BCCA3C34D6B0}"/>
                </a:ext>
              </a:extLst>
            </p:cNvPr>
            <p:cNvSpPr/>
            <p:nvPr/>
          </p:nvSpPr>
          <p:spPr>
            <a:xfrm>
              <a:off x="7391400" y="5638800"/>
              <a:ext cx="1219200" cy="685800"/>
            </a:xfrm>
            <a:prstGeom prst="rect">
              <a:avLst/>
            </a:prstGeom>
            <a:gradFill rotWithShape="1">
              <a:gsLst>
                <a:gs pos="0">
                  <a:srgbClr val="475A8D">
                    <a:shade val="51000"/>
                    <a:satMod val="130000"/>
                  </a:srgbClr>
                </a:gs>
                <a:gs pos="80000">
                  <a:srgbClr val="475A8D">
                    <a:shade val="93000"/>
                    <a:satMod val="130000"/>
                  </a:srgbClr>
                </a:gs>
                <a:gs pos="100000">
                  <a:srgbClr val="475A8D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 pitchFamily="34" charset="0"/>
                </a:rPr>
                <a:t>Access Controls</a:t>
              </a: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8409F68F-C115-90F6-E467-8BFEFC170A5C}"/>
                </a:ext>
              </a:extLst>
            </p:cNvPr>
            <p:cNvSpPr/>
            <p:nvPr/>
          </p:nvSpPr>
          <p:spPr>
            <a:xfrm>
              <a:off x="6019800" y="5638800"/>
              <a:ext cx="1219200" cy="685800"/>
            </a:xfrm>
            <a:prstGeom prst="rect">
              <a:avLst/>
            </a:prstGeom>
            <a:gradFill rotWithShape="1">
              <a:gsLst>
                <a:gs pos="0">
                  <a:srgbClr val="475A8D">
                    <a:shade val="51000"/>
                    <a:satMod val="130000"/>
                  </a:srgbClr>
                </a:gs>
                <a:gs pos="80000">
                  <a:srgbClr val="475A8D">
                    <a:shade val="93000"/>
                    <a:satMod val="130000"/>
                  </a:srgbClr>
                </a:gs>
                <a:gs pos="100000">
                  <a:srgbClr val="475A8D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 pitchFamily="34" charset="0"/>
                </a:rPr>
                <a:t>PS Interrupts</a:t>
              </a: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1FD35991-971C-C0A0-C67A-AC561D7FB05A}"/>
                </a:ext>
              </a:extLst>
            </p:cNvPr>
            <p:cNvSpPr/>
            <p:nvPr/>
          </p:nvSpPr>
          <p:spPr>
            <a:xfrm>
              <a:off x="4648200" y="5638800"/>
              <a:ext cx="1219200" cy="685800"/>
            </a:xfrm>
            <a:prstGeom prst="rect">
              <a:avLst/>
            </a:prstGeom>
            <a:gradFill rotWithShape="1">
              <a:gsLst>
                <a:gs pos="0">
                  <a:srgbClr val="475A8D">
                    <a:shade val="51000"/>
                    <a:satMod val="130000"/>
                  </a:srgbClr>
                </a:gs>
                <a:gs pos="80000">
                  <a:srgbClr val="475A8D">
                    <a:shade val="93000"/>
                    <a:satMod val="130000"/>
                  </a:srgbClr>
                </a:gs>
                <a:gs pos="100000">
                  <a:srgbClr val="475A8D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 pitchFamily="34" charset="0"/>
                </a:rPr>
                <a:t>Vacuum </a:t>
              </a:r>
              <a:r>
                <a:rPr kumimoji="0" lang="en-US" sz="1800" b="0" i="0" u="none" strike="noStrike" kern="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 pitchFamily="34" charset="0"/>
                </a:rPr>
                <a:t>PLCs</a:t>
              </a: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229AF65F-F375-1F5E-103C-B7064789398A}"/>
                </a:ext>
              </a:extLst>
            </p:cNvPr>
            <p:cNvSpPr/>
            <p:nvPr/>
          </p:nvSpPr>
          <p:spPr>
            <a:xfrm>
              <a:off x="3276600" y="5638800"/>
              <a:ext cx="1219200" cy="685800"/>
            </a:xfrm>
            <a:prstGeom prst="rect">
              <a:avLst/>
            </a:prstGeom>
            <a:gradFill rotWithShape="1">
              <a:gsLst>
                <a:gs pos="0">
                  <a:srgbClr val="475A8D">
                    <a:shade val="51000"/>
                    <a:satMod val="130000"/>
                  </a:srgbClr>
                </a:gs>
                <a:gs pos="80000">
                  <a:srgbClr val="475A8D">
                    <a:shade val="93000"/>
                    <a:satMod val="130000"/>
                  </a:srgbClr>
                </a:gs>
                <a:gs pos="100000">
                  <a:srgbClr val="475A8D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 pitchFamily="34" charset="0"/>
                </a:rPr>
                <a:t>Loss Monitors</a:t>
              </a: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6ADE3F67-4370-1B02-A3C9-602680A2879F}"/>
                </a:ext>
              </a:extLst>
            </p:cNvPr>
            <p:cNvSpPr/>
            <p:nvPr/>
          </p:nvSpPr>
          <p:spPr>
            <a:xfrm>
              <a:off x="533400" y="5638800"/>
              <a:ext cx="2590800" cy="685800"/>
            </a:xfrm>
            <a:prstGeom prst="rect">
              <a:avLst/>
            </a:prstGeom>
            <a:gradFill rotWithShape="1">
              <a:gsLst>
                <a:gs pos="0">
                  <a:srgbClr val="475A8D">
                    <a:shade val="51000"/>
                    <a:satMod val="130000"/>
                  </a:srgbClr>
                </a:gs>
                <a:gs pos="80000">
                  <a:srgbClr val="475A8D">
                    <a:shade val="93000"/>
                    <a:satMod val="130000"/>
                  </a:srgbClr>
                </a:gs>
                <a:gs pos="100000">
                  <a:srgbClr val="475A8D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 pitchFamily="34" charset="0"/>
                </a:rPr>
                <a:t>Quench Detectors: Voltage Taps to A/D to </a:t>
              </a:r>
              <a:r>
                <a:rPr kumimoji="0" lang="en-US" sz="1600" b="0" i="0" u="none" strike="noStrike" kern="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 pitchFamily="34" charset="0"/>
                </a:rPr>
                <a:t>DSP</a:t>
              </a:r>
              <a:endPara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90B41718-8B12-B2BE-28FF-5504DEA8C337}"/>
                </a:ext>
              </a:extLst>
            </p:cNvPr>
            <p:cNvSpPr/>
            <p:nvPr/>
          </p:nvSpPr>
          <p:spPr>
            <a:xfrm>
              <a:off x="3429000" y="4343400"/>
              <a:ext cx="2209800" cy="685800"/>
            </a:xfrm>
            <a:prstGeom prst="rect">
              <a:avLst/>
            </a:prstGeom>
            <a:gradFill rotWithShape="1">
              <a:gsLst>
                <a:gs pos="0">
                  <a:srgbClr val="475A8D">
                    <a:shade val="51000"/>
                    <a:satMod val="130000"/>
                  </a:srgbClr>
                </a:gs>
                <a:gs pos="80000">
                  <a:srgbClr val="475A8D">
                    <a:shade val="93000"/>
                    <a:satMod val="130000"/>
                  </a:srgbClr>
                </a:gs>
                <a:gs pos="100000">
                  <a:srgbClr val="475A8D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 pitchFamily="34" charset="0"/>
                </a:rPr>
                <a:t>Quench Link Interface</a:t>
              </a: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1E62A89C-6B85-1BF4-0E47-5413C1C9C451}"/>
                </a:ext>
              </a:extLst>
            </p:cNvPr>
            <p:cNvSpPr/>
            <p:nvPr/>
          </p:nvSpPr>
          <p:spPr>
            <a:xfrm>
              <a:off x="5791200" y="4343400"/>
              <a:ext cx="2819400" cy="685800"/>
            </a:xfrm>
            <a:prstGeom prst="rect">
              <a:avLst/>
            </a:prstGeom>
            <a:gradFill rotWithShape="1">
              <a:gsLst>
                <a:gs pos="0">
                  <a:srgbClr val="475A8D">
                    <a:shade val="51000"/>
                    <a:satMod val="130000"/>
                  </a:srgbClr>
                </a:gs>
                <a:gs pos="80000">
                  <a:srgbClr val="475A8D">
                    <a:shade val="93000"/>
                    <a:satMod val="130000"/>
                  </a:srgbClr>
                </a:gs>
                <a:gs pos="100000">
                  <a:srgbClr val="475A8D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 pitchFamily="34" charset="0"/>
                </a:rPr>
                <a:t> Permit Link Interface</a:t>
              </a: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57FFD1DD-2FE5-09F3-C9F1-101CB8B3955A}"/>
                </a:ext>
              </a:extLst>
            </p:cNvPr>
            <p:cNvSpPr/>
            <p:nvPr/>
          </p:nvSpPr>
          <p:spPr>
            <a:xfrm>
              <a:off x="533400" y="4343400"/>
              <a:ext cx="2133600" cy="685800"/>
            </a:xfrm>
            <a:prstGeom prst="rect">
              <a:avLst/>
            </a:prstGeom>
            <a:gradFill rotWithShape="1">
              <a:gsLst>
                <a:gs pos="0">
                  <a:srgbClr val="475A8D">
                    <a:shade val="51000"/>
                    <a:satMod val="130000"/>
                  </a:srgbClr>
                </a:gs>
                <a:gs pos="80000">
                  <a:srgbClr val="475A8D">
                    <a:shade val="93000"/>
                    <a:satMod val="130000"/>
                  </a:srgbClr>
                </a:gs>
                <a:gs pos="100000">
                  <a:srgbClr val="475A8D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 pitchFamily="34" charset="0"/>
                </a:rPr>
                <a:t>Quench Protection Assembly</a:t>
              </a: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535F02AC-10E1-D5F9-A514-53462680097A}"/>
                </a:ext>
              </a:extLst>
            </p:cNvPr>
            <p:cNvSpPr/>
            <p:nvPr/>
          </p:nvSpPr>
          <p:spPr>
            <a:xfrm>
              <a:off x="7772400" y="3048000"/>
              <a:ext cx="838200" cy="685800"/>
            </a:xfrm>
            <a:prstGeom prst="rect">
              <a:avLst/>
            </a:prstGeom>
            <a:gradFill rotWithShape="1">
              <a:gsLst>
                <a:gs pos="0">
                  <a:srgbClr val="475A8D">
                    <a:shade val="51000"/>
                    <a:satMod val="130000"/>
                  </a:srgbClr>
                </a:gs>
                <a:gs pos="80000">
                  <a:srgbClr val="475A8D">
                    <a:shade val="93000"/>
                    <a:satMod val="130000"/>
                  </a:srgbClr>
                </a:gs>
                <a:gs pos="100000">
                  <a:srgbClr val="475A8D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 pitchFamily="34" charset="0"/>
                </a:rPr>
                <a:t>Event Link</a:t>
              </a: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BCFE8C2A-643A-0CA5-2D9C-A8E86DF71287}"/>
                </a:ext>
              </a:extLst>
            </p:cNvPr>
            <p:cNvSpPr/>
            <p:nvPr/>
          </p:nvSpPr>
          <p:spPr>
            <a:xfrm>
              <a:off x="4953000" y="3048000"/>
              <a:ext cx="2667000" cy="685800"/>
            </a:xfrm>
            <a:prstGeom prst="rect">
              <a:avLst/>
            </a:prstGeom>
            <a:gradFill rotWithShape="1">
              <a:gsLst>
                <a:gs pos="0">
                  <a:srgbClr val="475A8D">
                    <a:shade val="51000"/>
                    <a:satMod val="130000"/>
                  </a:srgbClr>
                </a:gs>
                <a:gs pos="80000">
                  <a:srgbClr val="475A8D">
                    <a:shade val="93000"/>
                    <a:satMod val="130000"/>
                  </a:srgbClr>
                </a:gs>
                <a:gs pos="100000">
                  <a:srgbClr val="475A8D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 pitchFamily="34" charset="0"/>
                </a:rPr>
                <a:t>VME</a:t>
              </a: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 pitchFamily="34" charset="0"/>
                </a:rPr>
                <a:t> Processor</a:t>
              </a: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 pitchFamily="34" charset="0"/>
                </a:rPr>
                <a:t>ADO interface: read registers</a:t>
              </a:r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32325C0F-4628-84FF-ED6A-9743C6D1A107}"/>
                </a:ext>
              </a:extLst>
            </p:cNvPr>
            <p:cNvSpPr/>
            <p:nvPr/>
          </p:nvSpPr>
          <p:spPr>
            <a:xfrm>
              <a:off x="1600200" y="3048000"/>
              <a:ext cx="2286000" cy="685800"/>
            </a:xfrm>
            <a:prstGeom prst="rect">
              <a:avLst/>
            </a:prstGeom>
            <a:gradFill rotWithShape="1">
              <a:gsLst>
                <a:gs pos="0">
                  <a:srgbClr val="475A8D">
                    <a:shade val="51000"/>
                    <a:satMod val="130000"/>
                  </a:srgbClr>
                </a:gs>
                <a:gs pos="80000">
                  <a:srgbClr val="475A8D">
                    <a:shade val="93000"/>
                    <a:satMod val="130000"/>
                  </a:srgbClr>
                </a:gs>
                <a:gs pos="100000">
                  <a:srgbClr val="475A8D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 pitchFamily="34" charset="0"/>
                </a:rPr>
                <a:t>Abort Kicker</a:t>
              </a: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 pitchFamily="34" charset="0"/>
                </a:rPr>
                <a:t>Triggers</a:t>
              </a:r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21652B4B-6CD7-B4F2-3B8D-A9415F7F4C7A}"/>
                </a:ext>
              </a:extLst>
            </p:cNvPr>
            <p:cNvSpPr/>
            <p:nvPr/>
          </p:nvSpPr>
          <p:spPr>
            <a:xfrm>
              <a:off x="533400" y="1752600"/>
              <a:ext cx="1219200" cy="685800"/>
            </a:xfrm>
            <a:prstGeom prst="rect">
              <a:avLst/>
            </a:prstGeom>
            <a:gradFill rotWithShape="1">
              <a:gsLst>
                <a:gs pos="0">
                  <a:srgbClr val="C32D2E">
                    <a:shade val="51000"/>
                    <a:satMod val="130000"/>
                  </a:srgbClr>
                </a:gs>
                <a:gs pos="80000">
                  <a:srgbClr val="C32D2E">
                    <a:shade val="93000"/>
                    <a:satMod val="130000"/>
                  </a:srgbClr>
                </a:gs>
                <a:gs pos="100000">
                  <a:srgbClr val="C32D2E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 pitchFamily="34" charset="0"/>
                </a:rPr>
                <a:t>PS Interlock</a:t>
              </a:r>
            </a:p>
          </p:txBody>
        </p:sp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C876B4FE-BFE7-2E50-3F54-B0FC9BF26B67}"/>
                </a:ext>
              </a:extLst>
            </p:cNvPr>
            <p:cNvSpPr/>
            <p:nvPr/>
          </p:nvSpPr>
          <p:spPr>
            <a:xfrm>
              <a:off x="1905000" y="1752600"/>
              <a:ext cx="1371600" cy="685800"/>
            </a:xfrm>
            <a:prstGeom prst="rect">
              <a:avLst/>
            </a:prstGeom>
            <a:gradFill rotWithShape="1">
              <a:gsLst>
                <a:gs pos="0">
                  <a:srgbClr val="C32D2E">
                    <a:shade val="51000"/>
                    <a:satMod val="130000"/>
                  </a:srgbClr>
                </a:gs>
                <a:gs pos="80000">
                  <a:srgbClr val="C32D2E">
                    <a:shade val="93000"/>
                    <a:satMod val="130000"/>
                  </a:srgbClr>
                </a:gs>
                <a:gs pos="100000">
                  <a:srgbClr val="C32D2E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 pitchFamily="34" charset="0"/>
                </a:rPr>
                <a:t>Abort Kicker Systems</a:t>
              </a:r>
            </a:p>
          </p:txBody>
        </p:sp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6B10125F-30C5-594C-7368-957FBBDDCB30}"/>
                </a:ext>
              </a:extLst>
            </p:cNvPr>
            <p:cNvSpPr/>
            <p:nvPr/>
          </p:nvSpPr>
          <p:spPr>
            <a:xfrm>
              <a:off x="3429000" y="1752600"/>
              <a:ext cx="2286000" cy="685800"/>
            </a:xfrm>
            <a:prstGeom prst="rect">
              <a:avLst/>
            </a:prstGeom>
            <a:gradFill rotWithShape="1">
              <a:gsLst>
                <a:gs pos="0">
                  <a:srgbClr val="84AA33">
                    <a:shade val="51000"/>
                    <a:satMod val="130000"/>
                  </a:srgbClr>
                </a:gs>
                <a:gs pos="80000">
                  <a:srgbClr val="84AA33">
                    <a:shade val="93000"/>
                    <a:satMod val="130000"/>
                  </a:srgbClr>
                </a:gs>
                <a:gs pos="100000">
                  <a:srgbClr val="84AA33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 pitchFamily="34" charset="0"/>
                </a:rPr>
                <a:t>Post Mortem</a:t>
              </a: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 pitchFamily="34" charset="0"/>
                </a:rPr>
                <a:t>Data Dump &amp; Analysis</a:t>
              </a:r>
            </a:p>
          </p:txBody>
        </p: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732E2011-B013-DE8E-EDD4-B48D343C6DB1}"/>
                </a:ext>
              </a:extLst>
            </p:cNvPr>
            <p:cNvSpPr/>
            <p:nvPr/>
          </p:nvSpPr>
          <p:spPr>
            <a:xfrm>
              <a:off x="5867400" y="1752600"/>
              <a:ext cx="1066800" cy="685800"/>
            </a:xfrm>
            <a:prstGeom prst="rect">
              <a:avLst/>
            </a:prstGeom>
            <a:gradFill rotWithShape="1">
              <a:gsLst>
                <a:gs pos="0">
                  <a:srgbClr val="84AA33">
                    <a:shade val="51000"/>
                    <a:satMod val="130000"/>
                  </a:srgbClr>
                </a:gs>
                <a:gs pos="80000">
                  <a:srgbClr val="84AA33">
                    <a:shade val="93000"/>
                    <a:satMod val="130000"/>
                  </a:srgbClr>
                </a:gs>
                <a:gs pos="100000">
                  <a:srgbClr val="84AA33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 pitchFamily="34" charset="0"/>
                </a:rPr>
                <a:t>ADO</a:t>
              </a: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 pitchFamily="34" charset="0"/>
                </a:rPr>
                <a:t>Controls</a:t>
              </a:r>
            </a:p>
          </p:txBody>
        </p:sp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8BE547D9-0502-1E2A-6770-50B0AD011E16}"/>
                </a:ext>
              </a:extLst>
            </p:cNvPr>
            <p:cNvSpPr/>
            <p:nvPr/>
          </p:nvSpPr>
          <p:spPr>
            <a:xfrm>
              <a:off x="7086600" y="1752600"/>
              <a:ext cx="1524000" cy="685800"/>
            </a:xfrm>
            <a:prstGeom prst="rect">
              <a:avLst/>
            </a:prstGeom>
            <a:gradFill rotWithShape="1">
              <a:gsLst>
                <a:gs pos="0">
                  <a:srgbClr val="84AA33">
                    <a:shade val="51000"/>
                    <a:satMod val="130000"/>
                  </a:srgbClr>
                </a:gs>
                <a:gs pos="80000">
                  <a:srgbClr val="84AA33">
                    <a:shade val="93000"/>
                    <a:satMod val="130000"/>
                  </a:srgbClr>
                </a:gs>
                <a:gs pos="100000">
                  <a:srgbClr val="84AA33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 pitchFamily="34" charset="0"/>
                </a:rPr>
                <a:t>Notification</a:t>
              </a: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 pitchFamily="34" charset="0"/>
                </a:rPr>
                <a:t>Events</a:t>
              </a:r>
            </a:p>
          </p:txBody>
        </p: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1042B40D-1444-7920-1D91-73E7DD4BDA5F}"/>
                </a:ext>
              </a:extLst>
            </p:cNvPr>
            <p:cNvCxnSpPr/>
            <p:nvPr/>
          </p:nvCxnSpPr>
          <p:spPr>
            <a:xfrm rot="5400000">
              <a:off x="3733006" y="5486400"/>
              <a:ext cx="305594" cy="794"/>
            </a:xfrm>
            <a:prstGeom prst="line">
              <a:avLst/>
            </a:prstGeom>
            <a:noFill/>
            <a:ln w="25400" cap="flat" cmpd="sng" algn="ctr">
              <a:solidFill>
                <a:sysClr val="windowText" lastClr="00000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0529FD58-A962-E0C3-21BE-4ECB752E1905}"/>
                </a:ext>
              </a:extLst>
            </p:cNvPr>
            <p:cNvCxnSpPr/>
            <p:nvPr/>
          </p:nvCxnSpPr>
          <p:spPr>
            <a:xfrm rot="10800000">
              <a:off x="3886200" y="5334000"/>
              <a:ext cx="2438402" cy="1588"/>
            </a:xfrm>
            <a:prstGeom prst="line">
              <a:avLst/>
            </a:prstGeom>
            <a:noFill/>
            <a:ln w="25400" cap="flat" cmpd="sng" algn="ctr">
              <a:solidFill>
                <a:sysClr val="windowText" lastClr="00000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6F581284-E011-8785-9013-405154B3AE36}"/>
                </a:ext>
              </a:extLst>
            </p:cNvPr>
            <p:cNvCxnSpPr/>
            <p:nvPr/>
          </p:nvCxnSpPr>
          <p:spPr>
            <a:xfrm rot="5400000">
              <a:off x="6172994" y="5180806"/>
              <a:ext cx="304800" cy="1588"/>
            </a:xfrm>
            <a:prstGeom prst="line">
              <a:avLst/>
            </a:prstGeom>
            <a:noFill/>
            <a:ln w="25400" cap="flat" cmpd="sng" algn="ctr">
              <a:solidFill>
                <a:sysClr val="windowText" lastClr="000000"/>
              </a:solidFill>
              <a:prstDash val="solid"/>
              <a:headEnd type="arrow" w="lg" len="lg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49AB79F9-3828-E375-2FBD-8043AFE4FB21}"/>
                </a:ext>
              </a:extLst>
            </p:cNvPr>
            <p:cNvCxnSpPr/>
            <p:nvPr/>
          </p:nvCxnSpPr>
          <p:spPr>
            <a:xfrm rot="5400000">
              <a:off x="5104606" y="5562600"/>
              <a:ext cx="153194" cy="794"/>
            </a:xfrm>
            <a:prstGeom prst="line">
              <a:avLst/>
            </a:prstGeom>
            <a:noFill/>
            <a:ln w="25400" cap="flat" cmpd="sng" algn="ctr">
              <a:solidFill>
                <a:sysClr val="windowText" lastClr="00000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23AA860A-6914-1AB2-BFCE-86410DC1CF21}"/>
                </a:ext>
              </a:extLst>
            </p:cNvPr>
            <p:cNvCxnSpPr/>
            <p:nvPr/>
          </p:nvCxnSpPr>
          <p:spPr>
            <a:xfrm rot="10800000">
              <a:off x="5181602" y="5484811"/>
              <a:ext cx="1371598" cy="1588"/>
            </a:xfrm>
            <a:prstGeom prst="line">
              <a:avLst/>
            </a:prstGeom>
            <a:noFill/>
            <a:ln w="25400" cap="flat" cmpd="sng" algn="ctr">
              <a:solidFill>
                <a:sysClr val="windowText" lastClr="00000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B4658964-B284-C1BD-3ACB-562F0211BFE3}"/>
                </a:ext>
              </a:extLst>
            </p:cNvPr>
            <p:cNvCxnSpPr/>
            <p:nvPr/>
          </p:nvCxnSpPr>
          <p:spPr>
            <a:xfrm rot="5400000">
              <a:off x="6325394" y="5257800"/>
              <a:ext cx="456406" cy="794"/>
            </a:xfrm>
            <a:prstGeom prst="line">
              <a:avLst/>
            </a:prstGeom>
            <a:noFill/>
            <a:ln w="25400" cap="flat" cmpd="sng" algn="ctr">
              <a:solidFill>
                <a:sysClr val="windowText" lastClr="000000"/>
              </a:solidFill>
              <a:prstDash val="solid"/>
              <a:headEnd type="arrow" w="lg" len="lg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1C300346-B417-5A9A-0483-AABBE948156E}"/>
                </a:ext>
              </a:extLst>
            </p:cNvPr>
            <p:cNvCxnSpPr/>
            <p:nvPr/>
          </p:nvCxnSpPr>
          <p:spPr>
            <a:xfrm rot="5400000">
              <a:off x="6477000" y="5334000"/>
              <a:ext cx="609600" cy="1588"/>
            </a:xfrm>
            <a:prstGeom prst="line">
              <a:avLst/>
            </a:prstGeom>
            <a:noFill/>
            <a:ln w="25400" cap="flat" cmpd="sng" algn="ctr">
              <a:solidFill>
                <a:sysClr val="windowText" lastClr="000000"/>
              </a:solidFill>
              <a:prstDash val="solid"/>
              <a:headEnd type="arrow" w="lg" len="lg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50F56639-3B4D-59E4-D3F5-A2EC4FC317C5}"/>
                </a:ext>
              </a:extLst>
            </p:cNvPr>
            <p:cNvCxnSpPr/>
            <p:nvPr/>
          </p:nvCxnSpPr>
          <p:spPr>
            <a:xfrm rot="5400000">
              <a:off x="7696994" y="5333206"/>
              <a:ext cx="609600" cy="1588"/>
            </a:xfrm>
            <a:prstGeom prst="line">
              <a:avLst/>
            </a:prstGeom>
            <a:noFill/>
            <a:ln w="25400" cap="flat" cmpd="sng" algn="ctr">
              <a:solidFill>
                <a:sysClr val="windowText" lastClr="000000"/>
              </a:solidFill>
              <a:prstDash val="solid"/>
              <a:headEnd type="arrow" w="lg" len="lg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6A54BD5E-1D25-4C83-A53F-925BF4F1A73D}"/>
                </a:ext>
              </a:extLst>
            </p:cNvPr>
            <p:cNvCxnSpPr/>
            <p:nvPr/>
          </p:nvCxnSpPr>
          <p:spPr>
            <a:xfrm rot="5400000">
              <a:off x="190500" y="3390900"/>
              <a:ext cx="1904206" cy="794"/>
            </a:xfrm>
            <a:prstGeom prst="line">
              <a:avLst/>
            </a:prstGeom>
            <a:noFill/>
            <a:ln w="25400" cap="flat" cmpd="sng" algn="ctr">
              <a:solidFill>
                <a:sysClr val="windowText" lastClr="000000"/>
              </a:solidFill>
              <a:prstDash val="solid"/>
              <a:headEnd type="arrow" w="lg" len="lg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F8B96355-383A-D775-88A2-B588129C6F70}"/>
                </a:ext>
              </a:extLst>
            </p:cNvPr>
            <p:cNvCxnSpPr/>
            <p:nvPr/>
          </p:nvCxnSpPr>
          <p:spPr>
            <a:xfrm rot="5400000">
              <a:off x="5028406" y="4038600"/>
              <a:ext cx="609600" cy="1588"/>
            </a:xfrm>
            <a:prstGeom prst="line">
              <a:avLst/>
            </a:prstGeom>
            <a:noFill/>
            <a:ln w="25400" cap="flat" cmpd="sng" algn="ctr">
              <a:solidFill>
                <a:sysClr val="windowText" lastClr="000000"/>
              </a:solidFill>
              <a:prstDash val="solid"/>
              <a:headEnd type="arrow" w="lg" len="lg"/>
              <a:tailEnd type="arrow" w="lg" len="lg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679B9629-7DBD-DC93-39B6-5371DF13B6F4}"/>
                </a:ext>
              </a:extLst>
            </p:cNvPr>
            <p:cNvCxnSpPr/>
            <p:nvPr/>
          </p:nvCxnSpPr>
          <p:spPr>
            <a:xfrm rot="5400000">
              <a:off x="5980906" y="4228306"/>
              <a:ext cx="228600" cy="1588"/>
            </a:xfrm>
            <a:prstGeom prst="line">
              <a:avLst/>
            </a:prstGeom>
            <a:noFill/>
            <a:ln w="25400" cap="flat" cmpd="sng" algn="ctr">
              <a:solidFill>
                <a:sysClr val="windowText" lastClr="00000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28BB3C16-F1D1-23A0-18C8-45E64D4D9F1A}"/>
                </a:ext>
              </a:extLst>
            </p:cNvPr>
            <p:cNvCxnSpPr/>
            <p:nvPr/>
          </p:nvCxnSpPr>
          <p:spPr>
            <a:xfrm rot="10800000">
              <a:off x="3352800" y="4114800"/>
              <a:ext cx="2743200" cy="1588"/>
            </a:xfrm>
            <a:prstGeom prst="line">
              <a:avLst/>
            </a:prstGeom>
            <a:noFill/>
            <a:ln w="25400" cap="flat" cmpd="sng" algn="ctr">
              <a:solidFill>
                <a:sysClr val="windowText" lastClr="00000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E1005425-D888-238C-A049-04539B453C61}"/>
                </a:ext>
              </a:extLst>
            </p:cNvPr>
            <p:cNvCxnSpPr/>
            <p:nvPr/>
          </p:nvCxnSpPr>
          <p:spPr>
            <a:xfrm rot="5400000">
              <a:off x="3163094" y="3923506"/>
              <a:ext cx="381000" cy="1588"/>
            </a:xfrm>
            <a:prstGeom prst="line">
              <a:avLst/>
            </a:prstGeom>
            <a:noFill/>
            <a:ln w="25400" cap="flat" cmpd="sng" algn="ctr">
              <a:solidFill>
                <a:sysClr val="windowText" lastClr="000000"/>
              </a:solidFill>
              <a:prstDash val="solid"/>
              <a:headEnd type="arrow" w="lg" len="lg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6D47D06C-A686-ED7B-47C6-9ADCA7E036A7}"/>
                </a:ext>
              </a:extLst>
            </p:cNvPr>
            <p:cNvCxnSpPr/>
            <p:nvPr/>
          </p:nvCxnSpPr>
          <p:spPr>
            <a:xfrm rot="5400000">
              <a:off x="6552406" y="4037806"/>
              <a:ext cx="609600" cy="1588"/>
            </a:xfrm>
            <a:prstGeom prst="line">
              <a:avLst/>
            </a:prstGeom>
            <a:noFill/>
            <a:ln w="25400" cap="flat" cmpd="sng" algn="ctr">
              <a:solidFill>
                <a:sysClr val="windowText" lastClr="000000"/>
              </a:solidFill>
              <a:prstDash val="solid"/>
              <a:headEnd type="arrow" w="lg" len="lg"/>
              <a:tailEnd type="arrow" w="lg" len="lg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0D54C83D-A749-5697-CFF3-27E9421F5A8C}"/>
                </a:ext>
              </a:extLst>
            </p:cNvPr>
            <p:cNvCxnSpPr/>
            <p:nvPr/>
          </p:nvCxnSpPr>
          <p:spPr>
            <a:xfrm rot="5400000">
              <a:off x="7849394" y="4037806"/>
              <a:ext cx="609600" cy="1588"/>
            </a:xfrm>
            <a:prstGeom prst="line">
              <a:avLst/>
            </a:prstGeom>
            <a:noFill/>
            <a:ln w="25400" cap="flat" cmpd="sng" algn="ctr">
              <a:solidFill>
                <a:sysClr val="windowText" lastClr="000000"/>
              </a:solidFill>
              <a:prstDash val="solid"/>
              <a:headEnd type="arrow" w="lg" len="lg"/>
              <a:tailEnd type="arrow" w="lg" len="lg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3F240F2E-5E01-43F0-AB11-7B57080B2FD1}"/>
                </a:ext>
              </a:extLst>
            </p:cNvPr>
            <p:cNvCxnSpPr>
              <a:stCxn id="63" idx="1"/>
              <a:endCxn id="64" idx="3"/>
            </p:cNvCxnSpPr>
            <p:nvPr/>
          </p:nvCxnSpPr>
          <p:spPr>
            <a:xfrm rot="10800000">
              <a:off x="3886200" y="3390900"/>
              <a:ext cx="1066800" cy="1588"/>
            </a:xfrm>
            <a:prstGeom prst="line">
              <a:avLst/>
            </a:prstGeom>
            <a:noFill/>
            <a:ln w="25400" cap="flat" cmpd="sng" algn="ctr">
              <a:solidFill>
                <a:sysClr val="windowText" lastClr="000000"/>
              </a:solidFill>
              <a:prstDash val="solid"/>
              <a:headEnd type="arrow" w="lg" len="lg"/>
              <a:tailEnd type="arrow" w="lg" len="lg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3B969ED7-1BAA-4460-ECD8-BAEB2112F8A8}"/>
                </a:ext>
              </a:extLst>
            </p:cNvPr>
            <p:cNvCxnSpPr/>
            <p:nvPr/>
          </p:nvCxnSpPr>
          <p:spPr>
            <a:xfrm rot="5400000">
              <a:off x="2285206" y="2742406"/>
              <a:ext cx="609600" cy="1588"/>
            </a:xfrm>
            <a:prstGeom prst="line">
              <a:avLst/>
            </a:prstGeom>
            <a:noFill/>
            <a:ln w="25400" cap="flat" cmpd="sng" algn="ctr">
              <a:solidFill>
                <a:sysClr val="windowText" lastClr="000000"/>
              </a:solidFill>
              <a:prstDash val="solid"/>
              <a:headEnd type="arrow" w="lg" len="lg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B2F3E880-C14A-EF5B-E40A-C3908B4C7479}"/>
                </a:ext>
              </a:extLst>
            </p:cNvPr>
            <p:cNvCxnSpPr/>
            <p:nvPr/>
          </p:nvCxnSpPr>
          <p:spPr>
            <a:xfrm rot="5400000">
              <a:off x="4877594" y="2742406"/>
              <a:ext cx="609600" cy="1588"/>
            </a:xfrm>
            <a:prstGeom prst="line">
              <a:avLst/>
            </a:prstGeom>
            <a:noFill/>
            <a:ln w="25400" cap="flat" cmpd="sng" algn="ctr">
              <a:solidFill>
                <a:sysClr val="windowText" lastClr="000000"/>
              </a:solidFill>
              <a:prstDash val="solid"/>
              <a:headEnd type="arrow" w="lg" len="lg"/>
              <a:tailEnd type="arrow" w="lg" len="lg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D12CDAD0-44F6-C062-506C-D200B5C69038}"/>
                </a:ext>
              </a:extLst>
            </p:cNvPr>
            <p:cNvCxnSpPr/>
            <p:nvPr/>
          </p:nvCxnSpPr>
          <p:spPr>
            <a:xfrm rot="5400000">
              <a:off x="5866606" y="2742406"/>
              <a:ext cx="609600" cy="1588"/>
            </a:xfrm>
            <a:prstGeom prst="line">
              <a:avLst/>
            </a:prstGeom>
            <a:noFill/>
            <a:ln w="25400" cap="flat" cmpd="sng" algn="ctr">
              <a:solidFill>
                <a:sysClr val="windowText" lastClr="000000"/>
              </a:solidFill>
              <a:prstDash val="solid"/>
              <a:headEnd type="arrow" w="lg" len="lg"/>
              <a:tailEnd type="arrow" w="lg" len="lg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056610F0-657D-7489-8AF1-FFEF2CA47913}"/>
                </a:ext>
              </a:extLst>
            </p:cNvPr>
            <p:cNvCxnSpPr/>
            <p:nvPr/>
          </p:nvCxnSpPr>
          <p:spPr>
            <a:xfrm rot="5400000">
              <a:off x="8001794" y="2742406"/>
              <a:ext cx="609600" cy="1588"/>
            </a:xfrm>
            <a:prstGeom prst="line">
              <a:avLst/>
            </a:prstGeom>
            <a:noFill/>
            <a:ln w="25400" cap="flat" cmpd="sng" algn="ctr">
              <a:solidFill>
                <a:sysClr val="windowText" lastClr="000000"/>
              </a:solidFill>
              <a:prstDash val="solid"/>
              <a:headEnd type="arrow" w="lg" len="lg"/>
              <a:tailEnd type="arrow" w="lg" len="lg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A5DF6886-BCFE-F351-9B1E-F4FB9A59A1A9}"/>
                </a:ext>
              </a:extLst>
            </p:cNvPr>
            <p:cNvCxnSpPr/>
            <p:nvPr/>
          </p:nvCxnSpPr>
          <p:spPr>
            <a:xfrm rot="5400000">
              <a:off x="6363494" y="2628106"/>
              <a:ext cx="381000" cy="1588"/>
            </a:xfrm>
            <a:prstGeom prst="line">
              <a:avLst/>
            </a:prstGeom>
            <a:noFill/>
            <a:ln w="25400" cap="flat" cmpd="sng" algn="ctr">
              <a:solidFill>
                <a:sysClr val="windowText" lastClr="000000"/>
              </a:solidFill>
              <a:prstDash val="solid"/>
              <a:headEnd type="arrow" w="lg" len="lg"/>
              <a:tailEnd type="none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40B0F1AE-D803-1A32-ADDE-F3EF43BADFFF}"/>
                </a:ext>
              </a:extLst>
            </p:cNvPr>
            <p:cNvCxnSpPr/>
            <p:nvPr/>
          </p:nvCxnSpPr>
          <p:spPr>
            <a:xfrm rot="10800000">
              <a:off x="6553200" y="2819400"/>
              <a:ext cx="1371602" cy="1588"/>
            </a:xfrm>
            <a:prstGeom prst="line">
              <a:avLst/>
            </a:prstGeom>
            <a:noFill/>
            <a:ln w="25400" cap="flat" cmpd="sng" algn="ctr">
              <a:solidFill>
                <a:sysClr val="windowText" lastClr="00000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8B8D1357-8FDC-1FF4-702B-4B51B0FC12DE}"/>
                </a:ext>
              </a:extLst>
            </p:cNvPr>
            <p:cNvCxnSpPr/>
            <p:nvPr/>
          </p:nvCxnSpPr>
          <p:spPr>
            <a:xfrm rot="5400000">
              <a:off x="7811294" y="2932906"/>
              <a:ext cx="228600" cy="1588"/>
            </a:xfrm>
            <a:prstGeom prst="line">
              <a:avLst/>
            </a:prstGeom>
            <a:noFill/>
            <a:ln w="25400" cap="flat" cmpd="sng" algn="ctr">
              <a:solidFill>
                <a:sysClr val="windowText" lastClr="000000"/>
              </a:solidFill>
              <a:prstDash val="solid"/>
              <a:tailEnd type="arrow" w="lg" len="lg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61388A23-B3D0-55D6-F674-6BB9F256B96D}"/>
                </a:ext>
              </a:extLst>
            </p:cNvPr>
            <p:cNvCxnSpPr>
              <a:stCxn id="59" idx="1"/>
              <a:endCxn id="61" idx="3"/>
            </p:cNvCxnSpPr>
            <p:nvPr/>
          </p:nvCxnSpPr>
          <p:spPr>
            <a:xfrm rot="10800000">
              <a:off x="2667000" y="4686300"/>
              <a:ext cx="762000" cy="1588"/>
            </a:xfrm>
            <a:prstGeom prst="line">
              <a:avLst/>
            </a:prstGeom>
            <a:noFill/>
            <a:ln w="25400" cap="flat" cmpd="sng" algn="ctr">
              <a:solidFill>
                <a:sysClr val="windowText" lastClr="000000"/>
              </a:solidFill>
              <a:prstDash val="solid"/>
              <a:headEnd type="arrow" w="lg" len="lg"/>
              <a:tailEnd type="arrow" w="lg" len="lg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202433EA-C34A-3500-32F7-5CFB1FC0D242}"/>
                </a:ext>
              </a:extLst>
            </p:cNvPr>
            <p:cNvCxnSpPr/>
            <p:nvPr/>
          </p:nvCxnSpPr>
          <p:spPr>
            <a:xfrm rot="5400000">
              <a:off x="1219994" y="5333206"/>
              <a:ext cx="609600" cy="1588"/>
            </a:xfrm>
            <a:prstGeom prst="line">
              <a:avLst/>
            </a:prstGeom>
            <a:noFill/>
            <a:ln w="25400" cap="flat" cmpd="sng" algn="ctr">
              <a:solidFill>
                <a:sysClr val="windowText" lastClr="000000"/>
              </a:solidFill>
              <a:prstDash val="solid"/>
              <a:headEnd type="arrow" w="lg" len="lg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sp>
        <p:nvSpPr>
          <p:cNvPr id="96" name="TextBox 95">
            <a:extLst>
              <a:ext uri="{FF2B5EF4-FFF2-40B4-BE49-F238E27FC236}">
                <a16:creationId xmlns:a16="http://schemas.microsoft.com/office/drawing/2014/main" id="{E77A5006-17A2-3556-9297-194D3048D3FB}"/>
              </a:ext>
            </a:extLst>
          </p:cNvPr>
          <p:cNvSpPr txBox="1"/>
          <p:nvPr/>
        </p:nvSpPr>
        <p:spPr>
          <a:xfrm>
            <a:off x="259391" y="1795434"/>
            <a:ext cx="225594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Hardware systems layered with multiple safety nets.</a:t>
            </a:r>
          </a:p>
          <a:p>
            <a:endParaRPr lang="en-US" dirty="0"/>
          </a:p>
          <a:p>
            <a:r>
              <a:rPr lang="en-US" dirty="0"/>
              <a:t>In the software there are further protections.</a:t>
            </a:r>
          </a:p>
        </p:txBody>
      </p:sp>
    </p:spTree>
    <p:extLst>
      <p:ext uri="{BB962C8B-B14F-4D97-AF65-F5344CB8AC3E}">
        <p14:creationId xmlns:p14="http://schemas.microsoft.com/office/powerpoint/2010/main" val="9140223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5C73B-7E57-25A6-7531-4F230A58D6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0"/>
            <a:ext cx="11049000" cy="1325563"/>
          </a:xfrm>
        </p:spPr>
        <p:txBody>
          <a:bodyPr/>
          <a:lstStyle/>
          <a:p>
            <a:r>
              <a:rPr lang="en-US" dirty="0"/>
              <a:t>Traditional Dependability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A7888F-B377-9316-D13A-E1D8B8CF12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500" y="1034143"/>
            <a:ext cx="11049000" cy="4498605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We analyzed the dependability of RHIC beam permit using,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Failure modes Markov models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Quantitative Fault Tree Analysis</a:t>
            </a:r>
          </a:p>
          <a:p>
            <a:pPr marL="914400" lvl="1" indent="-457200"/>
            <a:r>
              <a:rPr lang="en-US" dirty="0"/>
              <a:t>Top to bottom </a:t>
            </a:r>
          </a:p>
          <a:p>
            <a:pPr marL="914400" lvl="1" indent="-457200"/>
            <a:r>
              <a:rPr lang="en-US" dirty="0"/>
              <a:t>Events resolved into n independent and exponentially distributed basic events,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Stochastic reliability model</a:t>
            </a:r>
          </a:p>
          <a:p>
            <a:pPr marL="914400" lvl="1" indent="-457200"/>
            <a:r>
              <a:rPr lang="en-US" dirty="0"/>
              <a:t>Monte Carlo simulation of failure interactions and propagation</a:t>
            </a:r>
          </a:p>
          <a:p>
            <a:pPr marL="914400" lvl="1" indent="-457200"/>
            <a:r>
              <a:rPr lang="en-US" dirty="0"/>
              <a:t>Multistate and dynamic with competing risks/multiple failure modes</a:t>
            </a:r>
          </a:p>
          <a:p>
            <a:pPr marL="914400" lvl="1" indent="-457200"/>
            <a:r>
              <a:rPr lang="en-US" dirty="0"/>
              <a:t>Probability framework is Bivariate distribution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Analytical reliability model</a:t>
            </a:r>
          </a:p>
          <a:p>
            <a:pPr marL="914400" lvl="1" indent="-457200"/>
            <a:r>
              <a:rPr lang="en-US" dirty="0"/>
              <a:t>probabilistic system state expression</a:t>
            </a:r>
          </a:p>
          <a:p>
            <a:pPr marL="914400" lvl="1" indent="-457200"/>
            <a:r>
              <a:rPr lang="en-US" dirty="0"/>
              <a:t>Considered redundancy and special cases</a:t>
            </a:r>
          </a:p>
          <a:p>
            <a:pPr marL="914400" lvl="1" indent="-457200"/>
            <a:r>
              <a:rPr lang="en-US" dirty="0"/>
              <a:t>Compared well with Monte Carlo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Bayesian reliability model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866535-BCB8-9B91-85B2-4CA678391F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7</a:t>
            </a:fld>
            <a:endParaRPr lang="en-US" sz="10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5ED7736-8389-14F4-204E-8462B68D46D3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03776" y="3592238"/>
            <a:ext cx="4729313" cy="26209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807DA29-4E14-3D09-18EE-EB75F6F91E98}"/>
              </a:ext>
            </a:extLst>
          </p:cNvPr>
          <p:cNvSpPr txBox="1"/>
          <p:nvPr/>
        </p:nvSpPr>
        <p:spPr>
          <a:xfrm>
            <a:off x="6803776" y="6110994"/>
            <a:ext cx="38264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Pie Chart for the System Failure Probabilities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6203CA1-BA8C-C9C6-9FE4-15F60413600B}"/>
              </a:ext>
            </a:extLst>
          </p:cNvPr>
          <p:cNvSpPr txBox="1"/>
          <p:nvPr/>
        </p:nvSpPr>
        <p:spPr>
          <a:xfrm>
            <a:off x="2275115" y="6234105"/>
            <a:ext cx="43781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Note: from PhD Defense – Prachi Chitnis</a:t>
            </a:r>
          </a:p>
        </p:txBody>
      </p:sp>
    </p:spTree>
    <p:extLst>
      <p:ext uri="{BB962C8B-B14F-4D97-AF65-F5344CB8AC3E}">
        <p14:creationId xmlns:p14="http://schemas.microsoft.com/office/powerpoint/2010/main" val="24554571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0EC3ACB6-07F3-40DC-2119-652CF83618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6355" y="1618527"/>
            <a:ext cx="4357892" cy="3689634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BA540C3D-795A-4820-F159-D051005B97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0"/>
            <a:ext cx="11049000" cy="1325563"/>
          </a:xfrm>
        </p:spPr>
        <p:txBody>
          <a:bodyPr/>
          <a:lstStyle/>
          <a:p>
            <a:r>
              <a:rPr lang="en-US" dirty="0"/>
              <a:t>Protecting accelerators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BE6AFF8-EF22-A50B-53A1-FAB8155DBD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500" y="883938"/>
            <a:ext cx="11049000" cy="4207185"/>
          </a:xfrm>
        </p:spPr>
        <p:txBody>
          <a:bodyPr/>
          <a:lstStyle/>
          <a:p>
            <a:r>
              <a:rPr lang="en-US" dirty="0"/>
              <a:t>Machine protection is a mature topic in accelerator science*.</a:t>
            </a:r>
          </a:p>
          <a:p>
            <a:r>
              <a:rPr lang="en-US" dirty="0"/>
              <a:t>But things still go wrong;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19A172F-3F53-4637-AED8-2061273CF4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8</a:t>
            </a:fld>
            <a:endParaRPr lang="en-US" sz="10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FE55827-AE76-991B-43AD-51A2FA48BE98}"/>
              </a:ext>
            </a:extLst>
          </p:cNvPr>
          <p:cNvSpPr txBox="1"/>
          <p:nvPr/>
        </p:nvSpPr>
        <p:spPr>
          <a:xfrm>
            <a:off x="5263308" y="5457812"/>
            <a:ext cx="692869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* For a good reference (LHC MP), see</a:t>
            </a:r>
          </a:p>
          <a:p>
            <a:r>
              <a:rPr lang="en-US" dirty="0"/>
              <a:t>https://</a:t>
            </a:r>
            <a:r>
              <a:rPr lang="en-US" dirty="0" err="1"/>
              <a:t>cds.cern.ch</a:t>
            </a:r>
            <a:r>
              <a:rPr lang="en-US" dirty="0"/>
              <a:t>/record/1982423/files/221-243%20Schmidt.pdf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E490BA6-4C75-9510-7D74-62F98C9338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0551" y="1994053"/>
            <a:ext cx="2484501" cy="331410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50B74EE-6BEE-54C6-2AC1-9D915E0465AC}"/>
              </a:ext>
            </a:extLst>
          </p:cNvPr>
          <p:cNvSpPr txBox="1"/>
          <p:nvPr/>
        </p:nvSpPr>
        <p:spPr>
          <a:xfrm>
            <a:off x="8054247" y="1427156"/>
            <a:ext cx="412755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Some stats: (for RHIC ops)</a:t>
            </a:r>
          </a:p>
          <a:p>
            <a:r>
              <a:rPr lang="en-US" dirty="0"/>
              <a:t>Mean Time between failures: 4 -12 </a:t>
            </a:r>
            <a:r>
              <a:rPr lang="en-US" dirty="0" err="1"/>
              <a:t>hrs</a:t>
            </a:r>
            <a:endParaRPr lang="en-US" dirty="0"/>
          </a:p>
          <a:p>
            <a:r>
              <a:rPr lang="en-US" dirty="0"/>
              <a:t>Mean Time to repair: 0.5 - 2 </a:t>
            </a:r>
            <a:r>
              <a:rPr lang="en-US" dirty="0" err="1"/>
              <a:t>hrs</a:t>
            </a:r>
            <a:endParaRPr lang="en-US" dirty="0"/>
          </a:p>
          <a:p>
            <a:r>
              <a:rPr lang="en-US" dirty="0"/>
              <a:t>Failure </a:t>
            </a:r>
            <a:r>
              <a:rPr lang="en-US" dirty="0" err="1"/>
              <a:t>hrs</a:t>
            </a:r>
            <a:r>
              <a:rPr lang="en-US" dirty="0"/>
              <a:t>/day: 2 – 5</a:t>
            </a:r>
          </a:p>
          <a:p>
            <a:r>
              <a:rPr lang="en-US" b="1" dirty="0"/>
              <a:t>Causes? (for failures &gt; 1hr)</a:t>
            </a:r>
          </a:p>
          <a:p>
            <a:r>
              <a:rPr lang="en-US" dirty="0"/>
              <a:t>PS Faults </a:t>
            </a:r>
          </a:p>
          <a:p>
            <a:r>
              <a:rPr lang="en-US" dirty="0"/>
              <a:t>Quench Detector/protect/link</a:t>
            </a:r>
          </a:p>
          <a:p>
            <a:r>
              <a:rPr lang="en-US" dirty="0"/>
              <a:t>Experiment (PS, Access, etc.)</a:t>
            </a:r>
          </a:p>
          <a:p>
            <a:r>
              <a:rPr lang="en-US" dirty="0"/>
              <a:t>Water cooling fault (leak, flow, etc.)</a:t>
            </a:r>
          </a:p>
          <a:p>
            <a:r>
              <a:rPr lang="en-US" dirty="0"/>
              <a:t>Human Error = &lt;0.25%</a:t>
            </a:r>
          </a:p>
          <a:p>
            <a:endParaRPr lang="en-US" dirty="0"/>
          </a:p>
          <a:p>
            <a:r>
              <a:rPr lang="en-US" dirty="0">
                <a:solidFill>
                  <a:srgbClr val="FF0000"/>
                </a:solidFill>
              </a:rPr>
              <a:t>MPS systems are not designed to prevent failures – but to gracefully control things and allow fast recovery.</a:t>
            </a:r>
          </a:p>
        </p:txBody>
      </p:sp>
    </p:spTree>
    <p:extLst>
      <p:ext uri="{BB962C8B-B14F-4D97-AF65-F5344CB8AC3E}">
        <p14:creationId xmlns:p14="http://schemas.microsoft.com/office/powerpoint/2010/main" val="25932908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E1C0-86F0-56E7-CD9C-1A15ECFFCA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0"/>
            <a:ext cx="11049000" cy="1325563"/>
          </a:xfrm>
        </p:spPr>
        <p:txBody>
          <a:bodyPr/>
          <a:lstStyle/>
          <a:p>
            <a:r>
              <a:rPr lang="en-US" dirty="0"/>
              <a:t>Now add AI/ML – what changes?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94707A-E08A-D666-BBD7-5E8E4DC101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6572" y="1043193"/>
            <a:ext cx="11538856" cy="5016083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10000"/>
              </a:lnSpc>
            </a:pPr>
            <a:r>
              <a:rPr lang="en-US" dirty="0"/>
              <a:t>We assume the existing machine protection systems (MPS) will still be our safety net. But,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Should/will AI be allowed to control the MPS parameters?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Operators will have to approve AI actions (at least as currently discussed)</a:t>
            </a:r>
          </a:p>
          <a:p>
            <a:pPr marL="914400" lvl="1" indent="-457200"/>
            <a:r>
              <a:rPr lang="en-US" dirty="0"/>
              <a:t>How will operators know what they are approving? Is this really a safe step?</a:t>
            </a:r>
          </a:p>
          <a:p>
            <a:pPr marL="914400" lvl="1" indent="-457200"/>
            <a:r>
              <a:rPr lang="en-US" dirty="0"/>
              <a:t>What happens if the operators don’t approve? Does the AI try again? What guidance does it get? (e.g., can the operator give a hint of something it should do or not do?) What happens if the AI doesn’t agree?</a:t>
            </a:r>
          </a:p>
          <a:p>
            <a:pPr marL="914400" lvl="1" indent="-457200"/>
            <a:r>
              <a:rPr lang="en-US" dirty="0"/>
              <a:t>Is the AI actively learning and can it learn what operators will approve?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How can AI be accountable if something bad happens?</a:t>
            </a:r>
          </a:p>
          <a:p>
            <a:pPr marL="914400" lvl="1" indent="-457200"/>
            <a:r>
              <a:rPr lang="en-US" dirty="0"/>
              <a:t>In traditional controls, we start an investigation, review code, extend testing</a:t>
            </a:r>
          </a:p>
          <a:p>
            <a:pPr marL="914400" lvl="1" indent="-457200"/>
            <a:r>
              <a:rPr lang="en-US" dirty="0"/>
              <a:t>Traditional controls keep stats on behavior and performance</a:t>
            </a:r>
          </a:p>
          <a:p>
            <a:pPr marL="914400" lvl="1" indent="-457200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0651BC-2DBD-8A27-F9C6-B0FB9A9253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9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40620988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9D299DB-CC32-30D2-BB2D-A438795A79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1"/>
            <a:ext cx="11049000" cy="1013552"/>
          </a:xfrm>
        </p:spPr>
        <p:txBody>
          <a:bodyPr/>
          <a:lstStyle/>
          <a:p>
            <a:r>
              <a:rPr lang="en-US" dirty="0"/>
              <a:t>Comparing AI to a human operator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42EB4CCA-2B71-9408-7B4E-11B1A308322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96770639"/>
              </p:ext>
            </p:extLst>
          </p:nvPr>
        </p:nvGraphicFramePr>
        <p:xfrm>
          <a:off x="571500" y="784351"/>
          <a:ext cx="11049000" cy="5400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69146">
                  <a:extLst>
                    <a:ext uri="{9D8B030D-6E8A-4147-A177-3AD203B41FA5}">
                      <a16:colId xmlns:a16="http://schemas.microsoft.com/office/drawing/2014/main" val="721771808"/>
                    </a:ext>
                  </a:extLst>
                </a:gridCol>
                <a:gridCol w="3492347">
                  <a:extLst>
                    <a:ext uri="{9D8B030D-6E8A-4147-A177-3AD203B41FA5}">
                      <a16:colId xmlns:a16="http://schemas.microsoft.com/office/drawing/2014/main" val="953849870"/>
                    </a:ext>
                  </a:extLst>
                </a:gridCol>
                <a:gridCol w="3787507">
                  <a:extLst>
                    <a:ext uri="{9D8B030D-6E8A-4147-A177-3AD203B41FA5}">
                      <a16:colId xmlns:a16="http://schemas.microsoft.com/office/drawing/2014/main" val="51066108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Human Operator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AI (Claude or some LLM)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08474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Education prior to job as operator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College degree + a few years experience (perhaps as a waiter or local grocery store)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generative pre-trained transformers fine-tuned using reinforcement learning from human feedback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93254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Education on the job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Internal course-work, on the job </a:t>
                      </a:r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mentorship</a:t>
                      </a:r>
                      <a:r>
                        <a:rPr lang="en-US" dirty="0"/>
                        <a:t>, exercises, USPAS, etc.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Retrieval-augmented generation to retrieve and incorporate new information from external data sources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32443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Path to system expert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Years of focus on specific topics (RF systems, instrumentation, beam optics simulations, etc.) with </a:t>
                      </a:r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mentorship</a:t>
                      </a:r>
                      <a:r>
                        <a:rPr lang="en-US" dirty="0"/>
                        <a:t> from experts. Must show unique ability.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Once trained, LLM can’t adapt. RAG provides new data, but doesn’t replace old data. Self-learning/adaptive LLMs can update themselves.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41309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Path to manager/supervisor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Years of focus on staff and facility management, </a:t>
                      </a:r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mentored</a:t>
                      </a:r>
                      <a:r>
                        <a:rPr lang="en-US" dirty="0"/>
                        <a:t> by other supervisors/managers.</a:t>
                      </a:r>
                    </a:p>
                    <a:p>
                      <a:r>
                        <a:rPr lang="en-US" dirty="0"/>
                        <a:t>Must show unique ability.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LLMs make good assistants. They don’t make good researchers. But how about managers? This is an area of research. (store manager with human workers)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6013881"/>
                  </a:ext>
                </a:extLst>
              </a:tr>
            </a:tbl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8693DA4-A011-79D8-CAF7-E09AB26B2E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10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17525328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AC61CA-A2EC-8872-D75D-36A08AE5F1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AI as a manager? Anthropic experiment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28504D-0796-A07F-49E0-0734D50762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11</a:t>
            </a:fld>
            <a:endParaRPr lang="en-US" sz="1000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821EA2E-7936-3067-F286-1B3B33E1C9F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1527435"/>
            <a:ext cx="7478888" cy="420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916A622-5EB6-60AA-C0B9-0B043B67CAD2}"/>
              </a:ext>
            </a:extLst>
          </p:cNvPr>
          <p:cNvSpPr txBox="1"/>
          <p:nvPr/>
        </p:nvSpPr>
        <p:spPr>
          <a:xfrm>
            <a:off x="8138710" y="1510509"/>
            <a:ext cx="3616287" cy="1354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solidFill>
                  <a:srgbClr val="141413"/>
                </a:solidFill>
              </a:rPr>
              <a:t>T</a:t>
            </a:r>
            <a:r>
              <a:rPr lang="en-US" sz="1600" b="1" i="0" u="none" strike="noStrike" dirty="0">
                <a:solidFill>
                  <a:srgbClr val="141413"/>
                </a:solidFill>
                <a:effectLst/>
              </a:rPr>
              <a:t>hings that Claudius did well (or at least not poorly):</a:t>
            </a:r>
          </a:p>
          <a:p>
            <a:r>
              <a:rPr lang="en-US" sz="1600" dirty="0"/>
              <a:t>Identifying suppliers</a:t>
            </a:r>
          </a:p>
          <a:p>
            <a:r>
              <a:rPr lang="en-US" sz="1600" dirty="0"/>
              <a:t>Adapting to users</a:t>
            </a:r>
          </a:p>
          <a:p>
            <a:r>
              <a:rPr lang="en-US" sz="1600" dirty="0"/>
              <a:t>Jailbreak resistance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98F7E60-41D2-9DC5-ED9A-42E1FBED8669}"/>
              </a:ext>
            </a:extLst>
          </p:cNvPr>
          <p:cNvSpPr txBox="1"/>
          <p:nvPr/>
        </p:nvSpPr>
        <p:spPr>
          <a:xfrm>
            <a:off x="1952552" y="5734310"/>
            <a:ext cx="609783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</a:t>
            </a:r>
            <a:r>
              <a:rPr lang="en-US" dirty="0" err="1"/>
              <a:t>www.anthropic.com</a:t>
            </a:r>
            <a:r>
              <a:rPr lang="en-US" dirty="0"/>
              <a:t>/research/project-vend-1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C6BCE3-AABE-0C3F-E0CC-94C8093FF9E7}"/>
              </a:ext>
            </a:extLst>
          </p:cNvPr>
          <p:cNvSpPr txBox="1"/>
          <p:nvPr/>
        </p:nvSpPr>
        <p:spPr>
          <a:xfrm>
            <a:off x="8138710" y="2864726"/>
            <a:ext cx="3902725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i="0" u="none" strike="noStrike" dirty="0">
                <a:solidFill>
                  <a:srgbClr val="141413"/>
                </a:solidFill>
                <a:effectLst/>
              </a:rPr>
              <a:t>Claudius underperformed what would be expected of a human manager:</a:t>
            </a:r>
          </a:p>
          <a:p>
            <a:r>
              <a:rPr lang="en-US" sz="1600" dirty="0"/>
              <a:t>Ignoring lucrative opportunities</a:t>
            </a:r>
          </a:p>
          <a:p>
            <a:r>
              <a:rPr lang="en-US" sz="1600" dirty="0"/>
              <a:t>Hallucinating important details</a:t>
            </a:r>
          </a:p>
          <a:p>
            <a:r>
              <a:rPr lang="en-US" sz="1600" dirty="0"/>
              <a:t>Selling at a loss</a:t>
            </a:r>
          </a:p>
          <a:p>
            <a:r>
              <a:rPr lang="en-US" sz="1600" dirty="0"/>
              <a:t>Suboptimal inventory management</a:t>
            </a:r>
          </a:p>
          <a:p>
            <a:r>
              <a:rPr lang="en-US" sz="1600" dirty="0"/>
              <a:t>Getting talked into discounts</a:t>
            </a:r>
          </a:p>
        </p:txBody>
      </p:sp>
    </p:spTree>
    <p:extLst>
      <p:ext uri="{BB962C8B-B14F-4D97-AF65-F5344CB8AC3E}">
        <p14:creationId xmlns:p14="http://schemas.microsoft.com/office/powerpoint/2010/main" val="17487264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996E8C-66BD-2E56-58F3-62FE84C0EB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0"/>
            <a:ext cx="11049000" cy="1325563"/>
          </a:xfrm>
        </p:spPr>
        <p:txBody>
          <a:bodyPr/>
          <a:lstStyle/>
          <a:p>
            <a:r>
              <a:rPr lang="en-US" dirty="0"/>
              <a:t>To the AI experts, what is AI Safety?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FB4783-7465-C2A2-D011-3349EE65F1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500" y="1325407"/>
            <a:ext cx="11049000" cy="4207185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00000"/>
              </a:lnSpc>
            </a:pPr>
            <a:r>
              <a:rPr lang="en-US" dirty="0"/>
              <a:t>Per IBM</a:t>
            </a:r>
          </a:p>
          <a:p>
            <a:pPr marL="0" indent="0">
              <a:lnSpc>
                <a:spcPct val="100000"/>
              </a:lnSpc>
            </a:pPr>
            <a:r>
              <a:rPr lang="en-US" dirty="0"/>
              <a:t>“AI safety refers to practices and principles that help ensure AI technologies are designed and used in a way that benefits humanity and </a:t>
            </a:r>
            <a:r>
              <a:rPr lang="en-US" b="1" u="sng" dirty="0"/>
              <a:t>minimizes</a:t>
            </a:r>
            <a:r>
              <a:rPr lang="en-US" dirty="0"/>
              <a:t> any potential harm or negative outcomes.”</a:t>
            </a:r>
          </a:p>
          <a:p>
            <a:pPr marL="0" indent="0">
              <a:lnSpc>
                <a:spcPct val="100000"/>
              </a:lnSpc>
            </a:pPr>
            <a:r>
              <a:rPr lang="en-US" dirty="0"/>
              <a:t>Types of risks</a:t>
            </a:r>
          </a:p>
          <a:p>
            <a:pPr marL="457200" indent="-4572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dirty="0"/>
              <a:t>Bias/fairness	AI systems can perpetuate or amplify societal biases.</a:t>
            </a:r>
          </a:p>
          <a:p>
            <a:pPr marL="457200" indent="-4572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dirty="0"/>
              <a:t>Privacy		potential to inappropriately access, expose or misuse personal data</a:t>
            </a:r>
          </a:p>
          <a:p>
            <a:pPr marL="457200" indent="-4572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dirty="0"/>
              <a:t>Loss of control	autonomous agents can be unpredictable</a:t>
            </a:r>
          </a:p>
          <a:p>
            <a:pPr marL="457200" indent="-4572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dirty="0"/>
              <a:t>Existential risks	AI systems might act to endanger humanity or disrupt global systems</a:t>
            </a:r>
          </a:p>
          <a:p>
            <a:pPr marL="457200" indent="-4572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dirty="0"/>
              <a:t>Maliciousness	AI can be weaponized for cyberattacks, misinformation campaigns,</a:t>
            </a:r>
          </a:p>
          <a:p>
            <a:pPr marL="0" indent="0">
              <a:lnSpc>
                <a:spcPct val="100000"/>
              </a:lnSpc>
            </a:pPr>
            <a:r>
              <a:rPr lang="en-US" dirty="0"/>
              <a:t>			illegal surveillance or even physical harm</a:t>
            </a:r>
          </a:p>
          <a:p>
            <a:pPr marL="457200" indent="-4572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dirty="0"/>
              <a:t>Cybersecurity	AI systems are vulnerable: adversarial attacks, jailbreaks, etc.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36F004-EC96-2113-9C76-F7AD8412EF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12</a:t>
            </a:fld>
            <a:endParaRPr lang="en-US" sz="1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DCFD9CA-A642-638E-166D-87129237A3B4}"/>
              </a:ext>
            </a:extLst>
          </p:cNvPr>
          <p:cNvSpPr txBox="1"/>
          <p:nvPr/>
        </p:nvSpPr>
        <p:spPr>
          <a:xfrm>
            <a:off x="3302306" y="5231460"/>
            <a:ext cx="790774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AI jailbreaks occur when hackers use prompt injections and other techniques to exploit vulnerabilities in AI systems – looking for the AI to lose control</a:t>
            </a:r>
          </a:p>
        </p:txBody>
      </p:sp>
    </p:spTree>
    <p:extLst>
      <p:ext uri="{BB962C8B-B14F-4D97-AF65-F5344CB8AC3E}">
        <p14:creationId xmlns:p14="http://schemas.microsoft.com/office/powerpoint/2010/main" val="38539576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A702ED-6216-E0F1-B564-2464859C84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0"/>
            <a:ext cx="11049000" cy="1325563"/>
          </a:xfrm>
        </p:spPr>
        <p:txBody>
          <a:bodyPr/>
          <a:lstStyle/>
          <a:p>
            <a:r>
              <a:rPr lang="en-US" dirty="0"/>
              <a:t>AI Stewardship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B4108A-B02C-4D2B-B2B3-37A06F4B80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500" y="933407"/>
            <a:ext cx="11049000" cy="4599185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00000"/>
              </a:lnSpc>
            </a:pPr>
            <a:r>
              <a:rPr lang="en-US" dirty="0"/>
              <a:t>Demonstrating AI reliability through rigorous testing and verification processes to confirm that AI deployments perform consistently and responsibly.</a:t>
            </a:r>
          </a:p>
          <a:p>
            <a:pPr marL="0" indent="0">
              <a:lnSpc>
                <a:spcPct val="100000"/>
              </a:lnSpc>
            </a:pPr>
            <a:r>
              <a:rPr lang="en-US" dirty="0"/>
              <a:t>What does this mean?</a:t>
            </a:r>
          </a:p>
          <a:p>
            <a:pPr marL="457200" indent="-4572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dirty="0"/>
              <a:t>AI algorithm reproducibility</a:t>
            </a:r>
          </a:p>
          <a:p>
            <a:pPr marL="457200" indent="-4572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dirty="0"/>
              <a:t>Data privacy</a:t>
            </a:r>
          </a:p>
          <a:p>
            <a:pPr marL="457200" indent="-4572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dirty="0"/>
              <a:t>Model transparency</a:t>
            </a:r>
          </a:p>
          <a:p>
            <a:pPr marL="457200" indent="-4572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dirty="0"/>
              <a:t>Oversight</a:t>
            </a:r>
          </a:p>
          <a:p>
            <a:pPr marL="457200" indent="-4572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dirty="0"/>
              <a:t>Ethical analysis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C78C6A-80A8-48C8-AC68-D67FB66D53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13</a:t>
            </a:fld>
            <a:endParaRPr lang="en-US" sz="1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D6A70A4-74BA-38A7-C544-5BF825CB0735}"/>
              </a:ext>
            </a:extLst>
          </p:cNvPr>
          <p:cNvSpPr txBox="1"/>
          <p:nvPr/>
        </p:nvSpPr>
        <p:spPr>
          <a:xfrm>
            <a:off x="571500" y="5555261"/>
            <a:ext cx="609783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</a:t>
            </a:r>
            <a:r>
              <a:rPr lang="en-US" dirty="0" err="1"/>
              <a:t>stewardshipai.org</a:t>
            </a:r>
            <a:r>
              <a:rPr lang="en-US" dirty="0"/>
              <a:t>/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435AC1E-B0C5-DAD7-1E49-A120E3080242}"/>
              </a:ext>
            </a:extLst>
          </p:cNvPr>
          <p:cNvSpPr txBox="1"/>
          <p:nvPr/>
        </p:nvSpPr>
        <p:spPr>
          <a:xfrm>
            <a:off x="5748688" y="2109566"/>
            <a:ext cx="6323591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It also means: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Understanding AI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Educating how AI changes our lives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Promoting responsible AI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Understanding Risks</a:t>
            </a:r>
          </a:p>
        </p:txBody>
      </p:sp>
    </p:spTree>
    <p:extLst>
      <p:ext uri="{BB962C8B-B14F-4D97-AF65-F5344CB8AC3E}">
        <p14:creationId xmlns:p14="http://schemas.microsoft.com/office/powerpoint/2010/main" val="31789196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B3A6F-B03C-002E-3406-6A49AEFDD4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-2305"/>
            <a:ext cx="11049000" cy="1325563"/>
          </a:xfrm>
        </p:spPr>
        <p:txBody>
          <a:bodyPr/>
          <a:lstStyle/>
          <a:p>
            <a:r>
              <a:rPr lang="en-US" dirty="0"/>
              <a:t>LLM Security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845D75-A296-37E1-0B25-02BAEC9C1B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500" y="943338"/>
            <a:ext cx="11049000" cy="4786658"/>
          </a:xfrm>
        </p:spPr>
        <p:txBody>
          <a:bodyPr>
            <a:normAutofit fontScale="62500" lnSpcReduction="20000"/>
          </a:bodyPr>
          <a:lstStyle/>
          <a:p>
            <a:pPr marL="0" indent="0">
              <a:lnSpc>
                <a:spcPct val="100000"/>
              </a:lnSpc>
            </a:pPr>
            <a:r>
              <a:rPr lang="en-US" dirty="0"/>
              <a:t>How do you know if your favorite LLM is safe to use?</a:t>
            </a:r>
          </a:p>
          <a:p>
            <a:pPr marL="0" indent="0">
              <a:lnSpc>
                <a:spcPct val="100000"/>
              </a:lnSpc>
            </a:pPr>
            <a:r>
              <a:rPr lang="en-US" dirty="0"/>
              <a:t>As LLMs become more accessible to everyday users, they also become more exposed to the risk of adversarial misuse.</a:t>
            </a:r>
          </a:p>
          <a:p>
            <a:pPr marL="0" indent="0">
              <a:lnSpc>
                <a:spcPct val="100000"/>
              </a:lnSpc>
            </a:pPr>
            <a:r>
              <a:rPr lang="en-US" dirty="0"/>
              <a:t>Risks in LLMs - the model’s vulnerability to intentional attacks by adversaries</a:t>
            </a:r>
          </a:p>
          <a:p>
            <a:pPr marL="457200" indent="-4572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Backdoor attacks – hidden triggers, corrupted data inserted during training</a:t>
            </a:r>
          </a:p>
          <a:p>
            <a:pPr marL="457200" indent="-4572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Prompt injection – inputs manipulated to force AI actions (e.g., jailbreaks)</a:t>
            </a:r>
          </a:p>
          <a:p>
            <a:pPr marL="457200" indent="-4572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dirty="0"/>
              <a:t>Data poisoning – malicious data during pretraining/fine-tuning</a:t>
            </a:r>
          </a:p>
          <a:p>
            <a:pPr marL="457200" indent="-4572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dirty="0"/>
              <a:t>Privacy leakage</a:t>
            </a:r>
          </a:p>
          <a:p>
            <a:pPr marL="457200" indent="-4572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dirty="0"/>
              <a:t>Adversarial attacks</a:t>
            </a:r>
          </a:p>
          <a:p>
            <a:pPr marL="457200" indent="-4572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dirty="0"/>
              <a:t>Model inversion/data reconstruction – studying the LLM outputs</a:t>
            </a:r>
          </a:p>
          <a:p>
            <a:pPr marL="457200" indent="-4572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Hacked accounts</a:t>
            </a:r>
          </a:p>
          <a:p>
            <a:pPr marL="457200" indent="-4572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High jacking – influencing the LLM outputs</a:t>
            </a:r>
          </a:p>
          <a:p>
            <a:pPr marL="457200" indent="-4572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dirty="0"/>
              <a:t>Denial of servers attacks</a:t>
            </a:r>
          </a:p>
          <a:p>
            <a:pPr marL="457200" indent="-4572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dirty="0"/>
              <a:t>Insecure plugins – pathways created to unauthorized access</a:t>
            </a:r>
          </a:p>
          <a:p>
            <a:pPr marL="0" indent="0">
              <a:lnSpc>
                <a:spcPct val="100000"/>
              </a:lnSpc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75ECDE-3C70-02CA-22CF-DAC9AD2D68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14</a:t>
            </a:fld>
            <a:endParaRPr lang="en-US" sz="1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266A58-B12A-7352-50F1-00CB91EB5ACF}"/>
              </a:ext>
            </a:extLst>
          </p:cNvPr>
          <p:cNvSpPr txBox="1"/>
          <p:nvPr/>
        </p:nvSpPr>
        <p:spPr>
          <a:xfrm>
            <a:off x="571500" y="5729996"/>
            <a:ext cx="609783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</a:t>
            </a:r>
            <a:r>
              <a:rPr lang="en-US" dirty="0" err="1"/>
              <a:t>arxiv.org</a:t>
            </a:r>
            <a:r>
              <a:rPr lang="en-US" dirty="0"/>
              <a:t>/html/2509.10655v1</a:t>
            </a:r>
          </a:p>
        </p:txBody>
      </p:sp>
    </p:spTree>
    <p:extLst>
      <p:ext uri="{BB962C8B-B14F-4D97-AF65-F5344CB8AC3E}">
        <p14:creationId xmlns:p14="http://schemas.microsoft.com/office/powerpoint/2010/main" val="33772854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F878F5-A32D-5FE6-47A5-27CB630245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0"/>
            <a:ext cx="11049000" cy="1325563"/>
          </a:xfrm>
        </p:spPr>
        <p:txBody>
          <a:bodyPr/>
          <a:lstStyle/>
          <a:p>
            <a:r>
              <a:rPr lang="en-US" dirty="0"/>
              <a:t>Mitigating Risks?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FA9620-2312-FFD2-8108-E4DF35D3F1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500" y="1325563"/>
            <a:ext cx="11049000" cy="4707247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Red Team vs Blue Team – try to break it. Then, try to fix it.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Digital twins for safety – models that regulate orchestration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Safety RAGs – semantic RAG, vector search, enhanced transparency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Data protection (input/output)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Risk Management Frameworks</a:t>
            </a:r>
          </a:p>
          <a:p>
            <a:pPr marL="914400" lvl="1" indent="-457200"/>
            <a:r>
              <a:rPr lang="en-US" b="1" dirty="0"/>
              <a:t>AI RMF Profile on Trustworthy AI in Critical Infrastructure</a:t>
            </a:r>
          </a:p>
          <a:p>
            <a:pPr marL="914400" lvl="1" indent="-457200"/>
            <a:r>
              <a:rPr lang="en-US" b="1" dirty="0"/>
              <a:t>Measurement, tolerance, prioritization</a:t>
            </a:r>
          </a:p>
          <a:p>
            <a:pPr marL="914400" lvl="1" indent="-457200"/>
            <a:r>
              <a:rPr lang="en-US" b="1" dirty="0"/>
              <a:t>Beyond building trust; validation, explainable &amp; interpretable</a:t>
            </a:r>
            <a:endParaRPr lang="en-US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BEB168-56B4-4F9F-8C78-46F486BD51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15</a:t>
            </a:fld>
            <a:endParaRPr lang="en-US" sz="1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5BD6ED7-8914-940D-6F72-D853175E94D8}"/>
              </a:ext>
            </a:extLst>
          </p:cNvPr>
          <p:cNvSpPr txBox="1"/>
          <p:nvPr/>
        </p:nvSpPr>
        <p:spPr>
          <a:xfrm>
            <a:off x="2367249" y="5716430"/>
            <a:ext cx="60978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For a good resource, see</a:t>
            </a:r>
          </a:p>
          <a:p>
            <a:r>
              <a:rPr lang="en-US" dirty="0">
                <a:hlinkClick r:id="rId3"/>
              </a:rPr>
              <a:t>https://www.nist.gov/itl/ai-risk-management-framework</a:t>
            </a:r>
            <a:endParaRPr lang="en-US" dirty="0"/>
          </a:p>
          <a:p>
            <a:r>
              <a:rPr lang="en-US" dirty="0">
                <a:hlinkClick r:id="rId4"/>
              </a:rPr>
              <a:t>https://nvlpubs.nist.gov/nistpubs/ai/NIST.AI.100-1.pdf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53588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3BDBB11-393D-AA1C-ECF4-C5C6715EF6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147" y="1244896"/>
            <a:ext cx="6150507" cy="543682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C6D9B20-085B-C4DF-77CD-924854F0AC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0"/>
            <a:ext cx="110490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Lifecycle and Key Dimensions of an AI System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FBC240-61A2-1E46-3375-9051C2B63A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39788" y="1325407"/>
            <a:ext cx="6312665" cy="4207185"/>
          </a:xfrm>
        </p:spPr>
        <p:txBody>
          <a:bodyPr/>
          <a:lstStyle/>
          <a:p>
            <a:pPr marL="0" indent="0">
              <a:lnSpc>
                <a:spcPct val="100000"/>
              </a:lnSpc>
            </a:pPr>
            <a:r>
              <a:rPr lang="en-US" dirty="0"/>
              <a:t>The two inner circles show AI systems’ key dimensions</a:t>
            </a:r>
          </a:p>
          <a:p>
            <a:r>
              <a:rPr lang="en-US" dirty="0"/>
              <a:t>outer circle shows AI lifecycle stages</a:t>
            </a:r>
          </a:p>
          <a:p>
            <a:pPr marL="0" indent="0">
              <a:lnSpc>
                <a:spcPct val="100000"/>
              </a:lnSpc>
            </a:pPr>
            <a:r>
              <a:rPr lang="en-US" dirty="0"/>
              <a:t>risk management efforts start with the Plan and Design function in the application context and are performed throughout the AI system lifecycle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C72EE2-66DC-BC6D-A1C6-611AC5A207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16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1479257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30E623-C15D-ADDC-91A4-CD6499C0E5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0"/>
            <a:ext cx="11049000" cy="1325563"/>
          </a:xfrm>
        </p:spPr>
        <p:txBody>
          <a:bodyPr/>
          <a:lstStyle/>
          <a:p>
            <a:r>
              <a:rPr lang="en-US" dirty="0"/>
              <a:t>Wrap-up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66B6DE-02A1-E655-03C9-DF61E5EA22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500" y="1325563"/>
            <a:ext cx="11049000" cy="4707247"/>
          </a:xfrm>
        </p:spPr>
        <p:txBody>
          <a:bodyPr/>
          <a:lstStyle/>
          <a:p>
            <a:r>
              <a:rPr lang="en-US" dirty="0"/>
              <a:t>For accelerator technologies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MPS systems are not perfect – things still go wrong</a:t>
            </a:r>
          </a:p>
          <a:p>
            <a:pPr marL="914400" lvl="1" indent="-457200"/>
            <a:r>
              <a:rPr lang="en-US" dirty="0"/>
              <a:t>AI can help, although we must protect ourselves from it helping too much</a:t>
            </a:r>
          </a:p>
          <a:p>
            <a:pPr marL="914400" lvl="1" indent="-457200"/>
            <a:r>
              <a:rPr lang="en-US" dirty="0"/>
              <a:t>AI is vulnerable</a:t>
            </a:r>
          </a:p>
          <a:p>
            <a:pPr marL="914400" lvl="1" indent="-457200"/>
            <a:r>
              <a:rPr lang="en-US" dirty="0"/>
              <a:t>AI itself can be used to regulate all the agents in the control loop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The AI community is building frameworks and systems that will make AI safer and more secure </a:t>
            </a:r>
          </a:p>
          <a:p>
            <a:pPr marL="0" indent="0"/>
            <a:endParaRPr lang="en-US" dirty="0"/>
          </a:p>
          <a:p>
            <a:pPr marL="0" indent="0"/>
            <a:r>
              <a:rPr lang="en-US" dirty="0"/>
              <a:t>Thank You!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7F56AB-737A-AF6E-69FB-5CB6CDE177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17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1045681123"/>
      </p:ext>
    </p:extLst>
  </p:cSld>
  <p:clrMapOvr>
    <a:masterClrMapping/>
  </p:clrMapOvr>
</p:sld>
</file>

<file path=ppt/theme/theme1.xml><?xml version="1.0" encoding="utf-8"?>
<a:theme xmlns:a="http://schemas.openxmlformats.org/drawingml/2006/main" name="BNL">
  <a:themeElements>
    <a:clrScheme name="BNL Color Palett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05C78"/>
      </a:accent1>
      <a:accent2>
        <a:srgbClr val="00ADDC"/>
      </a:accent2>
      <a:accent3>
        <a:srgbClr val="B2D33B"/>
      </a:accent3>
      <a:accent4>
        <a:srgbClr val="F68B1F"/>
      </a:accent4>
      <a:accent5>
        <a:srgbClr val="B72467"/>
      </a:accent5>
      <a:accent6>
        <a:srgbClr val="FFCD34"/>
      </a:accent6>
      <a:hlink>
        <a:srgbClr val="4881C3"/>
      </a:hlink>
      <a:folHlink>
        <a:srgbClr val="51499E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5" id="{02B1611D-C42F-0A41-BAED-D3B41970EBE3}" vid="{7E203859-C242-EE45-BB6D-C700A593D73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BNL</Template>
  <TotalTime>22584</TotalTime>
  <Words>1538</Words>
  <Application>Microsoft Macintosh PowerPoint</Application>
  <PresentationFormat>Widescreen</PresentationFormat>
  <Paragraphs>231</Paragraphs>
  <Slides>17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0" baseType="lpstr">
      <vt:lpstr>Arial</vt:lpstr>
      <vt:lpstr>Calibri</vt:lpstr>
      <vt:lpstr>BNL</vt:lpstr>
      <vt:lpstr>Safety and Security of ML/AI for Accelerators</vt:lpstr>
      <vt:lpstr>We want to use this to control our Beams?</vt:lpstr>
      <vt:lpstr>PowerPoint Presentation</vt:lpstr>
      <vt:lpstr>Topics</vt:lpstr>
      <vt:lpstr>PowerPoint Presentation</vt:lpstr>
      <vt:lpstr>Protecting accelerators</vt:lpstr>
      <vt:lpstr>Traditional Dependability Analysis</vt:lpstr>
      <vt:lpstr>Protecting accelerators</vt:lpstr>
      <vt:lpstr>Now add AI/ML – what changes?</vt:lpstr>
      <vt:lpstr>Comparing AI to a human operator</vt:lpstr>
      <vt:lpstr>AI as a manager? Anthropic experiment</vt:lpstr>
      <vt:lpstr>To the AI experts, what is AI Safety?</vt:lpstr>
      <vt:lpstr>AI Stewardship</vt:lpstr>
      <vt:lpstr>LLM Security</vt:lpstr>
      <vt:lpstr>Mitigating Risks?</vt:lpstr>
      <vt:lpstr>Lifecycle and Key Dimensions of an AI System</vt:lpstr>
      <vt:lpstr>Wrap-up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Brown, Kevin A</dc:creator>
  <cp:keywords/>
  <dc:description/>
  <cp:lastModifiedBy>Brown, Kevin A</cp:lastModifiedBy>
  <cp:revision>15</cp:revision>
  <dcterms:created xsi:type="dcterms:W3CDTF">2025-04-22T20:21:03Z</dcterms:created>
  <dcterms:modified xsi:type="dcterms:W3CDTF">2026-04-23T06:33:47Z</dcterms:modified>
  <cp:category/>
</cp:coreProperties>
</file>