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6"/>
  </p:notesMasterIdLst>
  <p:sldIdLst>
    <p:sldId id="374" r:id="rId5"/>
    <p:sldId id="379" r:id="rId6"/>
    <p:sldId id="450" r:id="rId7"/>
    <p:sldId id="356" r:id="rId8"/>
    <p:sldId id="463" r:id="rId9"/>
    <p:sldId id="480" r:id="rId10"/>
    <p:sldId id="476" r:id="rId11"/>
    <p:sldId id="468" r:id="rId12"/>
    <p:sldId id="482" r:id="rId13"/>
    <p:sldId id="477" r:id="rId14"/>
    <p:sldId id="479" r:id="rId15"/>
    <p:sldId id="481" r:id="rId16"/>
    <p:sldId id="489" r:id="rId17"/>
    <p:sldId id="484" r:id="rId18"/>
    <p:sldId id="487" r:id="rId19"/>
    <p:sldId id="490" r:id="rId20"/>
    <p:sldId id="478" r:id="rId21"/>
    <p:sldId id="486" r:id="rId22"/>
    <p:sldId id="493" r:id="rId23"/>
    <p:sldId id="495" r:id="rId24"/>
    <p:sldId id="256" r:id="rId25"/>
    <p:sldId id="492" r:id="rId26"/>
    <p:sldId id="485" r:id="rId27"/>
    <p:sldId id="494" r:id="rId28"/>
    <p:sldId id="491" r:id="rId29"/>
    <p:sldId id="483" r:id="rId30"/>
    <p:sldId id="355" r:id="rId31"/>
    <p:sldId id="471" r:id="rId32"/>
    <p:sldId id="472" r:id="rId33"/>
    <p:sldId id="473" r:id="rId34"/>
    <p:sldId id="474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0A14"/>
    <a:srgbClr val="071833"/>
    <a:srgbClr val="061738"/>
    <a:srgbClr val="0617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069"/>
    <p:restoredTop sz="94647"/>
  </p:normalViewPr>
  <p:slideViewPr>
    <p:cSldViewPr snapToGrid="0">
      <p:cViewPr varScale="1">
        <p:scale>
          <a:sx n="60" d="100"/>
          <a:sy n="60" d="100"/>
        </p:scale>
        <p:origin x="38" y="58"/>
      </p:cViewPr>
      <p:guideLst/>
    </p:cSldViewPr>
  </p:slideViewPr>
  <p:outlineViewPr>
    <p:cViewPr>
      <p:scale>
        <a:sx n="33" d="100"/>
        <a:sy n="33" d="100"/>
      </p:scale>
      <p:origin x="0" y="-1552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5D8A0F-DC46-EC40-B599-4913F9FD5023}" type="datetimeFigureOut">
              <a:rPr lang="en-US" smtClean="0"/>
              <a:t>9/2/2026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925182-D8AD-EB40-8B3C-5A4A9353FA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5911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925182-D8AD-EB40-8B3C-5A4A9353FAF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7233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5870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5DB4F4-4900-902B-7358-AB5DE9955B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75E931-1E34-7D9E-283D-B852302822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7DB15F-A7BE-7AC4-A01E-3F11E8C786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08E459-59A9-A2BB-211D-B8E4C89A2E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89732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9E2F0B-5631-96D8-36E4-E71516242B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F75076-C8DF-6250-BE42-7491113D7D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96ED86-6F01-0A81-68B1-E8A92688EC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E4132C-DF5E-2E44-992E-B2328C6E3B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57814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FB6875-C150-6D88-7F6C-24426FF83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244FA7-0173-14C3-ADC8-8232352466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B2697C-457A-4BBD-303E-EE206793B6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3593DE-37EC-DEFF-24E9-3041A3CC75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37088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9457CF-7C53-D416-2387-050BE025A4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DABC64-A27C-F14E-0B5D-AF69F33F26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B1DB59-981C-16FF-8EB2-CA4BEF4262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C44CF2-2E76-86C4-8C68-B500ED12F2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9979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47B961-8758-6EF3-19EE-D6BCB2EC7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118C0C-EA8B-8D3B-F1FA-DFD2F7649E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4DAF7E-DEA5-5317-5CF0-8FF58FDBEE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B9C671-8253-F1A4-B3BF-738A3D8D19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313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47B961-8758-6EF3-19EE-D6BCB2EC7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118C0C-EA8B-8D3B-F1FA-DFD2F7649E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4DAF7E-DEA5-5317-5CF0-8FF58FDBEE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B9C671-8253-F1A4-B3BF-738A3D8D19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6947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47B961-8758-6EF3-19EE-D6BCB2EC7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118C0C-EA8B-8D3B-F1FA-DFD2F7649E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4DAF7E-DEA5-5317-5CF0-8FF58FDBEE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B9C671-8253-F1A4-B3BF-738A3D8D19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8131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04884A-50E9-A174-A4C7-73B07476AF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5AC0B89-507F-855F-7C29-CFD42E6C49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1C8DA5-51FE-DEDF-7D11-EB0585D9AE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2B8DE8-A46E-65B5-CDFD-26FD45CC83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32607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47B961-8758-6EF3-19EE-D6BCB2EC7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118C0C-EA8B-8D3B-F1FA-DFD2F7649E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4DAF7E-DEA5-5317-5CF0-8FF58FDBEE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B9C671-8253-F1A4-B3BF-738A3D8D19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29398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47B961-8758-6EF3-19EE-D6BCB2EC7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118C0C-EA8B-8D3B-F1FA-DFD2F7649E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4DAF7E-DEA5-5317-5CF0-8FF58FDBEE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B9C671-8253-F1A4-B3BF-738A3D8D19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7157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5BAB7-0983-B434-66CC-35A5FE4546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BC8560-363F-772C-B622-4D2F8288B4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1118E7-F7A4-B10D-F3B1-72927C2B07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17C121-8474-CABF-2243-DC8EF6C435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64714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dirty="0"/>
              <a:t>Companion to the previous slide. Abhishek's lattice viewer already exists — this slide is about what the joint effort adds on top of it.</a:t>
            </a:r>
          </a:p>
          <a:p>
            <a:endParaRPr dirty="0"/>
          </a:p>
          <a:p>
            <a:r>
              <a:rPr dirty="0"/>
              <a:t>Three points to land:</a:t>
            </a:r>
          </a:p>
          <a:p>
            <a:r>
              <a:rPr dirty="0"/>
              <a:t>1. The middle layer. The visualizer consumes physics-meaningful quantities — phase advance, normalized rms emittance, matched Twiss, machine-state snapshots. </a:t>
            </a:r>
            <a:endParaRPr lang="en-US" dirty="0"/>
          </a:p>
          <a:p>
            <a:r>
              <a:rPr dirty="0"/>
              <a:t>2. Geometric fidelity. Not schematic lattice elements but the as-built warm front end, so a loss pattern is a place on the machine rather than a row in a table. </a:t>
            </a:r>
            <a:endParaRPr lang="en-US" dirty="0"/>
          </a:p>
          <a:p>
            <a:r>
              <a:rPr dirty="0"/>
              <a:t>3. Generality. The rendering engine (</a:t>
            </a:r>
            <a:r>
              <a:rPr lang="en-US" dirty="0" err="1"/>
              <a:t>VisPy</a:t>
            </a:r>
            <a:r>
              <a:rPr dirty="0"/>
              <a:t> + PySide6, GPU depth testing, command-string control layer). The Booster image is the current prototype reading a MAD-X lattice.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47B961-8758-6EF3-19EE-D6BCB2EC7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118C0C-EA8B-8D3B-F1FA-DFD2F7649E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4DAF7E-DEA5-5317-5CF0-8FF58FDBEE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B9C671-8253-F1A4-B3BF-738A3D8D19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91991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47B961-8758-6EF3-19EE-D6BCB2EC7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118C0C-EA8B-8D3B-F1FA-DFD2F7649E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4DAF7E-DEA5-5317-5CF0-8FF58FDBEE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B9C671-8253-F1A4-B3BF-738A3D8D19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34751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47B961-8758-6EF3-19EE-D6BCB2EC7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118C0C-EA8B-8D3B-F1FA-DFD2F7649E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4DAF7E-DEA5-5317-5CF0-8FF58FDBEE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B9C671-8253-F1A4-B3BF-738A3D8D19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9932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47B961-8758-6EF3-19EE-D6BCB2EC7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118C0C-EA8B-8D3B-F1FA-DFD2F7649E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4DAF7E-DEA5-5317-5CF0-8FF58FDBEE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B9C671-8253-F1A4-B3BF-738A3D8D19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93902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925182-D8AD-EB40-8B3C-5A4A9353FAF7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69385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0F8465-E462-84E3-8822-D40CBE51C5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C57B13-3452-4D60-2448-A3A4EE7CA5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592947-FA9A-CAA1-80B1-53FC30B820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D2C567-A1A3-9F2D-543E-8C33B0CC4F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32774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8A3ED-A897-FEDC-425B-A9945B5FF3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08352E-360E-0947-8F4D-629940F526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15D6B8-D497-1FA5-DD1C-F60C42B60E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E0D760-1155-F8DD-4598-3DBC700C7D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8203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8D1024-4FB0-86A3-5A1E-39F491AB9D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FB9684-8DA4-4292-3E5F-8624E32270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E1C4B2-DA6D-9969-0511-DE954DA3F3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8F0CAD-C6FB-D57F-76B4-C3B6B77633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0989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F33CC0-E099-2CE4-5E2E-FF8C3E6229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B3DCABC-5A31-C273-8731-478C3B9287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257562-F025-1BA2-4C6C-CF239794EB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54AF23-DAA1-6DFD-D536-8768733A40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3820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8D5E3-BDF2-BFDB-B9B8-3F9E6B9898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4CBDAE-1EC0-E4BC-6A01-7E2D22DD6E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D632BD-325F-5C23-727C-AACC974CE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A058-57D4-CB49-86C8-73A20DD7715F}" type="datetimeFigureOut">
              <a:rPr lang="en-US" smtClean="0"/>
              <a:t>9/2/2026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A4B7B-B909-F9AF-8001-3605F4BF9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0E14EF-3263-36EE-D018-96FA268F7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1B84B-B3E5-494A-8A45-60F961ABDA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524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94944-4B51-CAF9-0D3A-65885C7B9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EC4A6A-5DA4-29DC-919E-07AD50F5E5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532875-1460-7B25-F958-D2252D2DAD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A058-57D4-CB49-86C8-73A20DD7715F}" type="datetimeFigureOut">
              <a:rPr lang="en-US" smtClean="0"/>
              <a:t>9/2/2026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A5DEF4-BF69-9CF7-564B-6A16EA03C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89837A-12B6-769F-CC97-6E9F3D718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1B84B-B3E5-494A-8A45-60F961ABDA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2794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B5E530-6031-B2FB-99D2-BC70106A9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D74072-AA66-8D7E-B36C-2BE620CCC1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1F8815-0F1D-F121-2C05-080C8F722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A058-57D4-CB49-86C8-73A20DD7715F}" type="datetimeFigureOut">
              <a:rPr lang="en-US" smtClean="0"/>
              <a:t>9/2/2026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97264E-EF25-D0C2-EC55-F2D980389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7B2C96-9FAA-467B-E659-041A55BC9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1B84B-B3E5-494A-8A45-60F961ABDA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66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4CC4E-F8E2-0850-4C66-6F48FAB5B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04B5EC-43F9-3B45-BA4F-44E3427664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443213-8D99-861A-D22A-4093E7A0CC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4CB663-7E2A-AC1B-B79E-1B261F5DE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A058-57D4-CB49-86C8-73A20DD7715F}" type="datetimeFigureOut">
              <a:rPr lang="en-US" smtClean="0"/>
              <a:t>9/2/2026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6F4560-4873-3EB7-8373-881AC4C3D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AF1C8B-1881-3FDC-BF45-AD3FDDA536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1B84B-B3E5-494A-8A45-60F961ABDA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9503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69913-6DE2-63DE-F642-490F9E8D65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0B6826-5EC1-68BB-E02D-59685F6D85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4125B6-C6D0-8668-F463-8BCBE745B9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3BEDEE-773B-E033-CC15-14FE2358ED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860CDC-5BEE-F25C-67B0-770EEDB753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0A1732-2B2A-8E88-98C1-416E32CC0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A058-57D4-CB49-86C8-73A20DD7715F}" type="datetimeFigureOut">
              <a:rPr lang="en-US" smtClean="0"/>
              <a:t>9/2/2026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5C2DE1-4F03-4288-8DB4-5C578081E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DF5B9D-5749-C7BD-45B1-D9A8E551C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1B84B-B3E5-494A-8A45-60F961ABDA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1356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BB9B30-0B77-D9A2-6114-9C55688E66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2068DA-D111-E9FD-45E0-080A37649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A058-57D4-CB49-86C8-73A20DD7715F}" type="datetimeFigureOut">
              <a:rPr lang="en-US" smtClean="0"/>
              <a:t>9/2/2026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6B6DFF-E26C-FF0A-0056-9B3E15588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764A65-7DFC-DEF7-5519-3576AA0A5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1B84B-B3E5-494A-8A45-60F961ABDA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8894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EC01E4-BCBF-D758-1882-6DD4908DD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A058-57D4-CB49-86C8-73A20DD7715F}" type="datetimeFigureOut">
              <a:rPr lang="en-US" smtClean="0"/>
              <a:t>9/2/2026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4F59F24-3575-9C97-AC86-19052CB17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9F26F5-422B-1368-40C6-E2D5CEDAF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1B84B-B3E5-494A-8A45-60F961ABDA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507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CC1668-EA03-148E-FE53-07A61CDAC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386629-8331-7002-594C-1841F7BED7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D7F10E-E2EE-E55A-1AB5-277836B611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9B419C-AB9A-9102-9CA4-231130BEA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A058-57D4-CB49-86C8-73A20DD7715F}" type="datetimeFigureOut">
              <a:rPr lang="en-US" smtClean="0"/>
              <a:t>9/2/2026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6606C5-37A9-010E-603F-843E43784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2A436A-BE36-4F4C-3308-07663249A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1B84B-B3E5-494A-8A45-60F961ABDA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087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DE087-70D3-BAB1-C7D3-94E9DF819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52242E-2479-4488-5D9F-11912AD95A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7ECBE-3CA1-D179-F403-84067D9954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E56A43-68E0-9625-3DD2-1D0AF153A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A058-57D4-CB49-86C8-73A20DD7715F}" type="datetimeFigureOut">
              <a:rPr lang="en-US" smtClean="0"/>
              <a:t>9/2/2026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F82D27-9512-3311-F80C-D763793B5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1EF8A2-C262-55D7-C699-D65EBABB8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1B84B-B3E5-494A-8A45-60F961ABDA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180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30F86-CF8E-A922-8096-FC2B0E9A3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33E81C-AAB6-B109-4D1F-6C16FC56B0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DEBA8D-B982-B7ED-2390-0EC270FEB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A058-57D4-CB49-86C8-73A20DD7715F}" type="datetimeFigureOut">
              <a:rPr lang="en-US" smtClean="0"/>
              <a:t>9/2/2026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0280F5-6C6C-A56B-ABE4-9105E2FFF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23145B-1A93-BB98-5369-66FF095BC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1B84B-B3E5-494A-8A45-60F961ABDA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6118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15525E-A9BD-F00A-87DD-D4F9E4E8CF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F1BAA6-36CA-CD59-55C0-A8F4F01C6D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1DAAFB-785B-053C-163E-726E3D64A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A058-57D4-CB49-86C8-73A20DD7715F}" type="datetimeFigureOut">
              <a:rPr lang="en-US" smtClean="0"/>
              <a:t>9/2/2026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5B8A6B-23D9-B8DF-C126-E0D9A245C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21256B-616C-0A6F-76B7-B2C3B9B6B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1B84B-B3E5-494A-8A45-60F961ABDA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34641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-light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056F1D6D-26C8-AC5C-A07B-69301038733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2530888"/>
            <a:ext cx="10003536" cy="2388558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>
            <a:lvl1pPr>
              <a:lnSpc>
                <a:spcPct val="90000"/>
              </a:lnSpc>
              <a:defRPr sz="63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r>
              <a:rPr lang="en-US" dirty="0"/>
              <a:t>Presentation title</a:t>
            </a:r>
            <a:br>
              <a:rPr lang="en-US" dirty="0"/>
            </a:br>
            <a:r>
              <a:rPr lang="en-US" dirty="0"/>
              <a:t>placeholder text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90BF925A-4769-8F5E-E189-BA9570FDBF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14401" y="5115756"/>
            <a:ext cx="10003536" cy="27847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marL="11113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tabLst/>
              <a:defRPr lang="en-US" sz="2000" b="1" i="0" kern="1200" spc="0" baseline="0" dirty="0">
                <a:solidFill>
                  <a:schemeClr val="bg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FAD9049D-EF89-EE33-32BB-A63D80B3DF9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399" y="5394233"/>
            <a:ext cx="10003537" cy="27847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marL="0" indent="7938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tabLst/>
              <a:defRPr lang="en-US" sz="1600" b="0" i="0" kern="1200" spc="-20" baseline="0" dirty="0">
                <a:solidFill>
                  <a:schemeClr val="bg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E7453D-6C1B-3ABD-39FF-9C11A644112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4400" y="2175056"/>
            <a:ext cx="10003536" cy="23632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>
            <a:noAutofit/>
          </a:bodyPr>
          <a:lstStyle>
            <a:lvl1pPr marL="0" indent="7938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tabLst/>
              <a:defRPr lang="en-US" sz="1600" b="0" i="0" kern="1200" spc="-20" baseline="0" dirty="0">
                <a:solidFill>
                  <a:schemeClr val="bg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Month Day, Year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3578A7C-428E-4D58-E4FB-CC0CFCB97EDB}"/>
              </a:ext>
            </a:extLst>
          </p:cNvPr>
          <p:cNvSpPr/>
          <p:nvPr userDrawn="1"/>
        </p:nvSpPr>
        <p:spPr>
          <a:xfrm>
            <a:off x="914399" y="2484850"/>
            <a:ext cx="1399032" cy="27432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100000">
                <a:schemeClr val="accent6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8D5A5C-8820-F08B-5D55-E18FD6A1FD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39AD4CB-104F-F848-16CF-DC0A0E44413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18" name="Slide Number Placeholder 9">
            <a:extLst>
              <a:ext uri="{FF2B5EF4-FFF2-40B4-BE49-F238E27FC236}">
                <a16:creationId xmlns:a16="http://schemas.microsoft.com/office/drawing/2014/main" id="{EF124446-7161-EF45-2ACA-DE7945170F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9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Date Placeholder 3">
            <a:extLst>
              <a:ext uri="{FF2B5EF4-FFF2-40B4-BE49-F238E27FC236}">
                <a16:creationId xmlns:a16="http://schemas.microsoft.com/office/drawing/2014/main" id="{84D92C9B-F9E4-7D13-5A3E-E118097CC4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65760" y="6357618"/>
            <a:ext cx="675368" cy="365760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>
              <a:defRPr sz="900" smtClean="0">
                <a:solidFill>
                  <a:schemeClr val="bg1"/>
                </a:solidFill>
                <a:latin typeface="Helvetica" charset="0"/>
                <a:cs typeface="ＭＳ Ｐゴシック" charset="0"/>
              </a:defRPr>
            </a:lvl1pPr>
          </a:lstStyle>
          <a:p>
            <a:pPr>
              <a:defRPr/>
            </a:pPr>
            <a:fld id="{042D7D30-F68A-3C45-AFF5-E6635D8B3D41}" type="datetime1">
              <a:rPr lang="en-US" smtClean="0"/>
              <a:t>9/2/2026</a:t>
            </a:fld>
            <a:endParaRPr lang="en-US" dirty="0"/>
          </a:p>
        </p:txBody>
      </p:sp>
      <p:sp>
        <p:nvSpPr>
          <p:cNvPr id="26" name="Footer Placeholder 8">
            <a:extLst>
              <a:ext uri="{FF2B5EF4-FFF2-40B4-BE49-F238E27FC236}">
                <a16:creationId xmlns:a16="http://schemas.microsoft.com/office/drawing/2014/main" id="{B073A463-2C5F-A69A-4FC0-6AD4C03D0E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3212" y="6356350"/>
            <a:ext cx="4542643" cy="365760"/>
          </a:xfrm>
          <a:prstGeom prst="rect">
            <a:avLst/>
          </a:prstGeom>
        </p:spPr>
        <p:txBody>
          <a:bodyPr lIns="0" tIns="0" rIns="0" bIns="0" anchor="b"/>
          <a:lstStyle>
            <a:lvl1pPr marL="0" algn="l" defTabSz="914400" rtl="0" eaLnBrk="1" latinLnBrk="0" hangingPunct="1">
              <a:defRPr lang="en-US" sz="900" kern="1200" smtClean="0">
                <a:solidFill>
                  <a:schemeClr val="bg1"/>
                </a:solidFill>
                <a:latin typeface="Helvetica" charset="0"/>
                <a:ea typeface="+mn-ea"/>
                <a:cs typeface="ＭＳ Ｐゴシック" charset="0"/>
              </a:defRPr>
            </a:lvl1pPr>
          </a:lstStyle>
          <a:p>
            <a:pPr>
              <a:defRPr/>
            </a:pPr>
            <a:r>
              <a:rPr lang="en-US" dirty="0"/>
              <a:t>Presenter Name | Presentation Title or Meeting Title</a:t>
            </a:r>
          </a:p>
        </p:txBody>
      </p:sp>
    </p:spTree>
    <p:extLst>
      <p:ext uri="{BB962C8B-B14F-4D97-AF65-F5344CB8AC3E}">
        <p14:creationId xmlns:p14="http://schemas.microsoft.com/office/powerpoint/2010/main" val="29208004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-section-agenda_not-numbered">
    <p:bg>
      <p:bgPr>
        <a:gradFill>
          <a:gsLst>
            <a:gs pos="0">
              <a:schemeClr val="tx2"/>
            </a:gs>
            <a:gs pos="100000">
              <a:schemeClr val="tx2">
                <a:lumMod val="70000"/>
              </a:schemeClr>
            </a:gs>
          </a:gsLst>
          <a:lin ang="216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0C09C6D-C594-C8A7-B513-5E1B734789E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pic>
        <p:nvPicPr>
          <p:cNvPr id="14" name="Picture 13" descr="Logo, company name&#10;&#10;AI-generated content may be incorrect.">
            <a:extLst>
              <a:ext uri="{FF2B5EF4-FFF2-40B4-BE49-F238E27FC236}">
                <a16:creationId xmlns:a16="http://schemas.microsoft.com/office/drawing/2014/main" id="{0A38FBEF-D968-BAAB-2F1A-C33DF1090A2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5C332878-8208-7EAA-4DB9-C54CF85EBF0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9994393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" name="Text Placeholder 11">
            <a:extLst>
              <a:ext uri="{FF2B5EF4-FFF2-40B4-BE49-F238E27FC236}">
                <a16:creationId xmlns:a16="http://schemas.microsoft.com/office/drawing/2014/main" id="{B05C9174-E5DB-77DA-25CE-B106C06F6B4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399" y="1777100"/>
            <a:ext cx="4789783" cy="499564"/>
          </a:xfrm>
          <a:prstGeom prst="rect">
            <a:avLst/>
          </a:prstGeom>
        </p:spPr>
        <p:txBody>
          <a:bodyPr lIns="0" rIns="0" anchor="b">
            <a:noAutofit/>
          </a:bodyPr>
          <a:lstStyle>
            <a:lvl1pPr marL="0" indent="0">
              <a:buNone/>
              <a:defRPr sz="3200" b="0" i="0" spc="-20" baseline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Title</a:t>
            </a:r>
          </a:p>
        </p:txBody>
      </p:sp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A82B48DF-0D62-FBD7-859A-B4CB3F765C31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914399" y="2466808"/>
            <a:ext cx="4789783" cy="361865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342900" indent="-342900">
              <a:lnSpc>
                <a:spcPct val="100000"/>
              </a:lnSpc>
              <a:spcAft>
                <a:spcPts val="600"/>
              </a:spcAft>
              <a:buClr>
                <a:schemeClr val="bg1"/>
              </a:buClr>
              <a:buFont typeface="Wingdings" pitchFamily="2" charset="2"/>
              <a:buChar char="ü"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Topic 1</a:t>
            </a:r>
          </a:p>
          <a:p>
            <a:pPr lvl="0"/>
            <a:r>
              <a:rPr lang="en-US" dirty="0"/>
              <a:t>Topic 2</a:t>
            </a:r>
          </a:p>
          <a:p>
            <a:pPr lvl="0"/>
            <a:r>
              <a:rPr lang="en-US" dirty="0"/>
              <a:t>Topic 3</a:t>
            </a:r>
          </a:p>
          <a:p>
            <a:pPr lvl="0"/>
            <a:r>
              <a:rPr lang="en-US" dirty="0"/>
              <a:t>Topic 4</a:t>
            </a:r>
          </a:p>
          <a:p>
            <a:pPr lvl="0"/>
            <a:r>
              <a:rPr lang="en-US" dirty="0"/>
              <a:t>Topic 5</a:t>
            </a:r>
          </a:p>
          <a:p>
            <a:pPr lvl="0"/>
            <a:r>
              <a:rPr lang="en-US" dirty="0"/>
              <a:t>Topic 6</a:t>
            </a:r>
          </a:p>
        </p:txBody>
      </p:sp>
      <p:sp>
        <p:nvSpPr>
          <p:cNvPr id="4" name="Text Placeholder 11">
            <a:extLst>
              <a:ext uri="{FF2B5EF4-FFF2-40B4-BE49-F238E27FC236}">
                <a16:creationId xmlns:a16="http://schemas.microsoft.com/office/drawing/2014/main" id="{C77025C3-6837-91D8-8C84-01E82953B189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121942" y="1777100"/>
            <a:ext cx="4786850" cy="499564"/>
          </a:xfrm>
          <a:prstGeom prst="rect">
            <a:avLst/>
          </a:prstGeom>
        </p:spPr>
        <p:txBody>
          <a:bodyPr lIns="0" rIns="0" anchor="b">
            <a:noAutofit/>
          </a:bodyPr>
          <a:lstStyle>
            <a:lvl1pPr marL="0" indent="0">
              <a:buNone/>
              <a:defRPr sz="3200" b="0" i="0" spc="-20" baseline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Title</a:t>
            </a:r>
          </a:p>
        </p:txBody>
      </p:sp>
      <p:sp>
        <p:nvSpPr>
          <p:cNvPr id="7" name="Text Placeholder 13">
            <a:extLst>
              <a:ext uri="{FF2B5EF4-FFF2-40B4-BE49-F238E27FC236}">
                <a16:creationId xmlns:a16="http://schemas.microsoft.com/office/drawing/2014/main" id="{08547A81-3D73-A0A3-5AC5-DE4E82FFFBF9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121942" y="2439375"/>
            <a:ext cx="4786850" cy="361865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342900" indent="-342900">
              <a:lnSpc>
                <a:spcPct val="100000"/>
              </a:lnSpc>
              <a:spcAft>
                <a:spcPts val="600"/>
              </a:spcAft>
              <a:buClr>
                <a:schemeClr val="bg1"/>
              </a:buClr>
              <a:buFont typeface="Wingdings" pitchFamily="2" charset="2"/>
              <a:buChar char="ü"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Topic 1</a:t>
            </a:r>
          </a:p>
          <a:p>
            <a:pPr lvl="0"/>
            <a:r>
              <a:rPr lang="en-US" dirty="0"/>
              <a:t>Topic 2</a:t>
            </a:r>
          </a:p>
          <a:p>
            <a:pPr lvl="0"/>
            <a:r>
              <a:rPr lang="en-US" dirty="0"/>
              <a:t>Topic 3</a:t>
            </a:r>
          </a:p>
          <a:p>
            <a:pPr lvl="0"/>
            <a:r>
              <a:rPr lang="en-US" dirty="0"/>
              <a:t>Topic 4</a:t>
            </a:r>
          </a:p>
          <a:p>
            <a:pPr lvl="0"/>
            <a:r>
              <a:rPr lang="en-US" dirty="0"/>
              <a:t>Topic 5</a:t>
            </a:r>
          </a:p>
          <a:p>
            <a:pPr lvl="0"/>
            <a:r>
              <a:rPr lang="en-US" dirty="0"/>
              <a:t>Topic 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42DB073-0729-AF0F-481A-15A60C5ADEED}"/>
              </a:ext>
            </a:extLst>
          </p:cNvPr>
          <p:cNvSpPr/>
          <p:nvPr userDrawn="1"/>
        </p:nvSpPr>
        <p:spPr>
          <a:xfrm rot="10800000">
            <a:off x="910883" y="2292645"/>
            <a:ext cx="1399032" cy="27432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100000">
                <a:schemeClr val="accent6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6E0D80-7018-5D61-3234-29132E268078}"/>
              </a:ext>
            </a:extLst>
          </p:cNvPr>
          <p:cNvSpPr/>
          <p:nvPr userDrawn="1"/>
        </p:nvSpPr>
        <p:spPr>
          <a:xfrm rot="10800000">
            <a:off x="6121941" y="2292645"/>
            <a:ext cx="1399032" cy="27432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100000">
                <a:schemeClr val="accent6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Slide Number Placeholder 9">
            <a:extLst>
              <a:ext uri="{FF2B5EF4-FFF2-40B4-BE49-F238E27FC236}">
                <a16:creationId xmlns:a16="http://schemas.microsoft.com/office/drawing/2014/main" id="{07F6F5E0-5502-29C6-2186-8BE472DEDE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9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A4F0AC4A-F810-E81A-9371-F6854EAA26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65760" y="6357618"/>
            <a:ext cx="675368" cy="365760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>
              <a:defRPr sz="900" smtClean="0">
                <a:solidFill>
                  <a:schemeClr val="bg1"/>
                </a:solidFill>
                <a:latin typeface="Helvetica" charset="0"/>
                <a:cs typeface="ＭＳ Ｐゴシック" charset="0"/>
              </a:defRPr>
            </a:lvl1pPr>
          </a:lstStyle>
          <a:p>
            <a:pPr>
              <a:defRPr/>
            </a:pPr>
            <a:fld id="{D64F5355-904E-9649-B3D6-D45F6A7D6276}" type="datetime1">
              <a:rPr lang="en-US" smtClean="0"/>
              <a:t>9/2/2026</a:t>
            </a:fld>
            <a:endParaRPr lang="en-US" dirty="0"/>
          </a:p>
        </p:txBody>
      </p:sp>
      <p:sp>
        <p:nvSpPr>
          <p:cNvPr id="16" name="Footer Placeholder 8">
            <a:extLst>
              <a:ext uri="{FF2B5EF4-FFF2-40B4-BE49-F238E27FC236}">
                <a16:creationId xmlns:a16="http://schemas.microsoft.com/office/drawing/2014/main" id="{CBE092C5-05DD-DDFC-69B6-921A123E74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3212" y="6356350"/>
            <a:ext cx="4542643" cy="365760"/>
          </a:xfrm>
          <a:prstGeom prst="rect">
            <a:avLst/>
          </a:prstGeom>
        </p:spPr>
        <p:txBody>
          <a:bodyPr lIns="0" tIns="0" rIns="0" bIns="0" anchor="b"/>
          <a:lstStyle>
            <a:lvl1pPr marL="0" algn="l" defTabSz="914400" rtl="0" eaLnBrk="1" latinLnBrk="0" hangingPunct="1">
              <a:defRPr lang="en-US" sz="900" kern="1200" smtClean="0">
                <a:solidFill>
                  <a:schemeClr val="bg1"/>
                </a:solidFill>
                <a:latin typeface="Helvetica" charset="0"/>
                <a:ea typeface="+mn-ea"/>
                <a:cs typeface="ＭＳ Ｐゴシック" charset="0"/>
              </a:defRPr>
            </a:lvl1pPr>
          </a:lstStyle>
          <a:p>
            <a:pPr>
              <a:defRPr/>
            </a:pPr>
            <a:r>
              <a:rPr lang="en-US" dirty="0"/>
              <a:t>Presenter Name | Presentation Title or Meeting Title</a:t>
            </a:r>
          </a:p>
        </p:txBody>
      </p:sp>
    </p:spTree>
    <p:extLst>
      <p:ext uri="{BB962C8B-B14F-4D97-AF65-F5344CB8AC3E}">
        <p14:creationId xmlns:p14="http://schemas.microsoft.com/office/powerpoint/2010/main" val="11514218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-and-photos">
    <p:bg>
      <p:bgPr>
        <a:gradFill>
          <a:gsLst>
            <a:gs pos="0">
              <a:schemeClr val="tx2"/>
            </a:gs>
            <a:gs pos="100000">
              <a:schemeClr val="tx2">
                <a:lumMod val="70000"/>
              </a:schemeClr>
            </a:gs>
          </a:gsLst>
          <a:lin ang="216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5">
            <a:extLst>
              <a:ext uri="{FF2B5EF4-FFF2-40B4-BE49-F238E27FC236}">
                <a16:creationId xmlns:a16="http://schemas.microsoft.com/office/drawing/2014/main" id="{25EDF766-7C4F-8198-CC00-1629745BA558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833104" y="820351"/>
            <a:ext cx="2630312" cy="1628814"/>
          </a:xfrm>
          <a:solidFill>
            <a:srgbClr val="C3CAD1"/>
          </a:solidFill>
          <a:ln>
            <a:noFill/>
          </a:ln>
        </p:spPr>
        <p:txBody>
          <a:bodyPr lIns="0" tIns="1005840" rIns="0" anchor="t">
            <a:normAutofit/>
          </a:bodyPr>
          <a:lstStyle>
            <a:lvl1pPr marL="0" indent="0" algn="ctr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426E1C92-EEF8-8158-7DFA-25D472890BE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833104" y="2449165"/>
            <a:ext cx="2630312" cy="290296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10000"/>
              </a:lnSpc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optional caption</a:t>
            </a:r>
          </a:p>
        </p:txBody>
      </p:sp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1E4BB0C1-1719-763D-2504-E6EAD0B6EF0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833104" y="4457874"/>
            <a:ext cx="2630312" cy="290296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10000"/>
              </a:lnSpc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optional caption</a:t>
            </a:r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5F91DEBF-3B80-EC21-CD0E-574925D5D20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833104" y="6463327"/>
            <a:ext cx="2630312" cy="290296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10000"/>
              </a:lnSpc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optional caption</a:t>
            </a:r>
          </a:p>
        </p:txBody>
      </p:sp>
      <p:sp>
        <p:nvSpPr>
          <p:cNvPr id="31" name="Picture Placeholder 5">
            <a:extLst>
              <a:ext uri="{FF2B5EF4-FFF2-40B4-BE49-F238E27FC236}">
                <a16:creationId xmlns:a16="http://schemas.microsoft.com/office/drawing/2014/main" id="{F2081C81-0D31-1D33-D5C7-E800F20CAB35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833104" y="2829060"/>
            <a:ext cx="2630312" cy="1628814"/>
          </a:xfrm>
          <a:solidFill>
            <a:srgbClr val="C3CAD1"/>
          </a:solidFill>
          <a:ln>
            <a:noFill/>
          </a:ln>
        </p:spPr>
        <p:txBody>
          <a:bodyPr lIns="0" tIns="1005840" rIns="0" anchor="t">
            <a:normAutofit/>
          </a:bodyPr>
          <a:lstStyle>
            <a:lvl1pPr marL="0" indent="0" algn="ctr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CB5F92BD-A331-2033-6414-32DA4139D141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8833104" y="4834513"/>
            <a:ext cx="2630312" cy="1628814"/>
          </a:xfrm>
          <a:solidFill>
            <a:srgbClr val="C3CAD1"/>
          </a:solidFill>
          <a:ln>
            <a:noFill/>
          </a:ln>
        </p:spPr>
        <p:txBody>
          <a:bodyPr lIns="0" tIns="1005840" rIns="0" anchor="t">
            <a:normAutofit/>
          </a:bodyPr>
          <a:lstStyle>
            <a:lvl1pPr marL="0" indent="0" algn="ctr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8BB65541-22E1-1824-D211-5F662B02BC91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914399" y="1700785"/>
            <a:ext cx="7552944" cy="4655565"/>
          </a:xfrm>
        </p:spPr>
        <p:txBody>
          <a:bodyPr>
            <a:noAutofit/>
          </a:bodyPr>
          <a:lstStyle>
            <a:lvl1pPr>
              <a:defRPr spc="-20" baseline="0">
                <a:solidFill>
                  <a:schemeClr val="bg1"/>
                </a:solidFill>
              </a:defRPr>
            </a:lvl1pPr>
            <a:lvl2pPr>
              <a:defRPr sz="1600" spc="-20" baseline="0">
                <a:solidFill>
                  <a:schemeClr val="bg1"/>
                </a:solidFill>
              </a:defRPr>
            </a:lvl2pPr>
            <a:lvl3pPr>
              <a:defRPr spc="-20" baseline="0">
                <a:solidFill>
                  <a:schemeClr val="bg1"/>
                </a:solidFill>
              </a:defRPr>
            </a:lvl3pPr>
            <a:lvl4pPr>
              <a:defRPr spc="-20" baseline="0">
                <a:solidFill>
                  <a:schemeClr val="bg1"/>
                </a:solidFill>
              </a:defRPr>
            </a:lvl4pPr>
            <a:lvl5pPr>
              <a:defRPr spc="-20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2BA73D7-8F26-022A-C605-75C6FA96D3A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FA4F7EE0-B642-86A5-1F51-02D846ED29B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7552071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4" name="Text Placeholder 19">
            <a:extLst>
              <a:ext uri="{FF2B5EF4-FFF2-40B4-BE49-F238E27FC236}">
                <a16:creationId xmlns:a16="http://schemas.microsoft.com/office/drawing/2014/main" id="{D6098F5F-613F-6068-B8EF-8517C054C55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4399" y="820351"/>
            <a:ext cx="7552071" cy="596900"/>
          </a:xfrm>
        </p:spPr>
        <p:txBody>
          <a:bodyPr/>
          <a:lstStyle>
            <a:lvl1pPr marL="0" indent="0">
              <a:buNone/>
              <a:defRPr spc="-2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subheading (optional)</a:t>
            </a:r>
          </a:p>
        </p:txBody>
      </p:sp>
      <p:pic>
        <p:nvPicPr>
          <p:cNvPr id="25" name="Picture 24" descr="Logo, company name&#10;&#10;AI-generated content may be incorrect.">
            <a:extLst>
              <a:ext uri="{FF2B5EF4-FFF2-40B4-BE49-F238E27FC236}">
                <a16:creationId xmlns:a16="http://schemas.microsoft.com/office/drawing/2014/main" id="{33D8ACCB-93FC-A368-F65D-A1E01234593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9" name="Slide Number Placeholder 9">
            <a:extLst>
              <a:ext uri="{FF2B5EF4-FFF2-40B4-BE49-F238E27FC236}">
                <a16:creationId xmlns:a16="http://schemas.microsoft.com/office/drawing/2014/main" id="{9A85D5F0-258C-8147-D45F-D8D27B7DE4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9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1EAB6C2E-8DB9-2349-0653-6F3E6FE061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65760" y="6357618"/>
            <a:ext cx="675368" cy="365760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>
              <a:defRPr sz="900" smtClean="0">
                <a:solidFill>
                  <a:schemeClr val="bg1"/>
                </a:solidFill>
                <a:latin typeface="Helvetica" charset="0"/>
                <a:cs typeface="ＭＳ Ｐゴシック" charset="0"/>
              </a:defRPr>
            </a:lvl1pPr>
          </a:lstStyle>
          <a:p>
            <a:pPr>
              <a:defRPr/>
            </a:pPr>
            <a:fld id="{F08C2343-E1B4-0D48-BD07-CAD7F1B9CF89}" type="datetime1">
              <a:rPr lang="en-US" smtClean="0"/>
              <a:t>9/2/2026</a:t>
            </a:fld>
            <a:endParaRPr lang="en-US" dirty="0"/>
          </a:p>
        </p:txBody>
      </p:sp>
      <p:sp>
        <p:nvSpPr>
          <p:cNvPr id="12" name="Footer Placeholder 8">
            <a:extLst>
              <a:ext uri="{FF2B5EF4-FFF2-40B4-BE49-F238E27FC236}">
                <a16:creationId xmlns:a16="http://schemas.microsoft.com/office/drawing/2014/main" id="{7AEE3D61-5F0C-F595-D2A0-1C53E869C0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3212" y="6356350"/>
            <a:ext cx="4542643" cy="365760"/>
          </a:xfrm>
          <a:prstGeom prst="rect">
            <a:avLst/>
          </a:prstGeom>
        </p:spPr>
        <p:txBody>
          <a:bodyPr lIns="0" tIns="0" rIns="0" bIns="0" anchor="b"/>
          <a:lstStyle>
            <a:lvl1pPr marL="0" algn="l" defTabSz="914400" rtl="0" eaLnBrk="1" latinLnBrk="0" hangingPunct="1">
              <a:defRPr lang="en-US" sz="900" kern="1200" smtClean="0">
                <a:solidFill>
                  <a:schemeClr val="bg1"/>
                </a:solidFill>
                <a:latin typeface="Helvetica" charset="0"/>
                <a:ea typeface="+mn-ea"/>
                <a:cs typeface="ＭＳ Ｐゴシック" charset="0"/>
              </a:defRPr>
            </a:lvl1pPr>
          </a:lstStyle>
          <a:p>
            <a:pPr>
              <a:defRPr/>
            </a:pPr>
            <a:r>
              <a:rPr lang="en-US" dirty="0"/>
              <a:t>Presenter Name | Presentation Title or Meeting Title</a:t>
            </a:r>
          </a:p>
        </p:txBody>
      </p:sp>
    </p:spTree>
    <p:extLst>
      <p:ext uri="{BB962C8B-B14F-4D97-AF65-F5344CB8AC3E}">
        <p14:creationId xmlns:p14="http://schemas.microsoft.com/office/powerpoint/2010/main" val="24220451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-title-2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7A4945-CB0F-92A1-47DA-16F6B0F8754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45937AF8-C70E-468C-E46B-9E48A2CEF49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4775545"/>
            <a:ext cx="10003536" cy="834011"/>
          </a:xfrm>
          <a:prstGeom prst="rect">
            <a:avLst/>
          </a:prstGeom>
          <a:noFill/>
        </p:spPr>
        <p:txBody>
          <a:bodyPr wrap="square" lIns="0" tIns="0" rIns="0" bIns="274320" anchor="t">
            <a:spAutoFit/>
          </a:bodyPr>
          <a:lstStyle>
            <a:lvl1pPr>
              <a:defRPr sz="40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A5264E4D-9767-28AC-2399-2A9AA8D332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429001"/>
            <a:ext cx="1772454" cy="1114088"/>
          </a:xfrm>
          <a:prstGeom prst="rect">
            <a:avLst/>
          </a:prstGeom>
          <a:noFill/>
        </p:spPr>
        <p:txBody>
          <a:bodyPr lIns="0" tIns="182880" bIns="0" anchor="ctr">
            <a:noAutofit/>
          </a:bodyPr>
          <a:lstStyle>
            <a:lvl1pPr marL="0" indent="1270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tabLst/>
              <a:defRPr lang="en-US" sz="7200" b="0" i="0" kern="1200" spc="-100" baseline="0" dirty="0">
                <a:solidFill>
                  <a:schemeClr val="bg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194BB0F-1ACA-7ED6-B55B-9A30B62F4E3A}"/>
              </a:ext>
            </a:extLst>
          </p:cNvPr>
          <p:cNvSpPr/>
          <p:nvPr userDrawn="1"/>
        </p:nvSpPr>
        <p:spPr>
          <a:xfrm>
            <a:off x="914400" y="4543089"/>
            <a:ext cx="1773936" cy="27432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100000">
                <a:schemeClr val="accent6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tlCol="0" anchor="ctr"/>
          <a:lstStyle/>
          <a:p>
            <a:pPr algn="ctr"/>
            <a:endParaRPr lang="en-US" dirty="0"/>
          </a:p>
        </p:txBody>
      </p:sp>
      <p:sp>
        <p:nvSpPr>
          <p:cNvPr id="6" name="Slide Number Placeholder 9">
            <a:extLst>
              <a:ext uri="{FF2B5EF4-FFF2-40B4-BE49-F238E27FC236}">
                <a16:creationId xmlns:a16="http://schemas.microsoft.com/office/drawing/2014/main" id="{3B86C1E1-97C6-297C-638A-F0829C3F80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9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34586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lose-light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99776E6-5838-C63E-68C8-E3EF99F46087}"/>
              </a:ext>
            </a:extLst>
          </p:cNvPr>
          <p:cNvSpPr txBox="1">
            <a:spLocks/>
          </p:cNvSpPr>
          <p:nvPr userDrawn="1"/>
        </p:nvSpPr>
        <p:spPr>
          <a:xfrm>
            <a:off x="6096000" y="4361861"/>
            <a:ext cx="5029200" cy="882168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spc="-100" baseline="0">
                <a:solidFill>
                  <a:schemeClr val="accent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C95878C-4EDF-38C4-5287-2AEA2144FDE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1816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-column-content">
    <p:bg>
      <p:bgPr>
        <a:gradFill>
          <a:gsLst>
            <a:gs pos="0">
              <a:srgbClr val="000000"/>
            </a:gs>
            <a:gs pos="100000">
              <a:schemeClr val="tx1">
                <a:lumMod val="60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0A1F3CE8-9651-FEC3-BFB0-E0F6D74A4D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14399" y="1700784"/>
            <a:ext cx="9994392" cy="4655566"/>
          </a:xfrm>
        </p:spPr>
        <p:txBody>
          <a:bodyPr>
            <a:noAutofit/>
          </a:bodyPr>
          <a:lstStyle>
            <a:lvl1pPr>
              <a:defRPr spc="-20" baseline="0">
                <a:solidFill>
                  <a:schemeClr val="bg1"/>
                </a:solidFill>
              </a:defRPr>
            </a:lvl1pPr>
            <a:lvl2pPr>
              <a:defRPr sz="1600" spc="-20" baseline="0">
                <a:solidFill>
                  <a:schemeClr val="bg1"/>
                </a:solidFill>
              </a:defRPr>
            </a:lvl2pPr>
            <a:lvl3pPr>
              <a:defRPr spc="-20" baseline="0">
                <a:solidFill>
                  <a:schemeClr val="bg1"/>
                </a:solidFill>
              </a:defRPr>
            </a:lvl3pPr>
            <a:lvl4pPr>
              <a:defRPr spc="-20" baseline="0">
                <a:solidFill>
                  <a:schemeClr val="bg1"/>
                </a:solidFill>
              </a:defRPr>
            </a:lvl4pPr>
            <a:lvl5pPr>
              <a:defRPr spc="-20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0"/>
            <a:endParaRPr lang="en-US" dirty="0"/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BFD6FBCE-D66A-AFBF-8265-C096B00333D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9994393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Text Placeholder 19">
            <a:extLst>
              <a:ext uri="{FF2B5EF4-FFF2-40B4-BE49-F238E27FC236}">
                <a16:creationId xmlns:a16="http://schemas.microsoft.com/office/drawing/2014/main" id="{AA0D5227-39A3-34BF-7B1F-230DE38C9DD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4399" y="820351"/>
            <a:ext cx="9994393" cy="596900"/>
          </a:xfrm>
        </p:spPr>
        <p:txBody>
          <a:bodyPr/>
          <a:lstStyle>
            <a:lvl1pPr marL="0" indent="0">
              <a:buNone/>
              <a:defRPr spc="-2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subheading (optional)</a:t>
            </a:r>
          </a:p>
        </p:txBody>
      </p:sp>
      <p:pic>
        <p:nvPicPr>
          <p:cNvPr id="16" name="Picture 15" descr="Logo, company name&#10;&#10;AI-generated content may be incorrect.">
            <a:extLst>
              <a:ext uri="{FF2B5EF4-FFF2-40B4-BE49-F238E27FC236}">
                <a16:creationId xmlns:a16="http://schemas.microsoft.com/office/drawing/2014/main" id="{F528FF9F-A7C8-348A-D84B-6A3C28FC966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79773A1-E6C2-E027-C00C-6DAC1BE1AF4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6" name="Slide Number Placeholder 9">
            <a:extLst>
              <a:ext uri="{FF2B5EF4-FFF2-40B4-BE49-F238E27FC236}">
                <a16:creationId xmlns:a16="http://schemas.microsoft.com/office/drawing/2014/main" id="{E5C83410-90DD-9CC4-E219-142487253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9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C839E92-D9F1-786A-36A3-7B9F0919EB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65760" y="6357618"/>
            <a:ext cx="675368" cy="365760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>
              <a:defRPr sz="900" smtClean="0">
                <a:solidFill>
                  <a:schemeClr val="bg1"/>
                </a:solidFill>
                <a:latin typeface="Helvetica" charset="0"/>
                <a:cs typeface="ＭＳ Ｐゴシック" charset="0"/>
              </a:defRPr>
            </a:lvl1pPr>
          </a:lstStyle>
          <a:p>
            <a:pPr>
              <a:defRPr/>
            </a:pPr>
            <a:fld id="{7B759C3A-FB1B-DE48-94AA-6B160E9F0DA3}" type="datetime1">
              <a:rPr lang="en-US" smtClean="0"/>
              <a:t>9/2/2026</a:t>
            </a:fld>
            <a:endParaRPr lang="en-US" dirty="0"/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8131555D-6580-666D-5107-5D0F0EBD82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3212" y="6356350"/>
            <a:ext cx="4542643" cy="365760"/>
          </a:xfrm>
          <a:prstGeom prst="rect">
            <a:avLst/>
          </a:prstGeom>
        </p:spPr>
        <p:txBody>
          <a:bodyPr lIns="0" tIns="0" rIns="0" bIns="0" anchor="b"/>
          <a:lstStyle>
            <a:lvl1pPr marL="0" algn="l" defTabSz="914400" rtl="0" eaLnBrk="1" latinLnBrk="0" hangingPunct="1">
              <a:defRPr lang="en-US" sz="900" kern="1200" smtClean="0">
                <a:solidFill>
                  <a:schemeClr val="bg1"/>
                </a:solidFill>
                <a:latin typeface="Helvetica" charset="0"/>
                <a:ea typeface="+mn-ea"/>
                <a:cs typeface="ＭＳ Ｐゴシック" charset="0"/>
              </a:defRPr>
            </a:lvl1pPr>
          </a:lstStyle>
          <a:p>
            <a:pPr>
              <a:defRPr/>
            </a:pPr>
            <a:r>
              <a:rPr lang="en-US" dirty="0"/>
              <a:t>Presenter Name | Presentation Title or Meeting Title</a:t>
            </a:r>
          </a:p>
        </p:txBody>
      </p:sp>
    </p:spTree>
    <p:extLst>
      <p:ext uri="{BB962C8B-B14F-4D97-AF65-F5344CB8AC3E}">
        <p14:creationId xmlns:p14="http://schemas.microsoft.com/office/powerpoint/2010/main" val="1399223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3716AB-C47E-4E4D-F416-DA7EB70FE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17A9B3-0B30-C2B3-CAA9-0917B0AD59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0C5A8E-5407-70EC-374E-1F69A9220E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DAA058-57D4-CB49-86C8-73A20DD7715F}" type="datetimeFigureOut">
              <a:rPr lang="en-US" smtClean="0"/>
              <a:t>9/2/2026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E9B08E-BE96-DAA8-E325-E7D1787C2E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607254-39F7-5037-360D-F948BAC9F3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51B84B-B3E5-494A-8A45-60F961ABDA5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987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0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microsoft.com/office/2007/relationships/media" Target="../media/media3.mp4"/><Relationship Id="rId1" Type="http://schemas.openxmlformats.org/officeDocument/2006/relationships/vide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3" Type="http://schemas.openxmlformats.org/officeDocument/2006/relationships/image" Target="../media/image8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90.png"/><Relationship Id="rId11" Type="http://schemas.openxmlformats.org/officeDocument/2006/relationships/image" Target="../media/image24.jpeg"/><Relationship Id="rId5" Type="http://schemas.microsoft.com/office/2007/relationships/hdphoto" Target="../media/hdphoto1.wdp"/><Relationship Id="rId15" Type="http://schemas.openxmlformats.org/officeDocument/2006/relationships/image" Target="../media/image28.png"/><Relationship Id="rId10" Type="http://schemas.openxmlformats.org/officeDocument/2006/relationships/image" Target="../media/image23.jpeg"/><Relationship Id="rId19" Type="http://schemas.openxmlformats.org/officeDocument/2006/relationships/image" Target="../media/image32.jpeg"/><Relationship Id="rId4" Type="http://schemas.openxmlformats.org/officeDocument/2006/relationships/image" Target="../media/image19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microsoft.com/office/2007/relationships/media" Target="../media/media4.mp4"/><Relationship Id="rId1" Type="http://schemas.openxmlformats.org/officeDocument/2006/relationships/video" Target="NULL" TargetMode="External"/><Relationship Id="rId6" Type="http://schemas.openxmlformats.org/officeDocument/2006/relationships/image" Target="../media/image35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microsoft.com/office/2007/relationships/media" Target="../media/media6.mp4"/><Relationship Id="rId7" Type="http://schemas.openxmlformats.org/officeDocument/2006/relationships/image" Target="../media/image36.png"/><Relationship Id="rId2" Type="http://schemas.microsoft.com/office/2007/relationships/media" Target="../media/media5.mp4"/><Relationship Id="rId1" Type="http://schemas.openxmlformats.org/officeDocument/2006/relationships/video" Target="NULL" TargetMode="External"/><Relationship Id="rId6" Type="http://schemas.openxmlformats.org/officeDocument/2006/relationships/image" Target="../media/image8.png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6.xml"/><Relationship Id="rId3" Type="http://schemas.microsoft.com/office/2007/relationships/media" Target="../media/media8.mp4"/><Relationship Id="rId7" Type="http://schemas.openxmlformats.org/officeDocument/2006/relationships/slideLayout" Target="../slideLayouts/slideLayout14.xml"/><Relationship Id="rId12" Type="http://schemas.openxmlformats.org/officeDocument/2006/relationships/image" Target="../media/image42.png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6" Type="http://schemas.openxmlformats.org/officeDocument/2006/relationships/video" Target="../media/media9.mp4"/><Relationship Id="rId11" Type="http://schemas.openxmlformats.org/officeDocument/2006/relationships/image" Target="../media/image41.png"/><Relationship Id="rId5" Type="http://schemas.microsoft.com/office/2007/relationships/media" Target="../media/media9.mp4"/><Relationship Id="rId10" Type="http://schemas.openxmlformats.org/officeDocument/2006/relationships/image" Target="../media/image40.png"/><Relationship Id="rId4" Type="http://schemas.openxmlformats.org/officeDocument/2006/relationships/video" Target="../media/media8.mp4"/><Relationship Id="rId9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7.xml"/><Relationship Id="rId3" Type="http://schemas.microsoft.com/office/2007/relationships/media" Target="../media/media11.mp4"/><Relationship Id="rId7" Type="http://schemas.openxmlformats.org/officeDocument/2006/relationships/slideLayout" Target="../slideLayouts/slideLayout14.xml"/><Relationship Id="rId12" Type="http://schemas.openxmlformats.org/officeDocument/2006/relationships/image" Target="../media/image45.png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6" Type="http://schemas.openxmlformats.org/officeDocument/2006/relationships/video" Target="../media/media12.mp4"/><Relationship Id="rId11" Type="http://schemas.openxmlformats.org/officeDocument/2006/relationships/image" Target="../media/image44.png"/><Relationship Id="rId5" Type="http://schemas.microsoft.com/office/2007/relationships/media" Target="../media/media12.mp4"/><Relationship Id="rId10" Type="http://schemas.openxmlformats.org/officeDocument/2006/relationships/image" Target="../media/image43.png"/><Relationship Id="rId4" Type="http://schemas.openxmlformats.org/officeDocument/2006/relationships/video" Target="../media/media11.mp4"/><Relationship Id="rId9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video" Target="../media/media13.mp4"/><Relationship Id="rId1" Type="http://schemas.microsoft.com/office/2007/relationships/media" Target="../media/media13.mp4"/><Relationship Id="rId6" Type="http://schemas.openxmlformats.org/officeDocument/2006/relationships/image" Target="../media/image8.png"/><Relationship Id="rId5" Type="http://schemas.openxmlformats.org/officeDocument/2006/relationships/image" Target="../media/image46.png"/><Relationship Id="rId4" Type="http://schemas.openxmlformats.org/officeDocument/2006/relationships/notesSlide" Target="../notesSlides/notesSlide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69230-1F0C-F08B-F8D1-4F09BE982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2727198"/>
            <a:ext cx="10995212" cy="2388558"/>
          </a:xfrm>
        </p:spPr>
        <p:txBody>
          <a:bodyPr>
            <a:normAutofit fontScale="90000"/>
          </a:bodyPr>
          <a:lstStyle/>
          <a:p>
            <a:r>
              <a:rPr lang="en-US" sz="5300" cap="small" dirty="0"/>
              <a:t>TWINAC: A Digital Twin Framework For PIP-II At FERMILAB</a:t>
            </a:r>
            <a:r>
              <a:rPr lang="en-US" sz="1200" cap="small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br>
              <a:rPr lang="en-US" sz="1200" cap="small" dirty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endParaRPr lang="en-US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3C9EA7-4287-6D04-62E1-63AD0BECCB2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4400" y="4626358"/>
            <a:ext cx="10874828" cy="278477"/>
          </a:xfrm>
        </p:spPr>
        <p:txBody>
          <a:bodyPr/>
          <a:lstStyle/>
          <a:p>
            <a:r>
              <a:rPr lang="en-US" dirty="0"/>
              <a:t>Abhishek Pathak, Tia Miceli, and Erik Gottschalk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4DF9DFB-54E9-184A-7F50-BF325F79EA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14400" y="2175056"/>
            <a:ext cx="10003536" cy="236324"/>
          </a:xfrm>
        </p:spPr>
        <p:txBody>
          <a:bodyPr/>
          <a:lstStyle/>
          <a:p>
            <a:r>
              <a:rPr lang="en-US" sz="1200" dirty="0"/>
              <a:t>September 2, 2026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7B465EB-C115-01B2-6B71-0D0BFEF97CEB}"/>
              </a:ext>
            </a:extLst>
          </p:cNvPr>
          <p:cNvSpPr txBox="1">
            <a:spLocks/>
          </p:cNvSpPr>
          <p:nvPr/>
        </p:nvSpPr>
        <p:spPr>
          <a:xfrm>
            <a:off x="914400" y="1575413"/>
            <a:ext cx="10915649" cy="278477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>
            <a:noAutofit/>
          </a:bodyPr>
          <a:lstStyle>
            <a:lvl1pPr marL="11113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anose="020B0604020202020204" pitchFamily="34" charset="0"/>
              <a:buNone/>
              <a:tabLst/>
              <a:defRPr lang="en-US" sz="2000" b="1" i="0" kern="1200" spc="0" baseline="0" dirty="0">
                <a:solidFill>
                  <a:schemeClr val="bg1"/>
                </a:solidFill>
                <a:latin typeface="Helvetica" pitchFamily="2" charset="0"/>
                <a:ea typeface="+mj-ea"/>
                <a:cs typeface="+mj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>
                <a:solidFill>
                  <a:srgbClr val="FFFF00"/>
                </a:solidFill>
              </a:rPr>
              <a:t>4th EIC-BeamAI Collaboration Meeting</a:t>
            </a:r>
          </a:p>
        </p:txBody>
      </p:sp>
    </p:spTree>
    <p:extLst>
      <p:ext uri="{BB962C8B-B14F-4D97-AF65-F5344CB8AC3E}">
        <p14:creationId xmlns:p14="http://schemas.microsoft.com/office/powerpoint/2010/main" val="293430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83E48-2B2C-335F-7079-3D3132861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1638" y="365760"/>
            <a:ext cx="9994393" cy="433527"/>
          </a:xfrm>
        </p:spPr>
        <p:txBody>
          <a:bodyPr/>
          <a:lstStyle/>
          <a:p>
            <a:r>
              <a:rPr lang="en-US" dirty="0"/>
              <a:t>Contents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97F86D19-BA86-5065-E4A3-9AC0A81666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200" name="Picture 199">
            <a:extLst>
              <a:ext uri="{FF2B5EF4-FFF2-40B4-BE49-F238E27FC236}">
                <a16:creationId xmlns:a16="http://schemas.microsoft.com/office/drawing/2014/main" id="{8E39B243-B311-974E-D097-D72FC4CFA3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38" b="38"/>
          <a:stretch/>
        </p:blipFill>
        <p:spPr>
          <a:xfrm>
            <a:off x="-15815" y="1051560"/>
            <a:ext cx="11899053" cy="53047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A19B88F-3230-2979-B41D-AF4EAA36BB40}"/>
              </a:ext>
            </a:extLst>
          </p:cNvPr>
          <p:cNvSpPr/>
          <p:nvPr/>
        </p:nvSpPr>
        <p:spPr>
          <a:xfrm>
            <a:off x="228600" y="210312"/>
            <a:ext cx="676656" cy="667512"/>
          </a:xfrm>
          <a:prstGeom prst="rect">
            <a:avLst/>
          </a:prstGeom>
          <a:solidFill>
            <a:srgbClr val="03143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1595E6-E8CA-B666-3DCF-82FF4140914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333" t="16646" r="9020" b="16393"/>
          <a:stretch>
            <a:fillRect/>
          </a:stretch>
        </p:blipFill>
        <p:spPr>
          <a:xfrm>
            <a:off x="182880" y="204296"/>
            <a:ext cx="1313000" cy="673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95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F2EA61-A5A2-1D78-EBA1-5468B81201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2A210930-46FC-6BF7-697F-3433F5E69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959" y="365760"/>
            <a:ext cx="9448802" cy="433527"/>
          </a:xfrm>
        </p:spPr>
        <p:txBody>
          <a:bodyPr/>
          <a:lstStyle/>
          <a:p>
            <a:r>
              <a:rPr lang="en-US" cap="small" dirty="0"/>
              <a:t>Abbreviations Used</a:t>
            </a:r>
            <a:endParaRPr lang="en-US" dirty="0"/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2B910BEA-A08F-7A6C-558D-EFABD5CD89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B0BD7B7-0574-EBA1-E11B-2CC74ED785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586" y="1073240"/>
            <a:ext cx="10381963" cy="570639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CD2752D-3689-6116-0325-65FBA1087B2C}"/>
              </a:ext>
            </a:extLst>
          </p:cNvPr>
          <p:cNvSpPr/>
          <p:nvPr/>
        </p:nvSpPr>
        <p:spPr>
          <a:xfrm>
            <a:off x="228600" y="210312"/>
            <a:ext cx="676656" cy="667512"/>
          </a:xfrm>
          <a:prstGeom prst="rect">
            <a:avLst/>
          </a:prstGeom>
          <a:solidFill>
            <a:srgbClr val="03143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FFB69B-1459-CF04-6ACB-C61317B8FA8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333" t="16646" r="9020" b="16393"/>
          <a:stretch>
            <a:fillRect/>
          </a:stretch>
        </p:blipFill>
        <p:spPr>
          <a:xfrm>
            <a:off x="182880" y="204296"/>
            <a:ext cx="1313000" cy="673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66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5F23E-E2EC-B56C-98F4-0E033EA5A4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775545"/>
            <a:ext cx="10003536" cy="834011"/>
          </a:xfrm>
        </p:spPr>
        <p:txBody>
          <a:bodyPr/>
          <a:lstStyle/>
          <a:p>
            <a:r>
              <a:rPr lang="en-US" cap="small" dirty="0">
                <a:solidFill>
                  <a:srgbClr val="FFFFFF"/>
                </a:solidFill>
                <a:latin typeface="Helvetica" panose="020B0604020202020204" pitchFamily="34" charset="0"/>
              </a:rPr>
              <a:t>Terminology &amp; Key Definitions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4519F8-90B2-61C8-0F66-AA685AC299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14400" y="3429001"/>
            <a:ext cx="1772454" cy="1114088"/>
          </a:xfrm>
        </p:spPr>
        <p:txBody>
          <a:bodyPr/>
          <a:lstStyle/>
          <a:p>
            <a:r>
              <a:rPr lang="en-US" dirty="0"/>
              <a:t>01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990F31-9EEF-ABD7-A74B-7BA64D45ED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10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A87301-0D04-5629-3083-EF8931ECE4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6857691-6F4F-AEA9-BFCC-AD5D67CCF573}"/>
              </a:ext>
            </a:extLst>
          </p:cNvPr>
          <p:cNvSpPr/>
          <p:nvPr/>
        </p:nvSpPr>
        <p:spPr>
          <a:xfrm>
            <a:off x="246889" y="1136276"/>
            <a:ext cx="11329416" cy="1917820"/>
          </a:xfrm>
          <a:prstGeom prst="roundRect">
            <a:avLst>
              <a:gd name="adj" fmla="val 3975"/>
            </a:avLst>
          </a:prstGeom>
          <a:blipFill>
            <a:blip r:embed="rId3"/>
            <a:stretch>
              <a:fillRect/>
            </a:stretch>
          </a:blipFill>
          <a:ln w="34925" cmpd="dbl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B1F3F062-F5A6-2DDD-11EB-256DCB0BC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959" y="365760"/>
            <a:ext cx="9448802" cy="433527"/>
          </a:xfrm>
        </p:spPr>
        <p:txBody>
          <a:bodyPr/>
          <a:lstStyle/>
          <a:p>
            <a:r>
              <a:rPr lang="en-US" cap="small" dirty="0"/>
              <a:t>A Virtual Accelerator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F7EBF49-3EB7-550F-E10E-DA185A9702A5}"/>
              </a:ext>
            </a:extLst>
          </p:cNvPr>
          <p:cNvSpPr txBox="1"/>
          <p:nvPr/>
        </p:nvSpPr>
        <p:spPr>
          <a:xfrm>
            <a:off x="0" y="1221247"/>
            <a:ext cx="11830050" cy="23544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 virtual accelerator is a computer-based representation of an accelerator that combines beam-dynamics and equipment models with emulated control-system interfaces to reproduce machine behavior without affecting the real machine.</a:t>
            </a:r>
          </a:p>
          <a:p>
            <a:endParaRPr lang="en-US" sz="2400" dirty="0">
              <a:solidFill>
                <a:schemeClr val="bg1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endParaRPr lang="en-US" sz="1100" dirty="0">
              <a:solidFill>
                <a:schemeClr val="bg1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BBFD882B-A20C-8EBD-6C98-26906CF705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AAB2AD0-6BD9-E182-4747-D717448A57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39" y="142488"/>
            <a:ext cx="1517983" cy="867207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C6D6576-470C-E87A-8FA7-381C84C8A830}"/>
              </a:ext>
            </a:extLst>
          </p:cNvPr>
          <p:cNvSpPr/>
          <p:nvPr/>
        </p:nvSpPr>
        <p:spPr>
          <a:xfrm>
            <a:off x="322327" y="4139812"/>
            <a:ext cx="3566160" cy="1581912"/>
          </a:xfrm>
          <a:prstGeom prst="round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Reproduces beam and equipment responses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A1704D8-933F-F87E-E4CB-7C2EA76EE555}"/>
              </a:ext>
            </a:extLst>
          </p:cNvPr>
          <p:cNvSpPr/>
          <p:nvPr/>
        </p:nvSpPr>
        <p:spPr>
          <a:xfrm>
            <a:off x="4128517" y="4107052"/>
            <a:ext cx="3566160" cy="1581912"/>
          </a:xfrm>
          <a:prstGeom prst="roundRect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Presents realistic control-system interfaces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39B89B5-DBBB-69BF-D4B4-F0552D55023E}"/>
              </a:ext>
            </a:extLst>
          </p:cNvPr>
          <p:cNvSpPr/>
          <p:nvPr/>
        </p:nvSpPr>
        <p:spPr>
          <a:xfrm>
            <a:off x="8010145" y="4054841"/>
            <a:ext cx="3566160" cy="1581912"/>
          </a:xfrm>
          <a:prstGeom prst="roundRect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Supports studies, software testing, and operator training</a:t>
            </a:r>
          </a:p>
        </p:txBody>
      </p:sp>
      <p:cxnSp>
        <p:nvCxnSpPr>
          <p:cNvPr id="11" name="Elbow Connector 10">
            <a:extLst>
              <a:ext uri="{FF2B5EF4-FFF2-40B4-BE49-F238E27FC236}">
                <a16:creationId xmlns:a16="http://schemas.microsoft.com/office/drawing/2014/main" id="{1AD884D5-F28E-CB5A-D02B-3D9C2E399D89}"/>
              </a:ext>
            </a:extLst>
          </p:cNvPr>
          <p:cNvCxnSpPr>
            <a:cxnSpLocks/>
            <a:stCxn id="4" idx="2"/>
            <a:endCxn id="5" idx="0"/>
          </p:cNvCxnSpPr>
          <p:nvPr/>
        </p:nvCxnSpPr>
        <p:spPr>
          <a:xfrm rot="5400000">
            <a:off x="3465644" y="1693859"/>
            <a:ext cx="1085716" cy="3806190"/>
          </a:xfrm>
          <a:prstGeom prst="bentConnector3">
            <a:avLst>
              <a:gd name="adj1" fmla="val 50000"/>
            </a:avLst>
          </a:prstGeom>
          <a:ln w="25400">
            <a:solidFill>
              <a:schemeClr val="accent4">
                <a:lumMod val="40000"/>
                <a:lumOff val="6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12">
            <a:extLst>
              <a:ext uri="{FF2B5EF4-FFF2-40B4-BE49-F238E27FC236}">
                <a16:creationId xmlns:a16="http://schemas.microsoft.com/office/drawing/2014/main" id="{3ECE3F63-6481-E2DD-0A41-FE7A2BD6ED47}"/>
              </a:ext>
            </a:extLst>
          </p:cNvPr>
          <p:cNvCxnSpPr>
            <a:cxnSpLocks/>
            <a:stCxn id="4" idx="2"/>
            <a:endCxn id="7" idx="0"/>
          </p:cNvCxnSpPr>
          <p:nvPr/>
        </p:nvCxnSpPr>
        <p:spPr>
          <a:xfrm rot="16200000" flipH="1">
            <a:off x="7352039" y="1613654"/>
            <a:ext cx="1000745" cy="3881628"/>
          </a:xfrm>
          <a:prstGeom prst="bentConnector3">
            <a:avLst>
              <a:gd name="adj1" fmla="val 54569"/>
            </a:avLst>
          </a:prstGeom>
          <a:ln w="25400">
            <a:solidFill>
              <a:schemeClr val="accent4">
                <a:lumMod val="40000"/>
                <a:lumOff val="6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81EB3471-84DD-53AD-D7CB-41152ED362EA}"/>
              </a:ext>
            </a:extLst>
          </p:cNvPr>
          <p:cNvCxnSpPr>
            <a:stCxn id="4" idx="2"/>
            <a:endCxn id="6" idx="0"/>
          </p:cNvCxnSpPr>
          <p:nvPr/>
        </p:nvCxnSpPr>
        <p:spPr>
          <a:xfrm>
            <a:off x="5911597" y="3054096"/>
            <a:ext cx="0" cy="1052956"/>
          </a:xfrm>
          <a:prstGeom prst="straightConnector1">
            <a:avLst/>
          </a:prstGeom>
          <a:ln w="25400">
            <a:solidFill>
              <a:schemeClr val="accent4">
                <a:lumMod val="40000"/>
                <a:lumOff val="6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500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73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E575DD-5250-D5AC-BBC8-A6D0E95CC7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Virtual Accelerator Animation.mp4">
            <a:hlinkClick r:id="" action="ppaction://media"/>
            <a:extLst>
              <a:ext uri="{FF2B5EF4-FFF2-40B4-BE49-F238E27FC236}">
                <a16:creationId xmlns:a16="http://schemas.microsoft.com/office/drawing/2014/main" id="{0BEC5753-D160-055B-90C1-0CC0D02984FD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867.567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9438" y="914400"/>
            <a:ext cx="10566400" cy="5943600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EBCC6FD4-5A18-424B-2DA5-DF1471F3D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959" y="365760"/>
            <a:ext cx="9448802" cy="433527"/>
          </a:xfrm>
        </p:spPr>
        <p:txBody>
          <a:bodyPr/>
          <a:lstStyle/>
          <a:p>
            <a:r>
              <a:rPr lang="en-US" cap="small" dirty="0"/>
              <a:t>A Virtual Accelerator</a:t>
            </a:r>
            <a:endParaRPr lang="en-US" dirty="0"/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FD32F803-5365-561F-0770-F76BAF82BC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DC4D2DB-E1CC-7AF1-E1B5-42A8B96EDE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739" y="142488"/>
            <a:ext cx="1517983" cy="867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38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73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E62FE3-1CF0-E27C-A5F4-E52C7BD20B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6CFACC6-85B9-EBA4-43ED-F396AC79EEAC}"/>
              </a:ext>
            </a:extLst>
          </p:cNvPr>
          <p:cNvSpPr/>
          <p:nvPr/>
        </p:nvSpPr>
        <p:spPr>
          <a:xfrm>
            <a:off x="246889" y="1136276"/>
            <a:ext cx="11329416" cy="1214297"/>
          </a:xfrm>
          <a:prstGeom prst="roundRect">
            <a:avLst>
              <a:gd name="adj" fmla="val 3975"/>
            </a:avLst>
          </a:prstGeom>
          <a:blipFill>
            <a:blip r:embed="rId3"/>
            <a:stretch>
              <a:fillRect/>
            </a:stretch>
          </a:blipFill>
          <a:ln w="34925" cmpd="dbl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464F1161-DBDD-C09E-C6C8-AC5FC10CE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959" y="365760"/>
            <a:ext cx="9448802" cy="433527"/>
          </a:xfrm>
        </p:spPr>
        <p:txBody>
          <a:bodyPr/>
          <a:lstStyle/>
          <a:p>
            <a:r>
              <a:rPr lang="en-US" cap="small" dirty="0"/>
              <a:t>A Digital Twin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4B9F8E3-4FDC-1C03-F58E-D86D2EA0997F}"/>
              </a:ext>
            </a:extLst>
          </p:cNvPr>
          <p:cNvSpPr txBox="1"/>
          <p:nvPr/>
        </p:nvSpPr>
        <p:spPr>
          <a:xfrm>
            <a:off x="-3428" y="1258232"/>
            <a:ext cx="11830050" cy="14927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+mj-lt"/>
                <a:cs typeface="Helvetica" panose="020B0604020202020204" pitchFamily="34" charset="0"/>
              </a:rPr>
              <a:t>A digital twin is created when the virtual accelerator is continuously connected to and synchronized with the real accelerator.</a:t>
            </a:r>
          </a:p>
          <a:p>
            <a:r>
              <a:rPr lang="en-US" sz="2400" dirty="0">
                <a:solidFill>
                  <a:schemeClr val="bg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</a:p>
          <a:p>
            <a:endParaRPr lang="en-US" sz="1100" dirty="0">
              <a:solidFill>
                <a:schemeClr val="bg1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129F2569-6D34-F804-2FC2-D818499ACE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EFAA0CF-E0D6-7398-EE45-91E0149B789B}"/>
              </a:ext>
            </a:extLst>
          </p:cNvPr>
          <p:cNvSpPr/>
          <p:nvPr/>
        </p:nvSpPr>
        <p:spPr>
          <a:xfrm>
            <a:off x="322327" y="4139812"/>
            <a:ext cx="2411729" cy="1831220"/>
          </a:xfrm>
          <a:prstGeom prst="roundRect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Receive measurements, settings, and machine status.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FD4829F-E05C-A851-4196-82DCAED02BA7}"/>
              </a:ext>
            </a:extLst>
          </p:cNvPr>
          <p:cNvSpPr/>
          <p:nvPr/>
        </p:nvSpPr>
        <p:spPr>
          <a:xfrm>
            <a:off x="3478914" y="4107052"/>
            <a:ext cx="2162555" cy="1863980"/>
          </a:xfrm>
          <a:prstGeom prst="roundRec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Compare measured and predicted observables.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668A182-683F-F61A-75C8-443306318653}"/>
              </a:ext>
            </a:extLst>
          </p:cNvPr>
          <p:cNvSpPr/>
          <p:nvPr/>
        </p:nvSpPr>
        <p:spPr>
          <a:xfrm>
            <a:off x="6550532" y="4054840"/>
            <a:ext cx="1872234" cy="1916191"/>
          </a:xfrm>
          <a:prstGeom prst="roundRect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Estimate the current machine state.</a:t>
            </a:r>
          </a:p>
        </p:txBody>
      </p:sp>
      <p:cxnSp>
        <p:nvCxnSpPr>
          <p:cNvPr id="11" name="Elbow Connector 10">
            <a:extLst>
              <a:ext uri="{FF2B5EF4-FFF2-40B4-BE49-F238E27FC236}">
                <a16:creationId xmlns:a16="http://schemas.microsoft.com/office/drawing/2014/main" id="{3FA27FE6-8831-FF2A-2F16-6E6245DBF982}"/>
              </a:ext>
            </a:extLst>
          </p:cNvPr>
          <p:cNvCxnSpPr>
            <a:cxnSpLocks/>
            <a:stCxn id="4" idx="2"/>
            <a:endCxn id="5" idx="0"/>
          </p:cNvCxnSpPr>
          <p:nvPr/>
        </p:nvCxnSpPr>
        <p:spPr>
          <a:xfrm rot="5400000">
            <a:off x="2825276" y="1053490"/>
            <a:ext cx="1789239" cy="4383405"/>
          </a:xfrm>
          <a:prstGeom prst="bentConnector3">
            <a:avLst>
              <a:gd name="adj1" fmla="val 50000"/>
            </a:avLst>
          </a:prstGeom>
          <a:ln w="25400">
            <a:solidFill>
              <a:schemeClr val="accent4">
                <a:lumMod val="40000"/>
                <a:lumOff val="6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12">
            <a:extLst>
              <a:ext uri="{FF2B5EF4-FFF2-40B4-BE49-F238E27FC236}">
                <a16:creationId xmlns:a16="http://schemas.microsoft.com/office/drawing/2014/main" id="{7C8F6E83-767D-1FDC-F595-0A9E774E2DE4}"/>
              </a:ext>
            </a:extLst>
          </p:cNvPr>
          <p:cNvCxnSpPr>
            <a:cxnSpLocks/>
            <a:stCxn id="4" idx="2"/>
            <a:endCxn id="7" idx="0"/>
          </p:cNvCxnSpPr>
          <p:nvPr/>
        </p:nvCxnSpPr>
        <p:spPr>
          <a:xfrm rot="16200000" flipH="1">
            <a:off x="5846990" y="2415180"/>
            <a:ext cx="1704267" cy="1575052"/>
          </a:xfrm>
          <a:prstGeom prst="bentConnector3">
            <a:avLst>
              <a:gd name="adj1" fmla="val 52683"/>
            </a:avLst>
          </a:prstGeom>
          <a:ln w="25400">
            <a:solidFill>
              <a:schemeClr val="accent4">
                <a:lumMod val="40000"/>
                <a:lumOff val="6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8821C3C-A2AA-C8DC-8AF5-4524C18E3B5D}"/>
              </a:ext>
            </a:extLst>
          </p:cNvPr>
          <p:cNvSpPr/>
          <p:nvPr/>
        </p:nvSpPr>
        <p:spPr>
          <a:xfrm>
            <a:off x="9460614" y="4054840"/>
            <a:ext cx="2025369" cy="1916191"/>
          </a:xfrm>
          <a:prstGeom prst="roundRect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Recalibrate and update the model via continuous learning.</a:t>
            </a:r>
          </a:p>
        </p:txBody>
      </p:sp>
      <p:cxnSp>
        <p:nvCxnSpPr>
          <p:cNvPr id="28" name="Elbow Connector 27">
            <a:extLst>
              <a:ext uri="{FF2B5EF4-FFF2-40B4-BE49-F238E27FC236}">
                <a16:creationId xmlns:a16="http://schemas.microsoft.com/office/drawing/2014/main" id="{C79A1260-516A-40F7-E79B-B8A26E1586D3}"/>
              </a:ext>
            </a:extLst>
          </p:cNvPr>
          <p:cNvCxnSpPr>
            <a:cxnSpLocks/>
          </p:cNvCxnSpPr>
          <p:nvPr/>
        </p:nvCxnSpPr>
        <p:spPr>
          <a:xfrm rot="16200000" flipH="1">
            <a:off x="7302031" y="986244"/>
            <a:ext cx="1704267" cy="4485135"/>
          </a:xfrm>
          <a:prstGeom prst="bentConnector3">
            <a:avLst>
              <a:gd name="adj1" fmla="val 50000"/>
            </a:avLst>
          </a:prstGeom>
          <a:ln w="25400">
            <a:solidFill>
              <a:schemeClr val="accent4">
                <a:lumMod val="40000"/>
                <a:lumOff val="6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32">
            <a:extLst>
              <a:ext uri="{FF2B5EF4-FFF2-40B4-BE49-F238E27FC236}">
                <a16:creationId xmlns:a16="http://schemas.microsoft.com/office/drawing/2014/main" id="{21E109DD-1550-4651-706E-7C9A230866B8}"/>
              </a:ext>
            </a:extLst>
          </p:cNvPr>
          <p:cNvCxnSpPr>
            <a:cxnSpLocks/>
            <a:stCxn id="4" idx="2"/>
            <a:endCxn id="6" idx="0"/>
          </p:cNvCxnSpPr>
          <p:nvPr/>
        </p:nvCxnSpPr>
        <p:spPr>
          <a:xfrm rot="5400000">
            <a:off x="4357656" y="2553110"/>
            <a:ext cx="1756479" cy="1351405"/>
          </a:xfrm>
          <a:prstGeom prst="bentConnector3">
            <a:avLst>
              <a:gd name="adj1" fmla="val 50000"/>
            </a:avLst>
          </a:prstGeom>
          <a:ln w="25400">
            <a:solidFill>
              <a:schemeClr val="accent4">
                <a:lumMod val="40000"/>
                <a:lumOff val="6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4924F31C-5E9A-8666-892B-76089FC95563}"/>
              </a:ext>
            </a:extLst>
          </p:cNvPr>
          <p:cNvSpPr/>
          <p:nvPr/>
        </p:nvSpPr>
        <p:spPr>
          <a:xfrm>
            <a:off x="228600" y="210312"/>
            <a:ext cx="676656" cy="667512"/>
          </a:xfrm>
          <a:prstGeom prst="rect">
            <a:avLst/>
          </a:prstGeom>
          <a:solidFill>
            <a:srgbClr val="03143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44B6622A-CF71-F65B-720C-6445F010A38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9333" t="16646" r="9020" b="16393"/>
          <a:stretch>
            <a:fillRect/>
          </a:stretch>
        </p:blipFill>
        <p:spPr>
          <a:xfrm>
            <a:off x="182880" y="204296"/>
            <a:ext cx="1313000" cy="673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75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73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4D1FA4-7B65-3744-1CBF-526789D13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igital Twin Animation">
            <a:hlinkClick r:id="" action="ppaction://media"/>
            <a:extLst>
              <a:ext uri="{FF2B5EF4-FFF2-40B4-BE49-F238E27FC236}">
                <a16:creationId xmlns:a16="http://schemas.microsoft.com/office/drawing/2014/main" id="{0C1742BC-9C05-36F7-1DFC-6C3D73F8F62E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585.8261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4277" y="882968"/>
            <a:ext cx="10622278" cy="5975031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82954615-6586-5140-72BE-A69CA5F1B4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959" y="365760"/>
            <a:ext cx="9448802" cy="433527"/>
          </a:xfrm>
        </p:spPr>
        <p:txBody>
          <a:bodyPr/>
          <a:lstStyle/>
          <a:p>
            <a:r>
              <a:rPr lang="en-US" cap="small" dirty="0"/>
              <a:t>From Virtual Accelerator to Digital Twin</a:t>
            </a:r>
            <a:endParaRPr lang="en-US" dirty="0"/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E006F686-FE2B-6B26-3417-4F2208F04B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68B5C84-E2C9-53E2-8D32-40E7B93100C8}"/>
              </a:ext>
            </a:extLst>
          </p:cNvPr>
          <p:cNvSpPr/>
          <p:nvPr/>
        </p:nvSpPr>
        <p:spPr>
          <a:xfrm>
            <a:off x="228600" y="210312"/>
            <a:ext cx="676656" cy="667512"/>
          </a:xfrm>
          <a:prstGeom prst="rect">
            <a:avLst/>
          </a:prstGeom>
          <a:solidFill>
            <a:srgbClr val="03143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C437788-853B-B14D-9688-7390871E06A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9333" t="16646" r="9020" b="16393"/>
          <a:stretch>
            <a:fillRect/>
          </a:stretch>
        </p:blipFill>
        <p:spPr>
          <a:xfrm>
            <a:off x="182880" y="204296"/>
            <a:ext cx="1313000" cy="673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92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4639AC-7515-2A52-0783-EEFA4D0FE7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4E7AB-79B4-1CF4-4174-5E0699829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775545"/>
            <a:ext cx="10003536" cy="834011"/>
          </a:xfrm>
        </p:spPr>
        <p:txBody>
          <a:bodyPr/>
          <a:lstStyle/>
          <a:p>
            <a:r>
              <a:rPr lang="en-US" cap="small" dirty="0">
                <a:solidFill>
                  <a:srgbClr val="FFFFFF"/>
                </a:solidFill>
                <a:latin typeface="Helvetica" panose="020B0604020202020204" pitchFamily="34" charset="0"/>
              </a:rPr>
              <a:t>Why Do We Need a Digital Twin?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4029C5-35B5-6C5A-C9C2-39F802DDFF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14400" y="3429001"/>
            <a:ext cx="1772454" cy="1114088"/>
          </a:xfrm>
        </p:spPr>
        <p:txBody>
          <a:bodyPr/>
          <a:lstStyle/>
          <a:p>
            <a:r>
              <a:rPr lang="en-US" dirty="0"/>
              <a:t>02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C37085-F5F7-5CE1-0097-E706CF481D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17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183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891570-2F0C-EC4A-97DB-586032814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E41BE23-03D7-29EE-12EC-8B4C04FB4B18}"/>
              </a:ext>
            </a:extLst>
          </p:cNvPr>
          <p:cNvSpPr/>
          <p:nvPr/>
        </p:nvSpPr>
        <p:spPr>
          <a:xfrm>
            <a:off x="228600" y="210312"/>
            <a:ext cx="676656" cy="667512"/>
          </a:xfrm>
          <a:prstGeom prst="rect">
            <a:avLst/>
          </a:prstGeom>
          <a:solidFill>
            <a:srgbClr val="03143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Applications Stages Animation">
            <a:hlinkClick r:id="" action="ppaction://media"/>
            <a:extLst>
              <a:ext uri="{FF2B5EF4-FFF2-40B4-BE49-F238E27FC236}">
                <a16:creationId xmlns:a16="http://schemas.microsoft.com/office/drawing/2014/main" id="{475ED13D-FC83-A362-4A96-CD3D8795CCA1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495.4867" end="829.508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6072" y="726948"/>
            <a:ext cx="10899648" cy="6131052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DF6546BB-5774-D109-07A4-6E6B3816F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959" y="365760"/>
            <a:ext cx="9448802" cy="433527"/>
          </a:xfrm>
        </p:spPr>
        <p:txBody>
          <a:bodyPr/>
          <a:lstStyle/>
          <a:p>
            <a:r>
              <a:rPr lang="en-US" dirty="0"/>
              <a:t>Why build a virtual accelerator?</a:t>
            </a:r>
            <a:br>
              <a:rPr lang="en-US" sz="4000" dirty="0"/>
            </a:br>
            <a:endParaRPr lang="en-US" dirty="0"/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5580E737-98C7-6728-53CB-5A176FB1F2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E23667-AE9D-FBAA-01C0-71F77982D8B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9333" t="16646" r="9020" b="16393"/>
          <a:stretch>
            <a:fillRect/>
          </a:stretch>
        </p:blipFill>
        <p:spPr>
          <a:xfrm>
            <a:off x="182880" y="204296"/>
            <a:ext cx="1313000" cy="673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67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7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par>
              <p:cTn id="7"/>
            </p:par>
            <p:video>
              <p:cMediaNode vol="80000">
                <p:cTn id="8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3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0D72B6-3944-D993-BFA1-A9AE63CDD5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3AE10-759A-A756-325E-1B34427C6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775545"/>
            <a:ext cx="10003536" cy="834011"/>
          </a:xfrm>
        </p:spPr>
        <p:txBody>
          <a:bodyPr/>
          <a:lstStyle/>
          <a:p>
            <a:r>
              <a:rPr lang="en-US" cap="small" dirty="0">
                <a:solidFill>
                  <a:srgbClr val="FFFFFF"/>
                </a:solidFill>
                <a:latin typeface="Helvetica" panose="020B0604020202020204" pitchFamily="34" charset="0"/>
              </a:rPr>
              <a:t>Proton Improvement Plan-II at Fermilab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424722-BCBD-39B1-780F-CD2A0848580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14400" y="3429001"/>
            <a:ext cx="1772454" cy="1114088"/>
          </a:xfrm>
        </p:spPr>
        <p:txBody>
          <a:bodyPr/>
          <a:lstStyle/>
          <a:p>
            <a:r>
              <a:rPr lang="en-US" dirty="0"/>
              <a:t>03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9CD49F-5F52-321C-CBC3-58737997B1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711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891570-2F0C-EC4A-97DB-586032814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E41BE23-03D7-29EE-12EC-8B4C04FB4B18}"/>
              </a:ext>
            </a:extLst>
          </p:cNvPr>
          <p:cNvSpPr/>
          <p:nvPr/>
        </p:nvSpPr>
        <p:spPr>
          <a:xfrm>
            <a:off x="228600" y="210312"/>
            <a:ext cx="676656" cy="667512"/>
          </a:xfrm>
          <a:prstGeom prst="rect">
            <a:avLst/>
          </a:prstGeom>
          <a:solidFill>
            <a:srgbClr val="03143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DF6546BB-5774-D109-07A4-6E6B3816F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959" y="365760"/>
            <a:ext cx="9448802" cy="433527"/>
          </a:xfrm>
        </p:spPr>
        <p:txBody>
          <a:bodyPr/>
          <a:lstStyle/>
          <a:p>
            <a:r>
              <a:rPr lang="en-US" dirty="0"/>
              <a:t>Proton Improvement Plan-II at Fermilab</a:t>
            </a:r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5580E737-98C7-6728-53CB-5A176FB1F2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E23667-AE9D-FBAA-01C0-71F77982D8B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333" t="16646" r="9020" b="16393"/>
          <a:stretch>
            <a:fillRect/>
          </a:stretch>
        </p:blipFill>
        <p:spPr>
          <a:xfrm>
            <a:off x="182880" y="204296"/>
            <a:ext cx="1313000" cy="673528"/>
          </a:xfrm>
          <a:prstGeom prst="rect">
            <a:avLst/>
          </a:prstGeom>
        </p:spPr>
      </p:pic>
      <p:sp>
        <p:nvSpPr>
          <p:cNvPr id="33" name="Rectangle: Rounded Corners 19">
            <a:extLst>
              <a:ext uri="{FF2B5EF4-FFF2-40B4-BE49-F238E27FC236}">
                <a16:creationId xmlns:a16="http://schemas.microsoft.com/office/drawing/2014/main" id="{2B87896F-DF70-25B4-B2B4-1B2EFD96AA44}"/>
              </a:ext>
            </a:extLst>
          </p:cNvPr>
          <p:cNvSpPr/>
          <p:nvPr/>
        </p:nvSpPr>
        <p:spPr>
          <a:xfrm>
            <a:off x="-52085" y="0"/>
            <a:ext cx="11882135" cy="1942609"/>
          </a:xfrm>
          <a:prstGeom prst="roundRect">
            <a:avLst>
              <a:gd name="adj" fmla="val 3327"/>
            </a:avLst>
          </a:prstGeom>
          <a:solidFill>
            <a:schemeClr val="tx1">
              <a:lumMod val="50000"/>
            </a:schemeClr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fontAlgn="base">
              <a:spcBef>
                <a:spcPct val="0"/>
              </a:spcBef>
              <a:spcAft>
                <a:spcPct val="0"/>
              </a:spcAft>
            </a:pPr>
            <a:endParaRPr lang="en-US" sz="3200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34" name="object 12">
            <a:extLst>
              <a:ext uri="{FF2B5EF4-FFF2-40B4-BE49-F238E27FC236}">
                <a16:creationId xmlns:a16="http://schemas.microsoft.com/office/drawing/2014/main" id="{49A1D735-2031-5829-F229-C8DCCF373854}"/>
              </a:ext>
            </a:extLst>
          </p:cNvPr>
          <p:cNvSpPr txBox="1"/>
          <p:nvPr/>
        </p:nvSpPr>
        <p:spPr>
          <a:xfrm>
            <a:off x="2511787" y="240449"/>
            <a:ext cx="7709900" cy="849293"/>
          </a:xfrm>
          <a:prstGeom prst="rect">
            <a:avLst/>
          </a:prstGeom>
        </p:spPr>
        <p:txBody>
          <a:bodyPr vert="horz" wrap="square" lIns="0" tIns="16087" rIns="0" bIns="0" rtlCol="0">
            <a:spAutoFit/>
          </a:bodyPr>
          <a:lstStyle/>
          <a:p>
            <a:pPr marL="16933" marR="6773" algn="ctr" defTabSz="609585" fontAlgn="base">
              <a:lnSpc>
                <a:spcPct val="101499"/>
              </a:lnSpc>
              <a:spcBef>
                <a:spcPts val="127"/>
              </a:spcBef>
              <a:spcAft>
                <a:spcPct val="0"/>
              </a:spcAft>
            </a:pPr>
            <a:r>
              <a:rPr lang="en-US" b="1" dirty="0">
                <a:solidFill>
                  <a:srgbClr val="FFFFFF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PIP-II is an essential upgrade to Fermilab’s accelerator complex, enabling the world’s most intense neutrino beam for LBNF/DUNE and a broad physics research program for decades to come.</a:t>
            </a:r>
            <a:endParaRPr b="1" dirty="0">
              <a:solidFill>
                <a:srgbClr val="FFFFFF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FFED4D7-D521-3D40-8D97-97EA34BCFF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83" b="89674" l="9348" r="89802">
                        <a14:foregroundMark x1="23796" y1="46739" x2="23513" y2="55978"/>
                        <a14:foregroundMark x1="37960" y1="46739" x2="37960" y2="53261"/>
                        <a14:foregroundMark x1="45326" y1="46739" x2="45892" y2="52717"/>
                        <a14:foregroundMark x1="61190" y1="57065" x2="62040" y2="56522"/>
                        <a14:foregroundMark x1="69972" y1="51630" x2="69972" y2="55978"/>
                        <a14:foregroundMark x1="77054" y1="50000" x2="76487" y2="54348"/>
                        <a14:foregroundMark x1="72238" y1="77717" x2="72238" y2="77717"/>
                        <a14:foregroundMark x1="36827" y1="11957" x2="35694" y2="11957"/>
                        <a14:foregroundMark x1="10198" y1="36957" x2="9348" y2="36957"/>
                        <a14:foregroundMark x1="85269" y1="19022" x2="85836" y2="22826"/>
                        <a14:foregroundMark x1="49858" y1="11413" x2="50992" y2="10870"/>
                        <a14:foregroundMark x1="18980" y1="10870" x2="19830" y2="108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99501"/>
            <a:ext cx="2511786" cy="1309260"/>
          </a:xfrm>
          <a:prstGeom prst="rect">
            <a:avLst/>
          </a:prstGeom>
        </p:spPr>
      </p:pic>
      <p:sp>
        <p:nvSpPr>
          <p:cNvPr id="71" name="Slide Number Placeholder 5">
            <a:extLst>
              <a:ext uri="{FF2B5EF4-FFF2-40B4-BE49-F238E27FC236}">
                <a16:creationId xmlns:a16="http://schemas.microsoft.com/office/drawing/2014/main" id="{096E2B5B-A9D3-9692-62E5-D8A1BAACFDEC}"/>
              </a:ext>
            </a:extLst>
          </p:cNvPr>
          <p:cNvSpPr txBox="1">
            <a:spLocks/>
          </p:cNvSpPr>
          <p:nvPr/>
        </p:nvSpPr>
        <p:spPr>
          <a:xfrm>
            <a:off x="296333" y="6504215"/>
            <a:ext cx="552451" cy="237285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en-US"/>
            </a:defPPr>
            <a:lvl1pPr marL="0" algn="ctr" defTabSz="914400" rtl="0" eaLnBrk="1" latinLnBrk="0" hangingPunct="1">
              <a:defRPr sz="900" b="1" i="0" kern="1200">
                <a:solidFill>
                  <a:schemeClr val="bg1"/>
                </a:solidFill>
                <a:latin typeface="Helvetica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  <a:defRPr/>
            </a:pPr>
            <a:fld id="{148C009B-CB69-E04A-B9B3-34B26D69E9CF}" type="slidenum">
              <a:rPr lang="en-US" smtClean="0"/>
              <a:pPr defTabSz="609585"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US" dirty="0"/>
          </a:p>
        </p:txBody>
      </p:sp>
      <p:sp>
        <p:nvSpPr>
          <p:cNvPr id="72" name="Rectangle: Rounded Corners 63">
            <a:extLst>
              <a:ext uri="{FF2B5EF4-FFF2-40B4-BE49-F238E27FC236}">
                <a16:creationId xmlns:a16="http://schemas.microsoft.com/office/drawing/2014/main" id="{0950205D-40C8-24FB-7BD0-74A40D9AA6BE}"/>
              </a:ext>
            </a:extLst>
          </p:cNvPr>
          <p:cNvSpPr/>
          <p:nvPr/>
        </p:nvSpPr>
        <p:spPr>
          <a:xfrm>
            <a:off x="-52085" y="5303551"/>
            <a:ext cx="11882135" cy="1554449"/>
          </a:xfrm>
          <a:prstGeom prst="roundRect">
            <a:avLst>
              <a:gd name="adj" fmla="val 3327"/>
            </a:avLst>
          </a:prstGeom>
          <a:gradFill flip="none" rotWithShape="1">
            <a:gsLst>
              <a:gs pos="0">
                <a:srgbClr val="002060"/>
              </a:gs>
              <a:gs pos="48000">
                <a:schemeClr val="tx2">
                  <a:lumMod val="50000"/>
                </a:schemeClr>
              </a:gs>
              <a:gs pos="100000">
                <a:srgbClr val="00379A"/>
              </a:gs>
            </a:gsLst>
            <a:lin ang="2700000" scaled="1"/>
            <a:tileRect/>
          </a:gra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fontAlgn="base">
              <a:spcBef>
                <a:spcPct val="0"/>
              </a:spcBef>
              <a:spcAft>
                <a:spcPct val="0"/>
              </a:spcAft>
            </a:pPr>
            <a:endParaRPr lang="en-US" sz="3200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4094BFA4-6A6E-EAEA-790A-0ED57E49B5B6}"/>
              </a:ext>
            </a:extLst>
          </p:cNvPr>
          <p:cNvSpPr txBox="1"/>
          <p:nvPr/>
        </p:nvSpPr>
        <p:spPr>
          <a:xfrm>
            <a:off x="1489930" y="5303549"/>
            <a:ext cx="3641119" cy="14952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933" defTabSz="609585" fontAlgn="base">
              <a:spcBef>
                <a:spcPts val="900"/>
              </a:spcBef>
              <a:spcAft>
                <a:spcPct val="0"/>
              </a:spcAft>
            </a:pPr>
            <a:r>
              <a:rPr lang="en-US" sz="2400" b="1" spc="-13" dirty="0">
                <a:solidFill>
                  <a:schemeClr val="bg1"/>
                </a:solidFill>
                <a:latin typeface="Arial"/>
                <a:cs typeface="Arial"/>
              </a:rPr>
              <a:t>PIP-</a:t>
            </a:r>
            <a:r>
              <a:rPr lang="en-US" sz="2400" b="1" dirty="0">
                <a:solidFill>
                  <a:schemeClr val="bg1"/>
                </a:solidFill>
                <a:latin typeface="Arial"/>
                <a:cs typeface="Arial"/>
              </a:rPr>
              <a:t>II</a:t>
            </a:r>
            <a:r>
              <a:rPr lang="en-US" sz="2400" b="1" spc="13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2400" b="1" spc="-13" dirty="0">
                <a:solidFill>
                  <a:schemeClr val="bg1"/>
                </a:solidFill>
                <a:latin typeface="Arial"/>
                <a:cs typeface="Arial"/>
              </a:rPr>
              <a:t>Capabilities</a:t>
            </a:r>
          </a:p>
          <a:p>
            <a:pPr marL="16933" defTabSz="609585" fontAlgn="base">
              <a:spcBef>
                <a:spcPts val="90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FFFF00"/>
                </a:solidFill>
                <a:latin typeface="Arial"/>
                <a:cs typeface="Arial"/>
              </a:rPr>
              <a:t>Beam</a:t>
            </a:r>
            <a:r>
              <a:rPr lang="en-US" sz="1600" b="1" spc="-33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lang="en-US" sz="1600" b="1" spc="-13" dirty="0">
                <a:solidFill>
                  <a:srgbClr val="FFFF00"/>
                </a:solidFill>
                <a:latin typeface="Arial"/>
                <a:cs typeface="Arial"/>
              </a:rPr>
              <a:t>Power</a:t>
            </a:r>
          </a:p>
          <a:p>
            <a:pPr marL="474121" indent="-457189" defTabSz="609585" fontAlgn="base">
              <a:spcBef>
                <a:spcPts val="773"/>
              </a:spcBef>
              <a:spcAft>
                <a:spcPct val="0"/>
              </a:spcAft>
              <a:buFontTx/>
              <a:buChar char="•"/>
              <a:tabLst>
                <a:tab pos="473275" algn="l"/>
                <a:tab pos="474121" algn="l"/>
              </a:tabLst>
            </a:pPr>
            <a:r>
              <a:rPr lang="en-US" sz="1600" b="1" dirty="0">
                <a:solidFill>
                  <a:srgbClr val="92D050"/>
                </a:solidFill>
                <a:latin typeface="Arial"/>
                <a:cs typeface="Arial"/>
              </a:rPr>
              <a:t>Leading to 1.2</a:t>
            </a:r>
            <a:r>
              <a:rPr lang="en-US" sz="1600" b="1" spc="-47" dirty="0">
                <a:solidFill>
                  <a:srgbClr val="92D050"/>
                </a:solidFill>
                <a:latin typeface="Arial"/>
                <a:cs typeface="Arial"/>
              </a:rPr>
              <a:t> </a:t>
            </a:r>
            <a:r>
              <a:rPr lang="en-US" sz="1600" b="1" dirty="0">
                <a:solidFill>
                  <a:srgbClr val="92D050"/>
                </a:solidFill>
                <a:latin typeface="Arial"/>
                <a:cs typeface="Arial"/>
              </a:rPr>
              <a:t>MW from MI</a:t>
            </a:r>
          </a:p>
          <a:p>
            <a:pPr marL="474121" indent="-457189" defTabSz="609585" fontAlgn="base">
              <a:spcBef>
                <a:spcPts val="640"/>
              </a:spcBef>
              <a:spcAft>
                <a:spcPct val="0"/>
              </a:spcAft>
              <a:buFontTx/>
              <a:buChar char="•"/>
              <a:tabLst>
                <a:tab pos="473275" algn="l"/>
                <a:tab pos="474121" algn="l"/>
              </a:tabLst>
            </a:pPr>
            <a:r>
              <a:rPr lang="en-US" sz="1600" b="1" dirty="0">
                <a:solidFill>
                  <a:srgbClr val="92D050"/>
                </a:solidFill>
                <a:latin typeface="Arial"/>
                <a:cs typeface="Arial"/>
              </a:rPr>
              <a:t>Upgradeable</a:t>
            </a:r>
            <a:r>
              <a:rPr lang="en-US" sz="1600" b="1" spc="-53" dirty="0">
                <a:solidFill>
                  <a:srgbClr val="92D050"/>
                </a:solidFill>
                <a:latin typeface="Arial"/>
                <a:cs typeface="Arial"/>
              </a:rPr>
              <a:t> </a:t>
            </a:r>
            <a:r>
              <a:rPr lang="en-US" sz="1600" b="1" dirty="0">
                <a:solidFill>
                  <a:srgbClr val="92D050"/>
                </a:solidFill>
                <a:latin typeface="Arial"/>
                <a:cs typeface="Arial"/>
              </a:rPr>
              <a:t>to</a:t>
            </a:r>
            <a:r>
              <a:rPr lang="en-US" sz="1600" b="1" spc="7" dirty="0">
                <a:solidFill>
                  <a:srgbClr val="92D050"/>
                </a:solidFill>
                <a:latin typeface="Arial"/>
                <a:cs typeface="Arial"/>
              </a:rPr>
              <a:t> </a:t>
            </a:r>
            <a:r>
              <a:rPr lang="en-US" sz="1600" b="1" spc="-13" dirty="0">
                <a:solidFill>
                  <a:srgbClr val="92D050"/>
                </a:solidFill>
                <a:latin typeface="Arial"/>
                <a:cs typeface="Arial"/>
              </a:rPr>
              <a:t>multi-</a:t>
            </a:r>
            <a:r>
              <a:rPr lang="en-US" sz="1600" b="1" spc="-33" dirty="0">
                <a:solidFill>
                  <a:srgbClr val="92D050"/>
                </a:solidFill>
                <a:latin typeface="Arial"/>
                <a:cs typeface="Arial"/>
              </a:rPr>
              <a:t>MW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29A2152D-C415-8A6C-FD91-BC16E98D92DD}"/>
                  </a:ext>
                </a:extLst>
              </p:cNvPr>
              <p:cNvSpPr txBox="1"/>
              <p:nvPr/>
            </p:nvSpPr>
            <p:spPr>
              <a:xfrm>
                <a:off x="7534233" y="5303031"/>
                <a:ext cx="3640545" cy="15465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16933" defTabSz="609585" fontAlgn="base">
                  <a:spcBef>
                    <a:spcPts val="900"/>
                  </a:spcBef>
                  <a:spcAft>
                    <a:spcPct val="0"/>
                  </a:spcAft>
                </a:pPr>
                <a:r>
                  <a:rPr lang="en-US" sz="2400" b="1" spc="-13" dirty="0">
                    <a:solidFill>
                      <a:schemeClr val="bg1"/>
                    </a:solidFill>
                    <a:latin typeface="Arial"/>
                    <a:cs typeface="Arial"/>
                  </a:rPr>
                  <a:t>PIP-</a:t>
                </a:r>
                <a:r>
                  <a:rPr lang="en-US" sz="2400" b="1" dirty="0">
                    <a:solidFill>
                      <a:schemeClr val="bg1"/>
                    </a:solidFill>
                    <a:latin typeface="Arial"/>
                    <a:cs typeface="Arial"/>
                  </a:rPr>
                  <a:t>II</a:t>
                </a:r>
                <a:r>
                  <a:rPr lang="en-US" sz="2400" b="1" spc="13" dirty="0">
                    <a:solidFill>
                      <a:schemeClr val="bg1"/>
                    </a:solidFill>
                    <a:latin typeface="Arial"/>
                    <a:cs typeface="Arial"/>
                  </a:rPr>
                  <a:t> </a:t>
                </a:r>
                <a:r>
                  <a:rPr lang="en-US" sz="2400" b="1" spc="-13" dirty="0">
                    <a:solidFill>
                      <a:schemeClr val="bg1"/>
                    </a:solidFill>
                    <a:latin typeface="Arial"/>
                    <a:cs typeface="Arial"/>
                  </a:rPr>
                  <a:t>Scope</a:t>
                </a:r>
              </a:p>
              <a:p>
                <a:pPr marL="359833" indent="-342900" defTabSz="609585" fontAlgn="base">
                  <a:spcBef>
                    <a:spcPts val="900"/>
                  </a:spcBef>
                  <a:spcAft>
                    <a:spcPct val="0"/>
                  </a:spcAft>
                  <a:buFont typeface="Wingdings" panose="05000000000000000000" pitchFamily="2" charset="2"/>
                  <a:buChar char="§"/>
                </a:pPr>
                <a:r>
                  <a:rPr lang="en-US" sz="1600" b="1" dirty="0">
                    <a:solidFill>
                      <a:srgbClr val="FFFF00"/>
                    </a:solidFill>
                    <a:latin typeface="Arial"/>
                    <a:cs typeface="Arial"/>
                  </a:rPr>
                  <a:t>800 MeV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6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Arial"/>
                          </a:rPr>
                        </m:ctrlPr>
                      </m:sSupPr>
                      <m:e>
                        <m:r>
                          <a:rPr lang="en-US" sz="16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Arial"/>
                          </a:rPr>
                          <m:t>𝑯</m:t>
                        </m:r>
                      </m:e>
                      <m:sup>
                        <m:r>
                          <a:rPr lang="en-US" sz="1600" b="1" i="1">
                            <a:solidFill>
                              <a:srgbClr val="FFFF00"/>
                            </a:solidFill>
                            <a:latin typeface="Cambria Math" panose="02040503050406030204" pitchFamily="18" charset="0"/>
                            <a:cs typeface="Arial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sz="1600" b="1" spc="-13" dirty="0">
                    <a:solidFill>
                      <a:srgbClr val="FFFF00"/>
                    </a:solidFill>
                    <a:latin typeface="Arial"/>
                    <a:cs typeface="Arial"/>
                  </a:rPr>
                  <a:t>SRF linac</a:t>
                </a:r>
              </a:p>
              <a:p>
                <a:pPr marL="359833" indent="-342900" defTabSz="609585" fontAlgn="base">
                  <a:spcBef>
                    <a:spcPts val="900"/>
                  </a:spcBef>
                  <a:spcAft>
                    <a:spcPct val="0"/>
                  </a:spcAft>
                  <a:buFont typeface="Wingdings" panose="05000000000000000000" pitchFamily="2" charset="2"/>
                  <a:buChar char="§"/>
                </a:pPr>
                <a:r>
                  <a:rPr lang="en-US" sz="1600" b="1" spc="-13" dirty="0">
                    <a:solidFill>
                      <a:srgbClr val="FFFF00"/>
                    </a:solidFill>
                    <a:latin typeface="Arial"/>
                    <a:cs typeface="Arial"/>
                  </a:rPr>
                  <a:t>Linac to Booster Transfer Line</a:t>
                </a:r>
              </a:p>
              <a:p>
                <a:pPr marL="359833" indent="-342900" defTabSz="609585" fontAlgn="base">
                  <a:spcBef>
                    <a:spcPts val="900"/>
                  </a:spcBef>
                  <a:spcAft>
                    <a:spcPct val="0"/>
                  </a:spcAft>
                  <a:buFont typeface="Wingdings" panose="05000000000000000000" pitchFamily="2" charset="2"/>
                  <a:buChar char="§"/>
                </a:pPr>
                <a:r>
                  <a:rPr lang="en-US" sz="1600" b="1" spc="-13" dirty="0">
                    <a:solidFill>
                      <a:srgbClr val="FFFF00"/>
                    </a:solidFill>
                    <a:latin typeface="Arial"/>
                    <a:cs typeface="Arial"/>
                  </a:rPr>
                  <a:t>Accelerator Complex Upgrade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29A2152D-C415-8A6C-FD91-BC16E98D92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34233" y="5303031"/>
                <a:ext cx="3640545" cy="1546577"/>
              </a:xfrm>
              <a:prstGeom prst="rect">
                <a:avLst/>
              </a:prstGeom>
              <a:blipFill>
                <a:blip r:embed="rId6"/>
                <a:stretch>
                  <a:fillRect l="-2091" t="-3252" b="-40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638806D2-DECD-728D-FA69-460C04D79868}"/>
              </a:ext>
            </a:extLst>
          </p:cNvPr>
          <p:cNvCxnSpPr>
            <a:cxnSpLocks/>
            <a:stCxn id="72" idx="0"/>
            <a:endCxn id="72" idx="2"/>
          </p:cNvCxnSpPr>
          <p:nvPr/>
        </p:nvCxnSpPr>
        <p:spPr>
          <a:xfrm>
            <a:off x="5888983" y="5303551"/>
            <a:ext cx="0" cy="155444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8" name="Arrow: Chevron 35">
            <a:extLst>
              <a:ext uri="{FF2B5EF4-FFF2-40B4-BE49-F238E27FC236}">
                <a16:creationId xmlns:a16="http://schemas.microsoft.com/office/drawing/2014/main" id="{D9C37F57-A115-A603-6457-DEAD4F9EB274}"/>
              </a:ext>
            </a:extLst>
          </p:cNvPr>
          <p:cNvSpPr/>
          <p:nvPr/>
        </p:nvSpPr>
        <p:spPr>
          <a:xfrm>
            <a:off x="2836466" y="1999783"/>
            <a:ext cx="1817957" cy="982739"/>
          </a:xfrm>
          <a:prstGeom prst="chevron">
            <a:avLst/>
          </a:prstGeom>
          <a:blipFill>
            <a:blip r:embed="rId7">
              <a:alphaModFix amt="22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fontAlgn="base">
              <a:spcBef>
                <a:spcPct val="0"/>
              </a:spcBef>
              <a:spcAft>
                <a:spcPct val="0"/>
              </a:spcAft>
            </a:pPr>
            <a:endParaRPr lang="en-US" sz="1867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79" name="Arrow: Chevron 36">
            <a:extLst>
              <a:ext uri="{FF2B5EF4-FFF2-40B4-BE49-F238E27FC236}">
                <a16:creationId xmlns:a16="http://schemas.microsoft.com/office/drawing/2014/main" id="{AE1298F0-04F0-3DF5-93B8-A5209AAFC2EA}"/>
              </a:ext>
            </a:extLst>
          </p:cNvPr>
          <p:cNvSpPr/>
          <p:nvPr/>
        </p:nvSpPr>
        <p:spPr>
          <a:xfrm>
            <a:off x="-30710" y="1999780"/>
            <a:ext cx="1817957" cy="982739"/>
          </a:xfrm>
          <a:prstGeom prst="chevron">
            <a:avLst/>
          </a:prstGeom>
          <a:blipFill>
            <a:blip r:embed="rId8">
              <a:alphaModFix amt="22000"/>
            </a:blip>
            <a:stretch>
              <a:fillRect/>
            </a:stretch>
          </a:blipFill>
          <a:ln>
            <a:solidFill>
              <a:schemeClr val="accent4">
                <a:lumMod val="50000"/>
              </a:schemeClr>
            </a:solidFill>
          </a:ln>
          <a:effectLst>
            <a:outerShdw blurRad="40000" dist="23000" dir="5400000" rotWithShape="0">
              <a:srgbClr val="000000">
                <a:alpha val="51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fontAlgn="base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solidFill>
                <a:srgbClr val="003087"/>
              </a:solidFill>
              <a:latin typeface="Arial"/>
            </a:endParaRPr>
          </a:p>
        </p:txBody>
      </p:sp>
      <p:sp>
        <p:nvSpPr>
          <p:cNvPr id="80" name="Arrow: Chevron 38">
            <a:extLst>
              <a:ext uri="{FF2B5EF4-FFF2-40B4-BE49-F238E27FC236}">
                <a16:creationId xmlns:a16="http://schemas.microsoft.com/office/drawing/2014/main" id="{FBDBF642-65F8-D74B-F50D-3B3236407B60}"/>
              </a:ext>
            </a:extLst>
          </p:cNvPr>
          <p:cNvSpPr/>
          <p:nvPr/>
        </p:nvSpPr>
        <p:spPr>
          <a:xfrm>
            <a:off x="1402842" y="1999780"/>
            <a:ext cx="1817957" cy="982739"/>
          </a:xfrm>
          <a:prstGeom prst="chevron">
            <a:avLst/>
          </a:prstGeom>
          <a:blipFill>
            <a:blip r:embed="rId9">
              <a:alphaModFix amt="22000"/>
            </a:blip>
            <a:stretch>
              <a:fillRect/>
            </a:stretch>
          </a:blipFill>
          <a:ln>
            <a:solidFill>
              <a:schemeClr val="tx2"/>
            </a:solidFill>
          </a:ln>
          <a:effectLst>
            <a:outerShdw blurRad="40000" dist="23000" dir="5400000" rotWithShape="0">
              <a:srgbClr val="000000">
                <a:alpha val="5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fontAlgn="base">
              <a:spcBef>
                <a:spcPct val="0"/>
              </a:spcBef>
              <a:spcAft>
                <a:spcPct val="0"/>
              </a:spcAft>
            </a:pPr>
            <a:endParaRPr lang="en-US" sz="1867" b="1" dirty="0">
              <a:solidFill>
                <a:srgbClr val="003087"/>
              </a:solidFill>
              <a:latin typeface="Arial"/>
            </a:endParaRPr>
          </a:p>
        </p:txBody>
      </p:sp>
      <p:sp>
        <p:nvSpPr>
          <p:cNvPr id="81" name="Arrow: Chevron 41">
            <a:extLst>
              <a:ext uri="{FF2B5EF4-FFF2-40B4-BE49-F238E27FC236}">
                <a16:creationId xmlns:a16="http://schemas.microsoft.com/office/drawing/2014/main" id="{5D275C90-6457-04AC-FE3B-D8FA8EA9AB91}"/>
              </a:ext>
            </a:extLst>
          </p:cNvPr>
          <p:cNvSpPr/>
          <p:nvPr/>
        </p:nvSpPr>
        <p:spPr>
          <a:xfrm>
            <a:off x="4292674" y="1999780"/>
            <a:ext cx="1817957" cy="982739"/>
          </a:xfrm>
          <a:prstGeom prst="chevron">
            <a:avLst/>
          </a:prstGeom>
          <a:blipFill>
            <a:blip r:embed="rId10">
              <a:alphaModFix amt="22000"/>
            </a:blip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fontAlgn="base">
              <a:spcBef>
                <a:spcPct val="0"/>
              </a:spcBef>
              <a:spcAft>
                <a:spcPct val="0"/>
              </a:spcAft>
            </a:pPr>
            <a:endParaRPr lang="en-US" sz="1867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82" name="Arrow: Chevron 42">
            <a:extLst>
              <a:ext uri="{FF2B5EF4-FFF2-40B4-BE49-F238E27FC236}">
                <a16:creationId xmlns:a16="http://schemas.microsoft.com/office/drawing/2014/main" id="{46948C90-B93A-F414-7B87-008C319A5B3F}"/>
              </a:ext>
            </a:extLst>
          </p:cNvPr>
          <p:cNvSpPr/>
          <p:nvPr/>
        </p:nvSpPr>
        <p:spPr>
          <a:xfrm>
            <a:off x="5748874" y="1999780"/>
            <a:ext cx="1817957" cy="982739"/>
          </a:xfrm>
          <a:prstGeom prst="chevron">
            <a:avLst/>
          </a:prstGeom>
          <a:blipFill>
            <a:blip r:embed="rId11">
              <a:alphaModFix amt="22000"/>
            </a:blip>
            <a:stretch>
              <a:fillRect/>
            </a:stretch>
          </a:blipFill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fontAlgn="base">
              <a:spcBef>
                <a:spcPct val="0"/>
              </a:spcBef>
              <a:spcAft>
                <a:spcPct val="0"/>
              </a:spcAft>
            </a:pPr>
            <a:endParaRPr lang="en-US" sz="1867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83" name="Arrow: Chevron 43">
            <a:extLst>
              <a:ext uri="{FF2B5EF4-FFF2-40B4-BE49-F238E27FC236}">
                <a16:creationId xmlns:a16="http://schemas.microsoft.com/office/drawing/2014/main" id="{A3161492-C582-BF0A-807B-81BD87B9A680}"/>
              </a:ext>
            </a:extLst>
          </p:cNvPr>
          <p:cNvSpPr/>
          <p:nvPr/>
        </p:nvSpPr>
        <p:spPr>
          <a:xfrm>
            <a:off x="7205079" y="1999780"/>
            <a:ext cx="1817957" cy="982739"/>
          </a:xfrm>
          <a:prstGeom prst="chevron">
            <a:avLst/>
          </a:prstGeom>
          <a:blipFill>
            <a:blip r:embed="rId12">
              <a:alphaModFix amt="22000"/>
            </a:blip>
            <a:stretch>
              <a:fillRect/>
            </a:stretch>
          </a:blipFill>
          <a:ln>
            <a:solidFill>
              <a:schemeClr val="tx1">
                <a:lumMod val="50000"/>
              </a:schemeClr>
            </a:solidFill>
          </a:ln>
          <a:effectLst>
            <a:outerShdw blurRad="40000" dist="23000" dir="5400000" rotWithShape="0">
              <a:srgbClr val="000000">
                <a:alpha val="1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fontAlgn="base">
              <a:spcBef>
                <a:spcPct val="0"/>
              </a:spcBef>
              <a:spcAft>
                <a:spcPct val="0"/>
              </a:spcAft>
            </a:pPr>
            <a:endParaRPr lang="en-US" sz="1867" b="1" dirty="0">
              <a:solidFill>
                <a:srgbClr val="FFFFFF"/>
              </a:solidFill>
              <a:latin typeface="Arial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3329BBA9-85F3-0B32-90B0-72658D8A3D61}"/>
                  </a:ext>
                </a:extLst>
              </p:cNvPr>
              <p:cNvSpPr txBox="1"/>
              <p:nvPr/>
            </p:nvSpPr>
            <p:spPr>
              <a:xfrm>
                <a:off x="3088678" y="2080913"/>
                <a:ext cx="1566865" cy="10322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b="1" dirty="0">
                    <a:solidFill>
                      <a:srgbClr val="003087"/>
                    </a:solidFill>
                    <a:latin typeface="Calibri" charset="0"/>
                  </a:rPr>
                  <a:t>SSR-1</a:t>
                </a:r>
              </a:p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200" b="1" i="1">
                              <a:solidFill>
                                <a:srgbClr val="00308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200" b="1" i="1">
                              <a:solidFill>
                                <a:srgbClr val="003087"/>
                              </a:solidFill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  <m:sub>
                          <m:r>
                            <a:rPr lang="en-US" sz="1200" b="1" i="1">
                              <a:solidFill>
                                <a:srgbClr val="003087"/>
                              </a:solidFill>
                              <a:latin typeface="Cambria Math" panose="02040503050406030204" pitchFamily="18" charset="0"/>
                            </a:rPr>
                            <m:t>𝒐𝒑𝒕</m:t>
                          </m:r>
                        </m:sub>
                      </m:sSub>
                      <m:r>
                        <a:rPr lang="en-US" sz="1200" b="1" i="1">
                          <a:solidFill>
                            <a:srgbClr val="003087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1200" b="1" i="1">
                          <a:solidFill>
                            <a:srgbClr val="003087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1200" b="1" i="1">
                          <a:solidFill>
                            <a:srgbClr val="003087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1200" b="1" i="1">
                          <a:solidFill>
                            <a:srgbClr val="003087"/>
                          </a:solidFill>
                          <a:latin typeface="Cambria Math" panose="02040503050406030204" pitchFamily="18" charset="0"/>
                        </a:rPr>
                        <m:t>𝟐𝟐</m:t>
                      </m:r>
                    </m:oMath>
                  </m:oMathPara>
                </a14:m>
                <a:endParaRPr lang="en-US" sz="1200" b="1" dirty="0">
                  <a:solidFill>
                    <a:srgbClr val="003087"/>
                  </a:solidFill>
                  <a:latin typeface="Calibri" charset="0"/>
                </a:endParaRPr>
              </a:p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b="1" dirty="0">
                    <a:solidFill>
                      <a:srgbClr val="003087"/>
                    </a:solidFill>
                    <a:latin typeface="Calibri" charset="0"/>
                  </a:rPr>
                  <a:t>10-32 MeV</a:t>
                </a:r>
              </a:p>
              <a:p>
                <a:pPr algn="ctr" defTabSz="609585"/>
                <a:r>
                  <a:rPr lang="en-US" sz="1200" b="1" dirty="0">
                    <a:solidFill>
                      <a:srgbClr val="003087"/>
                    </a:solidFill>
                  </a:rPr>
                  <a:t>325 MHz</a:t>
                </a:r>
                <a:endParaRPr lang="en-US" sz="1200" b="1" dirty="0">
                  <a:solidFill>
                    <a:srgbClr val="003087"/>
                  </a:solidFill>
                  <a:latin typeface="Calibri" charset="0"/>
                </a:endParaRPr>
              </a:p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200" dirty="0">
                  <a:solidFill>
                    <a:srgbClr val="003087"/>
                  </a:solidFill>
                  <a:latin typeface="Calibri" charset="0"/>
                </a:endParaRPr>
              </a:p>
            </p:txBody>
          </p:sp>
        </mc:Choice>
        <mc:Fallback xmlns=""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3329BBA9-85F3-0B32-90B0-72658D8A3D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8678" y="2080913"/>
                <a:ext cx="1566865" cy="103227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416774F2-61CB-A948-2FB3-E865B59D7D2C}"/>
                  </a:ext>
                </a:extLst>
              </p:cNvPr>
              <p:cNvSpPr txBox="1"/>
              <p:nvPr/>
            </p:nvSpPr>
            <p:spPr>
              <a:xfrm>
                <a:off x="4542514" y="2080911"/>
                <a:ext cx="1566865" cy="10322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b="1" dirty="0">
                    <a:solidFill>
                      <a:srgbClr val="003087"/>
                    </a:solidFill>
                    <a:latin typeface="Calibri" charset="0"/>
                  </a:rPr>
                  <a:t>SSR-2</a:t>
                </a:r>
              </a:p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200" b="1" i="1">
                            <a:solidFill>
                              <a:srgbClr val="003087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200" b="1" i="1">
                            <a:solidFill>
                              <a:srgbClr val="003087"/>
                            </a:solidFill>
                            <a:latin typeface="Cambria Math" panose="02040503050406030204" pitchFamily="18" charset="0"/>
                          </a:rPr>
                          <m:t>𝜷</m:t>
                        </m:r>
                      </m:e>
                      <m:sub>
                        <m:r>
                          <a:rPr lang="en-US" sz="1200" b="1" i="1">
                            <a:solidFill>
                              <a:srgbClr val="003087"/>
                            </a:solidFill>
                            <a:latin typeface="Cambria Math" panose="02040503050406030204" pitchFamily="18" charset="0"/>
                          </a:rPr>
                          <m:t>𝒐𝒑𝒕</m:t>
                        </m:r>
                      </m:sub>
                    </m:sSub>
                    <m:r>
                      <a:rPr lang="en-US" sz="1200" b="1" i="1">
                        <a:solidFill>
                          <a:srgbClr val="003087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1200" b="1" i="1">
                        <a:solidFill>
                          <a:srgbClr val="003087"/>
                        </a:solidFill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sz="1200" b="1" i="1">
                        <a:solidFill>
                          <a:srgbClr val="003087"/>
                        </a:solidFill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US" sz="1200" b="1" dirty="0">
                    <a:solidFill>
                      <a:srgbClr val="003087"/>
                    </a:solidFill>
                    <a:latin typeface="Calibri" charset="0"/>
                  </a:rPr>
                  <a:t>475</a:t>
                </a:r>
              </a:p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b="1" dirty="0">
                    <a:solidFill>
                      <a:srgbClr val="003087"/>
                    </a:solidFill>
                    <a:latin typeface="Calibri" charset="0"/>
                  </a:rPr>
                  <a:t>32-177 MeV</a:t>
                </a:r>
              </a:p>
              <a:p>
                <a:pPr algn="ctr" defTabSz="609585"/>
                <a:r>
                  <a:rPr lang="en-US" sz="1200" b="1" dirty="0">
                    <a:solidFill>
                      <a:srgbClr val="003087"/>
                    </a:solidFill>
                  </a:rPr>
                  <a:t>325 MHz</a:t>
                </a:r>
                <a:endParaRPr lang="en-US" sz="1200" b="1" dirty="0">
                  <a:solidFill>
                    <a:srgbClr val="003087"/>
                  </a:solidFill>
                  <a:latin typeface="Calibri" charset="0"/>
                </a:endParaRPr>
              </a:p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200" b="1" dirty="0">
                  <a:solidFill>
                    <a:srgbClr val="003087"/>
                  </a:solidFill>
                  <a:latin typeface="Calibri" charset="0"/>
                </a:endParaRPr>
              </a:p>
            </p:txBody>
          </p:sp>
        </mc:Choice>
        <mc:Fallback xmlns=""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416774F2-61CB-A948-2FB3-E865B59D7D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2514" y="2080911"/>
                <a:ext cx="1566865" cy="103227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0A37F02C-D52D-25D8-01A2-86493E3BA469}"/>
                  </a:ext>
                </a:extLst>
              </p:cNvPr>
              <p:cNvSpPr txBox="1"/>
              <p:nvPr/>
            </p:nvSpPr>
            <p:spPr>
              <a:xfrm>
                <a:off x="1596388" y="2088851"/>
                <a:ext cx="1566865" cy="84760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b="1" dirty="0">
                    <a:solidFill>
                      <a:srgbClr val="003087"/>
                    </a:solidFill>
                    <a:latin typeface="Calibri" charset="0"/>
                  </a:rPr>
                  <a:t>HWR</a:t>
                </a:r>
              </a:p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200" b="1" i="1">
                            <a:solidFill>
                              <a:srgbClr val="003087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200" b="1" i="1">
                            <a:solidFill>
                              <a:srgbClr val="003087"/>
                            </a:solidFill>
                            <a:latin typeface="Cambria Math" panose="02040503050406030204" pitchFamily="18" charset="0"/>
                          </a:rPr>
                          <m:t>𝜷</m:t>
                        </m:r>
                      </m:e>
                      <m:sub>
                        <m:r>
                          <a:rPr lang="en-US" sz="1200" b="1" i="1">
                            <a:solidFill>
                              <a:srgbClr val="003087"/>
                            </a:solidFill>
                            <a:latin typeface="Cambria Math" panose="02040503050406030204" pitchFamily="18" charset="0"/>
                          </a:rPr>
                          <m:t>𝒐𝒑𝒕</m:t>
                        </m:r>
                      </m:sub>
                    </m:sSub>
                    <m:r>
                      <a:rPr lang="en-US" sz="1200" b="1" i="1">
                        <a:solidFill>
                          <a:srgbClr val="003087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1200" b="1" i="1">
                        <a:solidFill>
                          <a:srgbClr val="003087"/>
                        </a:solidFill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sz="1200" b="1" i="1">
                        <a:solidFill>
                          <a:srgbClr val="003087"/>
                        </a:solidFill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US" sz="1200" b="1" dirty="0">
                    <a:solidFill>
                      <a:srgbClr val="003087"/>
                    </a:solidFill>
                    <a:latin typeface="Calibri" charset="0"/>
                  </a:rPr>
                  <a:t>112</a:t>
                </a:r>
              </a:p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b="1" dirty="0">
                    <a:solidFill>
                      <a:srgbClr val="003087"/>
                    </a:solidFill>
                    <a:latin typeface="Calibri" charset="0"/>
                  </a:rPr>
                  <a:t>2.1-10 MeV</a:t>
                </a:r>
              </a:p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b="1" dirty="0">
                    <a:solidFill>
                      <a:srgbClr val="003087"/>
                    </a:solidFill>
                  </a:rPr>
                  <a:t>162.5 MHz</a:t>
                </a:r>
                <a:endParaRPr lang="en-US" sz="1200" b="1" dirty="0">
                  <a:solidFill>
                    <a:srgbClr val="003087"/>
                  </a:solidFill>
                  <a:latin typeface="Calibri" charset="0"/>
                </a:endParaRPr>
              </a:p>
            </p:txBody>
          </p:sp>
        </mc:Choice>
        <mc:Fallback xmlns=""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0A37F02C-D52D-25D8-01A2-86493E3BA4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6388" y="2088851"/>
                <a:ext cx="1566865" cy="847604"/>
              </a:xfrm>
              <a:prstGeom prst="rect">
                <a:avLst/>
              </a:prstGeom>
              <a:blipFill>
                <a:blip r:embed="rId15"/>
                <a:stretch>
                  <a:fillRect b="-44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156CDAA2-8045-BD07-DD91-74C3CAB65AAE}"/>
                  </a:ext>
                </a:extLst>
              </p:cNvPr>
              <p:cNvSpPr txBox="1"/>
              <p:nvPr/>
            </p:nvSpPr>
            <p:spPr>
              <a:xfrm>
                <a:off x="7447145" y="2088851"/>
                <a:ext cx="1566865" cy="10322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b="1" dirty="0">
                    <a:solidFill>
                      <a:srgbClr val="003087"/>
                    </a:solidFill>
                    <a:latin typeface="Calibri" charset="0"/>
                  </a:rPr>
                  <a:t>HB-650</a:t>
                </a:r>
              </a:p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200" b="1" i="1">
                            <a:solidFill>
                              <a:srgbClr val="003087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200" b="1" i="1">
                            <a:solidFill>
                              <a:srgbClr val="003087"/>
                            </a:solidFill>
                            <a:latin typeface="Cambria Math" panose="02040503050406030204" pitchFamily="18" charset="0"/>
                          </a:rPr>
                          <m:t>𝜷</m:t>
                        </m:r>
                      </m:e>
                      <m:sub>
                        <m:r>
                          <a:rPr lang="en-US" sz="1200" b="1" i="1">
                            <a:solidFill>
                              <a:srgbClr val="003087"/>
                            </a:solidFill>
                            <a:latin typeface="Cambria Math" panose="02040503050406030204" pitchFamily="18" charset="0"/>
                          </a:rPr>
                          <m:t>𝒐𝒑𝒕</m:t>
                        </m:r>
                      </m:sub>
                    </m:sSub>
                    <m:r>
                      <a:rPr lang="en-US" sz="1200" b="1" i="1">
                        <a:solidFill>
                          <a:srgbClr val="003087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1200" b="1" i="1">
                        <a:solidFill>
                          <a:srgbClr val="003087"/>
                        </a:solidFill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sz="1200" b="1" i="1">
                        <a:solidFill>
                          <a:srgbClr val="003087"/>
                        </a:solidFill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US" sz="1200" b="1" dirty="0">
                    <a:solidFill>
                      <a:srgbClr val="003087"/>
                    </a:solidFill>
                    <a:latin typeface="Calibri" charset="0"/>
                  </a:rPr>
                  <a:t>971</a:t>
                </a:r>
              </a:p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b="1" dirty="0">
                    <a:solidFill>
                      <a:srgbClr val="003087"/>
                    </a:solidFill>
                    <a:latin typeface="Calibri" charset="0"/>
                  </a:rPr>
                  <a:t>516-800 MeV</a:t>
                </a:r>
              </a:p>
              <a:p>
                <a:pPr algn="ctr" defTabSz="609585"/>
                <a:r>
                  <a:rPr lang="en-US" sz="1200" b="1" dirty="0">
                    <a:solidFill>
                      <a:srgbClr val="003087"/>
                    </a:solidFill>
                  </a:rPr>
                  <a:t>650 MHz</a:t>
                </a:r>
                <a:endParaRPr lang="en-US" sz="1200" b="1" dirty="0">
                  <a:solidFill>
                    <a:srgbClr val="003087"/>
                  </a:solidFill>
                  <a:latin typeface="Calibri" charset="0"/>
                </a:endParaRPr>
              </a:p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200" b="1" dirty="0">
                  <a:solidFill>
                    <a:srgbClr val="003087"/>
                  </a:solidFill>
                  <a:latin typeface="Calibri" charset="0"/>
                </a:endParaRPr>
              </a:p>
            </p:txBody>
          </p:sp>
        </mc:Choice>
        <mc:Fallback xmlns="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156CDAA2-8045-BD07-DD91-74C3CAB65A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7145" y="2088851"/>
                <a:ext cx="1566865" cy="1032270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8C46BDE4-143B-77DB-AB09-CF286423399B}"/>
                  </a:ext>
                </a:extLst>
              </p:cNvPr>
              <p:cNvSpPr txBox="1"/>
              <p:nvPr/>
            </p:nvSpPr>
            <p:spPr>
              <a:xfrm>
                <a:off x="5899481" y="2080910"/>
                <a:ext cx="1566865" cy="10322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b="1" dirty="0">
                    <a:solidFill>
                      <a:srgbClr val="003087"/>
                    </a:solidFill>
                    <a:latin typeface="Calibri" charset="0"/>
                  </a:rPr>
                  <a:t>LB-650</a:t>
                </a:r>
              </a:p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200" b="1" i="1">
                            <a:solidFill>
                              <a:srgbClr val="003087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200" b="1" i="1">
                            <a:solidFill>
                              <a:srgbClr val="003087"/>
                            </a:solidFill>
                            <a:latin typeface="Cambria Math" panose="02040503050406030204" pitchFamily="18" charset="0"/>
                          </a:rPr>
                          <m:t>𝜷</m:t>
                        </m:r>
                      </m:e>
                      <m:sub>
                        <m:r>
                          <a:rPr lang="en-US" sz="1200" b="1" i="1">
                            <a:solidFill>
                              <a:srgbClr val="003087"/>
                            </a:solidFill>
                            <a:latin typeface="Cambria Math" panose="02040503050406030204" pitchFamily="18" charset="0"/>
                          </a:rPr>
                          <m:t>𝒐𝒑𝒕</m:t>
                        </m:r>
                      </m:sub>
                    </m:sSub>
                    <m:r>
                      <a:rPr lang="en-US" sz="1200" b="1" i="1">
                        <a:solidFill>
                          <a:srgbClr val="003087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1200" b="1" i="1">
                        <a:solidFill>
                          <a:srgbClr val="003087"/>
                        </a:solidFill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sz="1200" b="1" i="1">
                        <a:solidFill>
                          <a:srgbClr val="003087"/>
                        </a:solidFill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US" sz="1200" b="1" dirty="0">
                    <a:solidFill>
                      <a:srgbClr val="003087"/>
                    </a:solidFill>
                    <a:latin typeface="Calibri" charset="0"/>
                  </a:rPr>
                  <a:t>65</a:t>
                </a:r>
              </a:p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b="1" dirty="0">
                    <a:solidFill>
                      <a:srgbClr val="003087"/>
                    </a:solidFill>
                    <a:latin typeface="Calibri" charset="0"/>
                  </a:rPr>
                  <a:t>177-516 MeV</a:t>
                </a:r>
              </a:p>
              <a:p>
                <a:pPr algn="ctr" defTabSz="609585"/>
                <a:r>
                  <a:rPr lang="en-US" sz="1200" b="1" dirty="0">
                    <a:solidFill>
                      <a:srgbClr val="003087"/>
                    </a:solidFill>
                  </a:rPr>
                  <a:t>650 MHz</a:t>
                </a:r>
                <a:endParaRPr lang="en-US" sz="1200" b="1" dirty="0">
                  <a:solidFill>
                    <a:srgbClr val="003087"/>
                  </a:solidFill>
                  <a:latin typeface="Calibri" charset="0"/>
                </a:endParaRPr>
              </a:p>
              <a:p>
                <a:pPr algn="ctr" defTabSz="60958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200" b="1" dirty="0">
                  <a:solidFill>
                    <a:srgbClr val="003087"/>
                  </a:solidFill>
                  <a:latin typeface="Calibri" charset="0"/>
                </a:endParaRPr>
              </a:p>
            </p:txBody>
          </p:sp>
        </mc:Choice>
        <mc:Fallback xmlns="">
          <p:sp>
            <p:nvSpPr>
              <p:cNvPr id="88" name="TextBox 87">
                <a:extLst>
                  <a:ext uri="{FF2B5EF4-FFF2-40B4-BE49-F238E27FC236}">
                    <a16:creationId xmlns:a16="http://schemas.microsoft.com/office/drawing/2014/main" id="{8C46BDE4-143B-77DB-AB09-CF28642339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9481" y="2080910"/>
                <a:ext cx="1566865" cy="103227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9" name="Arrow: Chevron 50">
            <a:extLst>
              <a:ext uri="{FF2B5EF4-FFF2-40B4-BE49-F238E27FC236}">
                <a16:creationId xmlns:a16="http://schemas.microsoft.com/office/drawing/2014/main" id="{46AFF2DB-5B09-E9F1-8B41-79CE40680481}"/>
              </a:ext>
            </a:extLst>
          </p:cNvPr>
          <p:cNvSpPr/>
          <p:nvPr/>
        </p:nvSpPr>
        <p:spPr>
          <a:xfrm>
            <a:off x="8660162" y="1999780"/>
            <a:ext cx="1817957" cy="982739"/>
          </a:xfrm>
          <a:prstGeom prst="chevron">
            <a:avLst/>
          </a:prstGeom>
          <a:blipFill>
            <a:blip r:embed="rId12">
              <a:alphaModFix amt="22000"/>
            </a:blip>
            <a:stretch>
              <a:fillRect/>
            </a:stretch>
          </a:blipFill>
          <a:ln>
            <a:solidFill>
              <a:schemeClr val="tx1">
                <a:lumMod val="50000"/>
              </a:schemeClr>
            </a:solidFill>
          </a:ln>
          <a:effectLst>
            <a:outerShdw blurRad="40000" dist="23000" dir="5400000" rotWithShape="0">
              <a:srgbClr val="000000">
                <a:alpha val="1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fontAlgn="base">
              <a:spcBef>
                <a:spcPct val="0"/>
              </a:spcBef>
              <a:spcAft>
                <a:spcPct val="0"/>
              </a:spcAft>
            </a:pPr>
            <a:endParaRPr lang="en-US" sz="1867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90" name="Arrow: Chevron 51">
            <a:extLst>
              <a:ext uri="{FF2B5EF4-FFF2-40B4-BE49-F238E27FC236}">
                <a16:creationId xmlns:a16="http://schemas.microsoft.com/office/drawing/2014/main" id="{EE0A78F2-8A1B-0015-486D-49E8E87FF355}"/>
              </a:ext>
            </a:extLst>
          </p:cNvPr>
          <p:cNvSpPr/>
          <p:nvPr/>
        </p:nvSpPr>
        <p:spPr>
          <a:xfrm>
            <a:off x="10116367" y="1999780"/>
            <a:ext cx="1689245" cy="982739"/>
          </a:xfrm>
          <a:prstGeom prst="chevron">
            <a:avLst/>
          </a:prstGeom>
          <a:blipFill>
            <a:blip r:embed="rId12">
              <a:alphaModFix amt="22000"/>
            </a:blip>
            <a:stretch>
              <a:fillRect/>
            </a:stretch>
          </a:blipFill>
          <a:ln>
            <a:solidFill>
              <a:schemeClr val="tx1">
                <a:lumMod val="50000"/>
              </a:schemeClr>
            </a:solidFill>
          </a:ln>
          <a:effectLst>
            <a:outerShdw blurRad="40000" dist="23000" dir="5400000" rotWithShape="0">
              <a:srgbClr val="000000">
                <a:alpha val="1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fontAlgn="base">
              <a:spcBef>
                <a:spcPct val="0"/>
              </a:spcBef>
              <a:spcAft>
                <a:spcPct val="0"/>
              </a:spcAft>
            </a:pPr>
            <a:endParaRPr lang="en-US" sz="1867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A1092525-8425-EF71-6D1B-6FE8B35939EE}"/>
              </a:ext>
            </a:extLst>
          </p:cNvPr>
          <p:cNvSpPr txBox="1"/>
          <p:nvPr/>
        </p:nvSpPr>
        <p:spPr>
          <a:xfrm>
            <a:off x="8854573" y="2088851"/>
            <a:ext cx="1566865" cy="7696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09585" fontAlgn="base">
              <a:spcBef>
                <a:spcPct val="0"/>
              </a:spcBef>
              <a:spcAft>
                <a:spcPct val="0"/>
              </a:spcAft>
            </a:pPr>
            <a:r>
              <a:rPr lang="en-US" sz="1467" b="1" dirty="0">
                <a:solidFill>
                  <a:srgbClr val="003087"/>
                </a:solidFill>
                <a:latin typeface="Calibri" charset="0"/>
              </a:rPr>
              <a:t>BEAM</a:t>
            </a:r>
          </a:p>
          <a:p>
            <a:pPr algn="ctr" defTabSz="609585" fontAlgn="base">
              <a:spcBef>
                <a:spcPct val="0"/>
              </a:spcBef>
              <a:spcAft>
                <a:spcPct val="0"/>
              </a:spcAft>
            </a:pPr>
            <a:r>
              <a:rPr lang="en-US" sz="1467" b="1" dirty="0">
                <a:solidFill>
                  <a:srgbClr val="003087"/>
                </a:solidFill>
                <a:latin typeface="Calibri" charset="0"/>
              </a:rPr>
              <a:t> TRANSFER</a:t>
            </a:r>
          </a:p>
          <a:p>
            <a:pPr algn="ctr" defTabSz="609585" fontAlgn="base">
              <a:spcBef>
                <a:spcPct val="0"/>
              </a:spcBef>
              <a:spcAft>
                <a:spcPct val="0"/>
              </a:spcAft>
            </a:pPr>
            <a:r>
              <a:rPr lang="en-US" sz="1467" b="1" dirty="0">
                <a:solidFill>
                  <a:srgbClr val="003087"/>
                </a:solidFill>
                <a:latin typeface="Calibri" charset="0"/>
              </a:rPr>
              <a:t> LINE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54010EA3-0B80-B28E-E2C6-DB84140C5485}"/>
              </a:ext>
            </a:extLst>
          </p:cNvPr>
          <p:cNvSpPr txBox="1"/>
          <p:nvPr/>
        </p:nvSpPr>
        <p:spPr>
          <a:xfrm>
            <a:off x="10367461" y="2314554"/>
            <a:ext cx="1438152" cy="318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09585" fontAlgn="base">
              <a:spcBef>
                <a:spcPct val="0"/>
              </a:spcBef>
              <a:spcAft>
                <a:spcPct val="0"/>
              </a:spcAft>
            </a:pPr>
            <a:r>
              <a:rPr lang="en-US" sz="1467" b="1" dirty="0">
                <a:solidFill>
                  <a:srgbClr val="003087"/>
                </a:solidFill>
                <a:latin typeface="Calibri" charset="0"/>
              </a:rPr>
              <a:t>BOOSTER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BC80CD29-25EA-4715-77BF-291E09D33430}"/>
              </a:ext>
            </a:extLst>
          </p:cNvPr>
          <p:cNvSpPr txBox="1"/>
          <p:nvPr/>
        </p:nvSpPr>
        <p:spPr>
          <a:xfrm>
            <a:off x="116900" y="2088851"/>
            <a:ext cx="1566865" cy="687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09585" fontAlgn="base">
              <a:spcBef>
                <a:spcPct val="0"/>
              </a:spcBef>
              <a:spcAft>
                <a:spcPct val="0"/>
              </a:spcAft>
            </a:pPr>
            <a:r>
              <a:rPr lang="en-US" sz="1467" b="1" dirty="0">
                <a:solidFill>
                  <a:srgbClr val="003087"/>
                </a:solidFill>
                <a:latin typeface="Calibri" charset="0"/>
              </a:rPr>
              <a:t>WARM FRONT END</a:t>
            </a:r>
          </a:p>
          <a:p>
            <a:pPr algn="ctr" defTabSz="609585" fontAlgn="base">
              <a:spcBef>
                <a:spcPct val="0"/>
              </a:spcBef>
              <a:spcAft>
                <a:spcPct val="0"/>
              </a:spcAft>
            </a:pPr>
            <a:r>
              <a:rPr lang="en-US" sz="933" b="1" dirty="0">
                <a:solidFill>
                  <a:srgbClr val="003087"/>
                </a:solidFill>
                <a:latin typeface="Calibri" charset="0"/>
              </a:rPr>
              <a:t>Ion source → RFQ → MEBT</a:t>
            </a:r>
          </a:p>
        </p:txBody>
      </p:sp>
      <p:pic>
        <p:nvPicPr>
          <p:cNvPr id="94" name="Picture 93">
            <a:extLst>
              <a:ext uri="{FF2B5EF4-FFF2-40B4-BE49-F238E27FC236}">
                <a16:creationId xmlns:a16="http://schemas.microsoft.com/office/drawing/2014/main" id="{A220DC03-3F01-8741-700D-EB0FA828CA92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291224" y="3063647"/>
            <a:ext cx="7819841" cy="2230378"/>
          </a:xfrm>
          <a:prstGeom prst="rect">
            <a:avLst/>
          </a:prstGeom>
        </p:spPr>
      </p:pic>
      <p:pic>
        <p:nvPicPr>
          <p:cNvPr id="95" name="object 2">
            <a:extLst>
              <a:ext uri="{FF2B5EF4-FFF2-40B4-BE49-F238E27FC236}">
                <a16:creationId xmlns:a16="http://schemas.microsoft.com/office/drawing/2014/main" id="{2ABD4CFB-ECDC-9419-6E11-F46BB0BCB3D4}"/>
              </a:ext>
            </a:extLst>
          </p:cNvPr>
          <p:cNvPicPr/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530" y="3122709"/>
            <a:ext cx="3073056" cy="1997932"/>
          </a:xfrm>
          <a:prstGeom prst="rect">
            <a:avLst/>
          </a:prstGeom>
          <a:solidFill>
            <a:schemeClr val="tx2"/>
          </a:solidFill>
          <a:ln w="25400" cmpd="dbl">
            <a:solidFill>
              <a:schemeClr val="tx2">
                <a:alpha val="98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43091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par>
              <p:cTn id="8"/>
            </p:par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C900D8-5885-B6C8-83BE-3AF0EA83B8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FB715-CD22-831B-B8F0-6FD0A07B0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775545"/>
            <a:ext cx="10668000" cy="1388009"/>
          </a:xfrm>
        </p:spPr>
        <p:txBody>
          <a:bodyPr/>
          <a:lstStyle/>
          <a:p>
            <a:r>
              <a:rPr lang="en-US" cap="small" dirty="0">
                <a:solidFill>
                  <a:srgbClr val="FFFFFF"/>
                </a:solidFill>
                <a:latin typeface="Helvetica" panose="020B0604020202020204" pitchFamily="34" charset="0"/>
              </a:rPr>
              <a:t>PIP-II Lattice Optimization &amp; Beam Dynamics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0AE14A-B75D-1567-91BF-646C594F4B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14400" y="3429001"/>
            <a:ext cx="1772454" cy="1114088"/>
          </a:xfrm>
        </p:spPr>
        <p:txBody>
          <a:bodyPr/>
          <a:lstStyle/>
          <a:p>
            <a:r>
              <a:rPr lang="en-US" dirty="0"/>
              <a:t>04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62252B-17A4-D5C5-7A85-6C123BC750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357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183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891570-2F0C-EC4A-97DB-586032814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E41BE23-03D7-29EE-12EC-8B4C04FB4B18}"/>
              </a:ext>
            </a:extLst>
          </p:cNvPr>
          <p:cNvSpPr/>
          <p:nvPr/>
        </p:nvSpPr>
        <p:spPr>
          <a:xfrm>
            <a:off x="228600" y="210312"/>
            <a:ext cx="676656" cy="667512"/>
          </a:xfrm>
          <a:prstGeom prst="rect">
            <a:avLst/>
          </a:prstGeom>
          <a:solidFill>
            <a:srgbClr val="03143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DF6546BB-5774-D109-07A4-6E6B3816F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1600" y="324296"/>
            <a:ext cx="10293441" cy="433527"/>
          </a:xfrm>
        </p:spPr>
        <p:txBody>
          <a:bodyPr/>
          <a:lstStyle/>
          <a:p>
            <a:r>
              <a:rPr lang="en-US" cap="small" dirty="0"/>
              <a:t>Simulation-Tool Requirements</a:t>
            </a:r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5580E737-98C7-6728-53CB-5A176FB1F2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E23667-AE9D-FBAA-01C0-71F77982D8B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333" t="16646" r="9020" b="16393"/>
          <a:stretch>
            <a:fillRect/>
          </a:stretch>
        </p:blipFill>
        <p:spPr>
          <a:xfrm>
            <a:off x="182880" y="204296"/>
            <a:ext cx="1313000" cy="673528"/>
          </a:xfrm>
          <a:prstGeom prst="rect">
            <a:avLst/>
          </a:prstGeom>
        </p:spPr>
      </p:pic>
      <p:pic>
        <p:nvPicPr>
          <p:cNvPr id="96" name="Picture 95" descr="PIP-II Code Requirements Overview">
            <a:extLst>
              <a:ext uri="{FF2B5EF4-FFF2-40B4-BE49-F238E27FC236}">
                <a16:creationId xmlns:a16="http://schemas.microsoft.com/office/drawing/2014/main" id="{2FE7E46C-4CA3-DB63-1DB4-23EC5D13B75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49" t="12885" r="4997" b="4424"/>
          <a:stretch>
            <a:fillRect/>
          </a:stretch>
        </p:blipFill>
        <p:spPr>
          <a:xfrm>
            <a:off x="0" y="956603"/>
            <a:ext cx="11830050" cy="590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40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par>
              <p:cTn id="2"/>
            </p:par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183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286B15-6F95-E861-B58F-AFDBD240B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C2D8F0C-9C1B-8369-5F64-65B0826CCA32}"/>
              </a:ext>
            </a:extLst>
          </p:cNvPr>
          <p:cNvSpPr/>
          <p:nvPr/>
        </p:nvSpPr>
        <p:spPr>
          <a:xfrm>
            <a:off x="228600" y="210312"/>
            <a:ext cx="676656" cy="667512"/>
          </a:xfrm>
          <a:prstGeom prst="rect">
            <a:avLst/>
          </a:prstGeom>
          <a:solidFill>
            <a:srgbClr val="03143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DC0FE1C8-9B17-5663-9435-11EF20C5B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959" y="365760"/>
            <a:ext cx="9448802" cy="433527"/>
          </a:xfrm>
        </p:spPr>
        <p:txBody>
          <a:bodyPr/>
          <a:lstStyle/>
          <a:p>
            <a:pPr>
              <a:lnSpc>
                <a:spcPct val="96000"/>
              </a:lnSpc>
              <a:defRPr sz="3825" b="0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lang="en-US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HELIX at a Glance</a:t>
            </a:r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B727A34E-3282-83C8-E003-6309F1A740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C97655C-B4DC-C691-0D28-B85DBC77ABC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333" t="16646" r="9020" b="16393"/>
          <a:stretch>
            <a:fillRect/>
          </a:stretch>
        </p:blipFill>
        <p:spPr>
          <a:xfrm>
            <a:off x="182880" y="204296"/>
            <a:ext cx="1313000" cy="673528"/>
          </a:xfrm>
          <a:prstGeom prst="rect">
            <a:avLst/>
          </a:prstGeom>
        </p:spPr>
      </p:pic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739AF85-A676-6F45-881D-127BCF7464CD}"/>
              </a:ext>
            </a:extLst>
          </p:cNvPr>
          <p:cNvSpPr>
            <a:spLocks noGrp="1"/>
          </p:cNvSpPr>
          <p:nvPr/>
        </p:nvSpPr>
        <p:spPr>
          <a:xfrm>
            <a:off x="457200" y="1390650"/>
            <a:ext cx="2695575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47D9FF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D13447-4DEA-B36E-5CA8-53ED84F0D800}"/>
              </a:ext>
            </a:extLst>
          </p:cNvPr>
          <p:cNvSpPr>
            <a:spLocks noGrp="1"/>
          </p:cNvSpPr>
          <p:nvPr/>
        </p:nvSpPr>
        <p:spPr>
          <a:xfrm>
            <a:off x="590550" y="1457325"/>
            <a:ext cx="2428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500" b="1">
                <a:solidFill>
                  <a:srgbClr val="47D9FF"/>
                </a:solidFill>
                <a:latin typeface="Aptos Mono"/>
                <a:ea typeface="Aptos Mono"/>
                <a:cs typeface="Aptos Mono"/>
              </a:defRPr>
            </a:pPr>
            <a:r>
              <a:rPr sz="1500" b="1" dirty="0">
                <a:solidFill>
                  <a:srgbClr val="47D9FF"/>
                </a:solidFill>
                <a:latin typeface="Aptos Mono"/>
                <a:ea typeface="Aptos Mono"/>
                <a:cs typeface="Aptos Mono"/>
              </a:rPr>
              <a:t>3 engines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886DCB3B-842D-D822-C9A1-BED00FED30CB}"/>
              </a:ext>
            </a:extLst>
          </p:cNvPr>
          <p:cNvSpPr>
            <a:spLocks noGrp="1"/>
          </p:cNvSpPr>
          <p:nvPr/>
        </p:nvSpPr>
        <p:spPr>
          <a:xfrm>
            <a:off x="590550" y="1695450"/>
            <a:ext cx="2428875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One lattice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AB2ECB9C-7D17-52D3-FE6F-FA060741CE9C}"/>
              </a:ext>
            </a:extLst>
          </p:cNvPr>
          <p:cNvSpPr>
            <a:spLocks noGrp="1"/>
          </p:cNvSpPr>
          <p:nvPr/>
        </p:nvSpPr>
        <p:spPr>
          <a:xfrm>
            <a:off x="590550" y="1914525"/>
            <a:ext cx="2428875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Envelope, full 3-D PIC and exact backward tracking.</a:t>
            </a:r>
          </a:p>
        </p:txBody>
      </p:sp>
      <p:sp>
        <p:nvSpPr>
          <p:cNvPr id="98" name="Rounded Rectangle 97">
            <a:extLst>
              <a:ext uri="{FF2B5EF4-FFF2-40B4-BE49-F238E27FC236}">
                <a16:creationId xmlns:a16="http://schemas.microsoft.com/office/drawing/2014/main" id="{F4FD1319-F9D3-C38B-B585-6FD52E29B9E0}"/>
              </a:ext>
            </a:extLst>
          </p:cNvPr>
          <p:cNvSpPr>
            <a:spLocks noGrp="1"/>
          </p:cNvSpPr>
          <p:nvPr/>
        </p:nvSpPr>
        <p:spPr>
          <a:xfrm>
            <a:off x="3267075" y="1390650"/>
            <a:ext cx="2695575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78A1FF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07A797FA-C7E1-DB74-65EC-4C4396C1EAB3}"/>
              </a:ext>
            </a:extLst>
          </p:cNvPr>
          <p:cNvSpPr>
            <a:spLocks noGrp="1"/>
          </p:cNvSpPr>
          <p:nvPr/>
        </p:nvSpPr>
        <p:spPr>
          <a:xfrm>
            <a:off x="3400425" y="1457325"/>
            <a:ext cx="2428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500" b="1">
                <a:solidFill>
                  <a:srgbClr val="78A1FF"/>
                </a:solidFill>
                <a:latin typeface="Aptos Mono"/>
                <a:ea typeface="Aptos Mono"/>
                <a:cs typeface="Aptos Mono"/>
              </a:defRPr>
            </a:pPr>
            <a:r>
              <a:rPr sz="1500" b="1" dirty="0">
                <a:solidFill>
                  <a:srgbClr val="78A1FF"/>
                </a:solidFill>
                <a:latin typeface="Aptos Mono"/>
                <a:ea typeface="Aptos Mono"/>
                <a:cs typeface="Aptos Mono"/>
              </a:rPr>
              <a:t>DC → 6-D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B72ED74A-3552-C1FD-1513-E9274A808365}"/>
              </a:ext>
            </a:extLst>
          </p:cNvPr>
          <p:cNvSpPr>
            <a:spLocks noGrp="1"/>
          </p:cNvSpPr>
          <p:nvPr/>
        </p:nvSpPr>
        <p:spPr>
          <a:xfrm>
            <a:off x="3400425" y="1695450"/>
            <a:ext cx="2428875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Beam regimes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043327FF-FCC9-60C0-7295-D090286D7A35}"/>
              </a:ext>
            </a:extLst>
          </p:cNvPr>
          <p:cNvSpPr>
            <a:spLocks noGrp="1"/>
          </p:cNvSpPr>
          <p:nvPr/>
        </p:nvSpPr>
        <p:spPr>
          <a:xfrm>
            <a:off x="3400425" y="1914525"/>
            <a:ext cx="2428875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Continuous beams, automatic bunching and generated 6-D inputs.</a:t>
            </a:r>
          </a:p>
        </p:txBody>
      </p:sp>
      <p:sp>
        <p:nvSpPr>
          <p:cNvPr id="102" name="Rounded Rectangle 101">
            <a:extLst>
              <a:ext uri="{FF2B5EF4-FFF2-40B4-BE49-F238E27FC236}">
                <a16:creationId xmlns:a16="http://schemas.microsoft.com/office/drawing/2014/main" id="{9292203E-3254-0C9F-2E3E-522FB75AD276}"/>
              </a:ext>
            </a:extLst>
          </p:cNvPr>
          <p:cNvSpPr>
            <a:spLocks noGrp="1"/>
          </p:cNvSpPr>
          <p:nvPr/>
        </p:nvSpPr>
        <p:spPr>
          <a:xfrm>
            <a:off x="6076950" y="1390650"/>
            <a:ext cx="2695575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FFBF4A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13F2EB12-DF0F-9550-CAE4-AA84823717CB}"/>
              </a:ext>
            </a:extLst>
          </p:cNvPr>
          <p:cNvSpPr>
            <a:spLocks noGrp="1"/>
          </p:cNvSpPr>
          <p:nvPr/>
        </p:nvSpPr>
        <p:spPr>
          <a:xfrm>
            <a:off x="6210300" y="1457325"/>
            <a:ext cx="2428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500" b="1">
                <a:solidFill>
                  <a:srgbClr val="FFBF4A"/>
                </a:solidFill>
                <a:latin typeface="Aptos Mono"/>
                <a:ea typeface="Aptos Mono"/>
                <a:cs typeface="Aptos Mono"/>
              </a:defRPr>
            </a:pPr>
            <a:r>
              <a:rPr sz="1500" b="1" dirty="0">
                <a:solidFill>
                  <a:srgbClr val="FFBF4A"/>
                </a:solidFill>
                <a:latin typeface="Aptos Mono"/>
                <a:ea typeface="Aptos Mono"/>
                <a:cs typeface="Aptos Mono"/>
              </a:rPr>
              <a:t>RFQ + maps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CD9AA9F5-EE6D-815C-A1E8-2CE0067E45F4}"/>
              </a:ext>
            </a:extLst>
          </p:cNvPr>
          <p:cNvSpPr>
            <a:spLocks noGrp="1"/>
          </p:cNvSpPr>
          <p:nvPr/>
        </p:nvSpPr>
        <p:spPr>
          <a:xfrm>
            <a:off x="6210300" y="1695450"/>
            <a:ext cx="2428875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Fields and acceleration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4E447058-C014-E186-097E-1825AED91051}"/>
              </a:ext>
            </a:extLst>
          </p:cNvPr>
          <p:cNvSpPr>
            <a:spLocks noGrp="1"/>
          </p:cNvSpPr>
          <p:nvPr/>
        </p:nvSpPr>
        <p:spPr>
          <a:xfrm>
            <a:off x="6210300" y="1914525"/>
            <a:ext cx="2428875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RFQ plus 1-D, 2-D and 3-D field-map support.</a:t>
            </a:r>
          </a:p>
        </p:txBody>
      </p:sp>
      <p:sp>
        <p:nvSpPr>
          <p:cNvPr id="106" name="Rounded Rectangle 105">
            <a:extLst>
              <a:ext uri="{FF2B5EF4-FFF2-40B4-BE49-F238E27FC236}">
                <a16:creationId xmlns:a16="http://schemas.microsoft.com/office/drawing/2014/main" id="{4175D91B-4D6A-2FBC-6D29-311B72E0A759}"/>
              </a:ext>
            </a:extLst>
          </p:cNvPr>
          <p:cNvSpPr>
            <a:spLocks noGrp="1"/>
          </p:cNvSpPr>
          <p:nvPr/>
        </p:nvSpPr>
        <p:spPr>
          <a:xfrm>
            <a:off x="8886825" y="1390650"/>
            <a:ext cx="2695575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C47BFF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0A7672E7-C1BC-E3A4-0E15-5538C6241BE9}"/>
              </a:ext>
            </a:extLst>
          </p:cNvPr>
          <p:cNvSpPr>
            <a:spLocks noGrp="1"/>
          </p:cNvSpPr>
          <p:nvPr/>
        </p:nvSpPr>
        <p:spPr>
          <a:xfrm>
            <a:off x="9020175" y="1457325"/>
            <a:ext cx="2428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500" b="1">
                <a:solidFill>
                  <a:srgbClr val="C47BFF"/>
                </a:solidFill>
                <a:latin typeface="Aptos Mono"/>
                <a:ea typeface="Aptos Mono"/>
                <a:cs typeface="Aptos Mono"/>
              </a:defRPr>
            </a:pPr>
            <a:r>
              <a:rPr sz="1500" b="1" dirty="0">
                <a:solidFill>
                  <a:srgbClr val="C47BFF"/>
                </a:solidFill>
                <a:latin typeface="Aptos Mono"/>
                <a:ea typeface="Aptos Mono"/>
                <a:cs typeface="Aptos Mono"/>
              </a:rPr>
              <a:t>Backtracking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5BEF0E4D-4A11-694F-0160-6762A4A9548F}"/>
              </a:ext>
            </a:extLst>
          </p:cNvPr>
          <p:cNvSpPr>
            <a:spLocks noGrp="1"/>
          </p:cNvSpPr>
          <p:nvPr/>
        </p:nvSpPr>
        <p:spPr>
          <a:xfrm>
            <a:off x="9020175" y="1695450"/>
            <a:ext cx="2428875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Exact inverse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86C80F46-7E11-CF31-2EF9-447562EC84A3}"/>
              </a:ext>
            </a:extLst>
          </p:cNvPr>
          <p:cNvSpPr>
            <a:spLocks noGrp="1"/>
          </p:cNvSpPr>
          <p:nvPr/>
        </p:nvSpPr>
        <p:spPr>
          <a:xfrm>
            <a:off x="9020175" y="1914525"/>
            <a:ext cx="2428875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Reverse the machine, then validate by tracking forward.</a:t>
            </a:r>
          </a:p>
        </p:txBody>
      </p:sp>
      <p:sp>
        <p:nvSpPr>
          <p:cNvPr id="110" name="Rounded Rectangle 109">
            <a:extLst>
              <a:ext uri="{FF2B5EF4-FFF2-40B4-BE49-F238E27FC236}">
                <a16:creationId xmlns:a16="http://schemas.microsoft.com/office/drawing/2014/main" id="{E322B12A-14E2-C264-C4F4-CCF65AD5F149}"/>
              </a:ext>
            </a:extLst>
          </p:cNvPr>
          <p:cNvSpPr>
            <a:spLocks noGrp="1"/>
          </p:cNvSpPr>
          <p:nvPr/>
        </p:nvSpPr>
        <p:spPr>
          <a:xfrm>
            <a:off x="457200" y="2381250"/>
            <a:ext cx="213360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47D9FF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EAD5216F-E858-8055-D70E-075EBEDA88D5}"/>
              </a:ext>
            </a:extLst>
          </p:cNvPr>
          <p:cNvSpPr>
            <a:spLocks noGrp="1"/>
          </p:cNvSpPr>
          <p:nvPr/>
        </p:nvSpPr>
        <p:spPr>
          <a:xfrm>
            <a:off x="590550" y="2447925"/>
            <a:ext cx="18669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500" b="1">
                <a:solidFill>
                  <a:srgbClr val="47D9FF"/>
                </a:solidFill>
                <a:latin typeface="Aptos Mono"/>
                <a:ea typeface="Aptos Mono"/>
                <a:cs typeface="Aptos Mono"/>
              </a:defRPr>
            </a:pPr>
            <a:r>
              <a:rPr sz="1500" b="1" dirty="0">
                <a:solidFill>
                  <a:srgbClr val="47D9FF"/>
                </a:solidFill>
                <a:latin typeface="Aptos Mono"/>
                <a:ea typeface="Aptos Mono"/>
                <a:cs typeface="Aptos Mono"/>
              </a:rPr>
              <a:t>Envelope</a:t>
            </a: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63DF824F-D479-27E3-9F31-C4B77F230D27}"/>
              </a:ext>
            </a:extLst>
          </p:cNvPr>
          <p:cNvSpPr>
            <a:spLocks noGrp="1"/>
          </p:cNvSpPr>
          <p:nvPr/>
        </p:nvSpPr>
        <p:spPr>
          <a:xfrm>
            <a:off x="590550" y="2686050"/>
            <a:ext cx="18669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Linear space charge</a:t>
            </a: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73699D0F-9430-4509-94A8-0A5E5D4A9C0D}"/>
              </a:ext>
            </a:extLst>
          </p:cNvPr>
          <p:cNvSpPr>
            <a:spLocks noGrp="1"/>
          </p:cNvSpPr>
          <p:nvPr/>
        </p:nvSpPr>
        <p:spPr>
          <a:xfrm>
            <a:off x="590550" y="2905125"/>
            <a:ext cx="18669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Fast covariance transport, centroids and matching.</a:t>
            </a:r>
          </a:p>
        </p:txBody>
      </p:sp>
      <p:sp>
        <p:nvSpPr>
          <p:cNvPr id="114" name="Rounded Rectangle 113">
            <a:extLst>
              <a:ext uri="{FF2B5EF4-FFF2-40B4-BE49-F238E27FC236}">
                <a16:creationId xmlns:a16="http://schemas.microsoft.com/office/drawing/2014/main" id="{21A35BFB-5727-AC38-E183-D309A46ABA0E}"/>
              </a:ext>
            </a:extLst>
          </p:cNvPr>
          <p:cNvSpPr>
            <a:spLocks noGrp="1"/>
          </p:cNvSpPr>
          <p:nvPr/>
        </p:nvSpPr>
        <p:spPr>
          <a:xfrm>
            <a:off x="2705100" y="2381250"/>
            <a:ext cx="213360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C47BFF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FBD1AE7B-9A1D-1239-1EA3-B6C335757215}"/>
              </a:ext>
            </a:extLst>
          </p:cNvPr>
          <p:cNvSpPr>
            <a:spLocks noGrp="1"/>
          </p:cNvSpPr>
          <p:nvPr/>
        </p:nvSpPr>
        <p:spPr>
          <a:xfrm>
            <a:off x="2838450" y="2447925"/>
            <a:ext cx="18669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500" b="1">
                <a:solidFill>
                  <a:srgbClr val="C47BFF"/>
                </a:solidFill>
                <a:latin typeface="Aptos Mono"/>
                <a:ea typeface="Aptos Mono"/>
                <a:cs typeface="Aptos Mono"/>
              </a:defRPr>
            </a:pPr>
            <a:r>
              <a:rPr sz="1500" b="1" dirty="0">
                <a:solidFill>
                  <a:srgbClr val="C47BFF"/>
                </a:solidFill>
                <a:latin typeface="Aptos Mono"/>
                <a:ea typeface="Aptos Mono"/>
                <a:cs typeface="Aptos Mono"/>
              </a:rPr>
              <a:t>3-D PIC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872721CE-A3EF-0F74-4827-4AAC15204C4E}"/>
              </a:ext>
            </a:extLst>
          </p:cNvPr>
          <p:cNvSpPr>
            <a:spLocks noGrp="1"/>
          </p:cNvSpPr>
          <p:nvPr/>
        </p:nvSpPr>
        <p:spPr>
          <a:xfrm>
            <a:off x="2838450" y="2686050"/>
            <a:ext cx="18669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Collective physics</a:t>
            </a: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CC02C918-E454-BBCE-2104-EC4E24F8A7F8}"/>
              </a:ext>
            </a:extLst>
          </p:cNvPr>
          <p:cNvSpPr>
            <a:spLocks noGrp="1"/>
          </p:cNvSpPr>
          <p:nvPr/>
        </p:nvSpPr>
        <p:spPr>
          <a:xfrm>
            <a:off x="2838450" y="2905125"/>
            <a:ext cx="18669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Nonlinear space charge with deterministic kernels.</a:t>
            </a:r>
          </a:p>
        </p:txBody>
      </p:sp>
      <p:sp>
        <p:nvSpPr>
          <p:cNvPr id="118" name="Rounded Rectangle 117">
            <a:extLst>
              <a:ext uri="{FF2B5EF4-FFF2-40B4-BE49-F238E27FC236}">
                <a16:creationId xmlns:a16="http://schemas.microsoft.com/office/drawing/2014/main" id="{1DA5CBD3-8D29-3078-61B1-C391CA397991}"/>
              </a:ext>
            </a:extLst>
          </p:cNvPr>
          <p:cNvSpPr>
            <a:spLocks noGrp="1"/>
          </p:cNvSpPr>
          <p:nvPr/>
        </p:nvSpPr>
        <p:spPr>
          <a:xfrm>
            <a:off x="4953000" y="2381250"/>
            <a:ext cx="213360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79E67B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517A55BA-21D2-464D-FB42-21E873196567}"/>
              </a:ext>
            </a:extLst>
          </p:cNvPr>
          <p:cNvSpPr>
            <a:spLocks noGrp="1"/>
          </p:cNvSpPr>
          <p:nvPr/>
        </p:nvSpPr>
        <p:spPr>
          <a:xfrm>
            <a:off x="5086350" y="2447925"/>
            <a:ext cx="18669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313" b="1">
                <a:solidFill>
                  <a:srgbClr val="79E67B"/>
                </a:solidFill>
                <a:latin typeface="Aptos Mono"/>
                <a:ea typeface="Aptos Mono"/>
                <a:cs typeface="Aptos Mono"/>
              </a:defRPr>
            </a:pPr>
            <a:r>
              <a:rPr sz="1313" b="1" dirty="0">
                <a:solidFill>
                  <a:srgbClr val="79E67B"/>
                </a:solidFill>
                <a:latin typeface="Aptos Mono"/>
                <a:ea typeface="Aptos Mono"/>
                <a:cs typeface="Aptos Mono"/>
              </a:rPr>
              <a:t>SCC + Monte Carlo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064045B2-5B9B-839D-0526-848FDDF83FB6}"/>
              </a:ext>
            </a:extLst>
          </p:cNvPr>
          <p:cNvSpPr>
            <a:spLocks noGrp="1"/>
          </p:cNvSpPr>
          <p:nvPr/>
        </p:nvSpPr>
        <p:spPr>
          <a:xfrm>
            <a:off x="5086350" y="2686050"/>
            <a:ext cx="18669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LEBT compensation</a:t>
            </a: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0FB2270F-14CB-2B1A-97DF-5B8DC6AEC75C}"/>
              </a:ext>
            </a:extLst>
          </p:cNvPr>
          <p:cNvSpPr>
            <a:spLocks noGrp="1"/>
          </p:cNvSpPr>
          <p:nvPr/>
        </p:nvSpPr>
        <p:spPr>
          <a:xfrm>
            <a:off x="5086350" y="2905125"/>
            <a:ext cx="18669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Statistical compensation and uncertainty studies.</a:t>
            </a:r>
          </a:p>
        </p:txBody>
      </p:sp>
      <p:sp>
        <p:nvSpPr>
          <p:cNvPr id="122" name="Rounded Rectangle 121">
            <a:extLst>
              <a:ext uri="{FF2B5EF4-FFF2-40B4-BE49-F238E27FC236}">
                <a16:creationId xmlns:a16="http://schemas.microsoft.com/office/drawing/2014/main" id="{14D826B5-FD7D-E214-81F1-F79B4E703498}"/>
              </a:ext>
            </a:extLst>
          </p:cNvPr>
          <p:cNvSpPr>
            <a:spLocks noGrp="1"/>
          </p:cNvSpPr>
          <p:nvPr/>
        </p:nvSpPr>
        <p:spPr>
          <a:xfrm>
            <a:off x="7200900" y="2381250"/>
            <a:ext cx="213360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B9F252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EE08C280-FE56-632E-E83B-A8E8E86AB33A}"/>
              </a:ext>
            </a:extLst>
          </p:cNvPr>
          <p:cNvSpPr>
            <a:spLocks noGrp="1"/>
          </p:cNvSpPr>
          <p:nvPr/>
        </p:nvSpPr>
        <p:spPr>
          <a:xfrm>
            <a:off x="7334250" y="2447925"/>
            <a:ext cx="18669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500" b="1">
                <a:solidFill>
                  <a:srgbClr val="B9F252"/>
                </a:solidFill>
                <a:latin typeface="Aptos Mono"/>
                <a:ea typeface="Aptos Mono"/>
                <a:cs typeface="Aptos Mono"/>
              </a:defRPr>
            </a:pPr>
            <a:r>
              <a:rPr sz="1500" b="1" dirty="0">
                <a:solidFill>
                  <a:srgbClr val="B9F252"/>
                </a:solidFill>
                <a:latin typeface="Aptos Mono"/>
                <a:ea typeface="Aptos Mono"/>
                <a:cs typeface="Aptos Mono"/>
              </a:rPr>
              <a:t>Hofmann</a:t>
            </a: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F67665D6-163E-D8BB-2F16-29ED55474F34}"/>
              </a:ext>
            </a:extLst>
          </p:cNvPr>
          <p:cNvSpPr>
            <a:spLocks noGrp="1"/>
          </p:cNvSpPr>
          <p:nvPr/>
        </p:nvSpPr>
        <p:spPr>
          <a:xfrm>
            <a:off x="7334250" y="2686050"/>
            <a:ext cx="18669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Instability chart</a:t>
            </a: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278BEBA0-6106-BF7A-59F3-BE03EEBC4113}"/>
              </a:ext>
            </a:extLst>
          </p:cNvPr>
          <p:cNvSpPr>
            <a:spLocks noGrp="1"/>
          </p:cNvSpPr>
          <p:nvPr/>
        </p:nvSpPr>
        <p:spPr>
          <a:xfrm>
            <a:off x="7334250" y="2905125"/>
            <a:ext cx="18669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Tune ratios, depression and resonance risk.</a:t>
            </a:r>
          </a:p>
        </p:txBody>
      </p:sp>
      <p:sp>
        <p:nvSpPr>
          <p:cNvPr id="126" name="Rounded Rectangle 125">
            <a:extLst>
              <a:ext uri="{FF2B5EF4-FFF2-40B4-BE49-F238E27FC236}">
                <a16:creationId xmlns:a16="http://schemas.microsoft.com/office/drawing/2014/main" id="{8943B7A0-52F7-C0FE-3AA6-280C09B0F556}"/>
              </a:ext>
            </a:extLst>
          </p:cNvPr>
          <p:cNvSpPr>
            <a:spLocks noGrp="1"/>
          </p:cNvSpPr>
          <p:nvPr/>
        </p:nvSpPr>
        <p:spPr>
          <a:xfrm>
            <a:off x="9448800" y="2381250"/>
            <a:ext cx="213360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4FE0D3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5CBC93EC-17C9-0816-C924-326DB7CADEB2}"/>
              </a:ext>
            </a:extLst>
          </p:cNvPr>
          <p:cNvSpPr>
            <a:spLocks noGrp="1"/>
          </p:cNvSpPr>
          <p:nvPr/>
        </p:nvSpPr>
        <p:spPr>
          <a:xfrm>
            <a:off x="9582150" y="2447925"/>
            <a:ext cx="18669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500" b="1">
                <a:solidFill>
                  <a:srgbClr val="4FE0D3"/>
                </a:solidFill>
                <a:latin typeface="Aptos Mono"/>
                <a:ea typeface="Aptos Mono"/>
                <a:cs typeface="Aptos Mono"/>
              </a:defRPr>
            </a:pPr>
            <a:r>
              <a:rPr sz="1500" b="1" dirty="0">
                <a:solidFill>
                  <a:srgbClr val="4FE0D3"/>
                </a:solidFill>
                <a:latin typeface="Aptos Mono"/>
                <a:ea typeface="Aptos Mono"/>
                <a:cs typeface="Aptos Mono"/>
              </a:rPr>
              <a:t>Multibunch</a:t>
            </a:r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BD201D59-A613-1A4B-E0E6-1A6C4F77D22D}"/>
              </a:ext>
            </a:extLst>
          </p:cNvPr>
          <p:cNvSpPr>
            <a:spLocks noGrp="1"/>
          </p:cNvSpPr>
          <p:nvPr/>
        </p:nvSpPr>
        <p:spPr>
          <a:xfrm>
            <a:off x="9582150" y="2686050"/>
            <a:ext cx="18669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Beam loading + BBU</a:t>
            </a:r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E6263BF8-FA7E-D18C-48CB-34E44316691A}"/>
              </a:ext>
            </a:extLst>
          </p:cNvPr>
          <p:cNvSpPr>
            <a:spLocks noGrp="1"/>
          </p:cNvSpPr>
          <p:nvPr/>
        </p:nvSpPr>
        <p:spPr>
          <a:xfrm>
            <a:off x="9582150" y="2905125"/>
            <a:ext cx="18669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Chopped pulse trains, resonators and cumulative HOM wakes.</a:t>
            </a:r>
          </a:p>
        </p:txBody>
      </p:sp>
      <p:sp>
        <p:nvSpPr>
          <p:cNvPr id="130" name="Rounded Rectangle 129">
            <a:extLst>
              <a:ext uri="{FF2B5EF4-FFF2-40B4-BE49-F238E27FC236}">
                <a16:creationId xmlns:a16="http://schemas.microsoft.com/office/drawing/2014/main" id="{A373E060-DFA2-9DA4-2DD4-86128EB29EB2}"/>
              </a:ext>
            </a:extLst>
          </p:cNvPr>
          <p:cNvSpPr>
            <a:spLocks noGrp="1"/>
          </p:cNvSpPr>
          <p:nvPr/>
        </p:nvSpPr>
        <p:spPr>
          <a:xfrm>
            <a:off x="457200" y="3371850"/>
            <a:ext cx="177165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FF72B6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18C5943B-235F-70B5-E2CB-9FD5F7F5D86F}"/>
              </a:ext>
            </a:extLst>
          </p:cNvPr>
          <p:cNvSpPr>
            <a:spLocks noGrp="1"/>
          </p:cNvSpPr>
          <p:nvPr/>
        </p:nvSpPr>
        <p:spPr>
          <a:xfrm>
            <a:off x="590550" y="3438525"/>
            <a:ext cx="15049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275" b="1">
                <a:solidFill>
                  <a:srgbClr val="FF72B6"/>
                </a:solidFill>
                <a:latin typeface="Aptos Mono"/>
                <a:ea typeface="Aptos Mono"/>
                <a:cs typeface="Aptos Mono"/>
              </a:defRPr>
            </a:pPr>
            <a:r>
              <a:rPr sz="1275" b="1" dirty="0">
                <a:solidFill>
                  <a:srgbClr val="FF72B6"/>
                </a:solidFill>
                <a:latin typeface="Aptos Mono"/>
                <a:ea typeface="Aptos Mono"/>
                <a:cs typeface="Aptos Mono"/>
              </a:rPr>
              <a:t>Element errors</a:t>
            </a: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F23FE932-F2F6-6122-2618-49213C03C8F3}"/>
              </a:ext>
            </a:extLst>
          </p:cNvPr>
          <p:cNvSpPr>
            <a:spLocks noGrp="1"/>
          </p:cNvSpPr>
          <p:nvPr/>
        </p:nvSpPr>
        <p:spPr>
          <a:xfrm>
            <a:off x="590550" y="3676650"/>
            <a:ext cx="15049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975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975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Misalignment</a:t>
            </a: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B0F5B853-49AE-0A39-A006-4C4CA61DE007}"/>
              </a:ext>
            </a:extLst>
          </p:cNvPr>
          <p:cNvSpPr>
            <a:spLocks noGrp="1"/>
          </p:cNvSpPr>
          <p:nvPr/>
        </p:nvSpPr>
        <p:spPr>
          <a:xfrm>
            <a:off x="590550" y="3895725"/>
            <a:ext cx="150495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25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25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Offsets and rotations of machine elements.</a:t>
            </a:r>
          </a:p>
        </p:txBody>
      </p:sp>
      <p:sp>
        <p:nvSpPr>
          <p:cNvPr id="134" name="Rounded Rectangle 133">
            <a:extLst>
              <a:ext uri="{FF2B5EF4-FFF2-40B4-BE49-F238E27FC236}">
                <a16:creationId xmlns:a16="http://schemas.microsoft.com/office/drawing/2014/main" id="{C897A138-89F9-436C-C5EC-AD13F853DC89}"/>
              </a:ext>
            </a:extLst>
          </p:cNvPr>
          <p:cNvSpPr>
            <a:spLocks noGrp="1"/>
          </p:cNvSpPr>
          <p:nvPr/>
        </p:nvSpPr>
        <p:spPr>
          <a:xfrm>
            <a:off x="2324100" y="3371850"/>
            <a:ext cx="177165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FFBF4A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C08B78B3-C258-1599-DA18-B6F76E2AC0E4}"/>
              </a:ext>
            </a:extLst>
          </p:cNvPr>
          <p:cNvSpPr>
            <a:spLocks noGrp="1"/>
          </p:cNvSpPr>
          <p:nvPr/>
        </p:nvSpPr>
        <p:spPr>
          <a:xfrm>
            <a:off x="2457450" y="3438525"/>
            <a:ext cx="15049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275" b="1">
                <a:solidFill>
                  <a:srgbClr val="FFBF4A"/>
                </a:solidFill>
                <a:latin typeface="Aptos Mono"/>
                <a:ea typeface="Aptos Mono"/>
                <a:cs typeface="Aptos Mono"/>
              </a:defRPr>
            </a:pPr>
            <a:r>
              <a:rPr sz="1275" b="1" dirty="0">
                <a:solidFill>
                  <a:srgbClr val="FFBF4A"/>
                </a:solidFill>
                <a:latin typeface="Aptos Mono"/>
                <a:ea typeface="Aptos Mono"/>
                <a:cs typeface="Aptos Mono"/>
              </a:rPr>
              <a:t>Beam errors</a:t>
            </a:r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71FFC445-1EA9-58D6-CD02-452BD363C93D}"/>
              </a:ext>
            </a:extLst>
          </p:cNvPr>
          <p:cNvSpPr>
            <a:spLocks noGrp="1"/>
          </p:cNvSpPr>
          <p:nvPr/>
        </p:nvSpPr>
        <p:spPr>
          <a:xfrm>
            <a:off x="2457450" y="3676650"/>
            <a:ext cx="15049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975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975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Input misalignment</a:t>
            </a:r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B02368E3-79A9-B3FF-7286-9D5FA6BD1474}"/>
              </a:ext>
            </a:extLst>
          </p:cNvPr>
          <p:cNvSpPr>
            <a:spLocks noGrp="1"/>
          </p:cNvSpPr>
          <p:nvPr/>
        </p:nvSpPr>
        <p:spPr>
          <a:xfrm>
            <a:off x="2457450" y="3895725"/>
            <a:ext cx="150495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25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25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Centroid, angle and 6-D mismatch.</a:t>
            </a:r>
          </a:p>
        </p:txBody>
      </p:sp>
      <p:sp>
        <p:nvSpPr>
          <p:cNvPr id="138" name="Rounded Rectangle 137">
            <a:extLst>
              <a:ext uri="{FF2B5EF4-FFF2-40B4-BE49-F238E27FC236}">
                <a16:creationId xmlns:a16="http://schemas.microsoft.com/office/drawing/2014/main" id="{FC5B7B58-327F-B483-FB8B-0F072699D0CD}"/>
              </a:ext>
            </a:extLst>
          </p:cNvPr>
          <p:cNvSpPr>
            <a:spLocks noGrp="1"/>
          </p:cNvSpPr>
          <p:nvPr/>
        </p:nvSpPr>
        <p:spPr>
          <a:xfrm>
            <a:off x="4191000" y="3371850"/>
            <a:ext cx="177165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FF6E7D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7B848DBE-C0FE-562F-B105-1FF4BE7C213C}"/>
              </a:ext>
            </a:extLst>
          </p:cNvPr>
          <p:cNvSpPr>
            <a:spLocks noGrp="1"/>
          </p:cNvSpPr>
          <p:nvPr/>
        </p:nvSpPr>
        <p:spPr>
          <a:xfrm>
            <a:off x="4324350" y="3438525"/>
            <a:ext cx="15049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275" b="1">
                <a:solidFill>
                  <a:srgbClr val="FF6E7D"/>
                </a:solidFill>
                <a:latin typeface="Aptos Mono"/>
                <a:ea typeface="Aptos Mono"/>
                <a:cs typeface="Aptos Mono"/>
              </a:defRPr>
            </a:pPr>
            <a:r>
              <a:rPr sz="1275" b="1" dirty="0">
                <a:solidFill>
                  <a:srgbClr val="FF6E7D"/>
                </a:solidFill>
                <a:latin typeface="Aptos Mono"/>
                <a:ea typeface="Aptos Mono"/>
                <a:cs typeface="Aptos Mono"/>
              </a:rPr>
              <a:t>H⁻ stripping</a:t>
            </a:r>
          </a:p>
        </p:txBody>
      </p:sp>
      <p:sp>
        <p:nvSpPr>
          <p:cNvPr id="140" name="Rectangle 139">
            <a:extLst>
              <a:ext uri="{FF2B5EF4-FFF2-40B4-BE49-F238E27FC236}">
                <a16:creationId xmlns:a16="http://schemas.microsoft.com/office/drawing/2014/main" id="{554E1EF5-E4BC-3B9C-5708-DDEC1AD6509C}"/>
              </a:ext>
            </a:extLst>
          </p:cNvPr>
          <p:cNvSpPr>
            <a:spLocks noGrp="1"/>
          </p:cNvSpPr>
          <p:nvPr/>
        </p:nvSpPr>
        <p:spPr>
          <a:xfrm>
            <a:off x="4324350" y="3676650"/>
            <a:ext cx="15049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975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975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Distributed losses</a:t>
            </a: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FD865009-63A7-839A-B755-83420191D9DC}"/>
              </a:ext>
            </a:extLst>
          </p:cNvPr>
          <p:cNvSpPr>
            <a:spLocks noGrp="1"/>
          </p:cNvSpPr>
          <p:nvPr/>
        </p:nvSpPr>
        <p:spPr>
          <a:xfrm>
            <a:off x="4324350" y="3895725"/>
            <a:ext cx="150495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 lnSpcReduction="10000"/>
          </a:bodyPr>
          <a:lstStyle/>
          <a:p>
            <a:pPr algn="l">
              <a:lnSpc>
                <a:spcPct val="96000"/>
              </a:lnSpc>
              <a:buNone/>
              <a:defRPr sz="825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lang="en-US" sz="825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Lorentz stripping, residual-gas stripping, and blackbody </a:t>
            </a:r>
            <a:r>
              <a:rPr lang="en-US" sz="825" b="0" dirty="0" err="1">
                <a:solidFill>
                  <a:srgbClr val="C5D2E5"/>
                </a:solidFill>
                <a:latin typeface="Aptos"/>
                <a:ea typeface="Aptos"/>
                <a:cs typeface="Aptos"/>
              </a:rPr>
              <a:t>photodetachment</a:t>
            </a:r>
            <a:r>
              <a:rPr lang="en-US" sz="825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.</a:t>
            </a:r>
            <a:endParaRPr sz="825" b="0" dirty="0">
              <a:solidFill>
                <a:srgbClr val="C5D2E5"/>
              </a:solidFill>
              <a:latin typeface="Aptos"/>
              <a:ea typeface="Aptos"/>
              <a:cs typeface="Aptos"/>
            </a:endParaRPr>
          </a:p>
        </p:txBody>
      </p:sp>
      <p:sp>
        <p:nvSpPr>
          <p:cNvPr id="142" name="Rounded Rectangle 141">
            <a:extLst>
              <a:ext uri="{FF2B5EF4-FFF2-40B4-BE49-F238E27FC236}">
                <a16:creationId xmlns:a16="http://schemas.microsoft.com/office/drawing/2014/main" id="{A771C6BB-ACD5-B9D1-5A49-1EE245DBBA8E}"/>
              </a:ext>
            </a:extLst>
          </p:cNvPr>
          <p:cNvSpPr>
            <a:spLocks noGrp="1"/>
          </p:cNvSpPr>
          <p:nvPr/>
        </p:nvSpPr>
        <p:spPr>
          <a:xfrm>
            <a:off x="6057900" y="3371850"/>
            <a:ext cx="177165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FFBF4A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E7553860-B497-19A2-7654-D48427422102}"/>
              </a:ext>
            </a:extLst>
          </p:cNvPr>
          <p:cNvSpPr>
            <a:spLocks noGrp="1"/>
          </p:cNvSpPr>
          <p:nvPr/>
        </p:nvSpPr>
        <p:spPr>
          <a:xfrm>
            <a:off x="6191250" y="3438525"/>
            <a:ext cx="15049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275" b="1">
                <a:solidFill>
                  <a:srgbClr val="FFBF4A"/>
                </a:solidFill>
                <a:latin typeface="Aptos Mono"/>
                <a:ea typeface="Aptos Mono"/>
                <a:cs typeface="Aptos Mono"/>
              </a:defRPr>
            </a:pPr>
            <a:r>
              <a:rPr sz="1275" b="1" dirty="0">
                <a:solidFill>
                  <a:srgbClr val="FFBF4A"/>
                </a:solidFill>
                <a:latin typeface="Aptos Mono"/>
                <a:ea typeface="Aptos Mono"/>
                <a:cs typeface="Aptos Mono"/>
              </a:rPr>
              <a:t>Failures</a:t>
            </a:r>
          </a:p>
        </p:txBody>
      </p:sp>
      <p:sp>
        <p:nvSpPr>
          <p:cNvPr id="144" name="Rectangle 143">
            <a:extLst>
              <a:ext uri="{FF2B5EF4-FFF2-40B4-BE49-F238E27FC236}">
                <a16:creationId xmlns:a16="http://schemas.microsoft.com/office/drawing/2014/main" id="{F598255C-72D7-3743-1741-7D409C819787}"/>
              </a:ext>
            </a:extLst>
          </p:cNvPr>
          <p:cNvSpPr>
            <a:spLocks noGrp="1"/>
          </p:cNvSpPr>
          <p:nvPr/>
        </p:nvSpPr>
        <p:spPr>
          <a:xfrm>
            <a:off x="6191250" y="3676650"/>
            <a:ext cx="15049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975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975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Element response</a:t>
            </a:r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CA158206-E85F-0AF5-E744-F2F5B57DB4DF}"/>
              </a:ext>
            </a:extLst>
          </p:cNvPr>
          <p:cNvSpPr>
            <a:spLocks noGrp="1"/>
          </p:cNvSpPr>
          <p:nvPr/>
        </p:nvSpPr>
        <p:spPr>
          <a:xfrm>
            <a:off x="6191250" y="3895725"/>
            <a:ext cx="150495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25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25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Off, detuned and partially functioning devices.</a:t>
            </a:r>
          </a:p>
        </p:txBody>
      </p:sp>
      <p:sp>
        <p:nvSpPr>
          <p:cNvPr id="146" name="Rounded Rectangle 145">
            <a:extLst>
              <a:ext uri="{FF2B5EF4-FFF2-40B4-BE49-F238E27FC236}">
                <a16:creationId xmlns:a16="http://schemas.microsoft.com/office/drawing/2014/main" id="{57CCE571-6D64-B7B8-F46E-1D0D1E6E4AD4}"/>
              </a:ext>
            </a:extLst>
          </p:cNvPr>
          <p:cNvSpPr>
            <a:spLocks noGrp="1"/>
          </p:cNvSpPr>
          <p:nvPr/>
        </p:nvSpPr>
        <p:spPr>
          <a:xfrm>
            <a:off x="7924800" y="3371850"/>
            <a:ext cx="177165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FF72B6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47" name="Rectangle 146">
            <a:extLst>
              <a:ext uri="{FF2B5EF4-FFF2-40B4-BE49-F238E27FC236}">
                <a16:creationId xmlns:a16="http://schemas.microsoft.com/office/drawing/2014/main" id="{327F128B-0AD4-9FCC-F64B-02294D088AF5}"/>
              </a:ext>
            </a:extLst>
          </p:cNvPr>
          <p:cNvSpPr>
            <a:spLocks noGrp="1"/>
          </p:cNvSpPr>
          <p:nvPr/>
        </p:nvSpPr>
        <p:spPr>
          <a:xfrm>
            <a:off x="8058150" y="3438525"/>
            <a:ext cx="15049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275" b="1">
                <a:solidFill>
                  <a:srgbClr val="FF72B6"/>
                </a:solidFill>
                <a:latin typeface="Aptos Mono"/>
                <a:ea typeface="Aptos Mono"/>
                <a:cs typeface="Aptos Mono"/>
              </a:defRPr>
            </a:pPr>
            <a:r>
              <a:rPr sz="1275" b="1" dirty="0">
                <a:solidFill>
                  <a:srgbClr val="FF72B6"/>
                </a:solidFill>
                <a:latin typeface="Aptos Mono"/>
                <a:ea typeface="Aptos Mono"/>
                <a:cs typeface="Aptos Mono"/>
              </a:rPr>
              <a:t>Anomalies</a:t>
            </a:r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4A397AA3-C13B-7A14-F1D8-E5AE1115DB13}"/>
              </a:ext>
            </a:extLst>
          </p:cNvPr>
          <p:cNvSpPr>
            <a:spLocks noGrp="1"/>
          </p:cNvSpPr>
          <p:nvPr/>
        </p:nvSpPr>
        <p:spPr>
          <a:xfrm>
            <a:off x="8058150" y="3676650"/>
            <a:ext cx="15049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975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975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Detection + analysis</a:t>
            </a: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1C483648-D982-CCA0-BCBB-1C018271734C}"/>
              </a:ext>
            </a:extLst>
          </p:cNvPr>
          <p:cNvSpPr>
            <a:spLocks noGrp="1"/>
          </p:cNvSpPr>
          <p:nvPr/>
        </p:nvSpPr>
        <p:spPr>
          <a:xfrm>
            <a:off x="8058150" y="3895725"/>
            <a:ext cx="150495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25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25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Physics-based tests of unexpected behavior.</a:t>
            </a:r>
          </a:p>
        </p:txBody>
      </p:sp>
      <p:sp>
        <p:nvSpPr>
          <p:cNvPr id="150" name="Rounded Rectangle 149">
            <a:extLst>
              <a:ext uri="{FF2B5EF4-FFF2-40B4-BE49-F238E27FC236}">
                <a16:creationId xmlns:a16="http://schemas.microsoft.com/office/drawing/2014/main" id="{815D53FB-BA07-9B6A-F41E-EBBBEBF38426}"/>
              </a:ext>
            </a:extLst>
          </p:cNvPr>
          <p:cNvSpPr>
            <a:spLocks noGrp="1"/>
          </p:cNvSpPr>
          <p:nvPr/>
        </p:nvSpPr>
        <p:spPr>
          <a:xfrm>
            <a:off x="9791700" y="3371850"/>
            <a:ext cx="177165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78A1FF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51" name="Rectangle 150">
            <a:extLst>
              <a:ext uri="{FF2B5EF4-FFF2-40B4-BE49-F238E27FC236}">
                <a16:creationId xmlns:a16="http://schemas.microsoft.com/office/drawing/2014/main" id="{766181FC-AE77-D67D-ABF7-8734B5337196}"/>
              </a:ext>
            </a:extLst>
          </p:cNvPr>
          <p:cNvSpPr>
            <a:spLocks noGrp="1"/>
          </p:cNvSpPr>
          <p:nvPr/>
        </p:nvSpPr>
        <p:spPr>
          <a:xfrm>
            <a:off x="9925050" y="3438525"/>
            <a:ext cx="150495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275" b="1">
                <a:solidFill>
                  <a:srgbClr val="78A1FF"/>
                </a:solidFill>
                <a:latin typeface="Aptos Mono"/>
                <a:ea typeface="Aptos Mono"/>
                <a:cs typeface="Aptos Mono"/>
              </a:defRPr>
            </a:pPr>
            <a:r>
              <a:rPr sz="1275" b="1" dirty="0">
                <a:solidFill>
                  <a:srgbClr val="78A1FF"/>
                </a:solidFill>
                <a:latin typeface="Aptos Mono"/>
                <a:ea typeface="Aptos Mono"/>
                <a:cs typeface="Aptos Mono"/>
              </a:rPr>
              <a:t>Scans</a:t>
            </a:r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id="{0E40C088-BB8F-8990-18F7-877F2C4CE8E0}"/>
              </a:ext>
            </a:extLst>
          </p:cNvPr>
          <p:cNvSpPr>
            <a:spLocks noGrp="1"/>
          </p:cNvSpPr>
          <p:nvPr/>
        </p:nvSpPr>
        <p:spPr>
          <a:xfrm>
            <a:off x="9925050" y="3676650"/>
            <a:ext cx="15049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975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975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Parameter studies</a:t>
            </a:r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65B4BC75-DA4A-2968-53A6-77804D85CD9C}"/>
              </a:ext>
            </a:extLst>
          </p:cNvPr>
          <p:cNvSpPr>
            <a:spLocks noGrp="1"/>
          </p:cNvSpPr>
          <p:nvPr/>
        </p:nvSpPr>
        <p:spPr>
          <a:xfrm>
            <a:off x="9925050" y="3895725"/>
            <a:ext cx="150495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25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25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Reproducible sweeps, tolerances and UQ.</a:t>
            </a:r>
          </a:p>
        </p:txBody>
      </p:sp>
      <p:sp>
        <p:nvSpPr>
          <p:cNvPr id="154" name="Rounded Rectangle 153">
            <a:extLst>
              <a:ext uri="{FF2B5EF4-FFF2-40B4-BE49-F238E27FC236}">
                <a16:creationId xmlns:a16="http://schemas.microsoft.com/office/drawing/2014/main" id="{FABFAC27-D0D6-4734-FC98-9D186F85B0D0}"/>
              </a:ext>
            </a:extLst>
          </p:cNvPr>
          <p:cNvSpPr>
            <a:spLocks noGrp="1"/>
          </p:cNvSpPr>
          <p:nvPr/>
        </p:nvSpPr>
        <p:spPr>
          <a:xfrm>
            <a:off x="457200" y="4362450"/>
            <a:ext cx="213360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C47BFF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1B7A3AFE-748E-7214-C825-835A8C6809B4}"/>
              </a:ext>
            </a:extLst>
          </p:cNvPr>
          <p:cNvSpPr>
            <a:spLocks noGrp="1"/>
          </p:cNvSpPr>
          <p:nvPr/>
        </p:nvSpPr>
        <p:spPr>
          <a:xfrm>
            <a:off x="590550" y="4429125"/>
            <a:ext cx="18669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500" b="1">
                <a:solidFill>
                  <a:srgbClr val="C47BFF"/>
                </a:solidFill>
                <a:latin typeface="Aptos Mono"/>
                <a:ea typeface="Aptos Mono"/>
                <a:cs typeface="Aptos Mono"/>
              </a:defRPr>
            </a:pPr>
            <a:r>
              <a:rPr sz="1500" b="1" dirty="0">
                <a:solidFill>
                  <a:srgbClr val="C47BFF"/>
                </a:solidFill>
                <a:latin typeface="Aptos Mono"/>
                <a:ea typeface="Aptos Mono"/>
                <a:cs typeface="Aptos Mono"/>
              </a:rPr>
              <a:t>Matching</a:t>
            </a:r>
          </a:p>
        </p:txBody>
      </p:sp>
      <p:sp>
        <p:nvSpPr>
          <p:cNvPr id="156" name="Rectangle 155">
            <a:extLst>
              <a:ext uri="{FF2B5EF4-FFF2-40B4-BE49-F238E27FC236}">
                <a16:creationId xmlns:a16="http://schemas.microsoft.com/office/drawing/2014/main" id="{94215800-51F9-4A5E-E52D-8B5019D5ACD5}"/>
              </a:ext>
            </a:extLst>
          </p:cNvPr>
          <p:cNvSpPr>
            <a:spLocks noGrp="1"/>
          </p:cNvSpPr>
          <p:nvPr/>
        </p:nvSpPr>
        <p:spPr>
          <a:xfrm>
            <a:off x="590550" y="4667250"/>
            <a:ext cx="18669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Multiple strategies</a:t>
            </a:r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B1339F7B-DCBA-6374-9631-D1BF2CA58B33}"/>
              </a:ext>
            </a:extLst>
          </p:cNvPr>
          <p:cNvSpPr>
            <a:spLocks noGrp="1"/>
          </p:cNvSpPr>
          <p:nvPr/>
        </p:nvSpPr>
        <p:spPr>
          <a:xfrm>
            <a:off x="590550" y="4886325"/>
            <a:ext cx="18669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Twiss, orbit, diagnostics and constrained objectives.</a:t>
            </a:r>
          </a:p>
        </p:txBody>
      </p:sp>
      <p:sp>
        <p:nvSpPr>
          <p:cNvPr id="158" name="Rounded Rectangle 157">
            <a:extLst>
              <a:ext uri="{FF2B5EF4-FFF2-40B4-BE49-F238E27FC236}">
                <a16:creationId xmlns:a16="http://schemas.microsoft.com/office/drawing/2014/main" id="{FE7283DC-35C8-8667-0219-6235F996319C}"/>
              </a:ext>
            </a:extLst>
          </p:cNvPr>
          <p:cNvSpPr>
            <a:spLocks noGrp="1"/>
          </p:cNvSpPr>
          <p:nvPr/>
        </p:nvSpPr>
        <p:spPr>
          <a:xfrm>
            <a:off x="2705100" y="4362450"/>
            <a:ext cx="213360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79E67B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B1B3DB47-1984-B974-AC4E-7AF8EFD61E9C}"/>
              </a:ext>
            </a:extLst>
          </p:cNvPr>
          <p:cNvSpPr>
            <a:spLocks noGrp="1"/>
          </p:cNvSpPr>
          <p:nvPr/>
        </p:nvSpPr>
        <p:spPr>
          <a:xfrm>
            <a:off x="2838450" y="4429125"/>
            <a:ext cx="18669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500" b="1">
                <a:solidFill>
                  <a:srgbClr val="79E67B"/>
                </a:solidFill>
                <a:latin typeface="Aptos Mono"/>
                <a:ea typeface="Aptos Mono"/>
                <a:cs typeface="Aptos Mono"/>
              </a:defRPr>
            </a:pPr>
            <a:r>
              <a:rPr sz="1500" b="1" dirty="0">
                <a:solidFill>
                  <a:srgbClr val="79E67B"/>
                </a:solidFill>
                <a:latin typeface="Aptos Mono"/>
                <a:ea typeface="Aptos Mono"/>
                <a:cs typeface="Aptos Mono"/>
              </a:rPr>
              <a:t>Surrogates</a:t>
            </a:r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id="{3D702AF3-4B5E-8617-69C0-A2C899CBD826}"/>
              </a:ext>
            </a:extLst>
          </p:cNvPr>
          <p:cNvSpPr>
            <a:spLocks noGrp="1"/>
          </p:cNvSpPr>
          <p:nvPr/>
        </p:nvSpPr>
        <p:spPr>
          <a:xfrm>
            <a:off x="2838450" y="4667250"/>
            <a:ext cx="18669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Replace costly models</a:t>
            </a:r>
          </a:p>
        </p:txBody>
      </p:sp>
      <p:sp>
        <p:nvSpPr>
          <p:cNvPr id="161" name="Rectangle 160">
            <a:extLst>
              <a:ext uri="{FF2B5EF4-FFF2-40B4-BE49-F238E27FC236}">
                <a16:creationId xmlns:a16="http://schemas.microsoft.com/office/drawing/2014/main" id="{D2B9350C-B07E-9DD7-82D3-1FC103514BBB}"/>
              </a:ext>
            </a:extLst>
          </p:cNvPr>
          <p:cNvSpPr>
            <a:spLocks noGrp="1"/>
          </p:cNvSpPr>
          <p:nvPr/>
        </p:nvSpPr>
        <p:spPr>
          <a:xfrm>
            <a:off x="2838450" y="4886325"/>
            <a:ext cx="18669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Guarded learned models with traceable provenance.</a:t>
            </a:r>
          </a:p>
        </p:txBody>
      </p:sp>
      <p:sp>
        <p:nvSpPr>
          <p:cNvPr id="162" name="Rounded Rectangle 161">
            <a:extLst>
              <a:ext uri="{FF2B5EF4-FFF2-40B4-BE49-F238E27FC236}">
                <a16:creationId xmlns:a16="http://schemas.microsoft.com/office/drawing/2014/main" id="{04FA3267-7B67-19F4-87D2-1255CF38041A}"/>
              </a:ext>
            </a:extLst>
          </p:cNvPr>
          <p:cNvSpPr>
            <a:spLocks noGrp="1"/>
          </p:cNvSpPr>
          <p:nvPr/>
        </p:nvSpPr>
        <p:spPr>
          <a:xfrm>
            <a:off x="4953000" y="4362450"/>
            <a:ext cx="213360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47D9FF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63" name="Rectangle 162">
            <a:extLst>
              <a:ext uri="{FF2B5EF4-FFF2-40B4-BE49-F238E27FC236}">
                <a16:creationId xmlns:a16="http://schemas.microsoft.com/office/drawing/2014/main" id="{8A56A066-028C-CE7D-E0A7-EB17BC0B7BCA}"/>
              </a:ext>
            </a:extLst>
          </p:cNvPr>
          <p:cNvSpPr>
            <a:spLocks noGrp="1"/>
          </p:cNvSpPr>
          <p:nvPr/>
        </p:nvSpPr>
        <p:spPr>
          <a:xfrm>
            <a:off x="5086350" y="4429125"/>
            <a:ext cx="18669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313" b="1">
                <a:solidFill>
                  <a:srgbClr val="47D9FF"/>
                </a:solidFill>
                <a:latin typeface="Aptos Mono"/>
                <a:ea typeface="Aptos Mono"/>
                <a:cs typeface="Aptos Mono"/>
              </a:defRPr>
            </a:pPr>
            <a:r>
              <a:rPr sz="1313" b="1" dirty="0">
                <a:solidFill>
                  <a:srgbClr val="47D9FF"/>
                </a:solidFill>
                <a:latin typeface="Aptos Mono"/>
                <a:ea typeface="Aptos Mono"/>
                <a:cs typeface="Aptos Mono"/>
              </a:rPr>
              <a:t>CLI · API · GUI</a:t>
            </a:r>
          </a:p>
        </p:txBody>
      </p:sp>
      <p:sp>
        <p:nvSpPr>
          <p:cNvPr id="164" name="Rectangle 163">
            <a:extLst>
              <a:ext uri="{FF2B5EF4-FFF2-40B4-BE49-F238E27FC236}">
                <a16:creationId xmlns:a16="http://schemas.microsoft.com/office/drawing/2014/main" id="{BC253EEA-4B8D-A125-0C40-3C36840F72C0}"/>
              </a:ext>
            </a:extLst>
          </p:cNvPr>
          <p:cNvSpPr>
            <a:spLocks noGrp="1"/>
          </p:cNvSpPr>
          <p:nvPr/>
        </p:nvSpPr>
        <p:spPr>
          <a:xfrm>
            <a:off x="5086350" y="4667250"/>
            <a:ext cx="18669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Three interfaces</a:t>
            </a:r>
          </a:p>
        </p:txBody>
      </p:sp>
      <p:sp>
        <p:nvSpPr>
          <p:cNvPr id="165" name="Rectangle 164">
            <a:extLst>
              <a:ext uri="{FF2B5EF4-FFF2-40B4-BE49-F238E27FC236}">
                <a16:creationId xmlns:a16="http://schemas.microsoft.com/office/drawing/2014/main" id="{BD528EE3-3212-451D-7CE6-6DE6E526601C}"/>
              </a:ext>
            </a:extLst>
          </p:cNvPr>
          <p:cNvSpPr>
            <a:spLocks noGrp="1"/>
          </p:cNvSpPr>
          <p:nvPr/>
        </p:nvSpPr>
        <p:spPr>
          <a:xfrm>
            <a:off x="5086350" y="4886325"/>
            <a:ext cx="18669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Script, integrate or interact with one physics core.</a:t>
            </a:r>
          </a:p>
        </p:txBody>
      </p:sp>
      <p:sp>
        <p:nvSpPr>
          <p:cNvPr id="166" name="Rounded Rectangle 165">
            <a:extLst>
              <a:ext uri="{FF2B5EF4-FFF2-40B4-BE49-F238E27FC236}">
                <a16:creationId xmlns:a16="http://schemas.microsoft.com/office/drawing/2014/main" id="{99171346-7558-7F55-70B5-38323E5FD5A0}"/>
              </a:ext>
            </a:extLst>
          </p:cNvPr>
          <p:cNvSpPr>
            <a:spLocks noGrp="1"/>
          </p:cNvSpPr>
          <p:nvPr/>
        </p:nvSpPr>
        <p:spPr>
          <a:xfrm>
            <a:off x="7200900" y="4362450"/>
            <a:ext cx="213360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FFBF4A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id="{DA9E87DD-E6CB-7FE1-02ED-0404AE894395}"/>
              </a:ext>
            </a:extLst>
          </p:cNvPr>
          <p:cNvSpPr>
            <a:spLocks noGrp="1"/>
          </p:cNvSpPr>
          <p:nvPr/>
        </p:nvSpPr>
        <p:spPr>
          <a:xfrm>
            <a:off x="7334250" y="4429125"/>
            <a:ext cx="18669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500" b="1">
                <a:solidFill>
                  <a:srgbClr val="FFBF4A"/>
                </a:solidFill>
                <a:latin typeface="Aptos Mono"/>
                <a:ea typeface="Aptos Mono"/>
                <a:cs typeface="Aptos Mono"/>
              </a:defRPr>
            </a:pPr>
            <a:r>
              <a:rPr sz="1500" b="1" dirty="0">
                <a:solidFill>
                  <a:srgbClr val="FFBF4A"/>
                </a:solidFill>
                <a:latin typeface="Aptos Mono"/>
                <a:ea typeface="Aptos Mono"/>
                <a:cs typeface="Aptos Mono"/>
              </a:rPr>
              <a:t>Multi-code</a:t>
            </a:r>
          </a:p>
        </p:txBody>
      </p:sp>
      <p:sp>
        <p:nvSpPr>
          <p:cNvPr id="168" name="Rectangle 167">
            <a:extLst>
              <a:ext uri="{FF2B5EF4-FFF2-40B4-BE49-F238E27FC236}">
                <a16:creationId xmlns:a16="http://schemas.microsoft.com/office/drawing/2014/main" id="{DABC55FF-ED29-82EC-F876-30B3B37AA43E}"/>
              </a:ext>
            </a:extLst>
          </p:cNvPr>
          <p:cNvSpPr>
            <a:spLocks noGrp="1"/>
          </p:cNvSpPr>
          <p:nvPr/>
        </p:nvSpPr>
        <p:spPr>
          <a:xfrm>
            <a:off x="7334250" y="4667250"/>
            <a:ext cx="18669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Lattice import</a:t>
            </a:r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651B36B6-A6A2-5744-848F-E504105D197C}"/>
              </a:ext>
            </a:extLst>
          </p:cNvPr>
          <p:cNvSpPr>
            <a:spLocks noGrp="1"/>
          </p:cNvSpPr>
          <p:nvPr/>
        </p:nvSpPr>
        <p:spPr>
          <a:xfrm>
            <a:off x="7334250" y="4886325"/>
            <a:ext cx="18669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TraceWin plus MAD, NMAD and SCINMAD lattices.</a:t>
            </a:r>
          </a:p>
        </p:txBody>
      </p:sp>
      <p:sp>
        <p:nvSpPr>
          <p:cNvPr id="170" name="Rounded Rectangle 169">
            <a:extLst>
              <a:ext uri="{FF2B5EF4-FFF2-40B4-BE49-F238E27FC236}">
                <a16:creationId xmlns:a16="http://schemas.microsoft.com/office/drawing/2014/main" id="{10EF22A8-C14C-6231-3B8E-48CDB8A598ED}"/>
              </a:ext>
            </a:extLst>
          </p:cNvPr>
          <p:cNvSpPr>
            <a:spLocks noGrp="1"/>
          </p:cNvSpPr>
          <p:nvPr/>
        </p:nvSpPr>
        <p:spPr>
          <a:xfrm>
            <a:off x="9448800" y="4362450"/>
            <a:ext cx="213360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79E67B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C81B5B47-1876-80A6-14DD-4E1311FEDFED}"/>
              </a:ext>
            </a:extLst>
          </p:cNvPr>
          <p:cNvSpPr>
            <a:spLocks noGrp="1"/>
          </p:cNvSpPr>
          <p:nvPr/>
        </p:nvSpPr>
        <p:spPr>
          <a:xfrm>
            <a:off x="9582150" y="4429125"/>
            <a:ext cx="18669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500" b="1">
                <a:solidFill>
                  <a:srgbClr val="79E67B"/>
                </a:solidFill>
                <a:latin typeface="Aptos Mono"/>
                <a:ea typeface="Aptos Mono"/>
                <a:cs typeface="Aptos Mono"/>
              </a:defRPr>
            </a:pPr>
            <a:r>
              <a:rPr sz="1500" b="1" dirty="0">
                <a:solidFill>
                  <a:srgbClr val="79E67B"/>
                </a:solidFill>
                <a:latin typeface="Aptos Mono"/>
                <a:ea typeface="Aptos Mono"/>
                <a:cs typeface="Aptos Mono"/>
              </a:rPr>
              <a:t>Beam I/O</a:t>
            </a: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067A9C-49BE-A6DB-80C3-35782E179324}"/>
              </a:ext>
            </a:extLst>
          </p:cNvPr>
          <p:cNvSpPr>
            <a:spLocks noGrp="1"/>
          </p:cNvSpPr>
          <p:nvPr/>
        </p:nvSpPr>
        <p:spPr>
          <a:xfrm>
            <a:off x="9582150" y="4667250"/>
            <a:ext cx="18669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Distribution interop</a:t>
            </a: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069D8FF6-C34D-95D0-4955-4EFE84A7887A}"/>
              </a:ext>
            </a:extLst>
          </p:cNvPr>
          <p:cNvSpPr>
            <a:spLocks noGrp="1"/>
          </p:cNvSpPr>
          <p:nvPr/>
        </p:nvSpPr>
        <p:spPr>
          <a:xfrm>
            <a:off x="9582150" y="4886325"/>
            <a:ext cx="18669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Import external beams or generate DC and 6-D inputs.</a:t>
            </a:r>
          </a:p>
        </p:txBody>
      </p:sp>
      <p:sp>
        <p:nvSpPr>
          <p:cNvPr id="174" name="Rounded Rectangle 173">
            <a:extLst>
              <a:ext uri="{FF2B5EF4-FFF2-40B4-BE49-F238E27FC236}">
                <a16:creationId xmlns:a16="http://schemas.microsoft.com/office/drawing/2014/main" id="{955F59C7-18A1-6FA8-EE34-B3DDFD087C9A}"/>
              </a:ext>
            </a:extLst>
          </p:cNvPr>
          <p:cNvSpPr>
            <a:spLocks noGrp="1"/>
          </p:cNvSpPr>
          <p:nvPr/>
        </p:nvSpPr>
        <p:spPr>
          <a:xfrm>
            <a:off x="457200" y="5353050"/>
            <a:ext cx="213360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78A1FF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75" name="Rectangle 174">
            <a:extLst>
              <a:ext uri="{FF2B5EF4-FFF2-40B4-BE49-F238E27FC236}">
                <a16:creationId xmlns:a16="http://schemas.microsoft.com/office/drawing/2014/main" id="{B6B80EAE-F301-7E72-625C-8520AB074C36}"/>
              </a:ext>
            </a:extLst>
          </p:cNvPr>
          <p:cNvSpPr>
            <a:spLocks noGrp="1"/>
          </p:cNvSpPr>
          <p:nvPr/>
        </p:nvSpPr>
        <p:spPr>
          <a:xfrm>
            <a:off x="590550" y="5419725"/>
            <a:ext cx="18669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500" b="1">
                <a:solidFill>
                  <a:srgbClr val="78A1FF"/>
                </a:solidFill>
                <a:latin typeface="Aptos Mono"/>
                <a:ea typeface="Aptos Mono"/>
                <a:cs typeface="Aptos Mono"/>
              </a:defRPr>
            </a:pPr>
            <a:r>
              <a:rPr sz="1500" b="1" dirty="0">
                <a:solidFill>
                  <a:srgbClr val="78A1FF"/>
                </a:solidFill>
                <a:latin typeface="Aptos Mono"/>
                <a:ea typeface="Aptos Mono"/>
                <a:cs typeface="Aptos Mono"/>
              </a:rPr>
              <a:t>53 tools</a:t>
            </a:r>
          </a:p>
        </p:txBody>
      </p:sp>
      <p:sp>
        <p:nvSpPr>
          <p:cNvPr id="176" name="Rectangle 175">
            <a:extLst>
              <a:ext uri="{FF2B5EF4-FFF2-40B4-BE49-F238E27FC236}">
                <a16:creationId xmlns:a16="http://schemas.microsoft.com/office/drawing/2014/main" id="{06B3D6EB-50FB-1B85-9EE2-8A025E5B69A9}"/>
              </a:ext>
            </a:extLst>
          </p:cNvPr>
          <p:cNvSpPr>
            <a:spLocks noGrp="1"/>
          </p:cNvSpPr>
          <p:nvPr/>
        </p:nvSpPr>
        <p:spPr>
          <a:xfrm>
            <a:off x="590550" y="5657850"/>
            <a:ext cx="18669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AI + MCP</a:t>
            </a:r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B7557D94-8789-8CF4-580C-DB170E2CC4C2}"/>
              </a:ext>
            </a:extLst>
          </p:cNvPr>
          <p:cNvSpPr>
            <a:spLocks noGrp="1"/>
          </p:cNvSpPr>
          <p:nvPr/>
        </p:nvSpPr>
        <p:spPr>
          <a:xfrm>
            <a:off x="590550" y="5876925"/>
            <a:ext cx="18669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Tiered actions, confirmations and deterministic replay.</a:t>
            </a:r>
          </a:p>
        </p:txBody>
      </p:sp>
      <p:sp>
        <p:nvSpPr>
          <p:cNvPr id="178" name="Rounded Rectangle 177">
            <a:extLst>
              <a:ext uri="{FF2B5EF4-FFF2-40B4-BE49-F238E27FC236}">
                <a16:creationId xmlns:a16="http://schemas.microsoft.com/office/drawing/2014/main" id="{3F03D0BD-2272-1D6D-91B6-540E904B1B35}"/>
              </a:ext>
            </a:extLst>
          </p:cNvPr>
          <p:cNvSpPr>
            <a:spLocks noGrp="1"/>
          </p:cNvSpPr>
          <p:nvPr/>
        </p:nvSpPr>
        <p:spPr>
          <a:xfrm>
            <a:off x="2705100" y="5353050"/>
            <a:ext cx="213360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79E67B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DA7E5CEB-289C-2477-48CA-64752E52F654}"/>
              </a:ext>
            </a:extLst>
          </p:cNvPr>
          <p:cNvSpPr>
            <a:spLocks noGrp="1"/>
          </p:cNvSpPr>
          <p:nvPr/>
        </p:nvSpPr>
        <p:spPr>
          <a:xfrm>
            <a:off x="2838450" y="5419725"/>
            <a:ext cx="18669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500" b="1">
                <a:solidFill>
                  <a:srgbClr val="79E67B"/>
                </a:solidFill>
                <a:latin typeface="Aptos Mono"/>
                <a:ea typeface="Aptos Mono"/>
                <a:cs typeface="Aptos Mono"/>
              </a:defRPr>
            </a:pPr>
            <a:r>
              <a:rPr sz="1500" b="1" dirty="0">
                <a:solidFill>
                  <a:srgbClr val="79E67B"/>
                </a:solidFill>
                <a:latin typeface="Aptos Mono"/>
                <a:ea typeface="Aptos Mono"/>
                <a:cs typeface="Aptos Mono"/>
              </a:rPr>
              <a:t>3,917 tests</a:t>
            </a: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465B9D55-6A97-51BB-A9A5-1AA88608BF6E}"/>
              </a:ext>
            </a:extLst>
          </p:cNvPr>
          <p:cNvSpPr>
            <a:spLocks noGrp="1"/>
          </p:cNvSpPr>
          <p:nvPr/>
        </p:nvSpPr>
        <p:spPr>
          <a:xfrm>
            <a:off x="2838450" y="5657850"/>
            <a:ext cx="18669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Validation</a:t>
            </a: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83C10AB7-45DA-ED64-F962-B6651471B503}"/>
              </a:ext>
            </a:extLst>
          </p:cNvPr>
          <p:cNvSpPr>
            <a:spLocks noGrp="1"/>
          </p:cNvSpPr>
          <p:nvPr/>
        </p:nvSpPr>
        <p:spPr>
          <a:xfrm>
            <a:off x="2838450" y="5876925"/>
            <a:ext cx="18669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380 files, analytic pins and full-linac checks.</a:t>
            </a:r>
          </a:p>
        </p:txBody>
      </p:sp>
      <p:sp>
        <p:nvSpPr>
          <p:cNvPr id="182" name="Rounded Rectangle 181">
            <a:extLst>
              <a:ext uri="{FF2B5EF4-FFF2-40B4-BE49-F238E27FC236}">
                <a16:creationId xmlns:a16="http://schemas.microsoft.com/office/drawing/2014/main" id="{59F07F78-1472-2B68-9055-841ED8D7E551}"/>
              </a:ext>
            </a:extLst>
          </p:cNvPr>
          <p:cNvSpPr>
            <a:spLocks noGrp="1"/>
          </p:cNvSpPr>
          <p:nvPr/>
        </p:nvSpPr>
        <p:spPr>
          <a:xfrm>
            <a:off x="4953000" y="5353050"/>
            <a:ext cx="213360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C47BFF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D3938140-10E8-F261-C8B5-2C50A539DBA6}"/>
              </a:ext>
            </a:extLst>
          </p:cNvPr>
          <p:cNvSpPr>
            <a:spLocks noGrp="1"/>
          </p:cNvSpPr>
          <p:nvPr/>
        </p:nvSpPr>
        <p:spPr>
          <a:xfrm>
            <a:off x="5086350" y="5419725"/>
            <a:ext cx="18669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500" b="1">
                <a:solidFill>
                  <a:srgbClr val="C47BFF"/>
                </a:solidFill>
                <a:latin typeface="Aptos Mono"/>
                <a:ea typeface="Aptos Mono"/>
                <a:cs typeface="Aptos Mono"/>
              </a:defRPr>
            </a:pPr>
            <a:r>
              <a:rPr sz="1500" b="1" dirty="0">
                <a:solidFill>
                  <a:srgbClr val="C47BFF"/>
                </a:solidFill>
                <a:latin typeface="Aptos Mono"/>
                <a:ea typeface="Aptos Mono"/>
                <a:cs typeface="Aptos Mono"/>
              </a:rPr>
              <a:t>21 + 47</a:t>
            </a: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E4B6AFCC-FC8B-F00F-1C42-E6ED3ED69E04}"/>
              </a:ext>
            </a:extLst>
          </p:cNvPr>
          <p:cNvSpPr>
            <a:spLocks noGrp="1"/>
          </p:cNvSpPr>
          <p:nvPr/>
        </p:nvSpPr>
        <p:spPr>
          <a:xfrm>
            <a:off x="5086350" y="5657850"/>
            <a:ext cx="18669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Elements + keywords</a:t>
            </a: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E35106A3-1ECB-8E85-7C34-3927EBECE998}"/>
              </a:ext>
            </a:extLst>
          </p:cNvPr>
          <p:cNvSpPr>
            <a:spLocks noGrp="1"/>
          </p:cNvSpPr>
          <p:nvPr/>
        </p:nvSpPr>
        <p:spPr>
          <a:xfrm>
            <a:off x="5086350" y="5876925"/>
            <a:ext cx="18669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A broad lattice catalogue with strict parsing.</a:t>
            </a:r>
          </a:p>
        </p:txBody>
      </p:sp>
      <p:sp>
        <p:nvSpPr>
          <p:cNvPr id="186" name="Rounded Rectangle 185">
            <a:extLst>
              <a:ext uri="{FF2B5EF4-FFF2-40B4-BE49-F238E27FC236}">
                <a16:creationId xmlns:a16="http://schemas.microsoft.com/office/drawing/2014/main" id="{29430B18-54A9-BCFD-11FF-60D5F0D64D91}"/>
              </a:ext>
            </a:extLst>
          </p:cNvPr>
          <p:cNvSpPr>
            <a:spLocks noGrp="1"/>
          </p:cNvSpPr>
          <p:nvPr/>
        </p:nvSpPr>
        <p:spPr>
          <a:xfrm>
            <a:off x="7200900" y="5353050"/>
            <a:ext cx="213360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78A1FF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024DDEDE-4DA9-BD5D-1B10-5532C4583D2D}"/>
              </a:ext>
            </a:extLst>
          </p:cNvPr>
          <p:cNvSpPr>
            <a:spLocks noGrp="1"/>
          </p:cNvSpPr>
          <p:nvPr/>
        </p:nvSpPr>
        <p:spPr>
          <a:xfrm>
            <a:off x="7334250" y="5419725"/>
            <a:ext cx="18669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313" b="1">
                <a:solidFill>
                  <a:srgbClr val="78A1FF"/>
                </a:solidFill>
                <a:latin typeface="Aptos Mono"/>
                <a:ea typeface="Aptos Mono"/>
                <a:cs typeface="Aptos Mono"/>
              </a:defRPr>
            </a:pPr>
            <a:r>
              <a:rPr sz="1313" b="1" dirty="0">
                <a:solidFill>
                  <a:srgbClr val="78A1FF"/>
                </a:solidFill>
                <a:latin typeface="Aptos Mono"/>
                <a:ea typeface="Aptos Mono"/>
                <a:cs typeface="Aptos Mono"/>
              </a:rPr>
              <a:t>HDF5 + openPMD</a:t>
            </a: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02B0901E-C057-F04B-4233-8F43E7E7E53C}"/>
              </a:ext>
            </a:extLst>
          </p:cNvPr>
          <p:cNvSpPr>
            <a:spLocks noGrp="1"/>
          </p:cNvSpPr>
          <p:nvPr/>
        </p:nvSpPr>
        <p:spPr>
          <a:xfrm>
            <a:off x="7334250" y="5657850"/>
            <a:ext cx="18669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Reproducible output</a:t>
            </a: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D2338EBE-3274-E5F7-0408-41B9CE3B3C63}"/>
              </a:ext>
            </a:extLst>
          </p:cNvPr>
          <p:cNvSpPr>
            <a:spLocks noGrp="1"/>
          </p:cNvSpPr>
          <p:nvPr/>
        </p:nvSpPr>
        <p:spPr>
          <a:xfrm>
            <a:off x="7334250" y="5876925"/>
            <a:ext cx="18669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Results, configuration and provenance travel together.</a:t>
            </a:r>
          </a:p>
        </p:txBody>
      </p:sp>
      <p:sp>
        <p:nvSpPr>
          <p:cNvPr id="190" name="Rounded Rectangle 189">
            <a:extLst>
              <a:ext uri="{FF2B5EF4-FFF2-40B4-BE49-F238E27FC236}">
                <a16:creationId xmlns:a16="http://schemas.microsoft.com/office/drawing/2014/main" id="{726002D8-BC0C-CBBB-F811-79E846A2CDFE}"/>
              </a:ext>
            </a:extLst>
          </p:cNvPr>
          <p:cNvSpPr>
            <a:spLocks noGrp="1"/>
          </p:cNvSpPr>
          <p:nvPr/>
        </p:nvSpPr>
        <p:spPr>
          <a:xfrm>
            <a:off x="9448800" y="5353050"/>
            <a:ext cx="2133600" cy="914400"/>
          </a:xfrm>
          <a:prstGeom prst="roundRect">
            <a:avLst>
              <a:gd name="adj" fmla="val 10417"/>
            </a:avLst>
          </a:prstGeom>
          <a:solidFill>
            <a:srgbClr val="0A2146"/>
          </a:solidFill>
          <a:ln w="16193">
            <a:solidFill>
              <a:srgbClr val="FF6E7D"/>
            </a:solidFill>
            <a:prstDash val="solid"/>
          </a:ln>
        </p:spPr>
        <p:style>
          <a:lnRef idx="0">
            <a:scrgbClr r="0" g="0" b="0"/>
          </a:lnRef>
          <a:fillRef idx="0">
            <a:scrgbClr r="0" g="0" b="0"/>
          </a:fillRef>
          <a:effectRef idx="4">
            <a:scrgbClr r="0" g="0" b="0"/>
          </a:effectRef>
          <a:fontRef idx="major"/>
        </p:style>
        <p:txBody>
          <a:bodyPr/>
          <a:lstStyle/>
          <a:p>
            <a:endParaRPr lang="en-US" dirty="0"/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F93D071C-2861-ECFE-84AF-48DCDF441170}"/>
              </a:ext>
            </a:extLst>
          </p:cNvPr>
          <p:cNvSpPr>
            <a:spLocks noGrp="1"/>
          </p:cNvSpPr>
          <p:nvPr/>
        </p:nvSpPr>
        <p:spPr>
          <a:xfrm>
            <a:off x="9582150" y="5419725"/>
            <a:ext cx="1866900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500" b="1">
                <a:solidFill>
                  <a:srgbClr val="FF6E7D"/>
                </a:solidFill>
                <a:latin typeface="Aptos Mono"/>
                <a:ea typeface="Aptos Mono"/>
                <a:cs typeface="Aptos Mono"/>
              </a:defRPr>
            </a:pPr>
            <a:r>
              <a:rPr sz="1500" b="1" dirty="0">
                <a:solidFill>
                  <a:srgbClr val="FF6E7D"/>
                </a:solidFill>
                <a:latin typeface="Aptos Mono"/>
                <a:ea typeface="Aptos Mono"/>
                <a:cs typeface="Aptos Mono"/>
              </a:rPr>
              <a:t>Public ≠ dev</a:t>
            </a:r>
          </a:p>
        </p:txBody>
      </p:sp>
      <p:sp>
        <p:nvSpPr>
          <p:cNvPr id="192" name="Rectangle 191">
            <a:extLst>
              <a:ext uri="{FF2B5EF4-FFF2-40B4-BE49-F238E27FC236}">
                <a16:creationId xmlns:a16="http://schemas.microsoft.com/office/drawing/2014/main" id="{600DAD6E-2672-6FFD-3FFC-E39F0147009B}"/>
              </a:ext>
            </a:extLst>
          </p:cNvPr>
          <p:cNvSpPr>
            <a:spLocks noGrp="1"/>
          </p:cNvSpPr>
          <p:nvPr/>
        </p:nvSpPr>
        <p:spPr>
          <a:xfrm>
            <a:off x="9582150" y="5657850"/>
            <a:ext cx="18669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ctr">
            <a:normAutofit/>
          </a:bodyPr>
          <a:lstStyle/>
          <a:p>
            <a:pPr algn="l">
              <a:lnSpc>
                <a:spcPct val="96000"/>
              </a:lnSpc>
              <a:buNone/>
              <a:defRPr sz="1013" b="1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sz="1013" b="1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Explicit maturity</a:t>
            </a: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E53D1380-78D8-132A-B9BC-5BB56AC6D3D9}"/>
              </a:ext>
            </a:extLst>
          </p:cNvPr>
          <p:cNvSpPr>
            <a:spLocks noGrp="1"/>
          </p:cNvSpPr>
          <p:nvPr/>
        </p:nvSpPr>
        <p:spPr>
          <a:xfrm>
            <a:off x="9582150" y="5876925"/>
            <a:ext cx="1866900" cy="3333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96000"/>
              </a:lnSpc>
              <a:buNone/>
              <a:defRPr sz="863" b="0">
                <a:solidFill>
                  <a:srgbClr val="C5D2E5"/>
                </a:solidFill>
                <a:latin typeface="Aptos"/>
                <a:ea typeface="Aptos"/>
                <a:cs typeface="Aptos"/>
              </a:defRPr>
            </a:pPr>
            <a:r>
              <a:rPr sz="863" b="0" dirty="0">
                <a:solidFill>
                  <a:srgbClr val="C5D2E5"/>
                </a:solidFill>
                <a:latin typeface="Aptos"/>
                <a:ea typeface="Aptos"/>
                <a:cs typeface="Aptos"/>
              </a:rPr>
              <a:t>Public, opt-in, experimental and held features stay labeled.</a:t>
            </a: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EF3921A9-7E9B-2370-5C7A-92AA725C3CAE}"/>
              </a:ext>
            </a:extLst>
          </p:cNvPr>
          <p:cNvSpPr txBox="1"/>
          <p:nvPr/>
        </p:nvSpPr>
        <p:spPr>
          <a:xfrm>
            <a:off x="5762625" y="397857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B0F0"/>
                </a:solidFill>
              </a:rPr>
              <a:t>https://github.com/Accel-Toolkit/HELIX</a:t>
            </a:r>
          </a:p>
        </p:txBody>
      </p:sp>
    </p:spTree>
    <p:extLst>
      <p:ext uri="{BB962C8B-B14F-4D97-AF65-F5344CB8AC3E}">
        <p14:creationId xmlns:p14="http://schemas.microsoft.com/office/powerpoint/2010/main" val="225793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par>
              <p:cTn id="2"/>
            </p:par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75B0D2-DB1B-12B5-6FA7-78AD6A6D26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23C394-869B-717F-881D-3484545FB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775545"/>
            <a:ext cx="10668000" cy="834011"/>
          </a:xfrm>
        </p:spPr>
        <p:txBody>
          <a:bodyPr/>
          <a:lstStyle/>
          <a:p>
            <a:r>
              <a:rPr lang="en-US" cap="small" dirty="0">
                <a:solidFill>
                  <a:srgbClr val="FFFFFF"/>
                </a:solidFill>
                <a:latin typeface="Helvetica" panose="020B0604020202020204" pitchFamily="34" charset="0"/>
              </a:rPr>
              <a:t>PIP-II Digital Twin Architecture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E8FEA0-4CC1-FC9A-0ABD-1AB739C535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14400" y="3429001"/>
            <a:ext cx="1772454" cy="1114088"/>
          </a:xfrm>
        </p:spPr>
        <p:txBody>
          <a:bodyPr/>
          <a:lstStyle/>
          <a:p>
            <a:r>
              <a:rPr lang="en-US" dirty="0"/>
              <a:t>05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FE9F6F-691E-973E-0D5B-D6BF4F2A8A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360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0A1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891570-2F0C-EC4A-97DB-586032814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5580E737-98C7-6728-53CB-5A176FB1F2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9" name="Picture 8" descr="PIP-II Digital Twin System Architecture">
            <a:extLst>
              <a:ext uri="{FF2B5EF4-FFF2-40B4-BE49-F238E27FC236}">
                <a16:creationId xmlns:a16="http://schemas.microsoft.com/office/drawing/2014/main" id="{6660C854-6A7A-F61E-CE60-1308C75431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858341"/>
            <a:ext cx="7772400" cy="4374299"/>
          </a:xfrm>
          <a:prstGeom prst="rect">
            <a:avLst/>
          </a:prstGeom>
        </p:spPr>
      </p:pic>
      <p:pic>
        <p:nvPicPr>
          <p:cNvPr id="12" name="Picture 11" descr="PIP-II Digital Twin System Architecture">
            <a:extLst>
              <a:ext uri="{FF2B5EF4-FFF2-40B4-BE49-F238E27FC236}">
                <a16:creationId xmlns:a16="http://schemas.microsoft.com/office/drawing/2014/main" id="{86557355-4E9C-D223-83E9-D70FF93A2FF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997"/>
          <a:stretch>
            <a:fillRect/>
          </a:stretch>
        </p:blipFill>
        <p:spPr>
          <a:xfrm>
            <a:off x="0" y="0"/>
            <a:ext cx="11830050" cy="6880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02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par>
              <p:cTn id="2"/>
            </p:par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183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891570-2F0C-EC4A-97DB-586032814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E41BE23-03D7-29EE-12EC-8B4C04FB4B18}"/>
              </a:ext>
            </a:extLst>
          </p:cNvPr>
          <p:cNvSpPr/>
          <p:nvPr/>
        </p:nvSpPr>
        <p:spPr>
          <a:xfrm>
            <a:off x="228600" y="210312"/>
            <a:ext cx="676656" cy="667512"/>
          </a:xfrm>
          <a:prstGeom prst="rect">
            <a:avLst/>
          </a:prstGeom>
          <a:solidFill>
            <a:srgbClr val="03143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DF6546BB-5774-D109-07A4-6E6B3816F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959" y="365760"/>
            <a:ext cx="9448802" cy="433527"/>
          </a:xfrm>
        </p:spPr>
        <p:txBody>
          <a:bodyPr/>
          <a:lstStyle/>
          <a:p>
            <a:r>
              <a:rPr lang="en-US" dirty="0"/>
              <a:t>TWINAC at a Glance</a:t>
            </a:r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5580E737-98C7-6728-53CB-5A176FB1F2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E23667-AE9D-FBAA-01C0-71F77982D8B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333" t="16646" r="9020" b="16393"/>
          <a:stretch>
            <a:fillRect/>
          </a:stretch>
        </p:blipFill>
        <p:spPr>
          <a:xfrm>
            <a:off x="182880" y="204296"/>
            <a:ext cx="1313000" cy="673528"/>
          </a:xfrm>
          <a:prstGeom prst="rect">
            <a:avLst/>
          </a:prstGeom>
        </p:spPr>
      </p:pic>
      <p:pic>
        <p:nvPicPr>
          <p:cNvPr id="3" name="MIRAGE Glance Animation">
            <a:hlinkClick r:id="" action="ppaction://media"/>
            <a:extLst>
              <a:ext uri="{FF2B5EF4-FFF2-40B4-BE49-F238E27FC236}">
                <a16:creationId xmlns:a16="http://schemas.microsoft.com/office/drawing/2014/main" id="{EFFD0213-7639-09F8-D166-8F8F07EF01A7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587.4491"/>
                </p14:media>
              </p:ext>
            </p:extLst>
          </p:nvPr>
        </p:nvPicPr>
        <p:blipFill>
          <a:blip r:embed="rId6"/>
          <a:srcRect t="17922"/>
          <a:stretch>
            <a:fillRect/>
          </a:stretch>
        </p:blipFill>
        <p:spPr>
          <a:xfrm>
            <a:off x="-1" y="1263067"/>
            <a:ext cx="11822680" cy="5458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8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par>
              <p:cTn id="7"/>
            </p:par>
            <p:video>
              <p:cMediaNode vol="80000">
                <p:cTn id="8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4134C4-396D-6C96-26F7-AE90FB1CD9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D4B36-CDA8-D188-B4CD-044DC5148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775545"/>
            <a:ext cx="10668000" cy="834011"/>
          </a:xfrm>
        </p:spPr>
        <p:txBody>
          <a:bodyPr/>
          <a:lstStyle/>
          <a:p>
            <a:r>
              <a:rPr lang="en-US" cap="small" dirty="0">
                <a:solidFill>
                  <a:srgbClr val="FFFFFF"/>
                </a:solidFill>
                <a:latin typeface="Helvetica" panose="020B0604020202020204" pitchFamily="34" charset="0"/>
              </a:rPr>
              <a:t>A Digital Walk-Through of the Lattice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670BD-68B1-34A0-C94B-90A2C2A9727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14400" y="3429001"/>
            <a:ext cx="1772454" cy="1114088"/>
          </a:xfrm>
        </p:spPr>
        <p:txBody>
          <a:bodyPr/>
          <a:lstStyle/>
          <a:p>
            <a:r>
              <a:rPr lang="en-US" dirty="0"/>
              <a:t>06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0B1AA8-152B-BA6E-54BE-34F5C7049D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511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183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40729C-8D91-2040-6865-6DC7B8DF2C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FB14FAF-8B70-744A-1DB3-437D0C98AB1A}"/>
              </a:ext>
            </a:extLst>
          </p:cNvPr>
          <p:cNvSpPr/>
          <p:nvPr/>
        </p:nvSpPr>
        <p:spPr>
          <a:xfrm>
            <a:off x="228600" y="210312"/>
            <a:ext cx="676656" cy="667512"/>
          </a:xfrm>
          <a:prstGeom prst="rect">
            <a:avLst/>
          </a:prstGeom>
          <a:solidFill>
            <a:srgbClr val="03143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3D5D9F54-8AC1-4037-D72B-D9769C87D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959" y="365760"/>
            <a:ext cx="9448802" cy="433527"/>
          </a:xfrm>
        </p:spPr>
        <p:txBody>
          <a:bodyPr/>
          <a:lstStyle/>
          <a:p>
            <a:pPr>
              <a:lnSpc>
                <a:spcPct val="96000"/>
              </a:lnSpc>
              <a:defRPr sz="3825" b="0">
                <a:solidFill>
                  <a:srgbClr val="F7F9FF"/>
                </a:solidFill>
                <a:latin typeface="Aptos"/>
                <a:ea typeface="Aptos"/>
                <a:cs typeface="Aptos"/>
              </a:defRPr>
            </a:pPr>
            <a:r>
              <a:rPr lang="en-US" dirty="0">
                <a:solidFill>
                  <a:srgbClr val="F7F9FF"/>
                </a:solidFill>
                <a:latin typeface="Aptos"/>
                <a:ea typeface="Aptos"/>
                <a:cs typeface="Aptos"/>
              </a:rPr>
              <a:t>HELIX at a Glance</a:t>
            </a:r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ED735BFE-123D-8A00-D698-6BA925F888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FB12CA2-46B5-FFE1-09EE-08DCC04901E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9333" t="16646" r="9020" b="16393"/>
          <a:stretch>
            <a:fillRect/>
          </a:stretch>
        </p:blipFill>
        <p:spPr>
          <a:xfrm>
            <a:off x="182880" y="204296"/>
            <a:ext cx="1313000" cy="673528"/>
          </a:xfrm>
          <a:prstGeom prst="rect">
            <a:avLst/>
          </a:prstGeom>
        </p:spPr>
      </p:pic>
      <p:pic>
        <p:nvPicPr>
          <p:cNvPr id="4" name="MIRAGE_demo_7_The_machine_in_3D">
            <a:hlinkClick r:id="" action="ppaction://media"/>
            <a:extLst>
              <a:ext uri="{FF2B5EF4-FFF2-40B4-BE49-F238E27FC236}">
                <a16:creationId xmlns:a16="http://schemas.microsoft.com/office/drawing/2014/main" id="{BA5D07EC-6598-5BB3-BE8E-E0634872DBA5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6533.4521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0" y="1130708"/>
            <a:ext cx="5838180" cy="3283976"/>
          </a:xfrm>
          <a:prstGeom prst="rect">
            <a:avLst/>
          </a:prstGeom>
        </p:spPr>
      </p:pic>
      <p:pic>
        <p:nvPicPr>
          <p:cNvPr id="9" name="MIRAGE_demo_8_Live_beam_in_3D">
            <a:hlinkClick r:id="" action="ppaction://media"/>
            <a:extLst>
              <a:ext uri="{FF2B5EF4-FFF2-40B4-BE49-F238E27FC236}">
                <a16:creationId xmlns:a16="http://schemas.microsoft.com/office/drawing/2014/main" id="{4E090E59-B738-6E66-E91F-93FC31805B46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3">
                  <p14:trim st="6990.7332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838180" y="1130708"/>
            <a:ext cx="5991870" cy="337042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BDF2F36-FE64-FB42-14A0-30D0112AA917}"/>
              </a:ext>
            </a:extLst>
          </p:cNvPr>
          <p:cNvSpPr txBox="1"/>
          <p:nvPr/>
        </p:nvSpPr>
        <p:spPr>
          <a:xfrm>
            <a:off x="432619" y="4746105"/>
            <a:ext cx="1139743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FFF00"/>
                </a:solidFill>
                <a:latin typeface="+mj-lt"/>
                <a:cs typeface="Helvetica" panose="020B0604020202020204" pitchFamily="34" charset="0"/>
              </a:rPr>
              <a:t>Survey-accurate 3D model of PIP-II: hover for element cards, jump to sections, fly the beamline.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FFF00"/>
                </a:solidFill>
                <a:latin typeface="+mj-lt"/>
                <a:cs typeface="Helvetica" panose="020B0604020202020204" pitchFamily="34" charset="0"/>
              </a:rPr>
              <a:t>Live beam overlay: envelope, orbit and losses from the DT updated every run, with the assistant's beacons.</a:t>
            </a:r>
            <a:endParaRPr lang="en-US" sz="1100" dirty="0">
              <a:solidFill>
                <a:schemeClr val="bg1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10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0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7140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par>
              <p:cTn id="9"/>
            </p:par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14398" y="365760"/>
            <a:ext cx="9938659" cy="433527"/>
          </a:xfrm>
        </p:spPr>
        <p:txBody>
          <a:bodyPr wrap="square"/>
          <a:lstStyle/>
          <a:p>
            <a:pPr>
              <a:spcAft>
                <a:spcPts val="0"/>
              </a:spcAft>
            </a:pPr>
            <a:r>
              <a:rPr lang="en-US" sz="3000" b="1" dirty="0">
                <a:solidFill>
                  <a:srgbClr val="FFFFFF"/>
                </a:solidFill>
              </a:rPr>
              <a:t>From Fly-Through to an Operations Display</a:t>
            </a:r>
            <a:endParaRPr sz="3000" b="1" dirty="0">
              <a:solidFill>
                <a:srgbClr val="FFFFFF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7"/>
          </p:nvPr>
        </p:nvSpPr>
        <p:spPr>
          <a:xfrm>
            <a:off x="914399" y="820351"/>
            <a:ext cx="9938659" cy="596900"/>
          </a:xfrm>
        </p:spPr>
        <p:txBody>
          <a:bodyPr wrap="square"/>
          <a:lstStyle/>
          <a:p>
            <a:pPr>
              <a:spcAft>
                <a:spcPts val="0"/>
              </a:spcAft>
            </a:pPr>
            <a:r>
              <a:rPr sz="1300" b="0" dirty="0">
                <a:solidFill>
                  <a:srgbClr val="A8B8CA"/>
                </a:solidFill>
              </a:rPr>
              <a:t>The lattice viewer proves the </a:t>
            </a:r>
            <a:r>
              <a:rPr lang="en-US" sz="1300" b="0" dirty="0">
                <a:solidFill>
                  <a:srgbClr val="A8B8CA"/>
                </a:solidFill>
              </a:rPr>
              <a:t>concept</a:t>
            </a:r>
            <a:r>
              <a:rPr sz="1300" b="0" dirty="0">
                <a:solidFill>
                  <a:srgbClr val="A8B8CA"/>
                </a:solidFill>
              </a:rPr>
              <a:t>. The next step is a general-purpose 3D operations display</a:t>
            </a:r>
            <a:r>
              <a:rPr lang="en-US" sz="1300" b="0" dirty="0">
                <a:solidFill>
                  <a:srgbClr val="A8B8CA"/>
                </a:solidFill>
              </a:rPr>
              <a:t>. </a:t>
            </a:r>
            <a:br>
              <a:rPr lang="en-US" sz="1300" b="0" dirty="0">
                <a:solidFill>
                  <a:srgbClr val="A8B8CA"/>
                </a:solidFill>
              </a:rPr>
            </a:br>
            <a:r>
              <a:rPr lang="en-US" sz="1300" dirty="0">
                <a:solidFill>
                  <a:srgbClr val="A8B8CA"/>
                </a:solidFill>
              </a:rPr>
              <a:t>S</a:t>
            </a:r>
            <a:r>
              <a:rPr sz="1300" b="0" dirty="0">
                <a:solidFill>
                  <a:srgbClr val="A8B8CA"/>
                </a:solidFill>
              </a:rPr>
              <a:t>ame beam, deeper machine model, built to live in the control room.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1645920"/>
            <a:ext cx="2018648" cy="13080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0"/>
              </a:spcAft>
            </a:pPr>
            <a:r>
              <a:rPr sz="850" b="1" dirty="0">
                <a:solidFill>
                  <a:srgbClr val="A8B8CA"/>
                </a:solidFill>
              </a:rPr>
              <a:t>TODAY — THE LATTICE VIEWER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54680" y="1645920"/>
            <a:ext cx="3364413" cy="13080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0"/>
              </a:spcAft>
            </a:pPr>
            <a:r>
              <a:rPr sz="850" b="1" dirty="0">
                <a:solidFill>
                  <a:srgbClr val="33B9B5"/>
                </a:solidFill>
              </a:rPr>
              <a:t>NEXT — THE OPERATIONS DISPLAY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1993392"/>
            <a:ext cx="2018648" cy="2923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95000"/>
              </a:lnSpc>
              <a:spcAft>
                <a:spcPts val="0"/>
              </a:spcAft>
            </a:pPr>
            <a:r>
              <a:rPr lang="en-US" sz="1000" b="0" dirty="0">
                <a:solidFill>
                  <a:srgbClr val="A8B8CA"/>
                </a:solidFill>
              </a:rPr>
              <a:t>Schematic </a:t>
            </a:r>
            <a:r>
              <a:rPr lang="en-US" sz="1000" dirty="0">
                <a:solidFill>
                  <a:srgbClr val="A8B8CA"/>
                </a:solidFill>
              </a:rPr>
              <a:t>l</a:t>
            </a:r>
            <a:r>
              <a:rPr sz="1000" b="0" dirty="0">
                <a:solidFill>
                  <a:srgbClr val="A8B8CA"/>
                </a:solidFill>
              </a:rPr>
              <a:t>attice elements</a:t>
            </a:r>
            <a:endParaRPr lang="en-US" sz="1000" dirty="0">
              <a:solidFill>
                <a:srgbClr val="A8B8CA"/>
              </a:solidFill>
            </a:endParaRPr>
          </a:p>
          <a:p>
            <a:pPr>
              <a:lnSpc>
                <a:spcPct val="95000"/>
              </a:lnSpc>
              <a:spcAft>
                <a:spcPts val="0"/>
              </a:spcAft>
            </a:pPr>
            <a:endParaRPr sz="1000" b="0" dirty="0">
              <a:solidFill>
                <a:srgbClr val="A8B8CA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54680" y="1993392"/>
            <a:ext cx="3364413" cy="4824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95000"/>
              </a:lnSpc>
              <a:spcAft>
                <a:spcPts val="0"/>
              </a:spcAft>
            </a:pPr>
            <a:r>
              <a:rPr lang="en-US" sz="1100" b="0" dirty="0">
                <a:solidFill>
                  <a:srgbClr val="FFFFFF"/>
                </a:solidFill>
              </a:rPr>
              <a:t>Geometrically accurate model of the warm front end, including LEBT solenoids, RFQ, MEBT doublets and triplets, bunching cavities, choppers and diagnostics</a:t>
            </a:r>
            <a:endParaRPr sz="1100" b="0" dirty="0">
              <a:solidFill>
                <a:srgbClr val="FFFF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14400" y="3054096"/>
            <a:ext cx="2018648" cy="2923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95000"/>
              </a:lnSpc>
              <a:spcAft>
                <a:spcPts val="0"/>
              </a:spcAft>
            </a:pPr>
            <a:r>
              <a:rPr lang="en-US" sz="1000" b="0" dirty="0">
                <a:solidFill>
                  <a:srgbClr val="A8B8CA"/>
                </a:solidFill>
              </a:rPr>
              <a:t>Beam envelope computed by the simulation's optics model</a:t>
            </a:r>
            <a:endParaRPr sz="1000" b="0" dirty="0">
              <a:solidFill>
                <a:srgbClr val="A8B8CA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54680" y="3054096"/>
            <a:ext cx="3364413" cy="32162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95000"/>
              </a:lnSpc>
              <a:spcAft>
                <a:spcPts val="0"/>
              </a:spcAft>
            </a:pPr>
            <a:r>
              <a:rPr lang="en-US" sz="1100" b="0" dirty="0">
                <a:solidFill>
                  <a:srgbClr val="FFFFFF"/>
                </a:solidFill>
              </a:rPr>
              <a:t>Beam envelope and trajectory derived from control-system parameters, as physics-meaningful quantities</a:t>
            </a:r>
            <a:endParaRPr sz="1100" b="0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14400" y="3941064"/>
            <a:ext cx="2018648" cy="14619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95000"/>
              </a:lnSpc>
              <a:spcAft>
                <a:spcPts val="0"/>
              </a:spcAft>
            </a:pPr>
            <a:r>
              <a:rPr lang="en-US" sz="1000" b="0" dirty="0">
                <a:solidFill>
                  <a:srgbClr val="A8B8CA"/>
                </a:solidFill>
              </a:rPr>
              <a:t>Color identifies element type</a:t>
            </a:r>
            <a:endParaRPr sz="1000" b="0" dirty="0">
              <a:solidFill>
                <a:srgbClr val="A8B8CA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54680" y="3941064"/>
            <a:ext cx="3364413" cy="32162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95000"/>
              </a:lnSpc>
              <a:spcAft>
                <a:spcPts val="0"/>
              </a:spcAft>
            </a:pPr>
            <a:r>
              <a:rPr lang="en-US" sz="1100" b="0" dirty="0">
                <a:solidFill>
                  <a:srgbClr val="FFFFFF"/>
                </a:solidFill>
              </a:rPr>
              <a:t>Color carries physics: instantaneous beam current and loss density</a:t>
            </a:r>
            <a:endParaRPr sz="1100" b="0" dirty="0">
              <a:solidFill>
                <a:srgbClr val="FFFF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14400" y="4654296"/>
            <a:ext cx="2018648" cy="14619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95000"/>
              </a:lnSpc>
              <a:spcAft>
                <a:spcPts val="0"/>
              </a:spcAft>
            </a:pPr>
            <a:r>
              <a:rPr sz="1000" b="0" dirty="0">
                <a:solidFill>
                  <a:srgbClr val="A8B8CA"/>
                </a:solidFill>
              </a:rPr>
              <a:t>Interactive fly-through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54680" y="4654296"/>
            <a:ext cx="3364413" cy="32162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95000"/>
              </a:lnSpc>
              <a:spcAft>
                <a:spcPts val="0"/>
              </a:spcAft>
            </a:pPr>
            <a:r>
              <a:rPr lang="en-US" sz="1100" b="0" dirty="0">
                <a:solidFill>
                  <a:srgbClr val="FFFFFF"/>
                </a:solidFill>
              </a:rPr>
              <a:t>Deterministic, scriptable views. Any view can be saved, replayed, and synchronized across a wall of screens.</a:t>
            </a:r>
            <a:endParaRPr sz="1100" b="0" dirty="0">
              <a:solidFill>
                <a:srgbClr val="FFFF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14400" y="5541264"/>
            <a:ext cx="2018648" cy="14619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95000"/>
              </a:lnSpc>
              <a:spcAft>
                <a:spcPts val="0"/>
              </a:spcAft>
            </a:pPr>
            <a:r>
              <a:rPr sz="1000" b="0" dirty="0">
                <a:solidFill>
                  <a:srgbClr val="A8B8CA"/>
                </a:solidFill>
              </a:rPr>
              <a:t>Built for the PIP-II lattice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54680" y="5541264"/>
            <a:ext cx="3364413" cy="32162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95000"/>
              </a:lnSpc>
              <a:spcAft>
                <a:spcPts val="0"/>
              </a:spcAft>
            </a:pPr>
            <a:r>
              <a:rPr lang="en-US" sz="1100" b="0" dirty="0">
                <a:solidFill>
                  <a:srgbClr val="FFFFFF"/>
                </a:solidFill>
              </a:rPr>
              <a:t>One display engine: other accelerators as well as detector geometry and data display</a:t>
            </a:r>
            <a:endParaRPr sz="1100" b="0" dirty="0">
              <a:solidFill>
                <a:srgbClr val="FFFFFF"/>
              </a:solidFill>
            </a:endParaRPr>
          </a:p>
        </p:txBody>
      </p:sp>
      <p:cxnSp>
        <p:nvCxnSpPr>
          <p:cNvPr id="17" name="Connector 16"/>
          <p:cNvCxnSpPr>
            <a:cxnSpLocks/>
          </p:cNvCxnSpPr>
          <p:nvPr/>
        </p:nvCxnSpPr>
        <p:spPr>
          <a:xfrm>
            <a:off x="3017520" y="1645920"/>
            <a:ext cx="0" cy="4242816"/>
          </a:xfrm>
          <a:prstGeom prst="line">
            <a:avLst/>
          </a:prstGeom>
          <a:ln w="9525">
            <a:solidFill>
              <a:srgbClr val="2A4E7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" name="Picture 17" descr="booster_tri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2552" y="1645920"/>
            <a:ext cx="4182784" cy="146165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702552" y="3226449"/>
            <a:ext cx="4182784" cy="2923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sz="950" b="0" dirty="0">
                <a:solidFill>
                  <a:srgbClr val="A8B8CA"/>
                </a:solidFill>
              </a:rPr>
              <a:t>GPU-accelerated prototype (</a:t>
            </a:r>
            <a:r>
              <a:rPr lang="en-US" sz="950" b="0" dirty="0" err="1">
                <a:solidFill>
                  <a:srgbClr val="A8B8CA"/>
                </a:solidFill>
              </a:rPr>
              <a:t>VisPy</a:t>
            </a:r>
            <a:r>
              <a:rPr lang="en-US" sz="950" b="0" dirty="0">
                <a:solidFill>
                  <a:srgbClr val="A8B8CA"/>
                </a:solidFill>
              </a:rPr>
              <a:t> + PySide6) showing the Fermilab Booster lattice, built directly from its MAD-X description.</a:t>
            </a:r>
            <a:endParaRPr sz="950" b="0" dirty="0">
              <a:solidFill>
                <a:srgbClr val="A8B8CA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02552" y="4224528"/>
            <a:ext cx="4182784" cy="13080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0"/>
              </a:spcAft>
            </a:pPr>
            <a:r>
              <a:rPr sz="850" b="1" dirty="0">
                <a:solidFill>
                  <a:srgbClr val="33B9B5"/>
                </a:solidFill>
              </a:rPr>
              <a:t>NEAR TERM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02551" y="4526280"/>
            <a:ext cx="4413368" cy="80021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Aft>
                <a:spcPts val="600"/>
              </a:spcAft>
            </a:pPr>
            <a:r>
              <a:rPr sz="1050" dirty="0">
                <a:solidFill>
                  <a:srgbClr val="A8B8CA"/>
                </a:solidFill>
              </a:rPr>
              <a:t>— Quantify </a:t>
            </a:r>
            <a:r>
              <a:rPr lang="en-US" sz="1050" dirty="0">
                <a:solidFill>
                  <a:srgbClr val="A8B8CA"/>
                </a:solidFill>
              </a:rPr>
              <a:t>visualization</a:t>
            </a:r>
            <a:r>
              <a:rPr sz="1050" dirty="0">
                <a:solidFill>
                  <a:srgbClr val="A8B8CA"/>
                </a:solidFill>
              </a:rPr>
              <a:t> requirements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sz="1050" dirty="0">
                <a:solidFill>
                  <a:srgbClr val="A8B8CA"/>
                </a:solidFill>
              </a:rPr>
              <a:t>— Prototype the interface</a:t>
            </a:r>
            <a:r>
              <a:rPr lang="en-US" sz="1050" dirty="0">
                <a:solidFill>
                  <a:srgbClr val="A8B8CA"/>
                </a:solidFill>
              </a:rPr>
              <a:t> to the control system</a:t>
            </a:r>
            <a:endParaRPr sz="1050" dirty="0">
              <a:solidFill>
                <a:srgbClr val="A8B8CA"/>
              </a:solidFill>
            </a:endParaRP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sz="1050" dirty="0">
                <a:solidFill>
                  <a:srgbClr val="A8B8CA"/>
                </a:solidFill>
              </a:rPr>
              <a:t>— </a:t>
            </a:r>
            <a:r>
              <a:rPr lang="en-US" sz="1050" dirty="0">
                <a:solidFill>
                  <a:srgbClr val="A8B8CA"/>
                </a:solidFill>
              </a:rPr>
              <a:t>Evaluate the software stack: open-source options vs. commercial alternatives</a:t>
            </a:r>
            <a:endParaRPr sz="1050" dirty="0">
              <a:solidFill>
                <a:srgbClr val="A8B8CA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02552" y="5394960"/>
            <a:ext cx="4182784" cy="16158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sz="1050" b="0" i="1" dirty="0">
                <a:solidFill>
                  <a:srgbClr val="FFFFFF"/>
                </a:solidFill>
              </a:rPr>
              <a:t>Collaborative effort. If you're working on this too, come talk to us.</a:t>
            </a:r>
            <a:endParaRPr sz="1050" b="0" i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28FE73-1D09-DEAE-C4B9-A33531DD8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513D9-399D-2EBB-728F-3C340CE24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775545"/>
            <a:ext cx="10668000" cy="834011"/>
          </a:xfrm>
        </p:spPr>
        <p:txBody>
          <a:bodyPr/>
          <a:lstStyle/>
          <a:p>
            <a:r>
              <a:rPr lang="en-US" cap="small" dirty="0">
                <a:solidFill>
                  <a:srgbClr val="FFFFFF"/>
                </a:solidFill>
                <a:latin typeface="Helvetica" panose="020B0604020202020204" pitchFamily="34" charset="0"/>
              </a:rPr>
              <a:t>TWINAC COPILOT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9F0766-F8AD-FCFF-B1AC-5CB6B24A5A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14400" y="3429001"/>
            <a:ext cx="1772454" cy="1114088"/>
          </a:xfrm>
        </p:spPr>
        <p:txBody>
          <a:bodyPr/>
          <a:lstStyle/>
          <a:p>
            <a:r>
              <a:rPr lang="en-US" dirty="0"/>
              <a:t>07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F359FA-1FDE-65AB-D6CF-2C38B25BDB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469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183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891570-2F0C-EC4A-97DB-586032814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Mirage assistant: PIP-II operations copilot">
            <a:extLst>
              <a:ext uri="{FF2B5EF4-FFF2-40B4-BE49-F238E27FC236}">
                <a16:creationId xmlns:a16="http://schemas.microsoft.com/office/drawing/2014/main" id="{300C2F4D-5014-64E7-4C56-33AE802AC3F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2778" r="5023"/>
          <a:stretch>
            <a:fillRect/>
          </a:stretch>
        </p:blipFill>
        <p:spPr>
          <a:xfrm>
            <a:off x="-1129" y="877824"/>
            <a:ext cx="11831179" cy="599199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E41BE23-03D7-29EE-12EC-8B4C04FB4B18}"/>
              </a:ext>
            </a:extLst>
          </p:cNvPr>
          <p:cNvSpPr/>
          <p:nvPr/>
        </p:nvSpPr>
        <p:spPr>
          <a:xfrm>
            <a:off x="228600" y="210312"/>
            <a:ext cx="676656" cy="667512"/>
          </a:xfrm>
          <a:prstGeom prst="rect">
            <a:avLst/>
          </a:prstGeom>
          <a:solidFill>
            <a:srgbClr val="03143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5580E737-98C7-6728-53CB-5A176FB1F2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E23667-AE9D-FBAA-01C0-71F77982D8B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333" t="16646" r="9020" b="16393"/>
          <a:stretch>
            <a:fillRect/>
          </a:stretch>
        </p:blipFill>
        <p:spPr>
          <a:xfrm>
            <a:off x="182880" y="204296"/>
            <a:ext cx="1313000" cy="673528"/>
          </a:xfrm>
          <a:prstGeom prst="rect">
            <a:avLst/>
          </a:prstGeom>
        </p:spPr>
      </p:pic>
      <p:sp>
        <p:nvSpPr>
          <p:cNvPr id="15" name="Title 7">
            <a:extLst>
              <a:ext uri="{FF2B5EF4-FFF2-40B4-BE49-F238E27FC236}">
                <a16:creationId xmlns:a16="http://schemas.microsoft.com/office/drawing/2014/main" id="{D3F20E65-690F-C47D-6FA5-714169647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959" y="365760"/>
            <a:ext cx="9448802" cy="433527"/>
          </a:xfrm>
        </p:spPr>
        <p:txBody>
          <a:bodyPr/>
          <a:lstStyle/>
          <a:p>
            <a:r>
              <a:rPr lang="en-US" dirty="0"/>
              <a:t>An Operations Copilot</a:t>
            </a:r>
          </a:p>
        </p:txBody>
      </p:sp>
    </p:spTree>
    <p:extLst>
      <p:ext uri="{BB962C8B-B14F-4D97-AF65-F5344CB8AC3E}">
        <p14:creationId xmlns:p14="http://schemas.microsoft.com/office/powerpoint/2010/main" val="291649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183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891570-2F0C-EC4A-97DB-586032814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E41BE23-03D7-29EE-12EC-8B4C04FB4B18}"/>
              </a:ext>
            </a:extLst>
          </p:cNvPr>
          <p:cNvSpPr/>
          <p:nvPr/>
        </p:nvSpPr>
        <p:spPr>
          <a:xfrm>
            <a:off x="228600" y="210312"/>
            <a:ext cx="676656" cy="667512"/>
          </a:xfrm>
          <a:prstGeom prst="rect">
            <a:avLst/>
          </a:prstGeom>
          <a:solidFill>
            <a:srgbClr val="03143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5580E737-98C7-6728-53CB-5A176FB1F2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E23667-AE9D-FBAA-01C0-71F77982D8BC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9333" t="16646" r="9020" b="16393"/>
          <a:stretch>
            <a:fillRect/>
          </a:stretch>
        </p:blipFill>
        <p:spPr>
          <a:xfrm>
            <a:off x="182880" y="204296"/>
            <a:ext cx="1313000" cy="673528"/>
          </a:xfrm>
          <a:prstGeom prst="rect">
            <a:avLst/>
          </a:prstGeom>
        </p:spPr>
      </p:pic>
      <p:pic>
        <p:nvPicPr>
          <p:cNvPr id="4" name="MIRAGE_demo_1_Measuring_an_orbit_response_matrix">
            <a:hlinkClick r:id="" action="ppaction://media"/>
            <a:extLst>
              <a:ext uri="{FF2B5EF4-FFF2-40B4-BE49-F238E27FC236}">
                <a16:creationId xmlns:a16="http://schemas.microsoft.com/office/drawing/2014/main" id="{19C66040-D5CC-D123-5922-3422A6125E3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0" y="108155"/>
            <a:ext cx="3857625" cy="6749845"/>
          </a:xfrm>
          <a:prstGeom prst="rect">
            <a:avLst/>
          </a:prstGeom>
          <a:ln>
            <a:solidFill>
              <a:srgbClr val="FFBF4A"/>
            </a:solidFill>
          </a:ln>
        </p:spPr>
      </p:pic>
      <p:pic>
        <p:nvPicPr>
          <p:cNvPr id="5" name="MIRAGE_demo_2_Forming_a_closed_local_orbit_bump">
            <a:hlinkClick r:id="" action="ppaction://media"/>
            <a:extLst>
              <a:ext uri="{FF2B5EF4-FFF2-40B4-BE49-F238E27FC236}">
                <a16:creationId xmlns:a16="http://schemas.microsoft.com/office/drawing/2014/main" id="{A4CE07BD-0D87-EC87-B507-CF42C09ABD30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923009" y="108155"/>
            <a:ext cx="3857625" cy="6749845"/>
          </a:xfrm>
          <a:prstGeom prst="rect">
            <a:avLst/>
          </a:prstGeom>
          <a:ln>
            <a:solidFill>
              <a:srgbClr val="FFBF4A"/>
            </a:solidFill>
          </a:ln>
        </p:spPr>
      </p:pic>
      <p:pic>
        <p:nvPicPr>
          <p:cNvPr id="11" name="MIRAGE_demo_3_Finding_what_moved_and_correcting_the_orbit">
            <a:hlinkClick r:id="" action="ppaction://media"/>
            <a:extLst>
              <a:ext uri="{FF2B5EF4-FFF2-40B4-BE49-F238E27FC236}">
                <a16:creationId xmlns:a16="http://schemas.microsoft.com/office/drawing/2014/main" id="{65D5347A-1571-9988-6EA7-8812C42E1EB2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7865682" y="108155"/>
            <a:ext cx="3857625" cy="6749845"/>
          </a:xfrm>
          <a:prstGeom prst="rect">
            <a:avLst/>
          </a:prstGeom>
          <a:ln>
            <a:solidFill>
              <a:srgbClr val="FFBF4A"/>
            </a:solidFill>
          </a:ln>
        </p:spPr>
      </p:pic>
    </p:spTree>
    <p:extLst>
      <p:ext uri="{BB962C8B-B14F-4D97-AF65-F5344CB8AC3E}">
        <p14:creationId xmlns:p14="http://schemas.microsoft.com/office/powerpoint/2010/main" val="284962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3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995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034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034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par>
              <p:cTn id="17"/>
            </p:par>
            <p:video>
              <p:cMediaNode vol="80000">
                <p:cTn id="18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video>
              <p:cMediaNode vol="80000">
                <p:cTn id="19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video>
              <p:cMediaNode vol="80000">
                <p:cTn id="20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183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891570-2F0C-EC4A-97DB-586032814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E41BE23-03D7-29EE-12EC-8B4C04FB4B18}"/>
              </a:ext>
            </a:extLst>
          </p:cNvPr>
          <p:cNvSpPr/>
          <p:nvPr/>
        </p:nvSpPr>
        <p:spPr>
          <a:xfrm>
            <a:off x="228600" y="210312"/>
            <a:ext cx="676656" cy="667512"/>
          </a:xfrm>
          <a:prstGeom prst="rect">
            <a:avLst/>
          </a:prstGeom>
          <a:solidFill>
            <a:srgbClr val="03143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5580E737-98C7-6728-53CB-5A176FB1F2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E23667-AE9D-FBAA-01C0-71F77982D8BC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9333" t="16646" r="9020" b="16393"/>
          <a:stretch>
            <a:fillRect/>
          </a:stretch>
        </p:blipFill>
        <p:spPr>
          <a:xfrm>
            <a:off x="182880" y="204296"/>
            <a:ext cx="1313000" cy="673528"/>
          </a:xfrm>
          <a:prstGeom prst="rect">
            <a:avLst/>
          </a:prstGeom>
        </p:spPr>
      </p:pic>
      <p:pic>
        <p:nvPicPr>
          <p:cNvPr id="3" name="MIRAGE_demo_4_Catching_a_silent_anomaly">
            <a:hlinkClick r:id="" action="ppaction://media"/>
            <a:extLst>
              <a:ext uri="{FF2B5EF4-FFF2-40B4-BE49-F238E27FC236}">
                <a16:creationId xmlns:a16="http://schemas.microsoft.com/office/drawing/2014/main" id="{57530F2D-3751-23E3-6CEE-44082F31F58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8824" y="68826"/>
            <a:ext cx="3857625" cy="6789174"/>
          </a:xfrm>
          <a:prstGeom prst="rect">
            <a:avLst/>
          </a:prstGeom>
          <a:ln>
            <a:solidFill>
              <a:srgbClr val="FFBF4A"/>
            </a:solidFill>
          </a:ln>
        </p:spPr>
      </p:pic>
      <p:pic>
        <p:nvPicPr>
          <p:cNvPr id="9" name="MIRAGE_demo_5_An_MPS_trip_end_to_end">
            <a:hlinkClick r:id="" action="ppaction://media"/>
            <a:extLst>
              <a:ext uri="{FF2B5EF4-FFF2-40B4-BE49-F238E27FC236}">
                <a16:creationId xmlns:a16="http://schemas.microsoft.com/office/drawing/2014/main" id="{51B5BDA5-1449-F058-EF73-E36D34E8DCEA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995270" y="58994"/>
            <a:ext cx="3857625" cy="6789174"/>
          </a:xfrm>
          <a:prstGeom prst="rect">
            <a:avLst/>
          </a:prstGeom>
          <a:ln>
            <a:solidFill>
              <a:srgbClr val="FFBF4A"/>
            </a:solidFill>
          </a:ln>
        </p:spPr>
      </p:pic>
      <p:pic>
        <p:nvPicPr>
          <p:cNvPr id="10" name="MIRAGE_demo_6_What_if_twin_physics_check_handover">
            <a:hlinkClick r:id="" action="ppaction://media"/>
            <a:extLst>
              <a:ext uri="{FF2B5EF4-FFF2-40B4-BE49-F238E27FC236}">
                <a16:creationId xmlns:a16="http://schemas.microsoft.com/office/drawing/2014/main" id="{5C00F45D-0A9F-4A6E-9F7E-FFFF833C82CC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7931551" y="68826"/>
            <a:ext cx="3857625" cy="6789174"/>
          </a:xfrm>
          <a:prstGeom prst="rect">
            <a:avLst/>
          </a:prstGeom>
          <a:ln>
            <a:solidFill>
              <a:srgbClr val="FFBF4A"/>
            </a:solidFill>
          </a:ln>
        </p:spPr>
      </p:pic>
    </p:spTree>
    <p:extLst>
      <p:ext uri="{BB962C8B-B14F-4D97-AF65-F5344CB8AC3E}">
        <p14:creationId xmlns:p14="http://schemas.microsoft.com/office/powerpoint/2010/main" val="207500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9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1633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633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1633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1633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160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160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par>
              <p:cTn id="19"/>
            </p:par>
            <p:video>
              <p:cMediaNode vol="80000">
                <p:cTn id="20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26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1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3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7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0A1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891570-2F0C-EC4A-97DB-586032814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earning_twin_demo_captioned">
            <a:hlinkClick r:id="" action="ppaction://media"/>
            <a:extLst>
              <a:ext uri="{FF2B5EF4-FFF2-40B4-BE49-F238E27FC236}">
                <a16:creationId xmlns:a16="http://schemas.microsoft.com/office/drawing/2014/main" id="{060CBE55-2262-CFC5-9ED8-5E15BEFC976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t="5754"/>
          <a:stretch>
            <a:fillRect/>
          </a:stretch>
        </p:blipFill>
        <p:spPr>
          <a:xfrm>
            <a:off x="1435608" y="864994"/>
            <a:ext cx="9829800" cy="5993006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DF6546BB-5774-D109-07A4-6E6B3816F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959" y="365760"/>
            <a:ext cx="9448802" cy="433527"/>
          </a:xfrm>
        </p:spPr>
        <p:txBody>
          <a:bodyPr/>
          <a:lstStyle/>
          <a:p>
            <a:r>
              <a:rPr lang="en-US" cap="small" dirty="0"/>
              <a:t>The Twin Tracks the Machine</a:t>
            </a:r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5580E737-98C7-6728-53CB-5A176FB1F2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C8C2C1-CB68-52A4-1890-4813B50C33DB}"/>
              </a:ext>
            </a:extLst>
          </p:cNvPr>
          <p:cNvSpPr/>
          <p:nvPr/>
        </p:nvSpPr>
        <p:spPr>
          <a:xfrm>
            <a:off x="228600" y="210312"/>
            <a:ext cx="676656" cy="667512"/>
          </a:xfrm>
          <a:prstGeom prst="rect">
            <a:avLst/>
          </a:prstGeom>
          <a:solidFill>
            <a:srgbClr val="03143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B5D17DE-41D2-0AEC-0FAA-4C8C96DD39B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9333" t="16646" r="9020" b="16393"/>
          <a:stretch>
            <a:fillRect/>
          </a:stretch>
        </p:blipFill>
        <p:spPr>
          <a:xfrm>
            <a:off x="182880" y="204296"/>
            <a:ext cx="1313000" cy="673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06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5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par>
              <p:cTn id="7"/>
            </p:par>
            <p:video>
              <p:cMediaNode vol="80000">
                <p:cTn id="8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3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DFD50-5F54-9303-D553-FDA7E8C46D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7">
            <a:extLst>
              <a:ext uri="{FF2B5EF4-FFF2-40B4-BE49-F238E27FC236}">
                <a16:creationId xmlns:a16="http://schemas.microsoft.com/office/drawing/2014/main" id="{4E78BFBA-C3D5-01B5-7C81-125C797718DC}"/>
              </a:ext>
            </a:extLst>
          </p:cNvPr>
          <p:cNvSpPr txBox="1">
            <a:spLocks/>
          </p:cNvSpPr>
          <p:nvPr/>
        </p:nvSpPr>
        <p:spPr>
          <a:xfrm>
            <a:off x="11830050" y="6356350"/>
            <a:ext cx="455567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4BAA12D-5F28-3140-935A-44BF4B54B6B6}" type="slidenum">
              <a:rPr lang="en-US" smtClean="0">
                <a:solidFill>
                  <a:schemeClr val="bg1"/>
                </a:solidFill>
              </a:rPr>
              <a:pPr/>
              <a:t>27</a:t>
            </a:fld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00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FD27AD-8A17-418E-85CF-CA15B639B4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FC3E1C5-D736-B700-B7D7-60D1BFE6E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959" y="365760"/>
            <a:ext cx="9448802" cy="433527"/>
          </a:xfrm>
        </p:spPr>
        <p:txBody>
          <a:bodyPr/>
          <a:lstStyle/>
          <a:p>
            <a:r>
              <a:rPr lang="en-US" cap="small" dirty="0"/>
              <a:t>Virtual Accelerator — Sign-In</a:t>
            </a:r>
            <a:endParaRPr lang="en-US" dirty="0"/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36C5D917-1FFC-3535-A39A-756A40E95A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B3D4B2-C87D-B347-2FB8-9B9426AD884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69"/>
          <a:stretch>
            <a:fillRect/>
          </a:stretch>
        </p:blipFill>
        <p:spPr>
          <a:xfrm>
            <a:off x="6394360" y="799287"/>
            <a:ext cx="5435690" cy="605871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66C53C0-6A1F-7AF4-EC0C-7BDC0E35A1E2}"/>
              </a:ext>
            </a:extLst>
          </p:cNvPr>
          <p:cNvSpPr/>
          <p:nvPr/>
        </p:nvSpPr>
        <p:spPr>
          <a:xfrm>
            <a:off x="228600" y="210312"/>
            <a:ext cx="676656" cy="667512"/>
          </a:xfrm>
          <a:prstGeom prst="rect">
            <a:avLst/>
          </a:prstGeom>
          <a:solidFill>
            <a:srgbClr val="03143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8EE900-3DCE-6B61-328A-40532715845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333" t="16646" r="9020" b="16393"/>
          <a:stretch>
            <a:fillRect/>
          </a:stretch>
        </p:blipFill>
        <p:spPr>
          <a:xfrm>
            <a:off x="182880" y="204296"/>
            <a:ext cx="1313000" cy="673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115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0154C7-6AB0-A1D7-A0BD-DD5DC6EDB3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C1BFAD3A-F312-A28C-94DC-D4746CEE4F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959" y="365760"/>
            <a:ext cx="9448802" cy="433527"/>
          </a:xfrm>
        </p:spPr>
        <p:txBody>
          <a:bodyPr/>
          <a:lstStyle/>
          <a:p>
            <a:r>
              <a:rPr lang="en-US" cap="small" dirty="0"/>
              <a:t>Virtual Accelerator — Overview</a:t>
            </a:r>
            <a:endParaRPr lang="en-US" dirty="0"/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6762FB1D-9192-A625-656E-2BD805A78D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29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5E220A1-0DED-30FB-3F3F-FC47CBCE98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39" y="142488"/>
            <a:ext cx="1517983" cy="86720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E285CCB-1751-60E5-006A-AF52F7B66E5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96" t="1143"/>
          <a:stretch>
            <a:fillRect/>
          </a:stretch>
        </p:blipFill>
        <p:spPr>
          <a:xfrm>
            <a:off x="4534525" y="882316"/>
            <a:ext cx="7305012" cy="597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328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54CF02-B255-EA3A-F7F4-BA051ECB51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56C01C81-8C27-1B1E-818E-6B2C93808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959" y="365760"/>
            <a:ext cx="9448802" cy="433527"/>
          </a:xfrm>
        </p:spPr>
        <p:txBody>
          <a:bodyPr/>
          <a:lstStyle/>
          <a:p>
            <a:r>
              <a:rPr lang="en-US" cap="small" dirty="0"/>
              <a:t>Virtual Accelerator — Beam Phase Space</a:t>
            </a:r>
            <a:endParaRPr lang="en-US" dirty="0"/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C5A9C1E8-60CB-FCC3-16D4-2A3F535ACE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BBE6829-1F14-1AFC-E2AB-BB4A60B05F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39" y="142488"/>
            <a:ext cx="1517983" cy="86720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1B70B1B-69C6-5DBB-0504-A5492C98523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62" t="1434"/>
          <a:stretch>
            <a:fillRect/>
          </a:stretch>
        </p:blipFill>
        <p:spPr>
          <a:xfrm>
            <a:off x="4343640" y="1003451"/>
            <a:ext cx="7546371" cy="571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6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1F6B96-4CAD-E10A-97A7-E1F89BFE0F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A3103286-0F34-FF33-514A-8E61495B6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959" y="365760"/>
            <a:ext cx="9448802" cy="433527"/>
          </a:xfrm>
        </p:spPr>
        <p:txBody>
          <a:bodyPr/>
          <a:lstStyle/>
          <a:p>
            <a:r>
              <a:rPr lang="en-US" cap="small" dirty="0"/>
              <a:t>Virtual Accelerator — Device Controls</a:t>
            </a:r>
            <a:endParaRPr lang="en-US" dirty="0"/>
          </a:p>
        </p:txBody>
      </p:sp>
      <p:sp>
        <p:nvSpPr>
          <p:cNvPr id="2" name="Slide Number Placeholder 2">
            <a:extLst>
              <a:ext uri="{FF2B5EF4-FFF2-40B4-BE49-F238E27FC236}">
                <a16:creationId xmlns:a16="http://schemas.microsoft.com/office/drawing/2014/main" id="{2690552D-C8AF-2B79-BD20-27FD69AE14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31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7EB27CA-388D-CC7D-997D-CD798ABC1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39" y="142488"/>
            <a:ext cx="1517983" cy="86720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ABF1BBC-F55E-2A7C-C388-71D3F909B9F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41" t="1246"/>
          <a:stretch>
            <a:fillRect/>
          </a:stretch>
        </p:blipFill>
        <p:spPr>
          <a:xfrm>
            <a:off x="4946753" y="799286"/>
            <a:ext cx="6819275" cy="6049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4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1A54D97E143EA4E926C68983DDDF579" ma:contentTypeVersion="17" ma:contentTypeDescription="Create a new document." ma:contentTypeScope="" ma:versionID="5a85529b986798e0755c40ab8ece2df1">
  <xsd:schema xmlns:xsd="http://www.w3.org/2001/XMLSchema" xmlns:xs="http://www.w3.org/2001/XMLSchema" xmlns:p="http://schemas.microsoft.com/office/2006/metadata/properties" xmlns:ns3="b4cce93a-0467-4bfa-a4ef-ec0c05fb17a8" xmlns:ns4="90006a9c-ebef-4c87-9b52-c0eb4bdc4b3a" targetNamespace="http://schemas.microsoft.com/office/2006/metadata/properties" ma:root="true" ma:fieldsID="1a3c4c649ea10c139ab9697ab876c8c4" ns3:_="" ns4:_="">
    <xsd:import namespace="b4cce93a-0467-4bfa-a4ef-ec0c05fb17a8"/>
    <xsd:import namespace="90006a9c-ebef-4c87-9b52-c0eb4bdc4b3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cce93a-0467-4bfa-a4ef-ec0c05fb17a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0" nillable="true" ma:displayName="_activity" ma:hidden="true" ma:internalName="_activity">
      <xsd:simpleType>
        <xsd:restriction base="dms:Note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06a9c-ebef-4c87-9b52-c0eb4bdc4b3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4cce93a-0467-4bfa-a4ef-ec0c05fb17a8" xsi:nil="true"/>
  </documentManagement>
</p:properties>
</file>

<file path=customXml/itemProps1.xml><?xml version="1.0" encoding="utf-8"?>
<ds:datastoreItem xmlns:ds="http://schemas.openxmlformats.org/officeDocument/2006/customXml" ds:itemID="{7A42FB64-E159-4385-98E1-4FD93DD0BA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4cce93a-0467-4bfa-a4ef-ec0c05fb17a8"/>
    <ds:schemaRef ds:uri="90006a9c-ebef-4c87-9b52-c0eb4bdc4b3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0C4CE84-D777-4B3B-8C40-2ED86B93958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220AB29-10D1-4F4B-B75A-BDDAB4B5977A}">
  <ds:schemaRefs>
    <ds:schemaRef ds:uri="http://schemas.microsoft.com/office/2006/documentManagement/types"/>
    <ds:schemaRef ds:uri="b4cce93a-0467-4bfa-a4ef-ec0c05fb17a8"/>
    <ds:schemaRef ds:uri="http://purl.org/dc/elements/1.1/"/>
    <ds:schemaRef ds:uri="http://schemas.microsoft.com/office/2006/metadata/properties"/>
    <ds:schemaRef ds:uri="90006a9c-ebef-4c87-9b52-c0eb4bdc4b3a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2714</TotalTime>
  <Words>1127</Words>
  <Application>Microsoft Office PowerPoint</Application>
  <PresentationFormat>Widescreen</PresentationFormat>
  <Paragraphs>237</Paragraphs>
  <Slides>31</Slides>
  <Notes>23</Notes>
  <HiddenSlides>0</HiddenSlides>
  <MMClips>13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1" baseType="lpstr">
      <vt:lpstr>ＭＳ Ｐゴシック</vt:lpstr>
      <vt:lpstr>Aptos</vt:lpstr>
      <vt:lpstr>Aptos Display</vt:lpstr>
      <vt:lpstr>Aptos Mono</vt:lpstr>
      <vt:lpstr>Arial</vt:lpstr>
      <vt:lpstr>Calibri</vt:lpstr>
      <vt:lpstr>Cambria Math</vt:lpstr>
      <vt:lpstr>Helvetica</vt:lpstr>
      <vt:lpstr>Wingdings</vt:lpstr>
      <vt:lpstr>Office Theme</vt:lpstr>
      <vt:lpstr>TWINAC: A Digital Twin Framework For PIP-II At FERMILAB  </vt:lpstr>
      <vt:lpstr>Contents</vt:lpstr>
      <vt:lpstr>Abbreviations Used</vt:lpstr>
      <vt:lpstr>Terminology &amp; Key Definitions</vt:lpstr>
      <vt:lpstr>A Virtual Accelerator</vt:lpstr>
      <vt:lpstr>A Virtual Accelerator</vt:lpstr>
      <vt:lpstr>A Digital Twin</vt:lpstr>
      <vt:lpstr>From Virtual Accelerator to Digital Twin</vt:lpstr>
      <vt:lpstr>Why Do We Need a Digital Twin?</vt:lpstr>
      <vt:lpstr>Why build a virtual accelerator? </vt:lpstr>
      <vt:lpstr>Proton Improvement Plan-II at Fermilab</vt:lpstr>
      <vt:lpstr>Proton Improvement Plan-II at Fermilab</vt:lpstr>
      <vt:lpstr>PIP-II Lattice Optimization &amp; Beam Dynamics</vt:lpstr>
      <vt:lpstr>Simulation-Tool Requirements</vt:lpstr>
      <vt:lpstr>HELIX at a Glance</vt:lpstr>
      <vt:lpstr>PIP-II Digital Twin Architecture</vt:lpstr>
      <vt:lpstr>PowerPoint Presentation</vt:lpstr>
      <vt:lpstr>TWINAC at a Glance</vt:lpstr>
      <vt:lpstr>A Digital Walk-Through of the Lattice</vt:lpstr>
      <vt:lpstr>HELIX at a Glance</vt:lpstr>
      <vt:lpstr>From Fly-Through to an Operations Display</vt:lpstr>
      <vt:lpstr>TWINAC COPILOT</vt:lpstr>
      <vt:lpstr>An Operations Copilot</vt:lpstr>
      <vt:lpstr>PowerPoint Presentation</vt:lpstr>
      <vt:lpstr>PowerPoint Presentation</vt:lpstr>
      <vt:lpstr>The Twin Tracks the Machine</vt:lpstr>
      <vt:lpstr>PowerPoint Presentation</vt:lpstr>
      <vt:lpstr>Virtual Accelerator — Sign-In</vt:lpstr>
      <vt:lpstr>Virtual Accelerator — Overview</vt:lpstr>
      <vt:lpstr>Virtual Accelerator — Beam Phase Space</vt:lpstr>
      <vt:lpstr>Virtual Accelerator — Device Controls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TWINAC: A Digital Twin Framework For PIP-II At FERMILAB  </dc:title>
  <dc:creator>Abhishek Pathak</dc:creator>
  <cp:lastModifiedBy>Blas, Christina</cp:lastModifiedBy>
  <cp:revision>37</cp:revision>
  <dcterms:created xsi:type="dcterms:W3CDTF">2026-08-31T03:24:50Z</dcterms:created>
  <dcterms:modified xsi:type="dcterms:W3CDTF">2026-09-02T14:26:37Z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0x01010031A54D97E143EA4E926C68983DDDF579</vt:lpwstr>
  </property>
</Properties>
</file>