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60" r:id="rId4"/>
  </p:sldMasterIdLst>
  <p:notesMasterIdLst>
    <p:notesMasterId r:id="rId14"/>
  </p:notesMasterIdLst>
  <p:sldIdLst>
    <p:sldId id="256" r:id="rId5"/>
    <p:sldId id="257" r:id="rId6"/>
    <p:sldId id="259" r:id="rId7"/>
    <p:sldId id="263" r:id="rId8"/>
    <p:sldId id="258" r:id="rId9"/>
    <p:sldId id="262" r:id="rId10"/>
    <p:sldId id="260" r:id="rId11"/>
    <p:sldId id="261" r:id="rId12"/>
    <p:sldId id="264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119"/>
    <p:restoredTop sz="96301"/>
  </p:normalViewPr>
  <p:slideViewPr>
    <p:cSldViewPr snapToGrid="0" snapToObjects="1">
      <p:cViewPr>
        <p:scale>
          <a:sx n="118" d="100"/>
          <a:sy n="118" d="100"/>
        </p:scale>
        <p:origin x="744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36F475-F7F5-6C41-B37C-656C49194CAF}" type="datetimeFigureOut">
              <a:rPr lang="en-US" smtClean="0"/>
              <a:t>9/1/26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5839EF-EF2D-A244-8B03-02564FD387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9280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BFD422-CF21-5F4B-9F3C-D943F67A9BE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13175" y="1481540"/>
            <a:ext cx="10334625" cy="1947460"/>
          </a:xfrm>
        </p:spPr>
        <p:txBody>
          <a:bodyPr anchor="t" anchorCtr="0"/>
          <a:lstStyle>
            <a:lvl1pPr algn="l">
              <a:defRPr sz="6000" b="1" i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4A5F0DF-C789-3B48-88B2-EEF178B168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13175" y="4712963"/>
            <a:ext cx="10334625" cy="746185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B87851E-C1E1-6E46-8D1B-95D6C188859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13175" y="3441178"/>
            <a:ext cx="10334625" cy="1259607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FontTx/>
              <a:buNone/>
              <a:defRPr sz="2000"/>
            </a:lvl2pPr>
            <a:lvl3pPr marL="914400" indent="0">
              <a:buFontTx/>
              <a:buNone/>
              <a:defRPr sz="2000"/>
            </a:lvl3pPr>
            <a:lvl4pPr marL="1371600" indent="0">
              <a:buFontTx/>
              <a:buNone/>
              <a:defRPr sz="2000"/>
            </a:lvl4pPr>
            <a:lvl5pPr marL="1828800" indent="0">
              <a:buFontTx/>
              <a:buNone/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0496317-0189-6060-26F4-32FD0508897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6931615" y="457965"/>
            <a:ext cx="1825604" cy="457200"/>
          </a:xfrm>
          <a:prstGeom prst="rect">
            <a:avLst/>
          </a:prstGeom>
        </p:spPr>
      </p:pic>
      <p:pic>
        <p:nvPicPr>
          <p:cNvPr id="7" name="Picture 6" descr="A black background with white text&#10;&#10;Description automatically generated">
            <a:extLst>
              <a:ext uri="{FF2B5EF4-FFF2-40B4-BE49-F238E27FC236}">
                <a16:creationId xmlns:a16="http://schemas.microsoft.com/office/drawing/2014/main" id="{2C982CCA-1B74-BF6E-B229-11EF11E8D20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9294996" y="480267"/>
            <a:ext cx="2309706" cy="408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265536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7" orient="horz" pos="2160" userDrawn="1">
          <p15:clr>
            <a:srgbClr val="FBAE40"/>
          </p15:clr>
        </p15:guide>
        <p15:guide id="8" pos="3840" userDrawn="1">
          <p15:clr>
            <a:srgbClr val="FBAE40"/>
          </p15:clr>
        </p15:guide>
        <p15:guide id="9" orient="horz" pos="3888" userDrawn="1">
          <p15:clr>
            <a:srgbClr val="FBAE40"/>
          </p15:clr>
        </p15:guide>
        <p15:guide id="10" pos="360" userDrawn="1">
          <p15:clr>
            <a:srgbClr val="FBAE40"/>
          </p15:clr>
        </p15:guide>
        <p15:guide id="11" pos="7320" userDrawn="1">
          <p15:clr>
            <a:srgbClr val="FBAE40"/>
          </p15:clr>
        </p15:guide>
        <p15:guide id="12" orient="horz" pos="3984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4785F67-179E-4145-8BCB-4A0C61A894B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30018" y="6316595"/>
            <a:ext cx="432486" cy="365125"/>
          </a:xfrm>
          <a:prstGeom prst="rect">
            <a:avLst/>
          </a:prstGeom>
        </p:spPr>
        <p:txBody>
          <a:bodyPr lIns="0" tIns="0" rIns="0" bIns="0" anchor="ctr"/>
          <a:lstStyle>
            <a:lvl1pPr algn="ctr">
              <a:defRPr sz="1000"/>
            </a:lvl1pPr>
          </a:lstStyle>
          <a:p>
            <a:pPr algn="ctr"/>
            <a:fld id="{933A556B-7C63-244D-9B7C-B0EA8042B3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itle Placeholder 1">
            <a:extLst>
              <a:ext uri="{FF2B5EF4-FFF2-40B4-BE49-F238E27FC236}">
                <a16:creationId xmlns:a16="http://schemas.microsoft.com/office/drawing/2014/main" id="{7E7747BA-6145-3552-2339-5F4BF5DF2F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2579" y="0"/>
            <a:ext cx="11499925" cy="8251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C65258C7-5BE3-51E9-6313-6F03042F38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2579" y="975365"/>
            <a:ext cx="11499925" cy="48658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43A592-2C2C-1149-FE30-72A494F2779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485192" y="6316595"/>
            <a:ext cx="2659380" cy="365125"/>
          </a:xfrm>
        </p:spPr>
        <p:txBody>
          <a:bodyPr>
            <a:noAutofit/>
          </a:bodyPr>
          <a:lstStyle>
            <a:lvl1pPr marL="0" indent="0" algn="ctr">
              <a:buNone/>
              <a:defRPr sz="1200"/>
            </a:lvl1pPr>
            <a:lvl2pPr marL="457200" indent="0">
              <a:buNone/>
              <a:defRPr sz="1000"/>
            </a:lvl2pPr>
            <a:lvl3pPr marL="914400" indent="0">
              <a:buNone/>
              <a:defRPr sz="10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</a:lstStyle>
          <a:p>
            <a:pPr lvl="0"/>
            <a:r>
              <a:rPr lang="en-US" dirty="0"/>
              <a:t>Title of Meeting/Review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0C71E18-8584-A0E2-3682-9547339B30E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094220" y="6316595"/>
            <a:ext cx="2659380" cy="365125"/>
          </a:xfrm>
        </p:spPr>
        <p:txBody>
          <a:bodyPr>
            <a:noAutofit/>
          </a:bodyPr>
          <a:lstStyle>
            <a:lvl1pPr marL="0" indent="0" algn="ctr">
              <a:buNone/>
              <a:defRPr sz="1200"/>
            </a:lvl1pPr>
            <a:lvl2pPr marL="457200" indent="0">
              <a:buNone/>
              <a:defRPr sz="1000"/>
            </a:lvl2pPr>
            <a:lvl3pPr marL="914400" indent="0">
              <a:buNone/>
              <a:defRPr sz="10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</a:lstStyle>
          <a:p>
            <a:pPr lvl="0"/>
            <a:r>
              <a:rPr lang="en-US" dirty="0"/>
              <a:t>Name of Presenter</a:t>
            </a:r>
          </a:p>
        </p:txBody>
      </p:sp>
    </p:spTree>
    <p:extLst>
      <p:ext uri="{BB962C8B-B14F-4D97-AF65-F5344CB8AC3E}">
        <p14:creationId xmlns:p14="http://schemas.microsoft.com/office/powerpoint/2010/main" val="27945689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FB965E-00C4-6F4C-8817-84A69C14D2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8926A3-B154-C14C-BFED-E141D3C8B7D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62579" y="975360"/>
            <a:ext cx="5524500" cy="489111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940C922-34CF-D846-A402-06F51B1894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04923" y="975360"/>
            <a:ext cx="5755084" cy="489111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1868AE-308B-D548-82A1-318656FC555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27522" y="6316595"/>
            <a:ext cx="432486" cy="365125"/>
          </a:xfrm>
          <a:prstGeom prst="rect">
            <a:avLst/>
          </a:prstGeom>
        </p:spPr>
        <p:txBody>
          <a:bodyPr lIns="0" tIns="0" rIns="0" bIns="0" anchor="ctr"/>
          <a:lstStyle>
            <a:lvl1pPr algn="ctr">
              <a:defRPr sz="1000"/>
            </a:lvl1pPr>
          </a:lstStyle>
          <a:p>
            <a:pPr algn="ctr"/>
            <a:fld id="{933A556B-7C63-244D-9B7C-B0EA8042B3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0CFA25C5-6468-E921-5CC9-27F4A33A769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485192" y="6316595"/>
            <a:ext cx="2659380" cy="365125"/>
          </a:xfrm>
        </p:spPr>
        <p:txBody>
          <a:bodyPr>
            <a:noAutofit/>
          </a:bodyPr>
          <a:lstStyle>
            <a:lvl1pPr marL="0" indent="0" algn="ctr">
              <a:buNone/>
              <a:defRPr sz="1200"/>
            </a:lvl1pPr>
            <a:lvl2pPr marL="457200" indent="0">
              <a:buNone/>
              <a:defRPr sz="1000"/>
            </a:lvl2pPr>
            <a:lvl3pPr marL="914400" indent="0">
              <a:buNone/>
              <a:defRPr sz="10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</a:lstStyle>
          <a:p>
            <a:pPr lvl="0"/>
            <a:r>
              <a:rPr lang="en-US" dirty="0"/>
              <a:t>Title of Meeting/Review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6395F968-4504-BF25-C965-31E73F66167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094220" y="6316595"/>
            <a:ext cx="2659380" cy="365125"/>
          </a:xfrm>
        </p:spPr>
        <p:txBody>
          <a:bodyPr>
            <a:noAutofit/>
          </a:bodyPr>
          <a:lstStyle>
            <a:lvl1pPr marL="0" indent="0" algn="ctr">
              <a:buNone/>
              <a:defRPr sz="1200"/>
            </a:lvl1pPr>
            <a:lvl2pPr marL="457200" indent="0">
              <a:buNone/>
              <a:defRPr sz="1000"/>
            </a:lvl2pPr>
            <a:lvl3pPr marL="914400" indent="0">
              <a:buNone/>
              <a:defRPr sz="10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</a:lstStyle>
          <a:p>
            <a:pPr lvl="0"/>
            <a:r>
              <a:rPr lang="en-US" dirty="0"/>
              <a:t>Name of Presenter</a:t>
            </a:r>
          </a:p>
        </p:txBody>
      </p:sp>
    </p:spTree>
    <p:extLst>
      <p:ext uri="{BB962C8B-B14F-4D97-AF65-F5344CB8AC3E}">
        <p14:creationId xmlns:p14="http://schemas.microsoft.com/office/powerpoint/2010/main" val="36306142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CD9BCDB3-24E9-1B4D-0A74-4298674A99F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27522" y="6316595"/>
            <a:ext cx="432486" cy="365125"/>
          </a:xfrm>
          <a:prstGeom prst="rect">
            <a:avLst/>
          </a:prstGeom>
        </p:spPr>
        <p:txBody>
          <a:bodyPr lIns="0" tIns="0" rIns="0" bIns="0" anchor="ctr"/>
          <a:lstStyle>
            <a:lvl1pPr algn="ctr">
              <a:defRPr sz="1000"/>
            </a:lvl1pPr>
          </a:lstStyle>
          <a:p>
            <a:pPr algn="ctr"/>
            <a:fld id="{933A556B-7C63-244D-9B7C-B0EA8042B3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88DB6E2-DDA3-22B8-7251-F0B132B676A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485192" y="6316595"/>
            <a:ext cx="2659380" cy="365125"/>
          </a:xfrm>
        </p:spPr>
        <p:txBody>
          <a:bodyPr>
            <a:noAutofit/>
          </a:bodyPr>
          <a:lstStyle>
            <a:lvl1pPr marL="0" indent="0" algn="ctr">
              <a:buNone/>
              <a:defRPr sz="1200"/>
            </a:lvl1pPr>
            <a:lvl2pPr marL="457200" indent="0">
              <a:buNone/>
              <a:defRPr sz="1000"/>
            </a:lvl2pPr>
            <a:lvl3pPr marL="914400" indent="0">
              <a:buNone/>
              <a:defRPr sz="10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</a:lstStyle>
          <a:p>
            <a:pPr lvl="0"/>
            <a:r>
              <a:rPr lang="en-US" dirty="0"/>
              <a:t>Title of Meeting/Review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E439522C-42D3-98C9-C46E-2F2D03D4359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094220" y="6316595"/>
            <a:ext cx="2659380" cy="365125"/>
          </a:xfrm>
        </p:spPr>
        <p:txBody>
          <a:bodyPr>
            <a:noAutofit/>
          </a:bodyPr>
          <a:lstStyle>
            <a:lvl1pPr marL="0" indent="0" algn="ctr">
              <a:buNone/>
              <a:defRPr sz="1200"/>
            </a:lvl1pPr>
            <a:lvl2pPr marL="457200" indent="0">
              <a:buNone/>
              <a:defRPr sz="1000"/>
            </a:lvl2pPr>
            <a:lvl3pPr marL="914400" indent="0">
              <a:buNone/>
              <a:defRPr sz="10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</a:lstStyle>
          <a:p>
            <a:pPr lvl="0"/>
            <a:r>
              <a:rPr lang="en-US" dirty="0"/>
              <a:t>Name of Presenter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8D45B976-F9BD-96F9-4119-FEAF693C373D}"/>
              </a:ext>
            </a:extLst>
          </p:cNvPr>
          <p:cNvCxnSpPr/>
          <p:nvPr userDrawn="1"/>
        </p:nvCxnSpPr>
        <p:spPr>
          <a:xfrm>
            <a:off x="462579" y="6111240"/>
            <a:ext cx="1149992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912526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D7DAAA2-8718-2247-8539-9A0DC22C04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2579" y="0"/>
            <a:ext cx="11499925" cy="8251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3056FE-C136-A54B-9DE3-EACD8E08FE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2579" y="975365"/>
            <a:ext cx="11499925" cy="48658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125833E0-DD3D-DF4F-9316-F67B7A80E30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30018" y="6316595"/>
            <a:ext cx="432486" cy="365125"/>
          </a:xfrm>
          <a:prstGeom prst="rect">
            <a:avLst/>
          </a:prstGeom>
        </p:spPr>
        <p:txBody>
          <a:bodyPr lIns="0" tIns="0" rIns="0" bIns="0" anchor="ctr"/>
          <a:lstStyle>
            <a:lvl1pPr algn="ctr">
              <a:defRPr sz="1100" b="1">
                <a:solidFill>
                  <a:schemeClr val="bg2"/>
                </a:solidFill>
              </a:defRPr>
            </a:lvl1pPr>
          </a:lstStyle>
          <a:p>
            <a:fld id="{933A556B-7C63-244D-9B7C-B0EA8042B330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CAB150B5-704F-CF21-3183-8DB97C07706C}"/>
              </a:ext>
            </a:extLst>
          </p:cNvPr>
          <p:cNvCxnSpPr>
            <a:cxnSpLocks/>
          </p:cNvCxnSpPr>
          <p:nvPr userDrawn="1"/>
        </p:nvCxnSpPr>
        <p:spPr>
          <a:xfrm>
            <a:off x="462579" y="825178"/>
            <a:ext cx="11499925" cy="0"/>
          </a:xfrm>
          <a:prstGeom prst="line">
            <a:avLst/>
          </a:prstGeom>
          <a:ln w="25400">
            <a:gradFill>
              <a:gsLst>
                <a:gs pos="0">
                  <a:schemeClr val="bg2"/>
                </a:gs>
                <a:gs pos="100000">
                  <a:schemeClr val="accent5"/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9958D2D7-4525-7982-81CE-BAFE8EFB999D}"/>
              </a:ext>
            </a:extLst>
          </p:cNvPr>
          <p:cNvCxnSpPr/>
          <p:nvPr userDrawn="1"/>
        </p:nvCxnSpPr>
        <p:spPr>
          <a:xfrm>
            <a:off x="462579" y="6111240"/>
            <a:ext cx="1149992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445211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4" r:id="rId3"/>
    <p:sldLayoutId id="2147483667" r:id="rId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u="none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7" orient="horz" pos="2160" userDrawn="1">
          <p15:clr>
            <a:srgbClr val="F26B43"/>
          </p15:clr>
        </p15:guide>
        <p15:guide id="8" pos="3840" userDrawn="1">
          <p15:clr>
            <a:srgbClr val="F26B43"/>
          </p15:clr>
        </p15:guide>
        <p15:guide id="9" pos="360" userDrawn="1">
          <p15:clr>
            <a:srgbClr val="F26B43"/>
          </p15:clr>
        </p15:guide>
        <p15:guide id="10" orient="horz" pos="3888" userDrawn="1">
          <p15:clr>
            <a:srgbClr val="F26B43"/>
          </p15:clr>
        </p15:guide>
        <p15:guide id="11" pos="7320" userDrawn="1">
          <p15:clr>
            <a:srgbClr val="F26B43"/>
          </p15:clr>
        </p15:guide>
        <p15:guide id="12" orient="horz" pos="412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156CBC-DA70-7741-BB3F-BCDBBE052F8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400" dirty="0"/>
              <a:t>OED for </a:t>
            </a:r>
            <a:r>
              <a:rPr lang="en-US" sz="4400" dirty="0" err="1"/>
              <a:t>BtA</a:t>
            </a:r>
            <a:r>
              <a:rPr lang="en-US" sz="4400" dirty="0"/>
              <a:t> and for AGS injection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DB0E14B-6889-F849-8A8C-D01D7C36038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4th EIC-</a:t>
            </a:r>
            <a:r>
              <a:rPr lang="en-US" dirty="0" err="1"/>
              <a:t>BeamAI</a:t>
            </a:r>
            <a:r>
              <a:rPr lang="en-US" dirty="0"/>
              <a:t> Collaboration Meeting</a:t>
            </a:r>
          </a:p>
          <a:p>
            <a:r>
              <a:rPr lang="en-US" dirty="0"/>
              <a:t>September 1</a:t>
            </a:r>
            <a:r>
              <a:rPr lang="en-US" baseline="30000" dirty="0"/>
              <a:t>st</a:t>
            </a:r>
            <a:r>
              <a:rPr lang="en-US" dirty="0"/>
              <a:t> – 3</a:t>
            </a:r>
            <a:r>
              <a:rPr lang="en-US" baseline="30000" dirty="0"/>
              <a:t>rd</a:t>
            </a:r>
            <a:r>
              <a:rPr lang="en-US" dirty="0"/>
              <a:t>, 2026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0F4563-AB5E-1F4E-B28C-08AC132303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Eiad Hamwi</a:t>
            </a:r>
          </a:p>
        </p:txBody>
      </p:sp>
    </p:spTree>
    <p:extLst>
      <p:ext uri="{BB962C8B-B14F-4D97-AF65-F5344CB8AC3E}">
        <p14:creationId xmlns:p14="http://schemas.microsoft.com/office/powerpoint/2010/main" val="22467559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9A27769-AD4C-4781-C330-2956531971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algn="ctr"/>
            <a:fld id="{933A556B-7C63-244D-9B7C-B0EA8042B330}" type="slidenum">
              <a:rPr lang="en-US" smtClean="0"/>
              <a:pPr algn="ctr"/>
              <a:t>2</a:t>
            </a:fld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0709AD0C-0BA2-F67A-117D-0C3BE9FE07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Objectives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99DD374-5D00-67CB-6229-02C1435190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b="1" dirty="0"/>
              <a:t>Figures of merit for the AGS</a:t>
            </a:r>
          </a:p>
          <a:p>
            <a:pPr lvl="1"/>
            <a:r>
              <a:rPr lang="en-US" dirty="0"/>
              <a:t>Intensity</a:t>
            </a:r>
          </a:p>
          <a:p>
            <a:pPr lvl="1"/>
            <a:r>
              <a:rPr lang="en-US" dirty="0"/>
              <a:t>Emittance (Brightness)</a:t>
            </a:r>
          </a:p>
          <a:p>
            <a:pPr lvl="1"/>
            <a:r>
              <a:rPr lang="en-US" dirty="0"/>
              <a:t>Polarization</a:t>
            </a:r>
          </a:p>
          <a:p>
            <a:pPr lvl="1"/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b="1" dirty="0"/>
              <a:t>Contributing processes</a:t>
            </a:r>
          </a:p>
          <a:p>
            <a:pPr lvl="1"/>
            <a:r>
              <a:rPr lang="en-US" dirty="0">
                <a:highlight>
                  <a:srgbClr val="FFFF00"/>
                </a:highlight>
              </a:rPr>
              <a:t>Beam threading</a:t>
            </a:r>
          </a:p>
          <a:p>
            <a:pPr lvl="1"/>
            <a:r>
              <a:rPr lang="en-US" dirty="0">
                <a:highlight>
                  <a:srgbClr val="FFFF00"/>
                </a:highlight>
              </a:rPr>
              <a:t>Optics matching</a:t>
            </a:r>
          </a:p>
          <a:p>
            <a:pPr lvl="1"/>
            <a:r>
              <a:rPr lang="en-US" dirty="0"/>
              <a:t>Scattering</a:t>
            </a:r>
          </a:p>
          <a:p>
            <a:pPr lvl="1"/>
            <a:r>
              <a:rPr lang="en-US" dirty="0"/>
              <a:t>Space-charge resonances</a:t>
            </a:r>
          </a:p>
          <a:p>
            <a:pPr lvl="1"/>
            <a:r>
              <a:rPr lang="en-US" dirty="0"/>
              <a:t>Spin resonances</a:t>
            </a:r>
          </a:p>
          <a:p>
            <a:pPr lvl="1"/>
            <a:r>
              <a:rPr lang="en-US" dirty="0" err="1"/>
              <a:t>Etc</a:t>
            </a:r>
            <a:r>
              <a:rPr lang="en-US" dirty="0"/>
              <a:t>…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D35A7E3-C399-B9C1-21BB-D7A494FA6A0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sz="1100" dirty="0"/>
              <a:t>4th EIC-</a:t>
            </a:r>
            <a:r>
              <a:rPr lang="en-US" sz="1100" dirty="0" err="1"/>
              <a:t>BeamAI</a:t>
            </a:r>
            <a:r>
              <a:rPr lang="en-US" sz="1100" dirty="0"/>
              <a:t> Collaboration Meeting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0204549-92CA-D912-3D89-6C0D35B23CD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sz="1100" dirty="0"/>
              <a:t>Eiad Hamwi</a:t>
            </a:r>
          </a:p>
        </p:txBody>
      </p:sp>
      <p:pic>
        <p:nvPicPr>
          <p:cNvPr id="8" name="Picture 7" descr="Chart, scatter chart&#10;&#10;AI-generated content may be incorrect.">
            <a:extLst>
              <a:ext uri="{FF2B5EF4-FFF2-40B4-BE49-F238E27FC236}">
                <a16:creationId xmlns:a16="http://schemas.microsoft.com/office/drawing/2014/main" id="{D97E4DE7-57D0-CA3B-398E-694F0F9B70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10824" y="1532902"/>
            <a:ext cx="3399890" cy="387025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B4A17B1-9365-FDA1-638A-98312CACE6A8}"/>
              </a:ext>
            </a:extLst>
          </p:cNvPr>
          <p:cNvSpPr txBox="1"/>
          <p:nvPr/>
        </p:nvSpPr>
        <p:spPr>
          <a:xfrm>
            <a:off x="7705407" y="1300550"/>
            <a:ext cx="3010723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dirty="0"/>
              <a:t>Michael </a:t>
            </a:r>
            <a:r>
              <a:rPr lang="en-US" sz="1050" dirty="0" err="1"/>
              <a:t>Balcewicz</a:t>
            </a:r>
            <a:r>
              <a:rPr lang="en-US" sz="1050" dirty="0"/>
              <a:t>, PhD Dissertation 2023</a:t>
            </a:r>
          </a:p>
        </p:txBody>
      </p:sp>
    </p:spTree>
    <p:extLst>
      <p:ext uri="{BB962C8B-B14F-4D97-AF65-F5344CB8AC3E}">
        <p14:creationId xmlns:p14="http://schemas.microsoft.com/office/powerpoint/2010/main" val="5485002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A41649-5381-71C4-D2DF-51625CE015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B282475-A03C-D856-2F3E-1DBB58698C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algn="ctr"/>
            <a:fld id="{933A556B-7C63-244D-9B7C-B0EA8042B330}" type="slidenum">
              <a:rPr lang="en-US" smtClean="0"/>
              <a:pPr algn="ctr"/>
              <a:t>3</a:t>
            </a:fld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3BCC4A59-C8D8-118D-9987-8CCBC70580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Controllability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Content Placeholder 3">
                <a:extLst>
                  <a:ext uri="{FF2B5EF4-FFF2-40B4-BE49-F238E27FC236}">
                    <a16:creationId xmlns:a16="http://schemas.microsoft.com/office/drawing/2014/main" id="{9675B367-51E3-982F-2BDC-D570F896844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/>
              </a:bodyPr>
              <a:lstStyle/>
              <a:p>
                <a:pPr marL="0" indent="0">
                  <a:buNone/>
                </a:pPr>
                <a:r>
                  <a:rPr lang="en-US" dirty="0"/>
                  <a:t>With many independent quadrupoles (15x) and steering magnets (6x), the optimal configuration may be under-constrained. However, not all solutions are created equal.</a:t>
                </a:r>
              </a:p>
              <a:p>
                <a:pPr marL="0" indent="0">
                  <a:buNone/>
                </a:pPr>
                <a:endParaRPr lang="en-US" dirty="0"/>
              </a:p>
              <a:p>
                <a:pPr marL="0" indent="0">
                  <a:buNone/>
                </a:pPr>
                <a:r>
                  <a:rPr lang="en-US" dirty="0"/>
                  <a:t>A primary complication comes from stochasticity of parameters (e.g. shot-to-shot bunch fluctuations, magnet ripple, </a:t>
                </a:r>
                <a:r>
                  <a:rPr lang="en-US" dirty="0" err="1"/>
                  <a:t>etc</a:t>
                </a:r>
                <a:r>
                  <a:rPr lang="en-US" dirty="0"/>
                  <a:t>): </a:t>
                </a:r>
                <a:r>
                  <a:rPr lang="en-US" u="sng" dirty="0"/>
                  <a:t>is the optimal configuration independent of noise</a:t>
                </a:r>
                <a:r>
                  <a:rPr lang="en-US" dirty="0"/>
                  <a:t>?</a:t>
                </a:r>
              </a:p>
              <a:p>
                <a:pPr marL="0" indent="0">
                  <a:buNone/>
                </a:pPr>
                <a:endParaRPr lang="en-US" dirty="0"/>
              </a:p>
              <a:p>
                <a:pPr marL="0" indent="0">
                  <a:buNone/>
                </a:pPr>
                <a:r>
                  <a:rPr lang="en-US" dirty="0"/>
                  <a:t>Trivial example: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limLow>
                            <m:limLow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limLowPr>
                            <m:e>
                              <m:r>
                                <m:rPr>
                                  <m:sty m:val="p"/>
                                </m:rPr>
                                <a:rPr lang="en-US" b="0" i="0" smtClean="0">
                                  <a:latin typeface="Cambria Math" panose="02040503050406030204" pitchFamily="18" charset="0"/>
                                </a:rPr>
                                <m:t>arg</m:t>
                              </m:r>
                              <m:r>
                                <m:rPr>
                                  <m:sty m:val="p"/>
                                </m:rPr>
                                <a:rPr lang="en-US" b="0" i="0" smtClean="0">
                                  <a:latin typeface="Cambria Math" panose="02040503050406030204" pitchFamily="18" charset="0"/>
                                </a:rPr>
                                <m:t>min</m:t>
                              </m:r>
                            </m:e>
                            <m:lim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lim>
                          </m:limLow>
                        </m:fName>
                        <m:e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𝔼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𝜉</m:t>
                              </m:r>
                            </m:sub>
                          </m:sSub>
                          <m:d>
                            <m:dPr>
                              <m:begChr m:val="["/>
                              <m:endChr m:val="]"/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𝑳</m:t>
                              </m:r>
                              <m:d>
                                <m:d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𝑥</m:t>
                                  </m:r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,</m:t>
                                  </m:r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𝜉</m:t>
                                  </m:r>
                                </m:e>
                              </m:d>
                            </m:e>
                          </m:d>
                        </m:e>
                      </m:func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func>
                        <m:func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limLow>
                            <m:limLow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limLowPr>
                            <m:e>
                              <m:r>
                                <m:rPr>
                                  <m:sty m:val="p"/>
                                </m:rPr>
                                <a:rPr lang="en-US" b="0" i="0" smtClean="0">
                                  <a:latin typeface="Cambria Math" panose="02040503050406030204" pitchFamily="18" charset="0"/>
                                </a:rPr>
                                <m:t>arg</m:t>
                              </m:r>
                              <m:r>
                                <m:rPr>
                                  <m:sty m:val="p"/>
                                </m:rPr>
                                <a:rPr lang="en-US" b="0" i="0" smtClean="0">
                                  <a:latin typeface="Cambria Math" panose="02040503050406030204" pitchFamily="18" charset="0"/>
                                </a:rPr>
                                <m:t>min</m:t>
                              </m:r>
                            </m:e>
                            <m:lim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lim>
                          </m:limLow>
                        </m:fName>
                        <m:e>
                          <m: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𝑳</m:t>
                          </m:r>
                          <m:d>
                            <m:d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𝑥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,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𝔼</m:t>
                              </m:r>
                              <m:d>
                                <m:dPr>
                                  <m:begChr m:val="["/>
                                  <m:endChr m:val="]"/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𝜉</m:t>
                                  </m:r>
                                </m:e>
                              </m:d>
                            </m:e>
                          </m:d>
                        </m:e>
                      </m:func>
                    </m:oMath>
                  </m:oMathPara>
                </a14:m>
                <a:endParaRPr lang="en-US" dirty="0"/>
              </a:p>
              <a:p>
                <a:pPr marL="0" indent="0">
                  <a:buNone/>
                </a:pPr>
                <a:endParaRPr lang="en-US" dirty="0"/>
              </a:p>
              <a:p>
                <a:pPr marL="0" indent="0">
                  <a:buNone/>
                </a:pPr>
                <a:r>
                  <a:rPr lang="en-US" dirty="0"/>
                  <a:t>Nontrivial example: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limLow>
                            <m:limLow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limLowPr>
                            <m:e>
                              <m:r>
                                <m:rPr>
                                  <m:sty m:val="p"/>
                                </m:rPr>
                                <a:rPr lang="en-US">
                                  <a:latin typeface="Cambria Math" panose="02040503050406030204" pitchFamily="18" charset="0"/>
                                </a:rPr>
                                <m:t>argmin</m:t>
                              </m:r>
                            </m:e>
                            <m:lim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lim>
                          </m:limLow>
                        </m:fName>
                        <m:e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𝔼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𝜉</m:t>
                              </m:r>
                            </m:sub>
                          </m:sSub>
                          <m:d>
                            <m:dPr>
                              <m:begChr m:val="["/>
                              <m:endChr m:val="]"/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𝑳</m:t>
                              </m:r>
                              <m:d>
                                <m:d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𝑥</m:t>
                                  </m:r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,</m:t>
                                  </m:r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𝜉</m:t>
                                  </m:r>
                                </m:e>
                              </m:d>
                            </m:e>
                          </m:d>
                        </m:e>
                      </m:func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≠</m:t>
                      </m:r>
                      <m:func>
                        <m:func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limLow>
                            <m:limLow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limLowPr>
                            <m:e>
                              <m:r>
                                <m:rPr>
                                  <m:sty m:val="p"/>
                                </m:rPr>
                                <a:rPr lang="en-US">
                                  <a:latin typeface="Cambria Math" panose="02040503050406030204" pitchFamily="18" charset="0"/>
                                </a:rPr>
                                <m:t>argmin</m:t>
                              </m:r>
                            </m:e>
                            <m:lim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lim>
                          </m:limLow>
                        </m:fName>
                        <m:e>
                          <m:r>
                            <a:rPr lang="en-US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𝑳</m:t>
                          </m:r>
                          <m:d>
                            <m:d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𝑥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,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𝔼</m:t>
                              </m:r>
                              <m:d>
                                <m:dPr>
                                  <m:begChr m:val="["/>
                                  <m:endChr m:val="]"/>
                                  <m:ctrlP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𝜉</m:t>
                                  </m:r>
                                </m:e>
                              </m:d>
                            </m:e>
                          </m:d>
                        </m:e>
                      </m:func>
                    </m:oMath>
                  </m:oMathPara>
                </a14:m>
                <a:endParaRPr lang="en-US" dirty="0"/>
              </a:p>
            </p:txBody>
          </p:sp>
        </mc:Choice>
        <mc:Fallback>
          <p:sp>
            <p:nvSpPr>
              <p:cNvPr id="4" name="Content Placeholder 3">
                <a:extLst>
                  <a:ext uri="{FF2B5EF4-FFF2-40B4-BE49-F238E27FC236}">
                    <a16:creationId xmlns:a16="http://schemas.microsoft.com/office/drawing/2014/main" id="{9675B367-51E3-982F-2BDC-D570F896844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662" t="-130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7DE53B3-F763-8A5B-6888-DD915885382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sz="1100" dirty="0"/>
              <a:t>4th EIC-</a:t>
            </a:r>
            <a:r>
              <a:rPr lang="en-US" sz="1100" dirty="0" err="1"/>
              <a:t>BeamAI</a:t>
            </a:r>
            <a:r>
              <a:rPr lang="en-US" sz="1100" dirty="0"/>
              <a:t> Collaboration Meeting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D0BF57AE-288F-0696-04C4-B8B691DE483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sz="1100" dirty="0"/>
              <a:t>Eiad Hamwi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3494E93-EF47-F3D8-05F8-5A997BAA00A2}"/>
                  </a:ext>
                </a:extLst>
              </p:cNvPr>
              <p:cNvSpPr txBox="1"/>
              <p:nvPr/>
            </p:nvSpPr>
            <p:spPr>
              <a:xfrm>
                <a:off x="10483702" y="5345079"/>
                <a:ext cx="1617025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200" dirty="0"/>
                  <a:t>Bold </a:t>
                </a:r>
                <a14:m>
                  <m:oMath xmlns:m="http://schemas.openxmlformats.org/officeDocument/2006/math">
                    <m:r>
                      <a:rPr lang="en-US" sz="1200" b="1" i="1" smtClean="0">
                        <a:latin typeface="Cambria Math" panose="02040503050406030204" pitchFamily="18" charset="0"/>
                      </a:rPr>
                      <m:t>𝑳</m:t>
                    </m:r>
                  </m:oMath>
                </a14:m>
                <a:r>
                  <a:rPr lang="en-US" sz="1200" dirty="0"/>
                  <a:t> is just for guiding the eyes, not a vectorial quantity</a:t>
                </a:r>
              </a:p>
            </p:txBody>
          </p:sp>
        </mc:Choice>
        <mc:Fallback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3494E93-EF47-F3D8-05F8-5A997BAA00A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83702" y="5345079"/>
                <a:ext cx="1617025" cy="646331"/>
              </a:xfrm>
              <a:prstGeom prst="rect">
                <a:avLst/>
              </a:prstGeom>
              <a:blipFill>
                <a:blip r:embed="rId3"/>
                <a:stretch>
                  <a:fillRect r="-781" b="-576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154448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A5A8EB-64E2-DEA1-ADD3-90156D1345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Can 236">
            <a:extLst>
              <a:ext uri="{FF2B5EF4-FFF2-40B4-BE49-F238E27FC236}">
                <a16:creationId xmlns:a16="http://schemas.microsoft.com/office/drawing/2014/main" id="{945B7744-DB49-C401-A85B-16E27FB14233}"/>
              </a:ext>
            </a:extLst>
          </p:cNvPr>
          <p:cNvSpPr/>
          <p:nvPr/>
        </p:nvSpPr>
        <p:spPr>
          <a:xfrm rot="16200000">
            <a:off x="8479681" y="2218003"/>
            <a:ext cx="1013942" cy="5086733"/>
          </a:xfrm>
          <a:prstGeom prst="can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6" name="Can 235">
            <a:extLst>
              <a:ext uri="{FF2B5EF4-FFF2-40B4-BE49-F238E27FC236}">
                <a16:creationId xmlns:a16="http://schemas.microsoft.com/office/drawing/2014/main" id="{9D712137-1325-7EE3-B25E-14AC8BD07C89}"/>
              </a:ext>
            </a:extLst>
          </p:cNvPr>
          <p:cNvSpPr/>
          <p:nvPr/>
        </p:nvSpPr>
        <p:spPr>
          <a:xfrm rot="16200000">
            <a:off x="8479681" y="-691793"/>
            <a:ext cx="1013942" cy="5086733"/>
          </a:xfrm>
          <a:prstGeom prst="can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5" name="Can 234">
            <a:extLst>
              <a:ext uri="{FF2B5EF4-FFF2-40B4-BE49-F238E27FC236}">
                <a16:creationId xmlns:a16="http://schemas.microsoft.com/office/drawing/2014/main" id="{5BB93D73-99C4-FCCC-7BDC-2D9594AE7874}"/>
              </a:ext>
            </a:extLst>
          </p:cNvPr>
          <p:cNvSpPr/>
          <p:nvPr/>
        </p:nvSpPr>
        <p:spPr>
          <a:xfrm rot="16200000">
            <a:off x="8479681" y="759365"/>
            <a:ext cx="1013942" cy="5086733"/>
          </a:xfrm>
          <a:prstGeom prst="can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E889481-ED2E-D305-4C7B-7B887E343B3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algn="ctr"/>
            <a:fld id="{933A556B-7C63-244D-9B7C-B0EA8042B330}" type="slidenum">
              <a:rPr lang="en-US" smtClean="0"/>
              <a:pPr algn="ctr"/>
              <a:t>4</a:t>
            </a:fld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548DC152-AB26-EE5B-B0BD-9976E81672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Controllability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809E54C-AF69-26FF-F7BC-65F66AF71B3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sz="1100" dirty="0"/>
              <a:t>4th EIC-</a:t>
            </a:r>
            <a:r>
              <a:rPr lang="en-US" sz="1100" dirty="0" err="1"/>
              <a:t>BeamAI</a:t>
            </a:r>
            <a:r>
              <a:rPr lang="en-US" sz="1100" dirty="0"/>
              <a:t> Collaboration Meeting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CAB5B089-F32B-9B27-1411-E978CBF5642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sz="1100" dirty="0"/>
              <a:t>Eiad Hamwi</a:t>
            </a:r>
          </a:p>
        </p:txBody>
      </p:sp>
      <p:cxnSp>
        <p:nvCxnSpPr>
          <p:cNvPr id="244" name="Straight Connector 243">
            <a:extLst>
              <a:ext uri="{FF2B5EF4-FFF2-40B4-BE49-F238E27FC236}">
                <a16:creationId xmlns:a16="http://schemas.microsoft.com/office/drawing/2014/main" id="{00061F0B-FE51-B321-99D4-129DE9B6A01A}"/>
              </a:ext>
            </a:extLst>
          </p:cNvPr>
          <p:cNvCxnSpPr>
            <a:cxnSpLocks/>
          </p:cNvCxnSpPr>
          <p:nvPr/>
        </p:nvCxnSpPr>
        <p:spPr>
          <a:xfrm>
            <a:off x="5781368" y="3302732"/>
            <a:ext cx="91440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pSp>
        <p:nvGrpSpPr>
          <p:cNvPr id="42" name="Group 41">
            <a:extLst>
              <a:ext uri="{FF2B5EF4-FFF2-40B4-BE49-F238E27FC236}">
                <a16:creationId xmlns:a16="http://schemas.microsoft.com/office/drawing/2014/main" id="{E6090F6E-04C1-EE98-A1FB-47AC2188AA9B}"/>
              </a:ext>
            </a:extLst>
          </p:cNvPr>
          <p:cNvGrpSpPr/>
          <p:nvPr/>
        </p:nvGrpSpPr>
        <p:grpSpPr>
          <a:xfrm>
            <a:off x="6523110" y="3023756"/>
            <a:ext cx="5006908" cy="785947"/>
            <a:chOff x="686517" y="5020718"/>
            <a:chExt cx="5006908" cy="785947"/>
          </a:xfrm>
        </p:grpSpPr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969231F2-9354-A256-BF7E-ACB2E2BE9954}"/>
                </a:ext>
              </a:extLst>
            </p:cNvPr>
            <p:cNvGrpSpPr/>
            <p:nvPr/>
          </p:nvGrpSpPr>
          <p:grpSpPr>
            <a:xfrm>
              <a:off x="735987" y="5292610"/>
              <a:ext cx="4957438" cy="336692"/>
              <a:chOff x="735987" y="5292610"/>
              <a:chExt cx="4957438" cy="336692"/>
            </a:xfrm>
          </p:grpSpPr>
          <p:cxnSp>
            <p:nvCxnSpPr>
              <p:cNvPr id="8" name="Straight Connector 7">
                <a:extLst>
                  <a:ext uri="{FF2B5EF4-FFF2-40B4-BE49-F238E27FC236}">
                    <a16:creationId xmlns:a16="http://schemas.microsoft.com/office/drawing/2014/main" id="{E10608A1-C658-6A37-24A0-1F83760E4F5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35987" y="5292610"/>
                <a:ext cx="1627437" cy="0"/>
              </a:xfrm>
              <a:prstGeom prst="line">
                <a:avLst/>
              </a:prstGeom>
              <a:ln w="19050" cap="flat" cmpd="sng" algn="ctr">
                <a:solidFill>
                  <a:schemeClr val="dk1"/>
                </a:solidFill>
                <a:prstDash val="dash"/>
                <a:round/>
                <a:headEnd type="none" w="med" len="med"/>
                <a:tailEnd type="none" w="med" len="med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/>
              </a:fontRef>
            </p:style>
          </p:cxnSp>
          <p:cxnSp>
            <p:nvCxnSpPr>
              <p:cNvPr id="9" name="Straight Connector 8">
                <a:extLst>
                  <a:ext uri="{FF2B5EF4-FFF2-40B4-BE49-F238E27FC236}">
                    <a16:creationId xmlns:a16="http://schemas.microsoft.com/office/drawing/2014/main" id="{6A98754D-58DD-4537-5DC2-8347EA5B609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363424" y="5292610"/>
                <a:ext cx="669795" cy="121958"/>
              </a:xfrm>
              <a:prstGeom prst="line">
                <a:avLst/>
              </a:prstGeom>
              <a:ln w="19050" cap="flat" cmpd="sng" algn="ctr">
                <a:solidFill>
                  <a:schemeClr val="dk1"/>
                </a:solidFill>
                <a:prstDash val="dash"/>
                <a:round/>
                <a:headEnd type="none" w="med" len="med"/>
                <a:tailEnd type="none" w="med" len="med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/>
              </a:fontRef>
            </p:style>
          </p:cxnSp>
          <p:cxnSp>
            <p:nvCxnSpPr>
              <p:cNvPr id="10" name="Straight Connector 9">
                <a:extLst>
                  <a:ext uri="{FF2B5EF4-FFF2-40B4-BE49-F238E27FC236}">
                    <a16:creationId xmlns:a16="http://schemas.microsoft.com/office/drawing/2014/main" id="{FF6ED330-F064-37F8-F37B-DE5AC1DA6F2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767053" y="5331536"/>
                <a:ext cx="624154" cy="297766"/>
              </a:xfrm>
              <a:prstGeom prst="line">
                <a:avLst/>
              </a:prstGeom>
              <a:ln w="19050" cap="flat" cmpd="sng" algn="ctr">
                <a:solidFill>
                  <a:schemeClr val="dk1"/>
                </a:solidFill>
                <a:prstDash val="dash"/>
                <a:round/>
                <a:headEnd type="none" w="med" len="med"/>
                <a:tailEnd type="none" w="med" len="med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/>
              </a:fontRef>
            </p:style>
          </p:cxnSp>
          <p:cxnSp>
            <p:nvCxnSpPr>
              <p:cNvPr id="11" name="Straight Connector 10">
                <a:extLst>
                  <a:ext uri="{FF2B5EF4-FFF2-40B4-BE49-F238E27FC236}">
                    <a16:creationId xmlns:a16="http://schemas.microsoft.com/office/drawing/2014/main" id="{074C8882-8D7F-3138-3F56-422686DBA6E0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3008298" y="5415803"/>
                <a:ext cx="758755" cy="213499"/>
              </a:xfrm>
              <a:prstGeom prst="line">
                <a:avLst/>
              </a:prstGeom>
              <a:ln w="19050" cap="flat" cmpd="sng" algn="ctr">
                <a:solidFill>
                  <a:schemeClr val="dk1"/>
                </a:solidFill>
                <a:prstDash val="dash"/>
                <a:round/>
                <a:headEnd type="none" w="med" len="med"/>
                <a:tailEnd type="none" w="med" len="med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/>
              </a:fontRef>
            </p:style>
          </p:cxnSp>
          <p:cxnSp>
            <p:nvCxnSpPr>
              <p:cNvPr id="12" name="Straight Connector 11">
                <a:extLst>
                  <a:ext uri="{FF2B5EF4-FFF2-40B4-BE49-F238E27FC236}">
                    <a16:creationId xmlns:a16="http://schemas.microsoft.com/office/drawing/2014/main" id="{5A218E37-B734-D182-D226-B4E0BC7DF023}"/>
                  </a:ext>
                </a:extLst>
              </p:cNvPr>
              <p:cNvCxnSpPr>
                <a:cxnSpLocks/>
                <a:endCxn id="27" idx="6"/>
              </p:cNvCxnSpPr>
              <p:nvPr/>
            </p:nvCxnSpPr>
            <p:spPr>
              <a:xfrm>
                <a:off x="4391207" y="5331536"/>
                <a:ext cx="1302218" cy="69886"/>
              </a:xfrm>
              <a:prstGeom prst="line">
                <a:avLst/>
              </a:prstGeom>
              <a:ln w="19050" cap="flat" cmpd="sng" algn="ctr">
                <a:solidFill>
                  <a:schemeClr val="dk1"/>
                </a:solidFill>
                <a:prstDash val="dash"/>
                <a:round/>
                <a:headEnd type="none" w="med" len="med"/>
                <a:tailEnd type="none" w="med" len="med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/>
              </a:fontRef>
            </p:style>
          </p:cxnSp>
        </p:grp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ACF85A53-BFED-6F13-8D42-17DBDB4339EA}"/>
                </a:ext>
              </a:extLst>
            </p:cNvPr>
            <p:cNvGrpSpPr/>
            <p:nvPr/>
          </p:nvGrpSpPr>
          <p:grpSpPr>
            <a:xfrm>
              <a:off x="735987" y="5373728"/>
              <a:ext cx="4904453" cy="432937"/>
              <a:chOff x="735987" y="5373728"/>
              <a:chExt cx="4904453" cy="432937"/>
            </a:xfrm>
          </p:grpSpPr>
          <p:cxnSp>
            <p:nvCxnSpPr>
              <p:cNvPr id="14" name="Straight Connector 13">
                <a:extLst>
                  <a:ext uri="{FF2B5EF4-FFF2-40B4-BE49-F238E27FC236}">
                    <a16:creationId xmlns:a16="http://schemas.microsoft.com/office/drawing/2014/main" id="{3125E41B-468E-C723-FEE9-93824A7AE38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35987" y="5373728"/>
                <a:ext cx="964848" cy="155494"/>
              </a:xfrm>
              <a:prstGeom prst="line">
                <a:avLst/>
              </a:prstGeom>
              <a:ln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5" name="Straight Connector 14">
                <a:extLst>
                  <a:ext uri="{FF2B5EF4-FFF2-40B4-BE49-F238E27FC236}">
                    <a16:creationId xmlns:a16="http://schemas.microsoft.com/office/drawing/2014/main" id="{4F4472C3-8CA8-8B53-98FA-23DB94530794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1691901" y="5443793"/>
                <a:ext cx="671522" cy="84013"/>
              </a:xfrm>
              <a:prstGeom prst="line">
                <a:avLst/>
              </a:prstGeom>
              <a:ln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6" name="Straight Connector 15">
                <a:extLst>
                  <a:ext uri="{FF2B5EF4-FFF2-40B4-BE49-F238E27FC236}">
                    <a16:creationId xmlns:a16="http://schemas.microsoft.com/office/drawing/2014/main" id="{FD404BCD-8A2E-B1A1-3AB2-B16C8539519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972951" y="5534934"/>
                <a:ext cx="807186" cy="271731"/>
              </a:xfrm>
              <a:prstGeom prst="line">
                <a:avLst/>
              </a:prstGeom>
              <a:ln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7" name="Straight Connector 16">
                <a:extLst>
                  <a:ext uri="{FF2B5EF4-FFF2-40B4-BE49-F238E27FC236}">
                    <a16:creationId xmlns:a16="http://schemas.microsoft.com/office/drawing/2014/main" id="{36EEC6E2-B850-CBB2-4193-37DF703783B7}"/>
                  </a:ext>
                </a:extLst>
              </p:cNvPr>
              <p:cNvCxnSpPr>
                <a:cxnSpLocks/>
                <a:stCxn id="27" idx="4"/>
              </p:cNvCxnSpPr>
              <p:nvPr/>
            </p:nvCxnSpPr>
            <p:spPr>
              <a:xfrm flipH="1" flipV="1">
                <a:off x="4386764" y="5489105"/>
                <a:ext cx="1253676" cy="211008"/>
              </a:xfrm>
              <a:prstGeom prst="line">
                <a:avLst/>
              </a:prstGeom>
              <a:ln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8" name="Straight Connector 17">
                <a:extLst>
                  <a:ext uri="{FF2B5EF4-FFF2-40B4-BE49-F238E27FC236}">
                    <a16:creationId xmlns:a16="http://schemas.microsoft.com/office/drawing/2014/main" id="{43BA73AC-75DE-870D-5EF4-B846F6E2468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360329" y="5443494"/>
                <a:ext cx="621321" cy="91440"/>
              </a:xfrm>
              <a:prstGeom prst="line">
                <a:avLst/>
              </a:prstGeom>
              <a:ln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9" name="Straight Connector 18">
                <a:extLst>
                  <a:ext uri="{FF2B5EF4-FFF2-40B4-BE49-F238E27FC236}">
                    <a16:creationId xmlns:a16="http://schemas.microsoft.com/office/drawing/2014/main" id="{635BD0A0-6F19-1378-7A1A-52E7A5E1B610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780137" y="5485799"/>
                <a:ext cx="611070" cy="320866"/>
              </a:xfrm>
              <a:prstGeom prst="line">
                <a:avLst/>
              </a:prstGeom>
              <a:ln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BFEA0C08-85C3-38DA-AEB3-5CAD71A0E04A}"/>
                </a:ext>
              </a:extLst>
            </p:cNvPr>
            <p:cNvGrpSpPr/>
            <p:nvPr/>
          </p:nvGrpSpPr>
          <p:grpSpPr>
            <a:xfrm>
              <a:off x="735987" y="5020718"/>
              <a:ext cx="4902729" cy="424315"/>
              <a:chOff x="735987" y="5020718"/>
              <a:chExt cx="4902729" cy="424315"/>
            </a:xfrm>
          </p:grpSpPr>
          <p:cxnSp>
            <p:nvCxnSpPr>
              <p:cNvPr id="21" name="Straight Connector 20">
                <a:extLst>
                  <a:ext uri="{FF2B5EF4-FFF2-40B4-BE49-F238E27FC236}">
                    <a16:creationId xmlns:a16="http://schemas.microsoft.com/office/drawing/2014/main" id="{69E0E157-6485-CAE4-0CDB-FD73BA37F5BF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735987" y="5020718"/>
                <a:ext cx="959045" cy="192303"/>
              </a:xfrm>
              <a:prstGeom prst="line">
                <a:avLst/>
              </a:prstGeom>
              <a:ln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2" name="Straight Connector 21">
                <a:extLst>
                  <a:ext uri="{FF2B5EF4-FFF2-40B4-BE49-F238E27FC236}">
                    <a16:creationId xmlns:a16="http://schemas.microsoft.com/office/drawing/2014/main" id="{7A364E86-CD6D-1EBB-534E-26D6701099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695032" y="5020718"/>
                <a:ext cx="668392" cy="59537"/>
              </a:xfrm>
              <a:prstGeom prst="line">
                <a:avLst/>
              </a:prstGeom>
              <a:ln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3" name="Straight Connector 22">
                <a:extLst>
                  <a:ext uri="{FF2B5EF4-FFF2-40B4-BE49-F238E27FC236}">
                    <a16:creationId xmlns:a16="http://schemas.microsoft.com/office/drawing/2014/main" id="{A5A6FBCB-A1F6-FA30-FF54-6D007CD1C16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006335" y="5307138"/>
                <a:ext cx="771579" cy="137895"/>
              </a:xfrm>
              <a:prstGeom prst="line">
                <a:avLst/>
              </a:prstGeom>
              <a:ln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4" name="Straight Connector 23">
                <a:extLst>
                  <a:ext uri="{FF2B5EF4-FFF2-40B4-BE49-F238E27FC236}">
                    <a16:creationId xmlns:a16="http://schemas.microsoft.com/office/drawing/2014/main" id="{70F925E0-4538-8626-99AF-0613544C6C73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781178" y="5187741"/>
                <a:ext cx="610029" cy="256053"/>
              </a:xfrm>
              <a:prstGeom prst="line">
                <a:avLst/>
              </a:prstGeom>
              <a:ln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5" name="Straight Connector 24">
                <a:extLst>
                  <a:ext uri="{FF2B5EF4-FFF2-40B4-BE49-F238E27FC236}">
                    <a16:creationId xmlns:a16="http://schemas.microsoft.com/office/drawing/2014/main" id="{11A59680-8AB9-0715-681F-6BA14013E1C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356132" y="5078247"/>
                <a:ext cx="652166" cy="225907"/>
              </a:xfrm>
              <a:prstGeom prst="line">
                <a:avLst/>
              </a:prstGeom>
              <a:ln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6" name="Straight Connector 25">
                <a:extLst>
                  <a:ext uri="{FF2B5EF4-FFF2-40B4-BE49-F238E27FC236}">
                    <a16:creationId xmlns:a16="http://schemas.microsoft.com/office/drawing/2014/main" id="{B512A336-C120-5EA9-9DA6-F1C0A53C916A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4386764" y="5105409"/>
                <a:ext cx="1251952" cy="82332"/>
              </a:xfrm>
              <a:prstGeom prst="line">
                <a:avLst/>
              </a:prstGeom>
              <a:ln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27" name="Donut 26">
              <a:extLst>
                <a:ext uri="{FF2B5EF4-FFF2-40B4-BE49-F238E27FC236}">
                  <a16:creationId xmlns:a16="http://schemas.microsoft.com/office/drawing/2014/main" id="{E58BE5DE-6DE2-6589-8DE4-DC06BE012C64}"/>
                </a:ext>
              </a:extLst>
            </p:cNvPr>
            <p:cNvSpPr/>
            <p:nvPr/>
          </p:nvSpPr>
          <p:spPr>
            <a:xfrm>
              <a:off x="5587455" y="5102729"/>
              <a:ext cx="105970" cy="597383"/>
            </a:xfrm>
            <a:prstGeom prst="donut">
              <a:avLst>
                <a:gd name="adj" fmla="val 47202"/>
              </a:avLst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8" name="Donut 27">
              <a:extLst>
                <a:ext uri="{FF2B5EF4-FFF2-40B4-BE49-F238E27FC236}">
                  <a16:creationId xmlns:a16="http://schemas.microsoft.com/office/drawing/2014/main" id="{20B19795-6CFF-E416-6CAC-AF02AEEA54BB}"/>
                </a:ext>
              </a:extLst>
            </p:cNvPr>
            <p:cNvSpPr/>
            <p:nvPr/>
          </p:nvSpPr>
          <p:spPr>
            <a:xfrm>
              <a:off x="686517" y="5217232"/>
              <a:ext cx="98939" cy="155494"/>
            </a:xfrm>
            <a:prstGeom prst="donut">
              <a:avLst>
                <a:gd name="adj" fmla="val 46970"/>
              </a:avLst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248" name="Straight Connector 247">
            <a:extLst>
              <a:ext uri="{FF2B5EF4-FFF2-40B4-BE49-F238E27FC236}">
                <a16:creationId xmlns:a16="http://schemas.microsoft.com/office/drawing/2014/main" id="{AB744B76-A602-D43E-C01A-D9E90F325302}"/>
              </a:ext>
            </a:extLst>
          </p:cNvPr>
          <p:cNvCxnSpPr>
            <a:cxnSpLocks/>
          </p:cNvCxnSpPr>
          <p:nvPr/>
        </p:nvCxnSpPr>
        <p:spPr>
          <a:xfrm>
            <a:off x="5781368" y="4761370"/>
            <a:ext cx="91440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pSp>
        <p:nvGrpSpPr>
          <p:cNvPr id="152" name="Group 151">
            <a:extLst>
              <a:ext uri="{FF2B5EF4-FFF2-40B4-BE49-F238E27FC236}">
                <a16:creationId xmlns:a16="http://schemas.microsoft.com/office/drawing/2014/main" id="{F033A56B-9DF6-7520-5175-8E472CA12E71}"/>
              </a:ext>
            </a:extLst>
          </p:cNvPr>
          <p:cNvGrpSpPr/>
          <p:nvPr/>
        </p:nvGrpSpPr>
        <p:grpSpPr>
          <a:xfrm>
            <a:off x="6523110" y="4443098"/>
            <a:ext cx="2881388" cy="842178"/>
            <a:chOff x="3132005" y="3064716"/>
            <a:chExt cx="2881388" cy="842178"/>
          </a:xfrm>
        </p:grpSpPr>
        <p:grpSp>
          <p:nvGrpSpPr>
            <p:cNvPr id="47" name="Group 46">
              <a:extLst>
                <a:ext uri="{FF2B5EF4-FFF2-40B4-BE49-F238E27FC236}">
                  <a16:creationId xmlns:a16="http://schemas.microsoft.com/office/drawing/2014/main" id="{35E617FF-709B-E639-3632-613A6B85E599}"/>
                </a:ext>
              </a:extLst>
            </p:cNvPr>
            <p:cNvGrpSpPr/>
            <p:nvPr/>
          </p:nvGrpSpPr>
          <p:grpSpPr>
            <a:xfrm>
              <a:off x="3181475" y="3418411"/>
              <a:ext cx="2270348" cy="488483"/>
              <a:chOff x="735987" y="5289174"/>
              <a:chExt cx="2270348" cy="488483"/>
            </a:xfrm>
          </p:grpSpPr>
          <p:cxnSp>
            <p:nvCxnSpPr>
              <p:cNvPr id="57" name="Straight Connector 56">
                <a:extLst>
                  <a:ext uri="{FF2B5EF4-FFF2-40B4-BE49-F238E27FC236}">
                    <a16:creationId xmlns:a16="http://schemas.microsoft.com/office/drawing/2014/main" id="{90CDC645-0DA9-9B5C-8656-711364745D6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35987" y="5289174"/>
                <a:ext cx="964848" cy="155494"/>
              </a:xfrm>
              <a:prstGeom prst="line">
                <a:avLst/>
              </a:prstGeom>
              <a:ln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58" name="Straight Connector 57">
                <a:extLst>
                  <a:ext uri="{FF2B5EF4-FFF2-40B4-BE49-F238E27FC236}">
                    <a16:creationId xmlns:a16="http://schemas.microsoft.com/office/drawing/2014/main" id="{473502C5-177A-3731-2D1B-B7F5703CBE0D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1706370" y="5427678"/>
                <a:ext cx="663518" cy="16990"/>
              </a:xfrm>
              <a:prstGeom prst="line">
                <a:avLst/>
              </a:prstGeom>
              <a:ln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61" name="Straight Connector 60">
                <a:extLst>
                  <a:ext uri="{FF2B5EF4-FFF2-40B4-BE49-F238E27FC236}">
                    <a16:creationId xmlns:a16="http://schemas.microsoft.com/office/drawing/2014/main" id="{E16E792C-34CD-CC49-1F53-9AC572B15DE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360329" y="5425022"/>
                <a:ext cx="646006" cy="352635"/>
              </a:xfrm>
              <a:prstGeom prst="line">
                <a:avLst/>
              </a:prstGeom>
              <a:ln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48" name="Group 47">
              <a:extLst>
                <a:ext uri="{FF2B5EF4-FFF2-40B4-BE49-F238E27FC236}">
                  <a16:creationId xmlns:a16="http://schemas.microsoft.com/office/drawing/2014/main" id="{663DAF72-C3C7-01A2-B9A4-26BDC31D00D7}"/>
                </a:ext>
              </a:extLst>
            </p:cNvPr>
            <p:cNvGrpSpPr/>
            <p:nvPr/>
          </p:nvGrpSpPr>
          <p:grpSpPr>
            <a:xfrm>
              <a:off x="3181475" y="3064716"/>
              <a:ext cx="2831918" cy="814972"/>
              <a:chOff x="735987" y="4935479"/>
              <a:chExt cx="2831918" cy="814972"/>
            </a:xfrm>
          </p:grpSpPr>
          <p:cxnSp>
            <p:nvCxnSpPr>
              <p:cNvPr id="51" name="Straight Connector 50">
                <a:extLst>
                  <a:ext uri="{FF2B5EF4-FFF2-40B4-BE49-F238E27FC236}">
                    <a16:creationId xmlns:a16="http://schemas.microsoft.com/office/drawing/2014/main" id="{42CBCE03-C660-C19E-1C96-A84B775523F5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735987" y="4936164"/>
                <a:ext cx="959045" cy="192303"/>
              </a:xfrm>
              <a:prstGeom prst="line">
                <a:avLst/>
              </a:prstGeom>
              <a:ln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52" name="Straight Connector 51">
                <a:extLst>
                  <a:ext uri="{FF2B5EF4-FFF2-40B4-BE49-F238E27FC236}">
                    <a16:creationId xmlns:a16="http://schemas.microsoft.com/office/drawing/2014/main" id="{9329DD08-5F8B-33D8-0B1B-54B31C38237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691901" y="4935479"/>
                <a:ext cx="654447" cy="170267"/>
              </a:xfrm>
              <a:prstGeom prst="line">
                <a:avLst/>
              </a:prstGeom>
              <a:ln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53" name="Straight Connector 52">
                <a:extLst>
                  <a:ext uri="{FF2B5EF4-FFF2-40B4-BE49-F238E27FC236}">
                    <a16:creationId xmlns:a16="http://schemas.microsoft.com/office/drawing/2014/main" id="{3AC00D8D-379B-1428-31CD-398C323479A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981649" y="5316844"/>
                <a:ext cx="586256" cy="433607"/>
              </a:xfrm>
              <a:prstGeom prst="line">
                <a:avLst/>
              </a:prstGeom>
              <a:ln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55" name="Straight Connector 54">
                <a:extLst>
                  <a:ext uri="{FF2B5EF4-FFF2-40B4-BE49-F238E27FC236}">
                    <a16:creationId xmlns:a16="http://schemas.microsoft.com/office/drawing/2014/main" id="{0D21FCF8-66A9-6761-40D5-B3524B5F6B4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345874" y="5107279"/>
                <a:ext cx="641181" cy="209565"/>
              </a:xfrm>
              <a:prstGeom prst="line">
                <a:avLst/>
              </a:prstGeom>
              <a:ln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50" name="Donut 49">
              <a:extLst>
                <a:ext uri="{FF2B5EF4-FFF2-40B4-BE49-F238E27FC236}">
                  <a16:creationId xmlns:a16="http://schemas.microsoft.com/office/drawing/2014/main" id="{DCE58360-A0F5-754A-E391-9326E224A1C1}"/>
                </a:ext>
              </a:extLst>
            </p:cNvPr>
            <p:cNvSpPr/>
            <p:nvPr/>
          </p:nvSpPr>
          <p:spPr>
            <a:xfrm>
              <a:off x="3132005" y="3261915"/>
              <a:ext cx="98939" cy="155494"/>
            </a:xfrm>
            <a:prstGeom prst="donut">
              <a:avLst>
                <a:gd name="adj" fmla="val 46970"/>
              </a:avLst>
            </a:prstGeom>
          </p:spPr>
          <p:style>
            <a:lnRef idx="2">
              <a:schemeClr val="accent2">
                <a:shade val="15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grpSp>
          <p:nvGrpSpPr>
            <p:cNvPr id="151" name="Group 150">
              <a:extLst>
                <a:ext uri="{FF2B5EF4-FFF2-40B4-BE49-F238E27FC236}">
                  <a16:creationId xmlns:a16="http://schemas.microsoft.com/office/drawing/2014/main" id="{26760248-03D1-E045-A15A-30F09F7EC12A}"/>
                </a:ext>
              </a:extLst>
            </p:cNvPr>
            <p:cNvGrpSpPr/>
            <p:nvPr/>
          </p:nvGrpSpPr>
          <p:grpSpPr>
            <a:xfrm>
              <a:off x="3181475" y="3337293"/>
              <a:ext cx="2414073" cy="552665"/>
              <a:chOff x="3181475" y="3337293"/>
              <a:chExt cx="2414073" cy="552665"/>
            </a:xfrm>
          </p:grpSpPr>
          <p:cxnSp>
            <p:nvCxnSpPr>
              <p:cNvPr id="63" name="Straight Connector 62">
                <a:extLst>
                  <a:ext uri="{FF2B5EF4-FFF2-40B4-BE49-F238E27FC236}">
                    <a16:creationId xmlns:a16="http://schemas.microsoft.com/office/drawing/2014/main" id="{D37A98E0-B070-2DFE-5DCA-1968B329E15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181475" y="3337293"/>
                <a:ext cx="946285" cy="0"/>
              </a:xfrm>
              <a:prstGeom prst="line">
                <a:avLst/>
              </a:prstGeom>
              <a:ln w="19050" cap="flat" cmpd="sng" algn="ctr">
                <a:solidFill>
                  <a:schemeClr val="dk1"/>
                </a:solidFill>
                <a:prstDash val="dash"/>
                <a:round/>
                <a:headEnd type="none" w="med" len="med"/>
                <a:tailEnd type="none" w="med" len="med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/>
              </a:fontRef>
            </p:style>
          </p:cxnSp>
          <p:cxnSp>
            <p:nvCxnSpPr>
              <p:cNvPr id="64" name="Straight Connector 63">
                <a:extLst>
                  <a:ext uri="{FF2B5EF4-FFF2-40B4-BE49-F238E27FC236}">
                    <a16:creationId xmlns:a16="http://schemas.microsoft.com/office/drawing/2014/main" id="{FB26BC3E-C800-5C7D-EEAC-9A47E79B187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07048" y="3427101"/>
                <a:ext cx="635178" cy="262002"/>
              </a:xfrm>
              <a:prstGeom prst="line">
                <a:avLst/>
              </a:prstGeom>
              <a:ln w="19050" cap="flat" cmpd="sng" algn="ctr">
                <a:solidFill>
                  <a:schemeClr val="dk1"/>
                </a:solidFill>
                <a:prstDash val="dash"/>
                <a:round/>
                <a:headEnd type="none" w="med" len="med"/>
                <a:tailEnd type="none" w="med" len="med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/>
              </a:fontRef>
            </p:style>
          </p:cxnSp>
          <p:cxnSp>
            <p:nvCxnSpPr>
              <p:cNvPr id="66" name="Straight Connector 65">
                <a:extLst>
                  <a:ext uri="{FF2B5EF4-FFF2-40B4-BE49-F238E27FC236}">
                    <a16:creationId xmlns:a16="http://schemas.microsoft.com/office/drawing/2014/main" id="{A75CEA56-4369-C505-A03C-C9DC515C73BF}"/>
                  </a:ext>
                </a:extLst>
              </p:cNvPr>
              <p:cNvCxnSpPr>
                <a:cxnSpLocks/>
                <a:stCxn id="237" idx="2"/>
              </p:cNvCxnSpPr>
              <p:nvPr/>
            </p:nvCxnSpPr>
            <p:spPr>
              <a:xfrm flipH="1" flipV="1">
                <a:off x="5433774" y="3689103"/>
                <a:ext cx="161774" cy="200855"/>
              </a:xfrm>
              <a:prstGeom prst="line">
                <a:avLst/>
              </a:prstGeom>
              <a:ln w="19050" cap="flat" cmpd="sng" algn="ctr">
                <a:solidFill>
                  <a:schemeClr val="dk1"/>
                </a:solidFill>
                <a:prstDash val="dash"/>
                <a:round/>
                <a:headEnd type="none" w="med" len="med"/>
                <a:tailEnd type="none" w="med" len="med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/>
              </a:fontRef>
            </p:style>
          </p:cxnSp>
          <p:cxnSp>
            <p:nvCxnSpPr>
              <p:cNvPr id="90" name="Straight Connector 89">
                <a:extLst>
                  <a:ext uri="{FF2B5EF4-FFF2-40B4-BE49-F238E27FC236}">
                    <a16:creationId xmlns:a16="http://schemas.microsoft.com/office/drawing/2014/main" id="{4E81D6B9-75BB-2772-CD06-118ED0B9909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137389" y="3340118"/>
                <a:ext cx="671013" cy="89847"/>
              </a:xfrm>
              <a:prstGeom prst="line">
                <a:avLst/>
              </a:prstGeom>
              <a:ln w="19050" cap="flat" cmpd="sng" algn="ctr">
                <a:solidFill>
                  <a:schemeClr val="dk1"/>
                </a:solidFill>
                <a:prstDash val="dash"/>
                <a:round/>
                <a:headEnd type="none" w="med" len="med"/>
                <a:tailEnd type="none" w="med" len="med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/>
              </a:fontRef>
            </p:style>
          </p:cxnSp>
        </p:grpSp>
      </p:grpSp>
      <p:cxnSp>
        <p:nvCxnSpPr>
          <p:cNvPr id="241" name="Straight Connector 240">
            <a:extLst>
              <a:ext uri="{FF2B5EF4-FFF2-40B4-BE49-F238E27FC236}">
                <a16:creationId xmlns:a16="http://schemas.microsoft.com/office/drawing/2014/main" id="{41A46758-52F7-6377-89E8-DA41C037A5A0}"/>
              </a:ext>
            </a:extLst>
          </p:cNvPr>
          <p:cNvCxnSpPr>
            <a:cxnSpLocks/>
            <a:endCxn id="236" idx="0"/>
          </p:cNvCxnSpPr>
          <p:nvPr/>
        </p:nvCxnSpPr>
        <p:spPr>
          <a:xfrm>
            <a:off x="5781368" y="1851574"/>
            <a:ext cx="915404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pSp>
        <p:nvGrpSpPr>
          <p:cNvPr id="178" name="Group 177">
            <a:extLst>
              <a:ext uri="{FF2B5EF4-FFF2-40B4-BE49-F238E27FC236}">
                <a16:creationId xmlns:a16="http://schemas.microsoft.com/office/drawing/2014/main" id="{4948864D-B24B-91CF-428A-CA68C87BB8BC}"/>
              </a:ext>
            </a:extLst>
          </p:cNvPr>
          <p:cNvGrpSpPr/>
          <p:nvPr/>
        </p:nvGrpSpPr>
        <p:grpSpPr>
          <a:xfrm>
            <a:off x="6523110" y="1350965"/>
            <a:ext cx="5006908" cy="772607"/>
            <a:chOff x="3132005" y="2978547"/>
            <a:chExt cx="5006908" cy="772607"/>
          </a:xfrm>
        </p:grpSpPr>
        <p:grpSp>
          <p:nvGrpSpPr>
            <p:cNvPr id="179" name="Group 178">
              <a:extLst>
                <a:ext uri="{FF2B5EF4-FFF2-40B4-BE49-F238E27FC236}">
                  <a16:creationId xmlns:a16="http://schemas.microsoft.com/office/drawing/2014/main" id="{BCE47450-9E2A-C8A6-F23E-90FF471B3B4C}"/>
                </a:ext>
              </a:extLst>
            </p:cNvPr>
            <p:cNvGrpSpPr/>
            <p:nvPr/>
          </p:nvGrpSpPr>
          <p:grpSpPr>
            <a:xfrm>
              <a:off x="3181475" y="3512301"/>
              <a:ext cx="4904453" cy="238853"/>
              <a:chOff x="735987" y="5383064"/>
              <a:chExt cx="4904453" cy="238853"/>
            </a:xfrm>
          </p:grpSpPr>
          <p:cxnSp>
            <p:nvCxnSpPr>
              <p:cNvPr id="196" name="Straight Connector 195">
                <a:extLst>
                  <a:ext uri="{FF2B5EF4-FFF2-40B4-BE49-F238E27FC236}">
                    <a16:creationId xmlns:a16="http://schemas.microsoft.com/office/drawing/2014/main" id="{A917D60B-A446-7BCF-EE00-86416AE8AD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35987" y="5466423"/>
                <a:ext cx="964848" cy="155494"/>
              </a:xfrm>
              <a:prstGeom prst="line">
                <a:avLst/>
              </a:prstGeom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97" name="Straight Connector 196">
                <a:extLst>
                  <a:ext uri="{FF2B5EF4-FFF2-40B4-BE49-F238E27FC236}">
                    <a16:creationId xmlns:a16="http://schemas.microsoft.com/office/drawing/2014/main" id="{96D1C4B1-02BE-1C16-3EB8-ED811A57CAD3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1699601" y="5451607"/>
                <a:ext cx="646747" cy="169470"/>
              </a:xfrm>
              <a:prstGeom prst="line">
                <a:avLst/>
              </a:prstGeom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98" name="Straight Connector 197">
                <a:extLst>
                  <a:ext uri="{FF2B5EF4-FFF2-40B4-BE49-F238E27FC236}">
                    <a16:creationId xmlns:a16="http://schemas.microsoft.com/office/drawing/2014/main" id="{544B3CB4-7077-FECD-0571-70A12618CB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001813" y="5456718"/>
                <a:ext cx="764256" cy="102266"/>
              </a:xfrm>
              <a:prstGeom prst="line">
                <a:avLst/>
              </a:prstGeom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99" name="Straight Connector 198">
                <a:extLst>
                  <a:ext uri="{FF2B5EF4-FFF2-40B4-BE49-F238E27FC236}">
                    <a16:creationId xmlns:a16="http://schemas.microsoft.com/office/drawing/2014/main" id="{1E0C21E7-6B9B-5F55-CF18-5EC6683CE6DD}"/>
                  </a:ext>
                </a:extLst>
              </p:cNvPr>
              <p:cNvCxnSpPr>
                <a:cxnSpLocks/>
                <a:stCxn id="181" idx="4"/>
              </p:cNvCxnSpPr>
              <p:nvPr/>
            </p:nvCxnSpPr>
            <p:spPr>
              <a:xfrm flipH="1" flipV="1">
                <a:off x="4364817" y="5383064"/>
                <a:ext cx="1275623" cy="70328"/>
              </a:xfrm>
              <a:prstGeom prst="line">
                <a:avLst/>
              </a:prstGeom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00" name="Straight Connector 199">
                <a:extLst>
                  <a:ext uri="{FF2B5EF4-FFF2-40B4-BE49-F238E27FC236}">
                    <a16:creationId xmlns:a16="http://schemas.microsoft.com/office/drawing/2014/main" id="{576152D3-5A8D-F30B-6490-1F705FCA696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346348" y="5451607"/>
                <a:ext cx="659987" cy="6428"/>
              </a:xfrm>
              <a:prstGeom prst="line">
                <a:avLst/>
              </a:prstGeom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01" name="Straight Connector 200">
                <a:extLst>
                  <a:ext uri="{FF2B5EF4-FFF2-40B4-BE49-F238E27FC236}">
                    <a16:creationId xmlns:a16="http://schemas.microsoft.com/office/drawing/2014/main" id="{A60203C7-F304-979F-D5DB-78A41A426289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766069" y="5383543"/>
                <a:ext cx="602038" cy="172488"/>
              </a:xfrm>
              <a:prstGeom prst="line">
                <a:avLst/>
              </a:prstGeom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180" name="Group 179">
              <a:extLst>
                <a:ext uri="{FF2B5EF4-FFF2-40B4-BE49-F238E27FC236}">
                  <a16:creationId xmlns:a16="http://schemas.microsoft.com/office/drawing/2014/main" id="{A9563DCB-1644-1279-95D1-39F088FDFD68}"/>
                </a:ext>
              </a:extLst>
            </p:cNvPr>
            <p:cNvGrpSpPr/>
            <p:nvPr/>
          </p:nvGrpSpPr>
          <p:grpSpPr>
            <a:xfrm>
              <a:off x="3181475" y="2978547"/>
              <a:ext cx="4904453" cy="456406"/>
              <a:chOff x="735987" y="4849310"/>
              <a:chExt cx="4904453" cy="456406"/>
            </a:xfrm>
          </p:grpSpPr>
          <p:cxnSp>
            <p:nvCxnSpPr>
              <p:cNvPr id="190" name="Straight Connector 189">
                <a:extLst>
                  <a:ext uri="{FF2B5EF4-FFF2-40B4-BE49-F238E27FC236}">
                    <a16:creationId xmlns:a16="http://schemas.microsoft.com/office/drawing/2014/main" id="{5DFACAA4-B7EF-A92A-2139-24AACB9BA968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735987" y="5113413"/>
                <a:ext cx="959045" cy="192303"/>
              </a:xfrm>
              <a:prstGeom prst="line">
                <a:avLst/>
              </a:prstGeom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91" name="Straight Connector 190">
                <a:extLst>
                  <a:ext uri="{FF2B5EF4-FFF2-40B4-BE49-F238E27FC236}">
                    <a16:creationId xmlns:a16="http://schemas.microsoft.com/office/drawing/2014/main" id="{A2F380C8-D9BA-7550-0916-CE3547433F6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691901" y="5111033"/>
                <a:ext cx="677987" cy="32188"/>
              </a:xfrm>
              <a:prstGeom prst="line">
                <a:avLst/>
              </a:prstGeom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92" name="Straight Connector 191">
                <a:extLst>
                  <a:ext uri="{FF2B5EF4-FFF2-40B4-BE49-F238E27FC236}">
                    <a16:creationId xmlns:a16="http://schemas.microsoft.com/office/drawing/2014/main" id="{03040D2A-2464-D502-F808-4600A97132C9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3011340" y="5203338"/>
                <a:ext cx="762063" cy="15077"/>
              </a:xfrm>
              <a:prstGeom prst="line">
                <a:avLst/>
              </a:prstGeom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93" name="Straight Connector 192">
                <a:extLst>
                  <a:ext uri="{FF2B5EF4-FFF2-40B4-BE49-F238E27FC236}">
                    <a16:creationId xmlns:a16="http://schemas.microsoft.com/office/drawing/2014/main" id="{E4D35CAC-87EF-B693-B565-FE3D46BFAEA1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766069" y="4854358"/>
                <a:ext cx="617311" cy="344938"/>
              </a:xfrm>
              <a:prstGeom prst="line">
                <a:avLst/>
              </a:prstGeom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94" name="Straight Connector 193">
                <a:extLst>
                  <a:ext uri="{FF2B5EF4-FFF2-40B4-BE49-F238E27FC236}">
                    <a16:creationId xmlns:a16="http://schemas.microsoft.com/office/drawing/2014/main" id="{FF269674-B707-F269-9E01-CD7E8F3B273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377411" y="5140105"/>
                <a:ext cx="633928" cy="75673"/>
              </a:xfrm>
              <a:prstGeom prst="line">
                <a:avLst/>
              </a:prstGeom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95" name="Straight Connector 194">
                <a:extLst>
                  <a:ext uri="{FF2B5EF4-FFF2-40B4-BE49-F238E27FC236}">
                    <a16:creationId xmlns:a16="http://schemas.microsoft.com/office/drawing/2014/main" id="{56E08239-3481-5F07-04F3-E9395253EC6F}"/>
                  </a:ext>
                </a:extLst>
              </p:cNvPr>
              <p:cNvCxnSpPr>
                <a:cxnSpLocks/>
                <a:stCxn id="181" idx="0"/>
              </p:cNvCxnSpPr>
              <p:nvPr/>
            </p:nvCxnSpPr>
            <p:spPr>
              <a:xfrm flipH="1" flipV="1">
                <a:off x="4383380" y="4849310"/>
                <a:ext cx="1257060" cy="220037"/>
              </a:xfrm>
              <a:prstGeom prst="line">
                <a:avLst/>
              </a:prstGeom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181" name="Donut 180">
              <a:extLst>
                <a:ext uri="{FF2B5EF4-FFF2-40B4-BE49-F238E27FC236}">
                  <a16:creationId xmlns:a16="http://schemas.microsoft.com/office/drawing/2014/main" id="{C9F3EF0F-865A-6E87-EEF1-4A850AFA90B3}"/>
                </a:ext>
              </a:extLst>
            </p:cNvPr>
            <p:cNvSpPr/>
            <p:nvPr/>
          </p:nvSpPr>
          <p:spPr>
            <a:xfrm>
              <a:off x="8032943" y="3198584"/>
              <a:ext cx="105970" cy="384045"/>
            </a:xfrm>
            <a:prstGeom prst="donut">
              <a:avLst>
                <a:gd name="adj" fmla="val 47202"/>
              </a:avLst>
            </a:prstGeom>
            <a:solidFill>
              <a:schemeClr val="tx2">
                <a:lumMod val="60000"/>
                <a:lumOff val="40000"/>
              </a:schemeClr>
            </a:solidFill>
          </p:spPr>
          <p:style>
            <a:lnRef idx="2">
              <a:schemeClr val="accent2">
                <a:shade val="15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82" name="Donut 181">
              <a:extLst>
                <a:ext uri="{FF2B5EF4-FFF2-40B4-BE49-F238E27FC236}">
                  <a16:creationId xmlns:a16="http://schemas.microsoft.com/office/drawing/2014/main" id="{4DC64EDD-44AC-E6E0-B663-4595F5D55263}"/>
                </a:ext>
              </a:extLst>
            </p:cNvPr>
            <p:cNvSpPr/>
            <p:nvPr/>
          </p:nvSpPr>
          <p:spPr>
            <a:xfrm>
              <a:off x="3132005" y="3439164"/>
              <a:ext cx="98939" cy="155494"/>
            </a:xfrm>
            <a:prstGeom prst="donut">
              <a:avLst>
                <a:gd name="adj" fmla="val 46970"/>
              </a:avLst>
            </a:prstGeom>
            <a:solidFill>
              <a:schemeClr val="tx2">
                <a:lumMod val="60000"/>
                <a:lumOff val="40000"/>
              </a:schemeClr>
            </a:solidFill>
          </p:spPr>
          <p:style>
            <a:lnRef idx="2">
              <a:schemeClr val="accent2">
                <a:shade val="15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grpSp>
          <p:nvGrpSpPr>
            <p:cNvPr id="183" name="Group 182">
              <a:extLst>
                <a:ext uri="{FF2B5EF4-FFF2-40B4-BE49-F238E27FC236}">
                  <a16:creationId xmlns:a16="http://schemas.microsoft.com/office/drawing/2014/main" id="{E09A8B44-AE4C-6DD1-36A1-42DC60D21542}"/>
                </a:ext>
              </a:extLst>
            </p:cNvPr>
            <p:cNvGrpSpPr/>
            <p:nvPr/>
          </p:nvGrpSpPr>
          <p:grpSpPr>
            <a:xfrm>
              <a:off x="3181475" y="3222981"/>
              <a:ext cx="4851468" cy="291561"/>
              <a:chOff x="3181475" y="3222981"/>
              <a:chExt cx="4851468" cy="291561"/>
            </a:xfrm>
          </p:grpSpPr>
          <p:cxnSp>
            <p:nvCxnSpPr>
              <p:cNvPr id="184" name="Straight Connector 183">
                <a:extLst>
                  <a:ext uri="{FF2B5EF4-FFF2-40B4-BE49-F238E27FC236}">
                    <a16:creationId xmlns:a16="http://schemas.microsoft.com/office/drawing/2014/main" id="{38F90811-CD10-9589-607C-470D8E2D433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181475" y="3514542"/>
                <a:ext cx="946285" cy="0"/>
              </a:xfrm>
              <a:prstGeom prst="line">
                <a:avLst/>
              </a:prstGeom>
              <a:ln w="19050" cap="flat" cmpd="sng" algn="ctr">
                <a:solidFill>
                  <a:schemeClr val="dk1"/>
                </a:solidFill>
                <a:prstDash val="dash"/>
                <a:round/>
                <a:headEnd type="none" w="med" len="med"/>
                <a:tailEnd type="none" w="med" len="med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/>
              </a:fontRef>
            </p:style>
          </p:cxnSp>
          <p:cxnSp>
            <p:nvCxnSpPr>
              <p:cNvPr id="185" name="Straight Connector 184">
                <a:extLst>
                  <a:ext uri="{FF2B5EF4-FFF2-40B4-BE49-F238E27FC236}">
                    <a16:creationId xmlns:a16="http://schemas.microsoft.com/office/drawing/2014/main" id="{DD8B0558-0C32-9A7B-4E5B-3A20A3586A6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08403" y="3430981"/>
                <a:ext cx="643420" cy="42918"/>
              </a:xfrm>
              <a:prstGeom prst="line">
                <a:avLst/>
              </a:prstGeom>
              <a:ln w="19050" cap="flat" cmpd="sng" algn="ctr">
                <a:solidFill>
                  <a:schemeClr val="dk1"/>
                </a:solidFill>
                <a:prstDash val="dash"/>
                <a:round/>
                <a:headEnd type="none" w="med" len="med"/>
                <a:tailEnd type="none" w="med" len="med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/>
              </a:fontRef>
            </p:style>
          </p:cxnSp>
          <p:cxnSp>
            <p:nvCxnSpPr>
              <p:cNvPr id="186" name="Straight Connector 185">
                <a:extLst>
                  <a:ext uri="{FF2B5EF4-FFF2-40B4-BE49-F238E27FC236}">
                    <a16:creationId xmlns:a16="http://schemas.microsoft.com/office/drawing/2014/main" id="{9FA2EACC-9E91-8D8A-C05F-EC3B9F1A1FD8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6211557" y="3222981"/>
                <a:ext cx="602038" cy="275271"/>
              </a:xfrm>
              <a:prstGeom prst="line">
                <a:avLst/>
              </a:prstGeom>
              <a:ln w="19050" cap="flat" cmpd="sng" algn="ctr">
                <a:solidFill>
                  <a:schemeClr val="dk1"/>
                </a:solidFill>
                <a:prstDash val="dash"/>
                <a:round/>
                <a:headEnd type="none" w="med" len="med"/>
                <a:tailEnd type="none" w="med" len="med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/>
              </a:fontRef>
            </p:style>
          </p:cxnSp>
          <p:cxnSp>
            <p:nvCxnSpPr>
              <p:cNvPr id="187" name="Straight Connector 186">
                <a:extLst>
                  <a:ext uri="{FF2B5EF4-FFF2-40B4-BE49-F238E27FC236}">
                    <a16:creationId xmlns:a16="http://schemas.microsoft.com/office/drawing/2014/main" id="{23E34F0F-CA5B-68C7-F16C-273E65EB8FDA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5427137" y="3463072"/>
                <a:ext cx="791754" cy="36938"/>
              </a:xfrm>
              <a:prstGeom prst="line">
                <a:avLst/>
              </a:prstGeom>
              <a:ln w="19050" cap="flat" cmpd="sng" algn="ctr">
                <a:solidFill>
                  <a:schemeClr val="dk1"/>
                </a:solidFill>
                <a:prstDash val="dash"/>
                <a:round/>
                <a:headEnd type="none" w="med" len="med"/>
                <a:tailEnd type="none" w="med" len="med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/>
              </a:fontRef>
            </p:style>
          </p:cxnSp>
          <p:cxnSp>
            <p:nvCxnSpPr>
              <p:cNvPr id="188" name="Straight Connector 187">
                <a:extLst>
                  <a:ext uri="{FF2B5EF4-FFF2-40B4-BE49-F238E27FC236}">
                    <a16:creationId xmlns:a16="http://schemas.microsoft.com/office/drawing/2014/main" id="{60023960-D78A-61B7-DCC5-3954CE268F6B}"/>
                  </a:ext>
                </a:extLst>
              </p:cNvPr>
              <p:cNvCxnSpPr>
                <a:cxnSpLocks/>
                <a:endCxn id="181" idx="2"/>
              </p:cNvCxnSpPr>
              <p:nvPr/>
            </p:nvCxnSpPr>
            <p:spPr>
              <a:xfrm>
                <a:off x="6810305" y="3232145"/>
                <a:ext cx="1222638" cy="158462"/>
              </a:xfrm>
              <a:prstGeom prst="line">
                <a:avLst/>
              </a:prstGeom>
              <a:ln w="19050" cap="flat" cmpd="sng" algn="ctr">
                <a:solidFill>
                  <a:schemeClr val="dk1"/>
                </a:solidFill>
                <a:prstDash val="dash"/>
                <a:round/>
                <a:headEnd type="none" w="med" len="med"/>
                <a:tailEnd type="none" w="med" len="med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/>
              </a:fontRef>
            </p:style>
          </p:cxnSp>
          <p:cxnSp>
            <p:nvCxnSpPr>
              <p:cNvPr id="189" name="Straight Connector 188">
                <a:extLst>
                  <a:ext uri="{FF2B5EF4-FFF2-40B4-BE49-F238E27FC236}">
                    <a16:creationId xmlns:a16="http://schemas.microsoft.com/office/drawing/2014/main" id="{0C570EAD-6C9C-A5AF-5C86-3D48AED064B1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4108610" y="3433965"/>
                <a:ext cx="699793" cy="80577"/>
              </a:xfrm>
              <a:prstGeom prst="line">
                <a:avLst/>
              </a:prstGeom>
              <a:ln w="19050" cap="flat" cmpd="sng" algn="ctr">
                <a:solidFill>
                  <a:schemeClr val="dk1"/>
                </a:solidFill>
                <a:prstDash val="dash"/>
                <a:round/>
                <a:headEnd type="none" w="med" len="med"/>
                <a:tailEnd type="none" w="med" len="med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/>
              </a:fontRef>
            </p:style>
          </p:cxnSp>
        </p:grpSp>
      </p:grpSp>
      <p:sp>
        <p:nvSpPr>
          <p:cNvPr id="268" name="TextBox 267">
            <a:extLst>
              <a:ext uri="{FF2B5EF4-FFF2-40B4-BE49-F238E27FC236}">
                <a16:creationId xmlns:a16="http://schemas.microsoft.com/office/drawing/2014/main" id="{BA2EC9CE-4DA4-F5E0-7F76-74340ED740AB}"/>
              </a:ext>
            </a:extLst>
          </p:cNvPr>
          <p:cNvSpPr txBox="1"/>
          <p:nvPr/>
        </p:nvSpPr>
        <p:spPr>
          <a:xfrm>
            <a:off x="629265" y="1081548"/>
            <a:ext cx="474898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u="sng" dirty="0"/>
              <a:t>Hard apertures</a:t>
            </a:r>
            <a:r>
              <a:rPr lang="en-US" dirty="0"/>
              <a:t> provide an excellent example of </a:t>
            </a:r>
            <a:r>
              <a:rPr lang="en-US" b="1" dirty="0"/>
              <a:t>certainty inequivalent controls.</a:t>
            </a:r>
          </a:p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  <a:p>
            <a:r>
              <a:rPr lang="en-US" dirty="0"/>
              <a:t>Even for zero-mean centroid fluctuations (🔵,🟢,🟠), we can see how asymmetric clipping can favors a shifted optimum.</a:t>
            </a:r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In the presence of errors, we can find a tradeoff between </a:t>
            </a:r>
            <a:r>
              <a:rPr lang="en-US" u="sng" dirty="0"/>
              <a:t>orbital threading </a:t>
            </a:r>
            <a:r>
              <a:rPr lang="en-US" dirty="0"/>
              <a:t>and </a:t>
            </a:r>
            <a:r>
              <a:rPr lang="en-US" u="sng" dirty="0"/>
              <a:t>optical matching</a:t>
            </a:r>
            <a:r>
              <a:rPr lang="en-US" dirty="0"/>
              <a:t>. This tradeoff can then be balanced at an optimal point under stochastic/noisy fluctuations.</a:t>
            </a:r>
          </a:p>
        </p:txBody>
      </p:sp>
      <p:sp>
        <p:nvSpPr>
          <p:cNvPr id="278" name="Can 277">
            <a:extLst>
              <a:ext uri="{FF2B5EF4-FFF2-40B4-BE49-F238E27FC236}">
                <a16:creationId xmlns:a16="http://schemas.microsoft.com/office/drawing/2014/main" id="{C61A2FBC-F3C5-6E41-FE5E-398CEB977FA1}"/>
              </a:ext>
            </a:extLst>
          </p:cNvPr>
          <p:cNvSpPr/>
          <p:nvPr/>
        </p:nvSpPr>
        <p:spPr>
          <a:xfrm rot="16200000">
            <a:off x="11433774" y="3086490"/>
            <a:ext cx="1013942" cy="432483"/>
          </a:xfrm>
          <a:prstGeom prst="can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0" name="Donut 279">
            <a:extLst>
              <a:ext uri="{FF2B5EF4-FFF2-40B4-BE49-F238E27FC236}">
                <a16:creationId xmlns:a16="http://schemas.microsoft.com/office/drawing/2014/main" id="{63978B13-119E-218C-2990-A82BA71B9A45}"/>
              </a:ext>
            </a:extLst>
          </p:cNvPr>
          <p:cNvSpPr/>
          <p:nvPr/>
        </p:nvSpPr>
        <p:spPr>
          <a:xfrm>
            <a:off x="11727362" y="3105767"/>
            <a:ext cx="105970" cy="597383"/>
          </a:xfrm>
          <a:prstGeom prst="donut">
            <a:avLst>
              <a:gd name="adj" fmla="val 47202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83" name="Can 282">
            <a:extLst>
              <a:ext uri="{FF2B5EF4-FFF2-40B4-BE49-F238E27FC236}">
                <a16:creationId xmlns:a16="http://schemas.microsoft.com/office/drawing/2014/main" id="{621FB4B7-DA5B-7A9D-E070-1A3B649F3041}"/>
              </a:ext>
            </a:extLst>
          </p:cNvPr>
          <p:cNvSpPr/>
          <p:nvPr/>
        </p:nvSpPr>
        <p:spPr>
          <a:xfrm rot="16200000">
            <a:off x="11433774" y="1635331"/>
            <a:ext cx="1013942" cy="432483"/>
          </a:xfrm>
          <a:prstGeom prst="can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4" name="Donut 283">
            <a:extLst>
              <a:ext uri="{FF2B5EF4-FFF2-40B4-BE49-F238E27FC236}">
                <a16:creationId xmlns:a16="http://schemas.microsoft.com/office/drawing/2014/main" id="{41EC6404-5D19-24BE-31F6-ADFFF7A0C801}"/>
              </a:ext>
            </a:extLst>
          </p:cNvPr>
          <p:cNvSpPr/>
          <p:nvPr/>
        </p:nvSpPr>
        <p:spPr>
          <a:xfrm>
            <a:off x="11727362" y="1654608"/>
            <a:ext cx="105970" cy="597383"/>
          </a:xfrm>
          <a:prstGeom prst="donut">
            <a:avLst>
              <a:gd name="adj" fmla="val 47202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85" name="Can 284">
            <a:extLst>
              <a:ext uri="{FF2B5EF4-FFF2-40B4-BE49-F238E27FC236}">
                <a16:creationId xmlns:a16="http://schemas.microsoft.com/office/drawing/2014/main" id="{E77BF3B1-926F-9B94-7CB5-3093C23EEB68}"/>
              </a:ext>
            </a:extLst>
          </p:cNvPr>
          <p:cNvSpPr/>
          <p:nvPr/>
        </p:nvSpPr>
        <p:spPr>
          <a:xfrm rot="16200000">
            <a:off x="11433774" y="4545128"/>
            <a:ext cx="1013942" cy="432483"/>
          </a:xfrm>
          <a:prstGeom prst="can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6" name="Donut 285">
            <a:extLst>
              <a:ext uri="{FF2B5EF4-FFF2-40B4-BE49-F238E27FC236}">
                <a16:creationId xmlns:a16="http://schemas.microsoft.com/office/drawing/2014/main" id="{92F92DD4-C6DC-212F-FCED-D327188F313D}"/>
              </a:ext>
            </a:extLst>
          </p:cNvPr>
          <p:cNvSpPr/>
          <p:nvPr/>
        </p:nvSpPr>
        <p:spPr>
          <a:xfrm>
            <a:off x="11727362" y="4564405"/>
            <a:ext cx="105970" cy="597383"/>
          </a:xfrm>
          <a:prstGeom prst="donut">
            <a:avLst>
              <a:gd name="adj" fmla="val 47202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45223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9DB372-6472-AC5E-AD95-B84D211C24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9182717-747F-7607-1C84-77269E13AC6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algn="ctr"/>
            <a:fld id="{933A556B-7C63-244D-9B7C-B0EA8042B330}" type="slidenum">
              <a:rPr lang="en-US" smtClean="0"/>
              <a:pPr algn="ctr"/>
              <a:t>5</a:t>
            </a:fld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D9188FA-A92C-65DB-9521-6D10DE4ED5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Observability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Content Placeholder 3">
                <a:extLst>
                  <a:ext uri="{FF2B5EF4-FFF2-40B4-BE49-F238E27FC236}">
                    <a16:creationId xmlns:a16="http://schemas.microsoft.com/office/drawing/2014/main" id="{9F4E8D21-0EB9-241E-66B7-F9A20BFCDDD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lnSpcReduction="10000"/>
              </a:bodyPr>
              <a:lstStyle/>
              <a:p>
                <a:pPr marL="0" indent="0">
                  <a:buNone/>
                </a:pPr>
                <a:r>
                  <a:rPr lang="en-US" b="1" dirty="0"/>
                  <a:t>Primary control levers</a:t>
                </a:r>
              </a:p>
              <a:p>
                <a:pPr lvl="1"/>
                <a:r>
                  <a:rPr lang="en-US" dirty="0"/>
                  <a:t>Injected beam centroid</a:t>
                </a:r>
              </a:p>
              <a:p>
                <a:pPr lvl="1"/>
                <a:r>
                  <a:rPr lang="en-US" dirty="0"/>
                  <a:t>Injected beam covariance</a:t>
                </a:r>
              </a:p>
              <a:p>
                <a:pPr marL="457200" lvl="1" indent="0">
                  <a:buNone/>
                </a:pPr>
                <a:endParaRPr lang="en-US" dirty="0"/>
              </a:p>
              <a:p>
                <a:pPr marL="0" indent="0">
                  <a:buNone/>
                </a:pPr>
                <a:r>
                  <a:rPr lang="en-US" dirty="0"/>
                  <a:t>These are indirect controls since they are not measurable but inferable.</a:t>
                </a:r>
              </a:p>
              <a:p>
                <a:pPr marL="0" indent="0">
                  <a:buNone/>
                </a:pPr>
                <a:endParaRPr lang="en-US" dirty="0"/>
              </a:p>
              <a:p>
                <a:pPr marL="0" indent="0">
                  <a:buNone/>
                </a:pPr>
                <a:endParaRPr lang="en-US" dirty="0"/>
              </a:p>
              <a:p>
                <a:pPr marL="0" indent="0">
                  <a:buNone/>
                </a:pPr>
                <a:r>
                  <a:rPr lang="en-US" b="1" dirty="0"/>
                  <a:t>Primary measurements</a:t>
                </a:r>
              </a:p>
              <a:p>
                <a:pPr lvl="1"/>
                <a:r>
                  <a:rPr lang="en-US" dirty="0"/>
                  <a:t>Multiwire harps (4x)</a:t>
                </a:r>
              </a:p>
              <a:p>
                <a:pPr lvl="2"/>
                <a:r>
                  <a:rPr lang="en-US" dirty="0"/>
                  <a:t>Horizontal beam marginal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(⇒</m:t>
                    </m:r>
                    <m:acc>
                      <m:accPr>
                        <m:chr m:val="̅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acc>
                    <m:r>
                      <a:rPr lang="en-US" b="0" i="1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𝜎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US" dirty="0"/>
              </a:p>
              <a:p>
                <a:pPr lvl="2"/>
                <a:r>
                  <a:rPr lang="en-US" dirty="0"/>
                  <a:t>Vertical beam marginal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(⇒</m:t>
                    </m:r>
                    <m:acc>
                      <m:accPr>
                        <m:chr m:val="̅"/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</m:acc>
                    <m:r>
                      <a:rPr lang="en-US" i="1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𝜎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US" dirty="0"/>
              </a:p>
              <a:p>
                <a:pPr marL="0" indent="0">
                  <a:buNone/>
                </a:pPr>
                <a:endParaRPr lang="en-US" dirty="0"/>
              </a:p>
              <a:p>
                <a:pPr marL="0" indent="0">
                  <a:buNone/>
                </a:pPr>
                <a:r>
                  <a:rPr lang="en-US" dirty="0"/>
                  <a:t>How far can we bootstrap our </a:t>
                </a:r>
                <a:r>
                  <a:rPr lang="en-US" dirty="0" err="1"/>
                  <a:t>BtA</a:t>
                </a:r>
                <a:r>
                  <a:rPr lang="en-US" dirty="0"/>
                  <a:t> beamline model to experimental data?</a:t>
                </a:r>
              </a:p>
            </p:txBody>
          </p:sp>
        </mc:Choice>
        <mc:Fallback>
          <p:sp>
            <p:nvSpPr>
              <p:cNvPr id="4" name="Content Placeholder 3">
                <a:extLst>
                  <a:ext uri="{FF2B5EF4-FFF2-40B4-BE49-F238E27FC236}">
                    <a16:creationId xmlns:a16="http://schemas.microsoft.com/office/drawing/2014/main" id="{9F4E8D21-0EB9-241E-66B7-F9A20BFCDDD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883" t="-234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6DA95AF-DE89-1FB0-F964-44D3345193A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sz="1100" dirty="0"/>
              <a:t>4th EIC-</a:t>
            </a:r>
            <a:r>
              <a:rPr lang="en-US" sz="1100" dirty="0" err="1"/>
              <a:t>BeamAI</a:t>
            </a:r>
            <a:r>
              <a:rPr lang="en-US" sz="1100" dirty="0"/>
              <a:t> Collaboration Meeting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B76F4273-F696-60A4-97A3-2655293D2CD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sz="1100" dirty="0"/>
              <a:t>Eiad Hamwi</a:t>
            </a:r>
          </a:p>
        </p:txBody>
      </p:sp>
    </p:spTree>
    <p:extLst>
      <p:ext uri="{BB962C8B-B14F-4D97-AF65-F5344CB8AC3E}">
        <p14:creationId xmlns:p14="http://schemas.microsoft.com/office/powerpoint/2010/main" val="4102129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D4A8A0-00C5-E602-505E-47FEDBB8E3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F1F8B07-334D-ABCA-5DDC-77C3E05186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algn="ctr"/>
            <a:fld id="{933A556B-7C63-244D-9B7C-B0EA8042B330}" type="slidenum">
              <a:rPr lang="en-US" smtClean="0"/>
              <a:pPr algn="ctr"/>
              <a:t>6</a:t>
            </a:fld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B30EC454-0682-84D3-518D-4F00BC7993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Identifiability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Content Placeholder 3">
                <a:extLst>
                  <a:ext uri="{FF2B5EF4-FFF2-40B4-BE49-F238E27FC236}">
                    <a16:creationId xmlns:a16="http://schemas.microsoft.com/office/drawing/2014/main" id="{1AB90719-9567-614D-8FF2-AFA76638CCC0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b="1" dirty="0"/>
                  <a:t>Primary </a:t>
                </a:r>
                <a:r>
                  <a:rPr lang="en-US" b="1" dirty="0" err="1"/>
                  <a:t>BtA</a:t>
                </a:r>
                <a:r>
                  <a:rPr lang="en-US" b="1" dirty="0"/>
                  <a:t> parameters</a:t>
                </a:r>
              </a:p>
              <a:p>
                <a:pPr lvl="1"/>
                <a:r>
                  <a:rPr lang="en-US" sz="1600" dirty="0"/>
                  <a:t>Quadrupole misalignments</a:t>
                </a:r>
              </a:p>
              <a:p>
                <a:pPr lvl="1"/>
                <a:r>
                  <a:rPr lang="en-US" sz="1600" dirty="0"/>
                  <a:t>Magnet current-to-field ratio (</a:t>
                </a:r>
                <a:r>
                  <a:rPr lang="en-US" sz="1600" dirty="0" err="1"/>
                  <a:t>a.k.a</a:t>
                </a:r>
                <a:r>
                  <a:rPr lang="en-US" sz="1600" dirty="0"/>
                  <a:t> transfer functions)</a:t>
                </a:r>
              </a:p>
              <a:p>
                <a:pPr marL="0" indent="0">
                  <a:buNone/>
                </a:pPr>
                <a:endParaRPr lang="en-US" dirty="0"/>
              </a:p>
              <a:p>
                <a:pPr marL="0" indent="0">
                  <a:buNone/>
                </a:pPr>
                <a:r>
                  <a:rPr lang="en-US" b="1" dirty="0"/>
                  <a:t>Primary AGS parameters</a:t>
                </a:r>
              </a:p>
              <a:p>
                <a:pPr lvl="1"/>
                <a:r>
                  <a:rPr lang="en-US" sz="1600" dirty="0"/>
                  <a:t>Superperiod misalignment parameters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1600" b="0" i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1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1600" i="1">
                                <a:latin typeface="Cambria Math" panose="02040503050406030204" pitchFamily="18" charset="0"/>
                              </a:rPr>
                              <m:t>𝜇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1600">
                                <a:latin typeface="Cambria Math" panose="02040503050406030204" pitchFamily="18" charset="0"/>
                              </a:rPr>
                              <m:t>Δ</m:t>
                            </m:r>
                            <m:r>
                              <a:rPr lang="en-US" sz="1600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  <m:r>
                              <a:rPr lang="en-US" sz="1600" i="1"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en-US" sz="1600" i="1">
                                <a:latin typeface="Cambria Math" panose="02040503050406030204" pitchFamily="18" charset="0"/>
                              </a:rPr>
                              <m:t>𝑦</m:t>
                            </m:r>
                          </m:sub>
                        </m:sSub>
                        <m:r>
                          <a:rPr lang="en-US" sz="1600" i="1">
                            <a:latin typeface="Cambria Math" panose="02040503050406030204" pitchFamily="18" charset="0"/>
                          </a:rPr>
                          <m:t>,  </m:t>
                        </m:r>
                        <m:sSub>
                          <m:sSubPr>
                            <m:ctrlPr>
                              <a:rPr lang="en-US" sz="1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1600" i="1">
                                <a:latin typeface="Cambria Math" panose="02040503050406030204" pitchFamily="18" charset="0"/>
                              </a:rPr>
                              <m:t>𝜎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1600">
                                <a:latin typeface="Cambria Math" panose="02040503050406030204" pitchFamily="18" charset="0"/>
                              </a:rPr>
                              <m:t>Δ</m:t>
                            </m:r>
                            <m:r>
                              <a:rPr lang="en-US" sz="1600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  <m:r>
                              <a:rPr lang="en-US" sz="1600" i="1"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en-US" sz="1600" i="1">
                                <a:latin typeface="Cambria Math" panose="02040503050406030204" pitchFamily="18" charset="0"/>
                              </a:rPr>
                              <m:t>𝑦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1600" dirty="0"/>
                  <a:t>:</a:t>
                </a:r>
              </a:p>
              <a:p>
                <a:pPr lvl="2"/>
                <a:r>
                  <a:rPr lang="en-US" sz="1300" dirty="0"/>
                  <a:t>AGS is composed of 12 identical arcs</a:t>
                </a:r>
              </a:p>
              <a:p>
                <a:pPr lvl="2"/>
                <a:r>
                  <a:rPr lang="en-US" sz="1300" dirty="0"/>
                  <a:t>Each arc is composed of 2 blocks of alternating magnet core orientation</a:t>
                </a:r>
              </a:p>
              <a:p>
                <a:pPr lvl="2"/>
                <a:r>
                  <a:rPr lang="en-US" sz="1300" dirty="0"/>
                  <a:t>Each block consists of 5 girders</a:t>
                </a:r>
              </a:p>
              <a:p>
                <a:pPr lvl="2"/>
                <a:r>
                  <a:rPr lang="en-US" sz="1300" dirty="0"/>
                  <a:t>Each girder carries 2 C-magnets</a:t>
                </a:r>
              </a:p>
              <a:p>
                <a:pPr lvl="1"/>
                <a:r>
                  <a:rPr lang="en-US" sz="1600" dirty="0" err="1"/>
                  <a:t>Superperiod</a:t>
                </a:r>
                <a:r>
                  <a:rPr lang="en-US" sz="1600" dirty="0"/>
                  <a:t> current-to-field ratio</a:t>
                </a:r>
                <a:br>
                  <a:rPr lang="en-US" sz="1600" dirty="0"/>
                </a:br>
                <a:endParaRPr lang="en-US" sz="1300" dirty="0"/>
              </a:p>
              <a:p>
                <a:pPr marL="0" indent="0">
                  <a:buNone/>
                </a:pPr>
                <a:r>
                  <a:rPr lang="en-US" sz="2000" dirty="0"/>
                  <a:t>Not all parameters are identifiable under observables (</a:t>
                </a:r>
                <a:r>
                  <a:rPr lang="en-US" sz="2000" dirty="0" err="1"/>
                  <a:t>multiwires</a:t>
                </a:r>
                <a:r>
                  <a:rPr lang="en-US" sz="2000" dirty="0"/>
                  <a:t>/BPMs).</a:t>
                </a:r>
              </a:p>
              <a:p>
                <a:pPr marL="0" indent="0">
                  <a:buNone/>
                </a:pPr>
                <a:r>
                  <a:rPr lang="en-US" sz="2000" dirty="0"/>
                  <a:t>This is sometimes referred to as degeneracy.</a:t>
                </a:r>
              </a:p>
            </p:txBody>
          </p:sp>
        </mc:Choice>
        <mc:Fallback>
          <p:sp>
            <p:nvSpPr>
              <p:cNvPr id="4" name="Content Placeholder 3">
                <a:extLst>
                  <a:ext uri="{FF2B5EF4-FFF2-40B4-BE49-F238E27FC236}">
                    <a16:creationId xmlns:a16="http://schemas.microsoft.com/office/drawing/2014/main" id="{1AB90719-9567-614D-8FF2-AFA76638CCC0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883" t="-156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50C7AD2-924E-CB70-02DB-61AB7887EAE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sz="1100" dirty="0"/>
              <a:t>4th EIC-</a:t>
            </a:r>
            <a:r>
              <a:rPr lang="en-US" sz="1100" dirty="0" err="1"/>
              <a:t>BeamAI</a:t>
            </a:r>
            <a:r>
              <a:rPr lang="en-US" sz="1100" dirty="0"/>
              <a:t> Collaboration Meeting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764A3E9-20FB-409F-B6DE-0222E7BBCAB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sz="1100" dirty="0"/>
              <a:t>Eiad Hamwi</a:t>
            </a:r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26497C99-D11C-7407-561B-29DE3C3DA40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61" r="41555" b="3768"/>
          <a:stretch>
            <a:fillRect/>
          </a:stretch>
        </p:blipFill>
        <p:spPr bwMode="auto">
          <a:xfrm>
            <a:off x="10418860" y="3503596"/>
            <a:ext cx="1543644" cy="2487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hart, waterfall chart, box and whisker chart&#10;&#10;Description automatically generated">
            <a:extLst>
              <a:ext uri="{FF2B5EF4-FFF2-40B4-BE49-F238E27FC236}">
                <a16:creationId xmlns:a16="http://schemas.microsoft.com/office/drawing/2014/main" id="{B686BA67-591B-03CA-24CF-50B111B0F9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2845" y="1140630"/>
            <a:ext cx="4289659" cy="2125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0960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A96AD3-F686-42B2-EF74-E150BE50EA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D5E068D-257C-DC06-A699-3D0F930956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algn="ctr"/>
            <a:fld id="{933A556B-7C63-244D-9B7C-B0EA8042B330}" type="slidenum">
              <a:rPr lang="en-US" smtClean="0"/>
              <a:pPr algn="ctr"/>
              <a:t>7</a:t>
            </a:fld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36095DDF-7946-A4BA-4EB4-A783886F48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Experimental Design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1F19DFC-BC22-BD3F-5B70-B7F5FD6EEA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/>
              <a:t>Diagnostics are used to confirm dynamics and establish baselines.</a:t>
            </a:r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r>
              <a:rPr lang="en-US" sz="2000" dirty="0"/>
              <a:t>Given a causal (physics) model, UQ enables </a:t>
            </a:r>
            <a:r>
              <a:rPr lang="en-US" sz="2000" u="sng" dirty="0"/>
              <a:t>parameter inference</a:t>
            </a:r>
            <a:r>
              <a:rPr lang="en-US" sz="2000" dirty="0"/>
              <a:t>.</a:t>
            </a:r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r>
              <a:rPr lang="en-US" sz="2000" dirty="0"/>
              <a:t>Not all parameters contribute equally to figures-of-merit:</a:t>
            </a:r>
          </a:p>
          <a:p>
            <a:pPr lvl="1"/>
            <a:r>
              <a:rPr lang="en-US" sz="1800" dirty="0"/>
              <a:t>Usually there is a hierarchy of parameter effects</a:t>
            </a:r>
          </a:p>
          <a:p>
            <a:pPr lvl="1"/>
            <a:r>
              <a:rPr lang="en-US" sz="1800" dirty="0"/>
              <a:t>Some parameters (or combinations) are </a:t>
            </a:r>
            <a:r>
              <a:rPr lang="en-US" sz="1800" u="sng" dirty="0"/>
              <a:t>transparent</a:t>
            </a:r>
          </a:p>
          <a:p>
            <a:pPr lvl="1"/>
            <a:endParaRPr lang="en-US" sz="1800" dirty="0"/>
          </a:p>
          <a:p>
            <a:pPr marL="0" indent="0">
              <a:buNone/>
            </a:pPr>
            <a:r>
              <a:rPr lang="en-US" sz="2000" dirty="0"/>
              <a:t>Given controllable actions in the physical model, experimental design targets relevant parameters by </a:t>
            </a:r>
            <a:r>
              <a:rPr lang="en-US" sz="2000" u="sng" dirty="0"/>
              <a:t>expected information gain</a:t>
            </a:r>
            <a:r>
              <a:rPr lang="en-US" sz="2000" dirty="0"/>
              <a:t>. </a:t>
            </a:r>
          </a:p>
          <a:p>
            <a:pPr marL="0" indent="0">
              <a:buNone/>
            </a:pPr>
            <a:endParaRPr lang="en-US" sz="2000" u="sng" dirty="0"/>
          </a:p>
          <a:p>
            <a:pPr marL="0" indent="0">
              <a:buNone/>
            </a:pPr>
            <a:r>
              <a:rPr lang="en-US" sz="2000" dirty="0"/>
              <a:t>Optimal experimental design targets </a:t>
            </a:r>
            <a:r>
              <a:rPr lang="en-US" sz="2000" u="sng" dirty="0"/>
              <a:t>maximal information with minimal data</a:t>
            </a:r>
            <a:r>
              <a:rPr lang="en-US" sz="2000" i="1" dirty="0"/>
              <a:t>.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09F6767-E071-C84D-4648-6011285C10F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sz="1100" dirty="0"/>
              <a:t>4th EIC-</a:t>
            </a:r>
            <a:r>
              <a:rPr lang="en-US" sz="1100" dirty="0" err="1"/>
              <a:t>BeamAI</a:t>
            </a:r>
            <a:r>
              <a:rPr lang="en-US" sz="1100" dirty="0"/>
              <a:t> Collaboration Meeting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364D3115-B2FF-4F88-A203-B70C530741E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sz="1100" dirty="0"/>
              <a:t>Eiad Hamwi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3CB0BC66-F061-5CCF-AE49-A331751D5F85}"/>
              </a:ext>
            </a:extLst>
          </p:cNvPr>
          <p:cNvGrpSpPr/>
          <p:nvPr/>
        </p:nvGrpSpPr>
        <p:grpSpPr>
          <a:xfrm>
            <a:off x="9720943" y="1111554"/>
            <a:ext cx="1410377" cy="2296740"/>
            <a:chOff x="7668617" y="2430993"/>
            <a:chExt cx="2186373" cy="3560417"/>
          </a:xfrm>
        </p:grpSpPr>
        <p:pic>
          <p:nvPicPr>
            <p:cNvPr id="8" name="Picture 7" descr="Chart, line chart&#10;&#10;AI-generated content may be incorrect.">
              <a:extLst>
                <a:ext uri="{FF2B5EF4-FFF2-40B4-BE49-F238E27FC236}">
                  <a16:creationId xmlns:a16="http://schemas.microsoft.com/office/drawing/2014/main" id="{3E9A397C-3AF1-A602-1EB4-0ABDA875164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7668617" y="2430993"/>
              <a:ext cx="2186373" cy="3560417"/>
            </a:xfrm>
            <a:prstGeom prst="rect">
              <a:avLst/>
            </a:prstGeom>
          </p:spPr>
        </p:pic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F9B633AB-EB38-16F6-6150-4606F97F39FD}"/>
                </a:ext>
              </a:extLst>
            </p:cNvPr>
            <p:cNvCxnSpPr>
              <a:cxnSpLocks/>
            </p:cNvCxnSpPr>
            <p:nvPr/>
          </p:nvCxnSpPr>
          <p:spPr>
            <a:xfrm>
              <a:off x="8229600" y="3947628"/>
              <a:ext cx="1524000" cy="0"/>
            </a:xfrm>
            <a:prstGeom prst="line">
              <a:avLst/>
            </a:prstGeom>
          </p:spPr>
          <p:style>
            <a:lnRef idx="2">
              <a:schemeClr val="accent5"/>
            </a:lnRef>
            <a:fillRef idx="0">
              <a:schemeClr val="accent5"/>
            </a:fillRef>
            <a:effectRef idx="1">
              <a:schemeClr val="accent5"/>
            </a:effectRef>
            <a:fontRef idx="minor">
              <a:schemeClr val="tx1"/>
            </a:fontRef>
          </p:style>
        </p:cxnSp>
      </p:grpSp>
      <p:pic>
        <p:nvPicPr>
          <p:cNvPr id="11" name="Picture 10" descr="Chart, scatter chart&#10;&#10;AI-generated content may be incorrect.">
            <a:extLst>
              <a:ext uri="{FF2B5EF4-FFF2-40B4-BE49-F238E27FC236}">
                <a16:creationId xmlns:a16="http://schemas.microsoft.com/office/drawing/2014/main" id="{A90D6595-5FFD-9FB6-66F8-7252E6C5F1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38578" y="4295004"/>
            <a:ext cx="2390843" cy="1783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3289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9D7224-0526-020C-62CA-E74882F004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FFAC122-D549-1483-1D93-B69DFEA00C2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algn="ctr"/>
            <a:fld id="{933A556B-7C63-244D-9B7C-B0EA8042B330}" type="slidenum">
              <a:rPr lang="en-US" smtClean="0"/>
              <a:pPr algn="ctr"/>
              <a:t>8</a:t>
            </a:fld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216E0A2-6CB8-C3DB-FFA6-95717044CC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Optimal Experimental Design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2EA4BE1-296D-4B31-CD33-A129F11614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en-US" dirty="0" err="1"/>
              <a:t>BtA</a:t>
            </a:r>
            <a:r>
              <a:rPr lang="en-US" dirty="0"/>
              <a:t> beam-based alignment / quad scan</a:t>
            </a:r>
          </a:p>
          <a:p>
            <a:pPr lvl="1"/>
            <a:r>
              <a:rPr lang="en-US" sz="1800" dirty="0"/>
              <a:t>UQ on beam (underlying state)</a:t>
            </a:r>
          </a:p>
          <a:p>
            <a:pPr lvl="1"/>
            <a:r>
              <a:rPr lang="en-US" sz="1800" dirty="0"/>
              <a:t>UQ on quadrupole centers (machine params)</a:t>
            </a:r>
          </a:p>
          <a:p>
            <a:pPr lvl="1"/>
            <a:r>
              <a:rPr lang="en-US" sz="1800" dirty="0"/>
              <a:t>UQ on effective apertures (machine params)</a:t>
            </a:r>
            <a:br>
              <a:rPr lang="en-US" dirty="0"/>
            </a:br>
            <a:endParaRPr lang="en-US" dirty="0"/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AGS beam threading (assuming </a:t>
            </a:r>
            <a:r>
              <a:rPr lang="en-US" dirty="0" err="1"/>
              <a:t>TbT</a:t>
            </a:r>
            <a:r>
              <a:rPr lang="en-US" dirty="0"/>
              <a:t> data)</a:t>
            </a:r>
          </a:p>
          <a:p>
            <a:pPr lvl="1"/>
            <a:r>
              <a:rPr lang="en-US" sz="1800" dirty="0"/>
              <a:t>UQ on injection orbit bump</a:t>
            </a:r>
          </a:p>
          <a:p>
            <a:pPr lvl="1"/>
            <a:r>
              <a:rPr lang="en-US" sz="1800" dirty="0"/>
              <a:t>UQ on effective misalignments (e.g. effective </a:t>
            </a:r>
            <a:r>
              <a:rPr lang="en-US" sz="1800" dirty="0" err="1"/>
              <a:t>superperiod</a:t>
            </a:r>
            <a:r>
              <a:rPr lang="en-US" sz="1800" dirty="0"/>
              <a:t> params)</a:t>
            </a:r>
          </a:p>
          <a:p>
            <a:pPr lvl="1"/>
            <a:r>
              <a:rPr lang="en-US" sz="1800" dirty="0"/>
              <a:t>MPC for beam threading</a:t>
            </a:r>
            <a:br>
              <a:rPr lang="en-US" dirty="0"/>
            </a:br>
            <a:endParaRPr lang="en-US" dirty="0"/>
          </a:p>
          <a:p>
            <a:pPr marL="457200" indent="-457200">
              <a:buFont typeface="+mj-lt"/>
              <a:buAutoNum type="arabicPeriod"/>
            </a:pPr>
            <a:r>
              <a:rPr lang="en-US"/>
              <a:t>Empirical tradeoff </a:t>
            </a:r>
            <a:r>
              <a:rPr lang="en-US" dirty="0"/>
              <a:t>between injection efficiency and equilibrium intensity</a:t>
            </a:r>
          </a:p>
          <a:p>
            <a:pPr lvl="1"/>
            <a:r>
              <a:rPr lang="en-US" dirty="0"/>
              <a:t>Simultaneous variation of </a:t>
            </a:r>
            <a:r>
              <a:rPr lang="en-US" dirty="0" err="1"/>
              <a:t>BtA</a:t>
            </a:r>
            <a:r>
              <a:rPr lang="en-US" dirty="0"/>
              <a:t> and AGS, steering and optics</a:t>
            </a:r>
          </a:p>
          <a:p>
            <a:pPr lvl="1"/>
            <a:r>
              <a:rPr lang="en-US" dirty="0"/>
              <a:t>UQ on aperture-driven beam loss</a:t>
            </a:r>
          </a:p>
          <a:p>
            <a:pPr lvl="1"/>
            <a:r>
              <a:rPr lang="en-US" dirty="0"/>
              <a:t>MPC on stochastic-optimal configuration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13925AE-FF8C-B35A-2658-9FF4D902FCF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sz="1100" dirty="0"/>
              <a:t>4th EIC-</a:t>
            </a:r>
            <a:r>
              <a:rPr lang="en-US" sz="1100" dirty="0" err="1"/>
              <a:t>BeamAI</a:t>
            </a:r>
            <a:r>
              <a:rPr lang="en-US" sz="1100" dirty="0"/>
              <a:t> Collaboration Meeting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D060EE6D-AD74-41DB-B08C-D7DA45D850F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sz="1100" dirty="0"/>
              <a:t>Eiad Hamwi</a:t>
            </a:r>
          </a:p>
        </p:txBody>
      </p:sp>
    </p:spTree>
    <p:extLst>
      <p:ext uri="{BB962C8B-B14F-4D97-AF65-F5344CB8AC3E}">
        <p14:creationId xmlns:p14="http://schemas.microsoft.com/office/powerpoint/2010/main" val="8672518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919AE4-24DA-E1CA-36DE-C72338C32B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4A46270-178C-EB60-A3DB-1020ACCF624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algn="ctr"/>
            <a:fld id="{933A556B-7C63-244D-9B7C-B0EA8042B330}" type="slidenum">
              <a:rPr lang="en-US" smtClean="0"/>
              <a:pPr algn="ctr"/>
              <a:t>9</a:t>
            </a:fld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53A74F89-4902-2EA0-8A10-06A8A7CD46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AGS ramping and discussion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BB67EA7-9786-D12B-783D-CAED0975A3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Beyond injection, strong space chare-driven dynamical effects (resonances) are excited and muddy the simulation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F9CFF8C-3FDC-2CED-E8CE-24ECF062091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sz="1100" dirty="0"/>
              <a:t>4th EIC-</a:t>
            </a:r>
            <a:r>
              <a:rPr lang="en-US" sz="1100" dirty="0" err="1"/>
              <a:t>BeamAI</a:t>
            </a:r>
            <a:r>
              <a:rPr lang="en-US" sz="1100" dirty="0"/>
              <a:t> Collaboration Meeting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EC4D409-690A-6D38-99EB-F4EC6F764BC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sz="1100" dirty="0"/>
              <a:t>Eiad Hamwi</a:t>
            </a:r>
          </a:p>
        </p:txBody>
      </p:sp>
      <p:pic>
        <p:nvPicPr>
          <p:cNvPr id="8" name="Picture 7" descr="Graphical user interface, application&#10;&#10;AI-generated content may be incorrect.">
            <a:extLst>
              <a:ext uri="{FF2B5EF4-FFF2-40B4-BE49-F238E27FC236}">
                <a16:creationId xmlns:a16="http://schemas.microsoft.com/office/drawing/2014/main" id="{66AE046B-9577-B550-F0DF-E348CDAFFE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2110" y="2072635"/>
            <a:ext cx="3769930" cy="3642365"/>
          </a:xfrm>
          <a:prstGeom prst="rect">
            <a:avLst/>
          </a:prstGeom>
        </p:spPr>
      </p:pic>
      <p:pic>
        <p:nvPicPr>
          <p:cNvPr id="10" name="Picture 9" descr="Chart&#10;&#10;AI-generated content may be incorrect.">
            <a:extLst>
              <a:ext uri="{FF2B5EF4-FFF2-40B4-BE49-F238E27FC236}">
                <a16:creationId xmlns:a16="http://schemas.microsoft.com/office/drawing/2014/main" id="{C55E5A64-9252-026E-D11B-4C59EAAC9B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4451" y="2095495"/>
            <a:ext cx="5111315" cy="378714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3DE0B96-0527-AFAB-9DA1-D71F2B570DBE}"/>
              </a:ext>
            </a:extLst>
          </p:cNvPr>
          <p:cNvSpPr txBox="1"/>
          <p:nvPr/>
        </p:nvSpPr>
        <p:spPr>
          <a:xfrm>
            <a:off x="378143" y="5882635"/>
            <a:ext cx="6097904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en-US" sz="1200" b="0" i="0" u="none" strike="noStrike" dirty="0">
                <a:solidFill>
                  <a:srgbClr val="212529"/>
                </a:solidFill>
                <a:effectLst/>
                <a:latin typeface="Times New Roman" panose="02020603050405020304" pitchFamily="18" charset="0"/>
              </a:rPr>
              <a:t>R. Connolly </a:t>
            </a:r>
            <a:r>
              <a:rPr lang="en-US" sz="1200" b="0" i="1" u="none" strike="noStrike" dirty="0">
                <a:solidFill>
                  <a:srgbClr val="212529"/>
                </a:solidFill>
                <a:effectLst/>
                <a:latin typeface="Times New Roman" panose="02020603050405020304" pitchFamily="18" charset="0"/>
              </a:rPr>
              <a:t>et al.</a:t>
            </a:r>
            <a:r>
              <a:rPr lang="en-US" sz="1200" b="0" i="0" u="none" strike="noStrike" dirty="0">
                <a:solidFill>
                  <a:srgbClr val="212529"/>
                </a:solidFill>
                <a:effectLst/>
                <a:latin typeface="Times New Roman" panose="02020603050405020304" pitchFamily="18" charset="0"/>
              </a:rPr>
              <a:t>, “RHIC-Style IPMs in the Brookhaven AGS”, in </a:t>
            </a:r>
            <a:r>
              <a:rPr lang="en-US" sz="1200" b="0" i="1" u="none" strike="noStrike" dirty="0">
                <a:solidFill>
                  <a:srgbClr val="212529"/>
                </a:solidFill>
                <a:effectLst/>
                <a:latin typeface="Times New Roman" panose="02020603050405020304" pitchFamily="18" charset="0"/>
              </a:rPr>
              <a:t>Proc. IBIC'14</a:t>
            </a:r>
            <a:endParaRPr lang="en-US" sz="1200" b="0" i="0" u="none" strike="noStrike" dirty="0">
              <a:solidFill>
                <a:srgbClr val="212529"/>
              </a:solidFill>
              <a:effectLst/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3383172"/>
      </p:ext>
    </p:extLst>
  </p:cSld>
  <p:clrMapOvr>
    <a:masterClrMapping/>
  </p:clrMapOvr>
</p:sld>
</file>

<file path=ppt/theme/theme1.xml><?xml version="1.0" encoding="utf-8"?>
<a:theme xmlns:a="http://schemas.openxmlformats.org/drawingml/2006/main" name="BNL">
  <a:themeElements>
    <a:clrScheme name="BNL_NSLS-II">
      <a:dk1>
        <a:srgbClr val="000000"/>
      </a:dk1>
      <a:lt1>
        <a:srgbClr val="FFFFFF"/>
      </a:lt1>
      <a:dk2>
        <a:srgbClr val="105B78"/>
      </a:dk2>
      <a:lt2>
        <a:srgbClr val="00ACDB"/>
      </a:lt2>
      <a:accent1>
        <a:srgbClr val="B2D33A"/>
      </a:accent1>
      <a:accent2>
        <a:srgbClr val="F68A1F"/>
      </a:accent2>
      <a:accent3>
        <a:srgbClr val="B62466"/>
      </a:accent3>
      <a:accent4>
        <a:srgbClr val="FFCC33"/>
      </a:accent4>
      <a:accent5>
        <a:srgbClr val="DA3525"/>
      </a:accent5>
      <a:accent6>
        <a:srgbClr val="50489D"/>
      </a:accent6>
      <a:hlink>
        <a:srgbClr val="4881C3"/>
      </a:hlink>
      <a:folHlink>
        <a:srgbClr val="24B574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NL-EIC" id="{FBC1D394-2DA8-224C-9486-75598E67A354}" vid="{7980D29C-8FD3-0048-9C47-A2DF99B918A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22a469d0-3036-4ae3-9923-3400c70aa5ce">
      <Terms xmlns="http://schemas.microsoft.com/office/infopath/2007/PartnerControls"/>
    </lcf76f155ced4ddcb4097134ff3c332f>
    <TaxCatchAll xmlns="3bfd71d5-c7ac-4dca-b865-a609d1eb4074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6099BA54FF9A948A609D910162EBE44" ma:contentTypeVersion="11" ma:contentTypeDescription="Create a new document." ma:contentTypeScope="" ma:versionID="b030e7558480345f9e2d2b5fdfc79679">
  <xsd:schema xmlns:xsd="http://www.w3.org/2001/XMLSchema" xmlns:xs="http://www.w3.org/2001/XMLSchema" xmlns:p="http://schemas.microsoft.com/office/2006/metadata/properties" xmlns:ns2="22a469d0-3036-4ae3-9923-3400c70aa5ce" xmlns:ns3="3bfd71d5-c7ac-4dca-b865-a609d1eb4074" targetNamespace="http://schemas.microsoft.com/office/2006/metadata/properties" ma:root="true" ma:fieldsID="0a0ec60bdd43616a51291bf749e267ac" ns2:_="" ns3:_="">
    <xsd:import namespace="22a469d0-3036-4ae3-9923-3400c70aa5ce"/>
    <xsd:import namespace="3bfd71d5-c7ac-4dca-b865-a609d1eb407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2a469d0-3036-4ae3-9923-3400c70aa5c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a325a567-783b-4eae-ad25-f71283ef2f6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bfd71d5-c7ac-4dca-b865-a609d1eb4074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c11a0df5-9a12-49e9-8865-351e10a89734}" ma:internalName="TaxCatchAll" ma:showField="CatchAllData" ma:web="dd7425a4-fa23-406d-b478-3c2992d2d4b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966BDAA-DFEF-4721-B461-181B05E60D2C}">
  <ds:schemaRefs>
    <ds:schemaRef ds:uri="http://schemas.microsoft.com/office/2006/metadata/properties"/>
    <ds:schemaRef ds:uri="http://schemas.microsoft.com/office/infopath/2007/PartnerControls"/>
    <ds:schemaRef ds:uri="22a469d0-3036-4ae3-9923-3400c70aa5ce"/>
    <ds:schemaRef ds:uri="3bfd71d5-c7ac-4dca-b865-a609d1eb4074"/>
  </ds:schemaRefs>
</ds:datastoreItem>
</file>

<file path=customXml/itemProps2.xml><?xml version="1.0" encoding="utf-8"?>
<ds:datastoreItem xmlns:ds="http://schemas.openxmlformats.org/officeDocument/2006/customXml" ds:itemID="{CA91F7CA-7CD5-4264-9A02-95D64B75786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2a469d0-3036-4ae3-9923-3400c70aa5ce"/>
    <ds:schemaRef ds:uri="3bfd71d5-c7ac-4dca-b865-a609d1eb407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D98A2C5-903B-47C2-98B4-555AC70E4F3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BNL</Template>
  <TotalTime>8805</TotalTime>
  <Words>609</Words>
  <Application>Microsoft Macintosh PowerPoint</Application>
  <PresentationFormat>Widescreen</PresentationFormat>
  <Paragraphs>120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Cambria Math</vt:lpstr>
      <vt:lpstr>Times New Roman</vt:lpstr>
      <vt:lpstr>BNL</vt:lpstr>
      <vt:lpstr>OED for BtA and for AGS injection</vt:lpstr>
      <vt:lpstr>Objectives</vt:lpstr>
      <vt:lpstr>Controllability</vt:lpstr>
      <vt:lpstr>Controllability</vt:lpstr>
      <vt:lpstr>Observability</vt:lpstr>
      <vt:lpstr>Identifiability</vt:lpstr>
      <vt:lpstr>Experimental Design</vt:lpstr>
      <vt:lpstr>Optimal Experimental Design</vt:lpstr>
      <vt:lpstr>AGS ramping and discussion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Hamwi, Eiad</dc:creator>
  <cp:keywords/>
  <dc:description/>
  <cp:lastModifiedBy>Hamwi, Eiad</cp:lastModifiedBy>
  <cp:revision>12</cp:revision>
  <dcterms:created xsi:type="dcterms:W3CDTF">2026-03-26T16:41:29Z</dcterms:created>
  <dcterms:modified xsi:type="dcterms:W3CDTF">2026-09-02T16:26:12Z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0x010100C6099BA54FF9A948A609D910162EBE44</vt:lpwstr>
  </property>
  <property fmtid="{D5CDD505-2E9C-101B-9397-08002B2CF9AE}" pid="3" name="Order">
    <vt:r8>119000</vt:r8>
  </property>
  <property fmtid="{D5CDD505-2E9C-101B-9397-08002B2CF9AE}" pid="4" name="TriggerFlowInfo">
    <vt:lpwstr/>
  </property>
  <property fmtid="{D5CDD505-2E9C-101B-9397-08002B2CF9AE}" pid="5" name="_SourceUrl">
    <vt:lpwstr/>
  </property>
  <property fmtid="{D5CDD505-2E9C-101B-9397-08002B2CF9AE}" pid="6" name="_SharedFileIndex">
    <vt:lpwstr/>
  </property>
  <property fmtid="{D5CDD505-2E9C-101B-9397-08002B2CF9AE}" pid="7" name="ComplianceAssetId">
    <vt:lpwstr/>
  </property>
  <property fmtid="{D5CDD505-2E9C-101B-9397-08002B2CF9AE}" pid="8" name="_ExtendedDescription">
    <vt:lpwstr/>
  </property>
  <property fmtid="{D5CDD505-2E9C-101B-9397-08002B2CF9AE}" pid="9" name="SharedWithUsers">
    <vt:lpwstr/>
  </property>
</Properties>
</file>