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78" r:id="rId3"/>
    <p:sldId id="279" r:id="rId4"/>
    <p:sldId id="287" r:id="rId5"/>
    <p:sldId id="280" r:id="rId6"/>
    <p:sldId id="281" r:id="rId7"/>
    <p:sldId id="294" r:id="rId8"/>
    <p:sldId id="290" r:id="rId9"/>
    <p:sldId id="821" r:id="rId10"/>
    <p:sldId id="822" r:id="rId11"/>
    <p:sldId id="303" r:id="rId12"/>
    <p:sldId id="305" r:id="rId13"/>
    <p:sldId id="817" r:id="rId14"/>
    <p:sldId id="818" r:id="rId15"/>
    <p:sldId id="282" r:id="rId16"/>
    <p:sldId id="283" r:id="rId17"/>
    <p:sldId id="288" r:id="rId18"/>
    <p:sldId id="284" r:id="rId19"/>
    <p:sldId id="291" r:id="rId20"/>
    <p:sldId id="292" r:id="rId21"/>
    <p:sldId id="285" r:id="rId22"/>
    <p:sldId id="28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8018FB-DBFD-4611-86F8-BC1B80AC3447}" v="418" dt="2026-08-28T18:05:53.0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2" autoAdjust="0"/>
    <p:restoredTop sz="94694"/>
  </p:normalViewPr>
  <p:slideViewPr>
    <p:cSldViewPr snapToGrid="0" snapToObjects="1">
      <p:cViewPr varScale="1">
        <p:scale>
          <a:sx n="96" d="100"/>
          <a:sy n="96" d="100"/>
        </p:scale>
        <p:origin x="91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E665B1-8B37-21D1-1B49-B6374B384C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69B287-832B-B033-771C-D637B90B22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467EF0-98C0-4B2D-AE0C-215465D4A5B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217E13-FD19-8B0B-12F8-C8CB203929D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162A7F-DF64-5AAE-DD01-634148D80B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55CED-71B8-455C-82B9-262FE84C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4871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6F475-F7F5-6C41-B37C-656C49194CAF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839EF-EF2D-A244-8B03-02564FD38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8098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685326"/>
            <a:ext cx="10334625" cy="1803939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5773229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CCAF04-6C30-614D-8071-3CC683E9765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60000"/>
          </a:blip>
          <a:srcRect/>
          <a:stretch/>
        </p:blipFill>
        <p:spPr>
          <a:xfrm>
            <a:off x="8418740" y="5755088"/>
            <a:ext cx="317318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55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_Print-friend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650602"/>
            <a:ext cx="10334625" cy="1838663"/>
          </a:xfrm>
        </p:spPr>
        <p:txBody>
          <a:bodyPr anchor="t" anchorCtr="0"/>
          <a:lstStyle>
            <a:lvl1pPr algn="l">
              <a:defRPr sz="6000" b="1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5773229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4EB6B9-C6AF-7F40-9A3F-E71E87EB2D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418740" y="5742910"/>
            <a:ext cx="317318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6542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F96C7-1801-CD4F-9F28-C99CEA00A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FB783-2389-2044-9FEC-A01C09265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4785F67-179E-4145-8BCB-4A0C61A89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9456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E73FD-DB7D-6846-A2AE-E73A31844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7110BA2-9B68-CC4C-A636-3277ABFA5F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541806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CBF15F-CA7F-7641-B9E3-4E9C3E92F4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3687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_Print-friend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E73FD-DB7D-6846-A2AE-E73A31844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7110BA2-9B68-CC4C-A636-3277ABFA5F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541806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CBF15F-CA7F-7641-B9E3-4E9C3E92F4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454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B965E-00C4-6F4C-8817-84A69C14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926A3-B154-C14C-BFED-E141D3C8B7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15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40C922-34CF-D846-A402-06F51B189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868AE-308B-D548-82A1-318656FC55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30614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ACFC5-D97A-B448-B815-E68D1A973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BFB46D-01D9-1D44-ABED-AC6282C16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8F9F48-3F7F-A545-9387-0732A54B5B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150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0C0DC1-B7CB-B343-8B4E-8D57625AEA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2689F1-F4A7-6440-A9D9-1BF6E3E127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4E88283-FA1D-D040-8AFC-1D07DFC302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73931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B70F5-09AC-CD48-85DB-1752A5E86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D6FDB5-5C90-C844-8D34-266A469CEC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33593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D20343-9337-0E42-A01C-2815CA8E05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9125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84E83-FA30-AE49-A809-D1503D6A5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97B18-F1D3-C845-98E1-FCEEFD596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677A6-B440-D244-B039-82AFE3A15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ACFED41-9DB8-3441-9E99-88FCE31DC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60339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999BF-B963-A049-A11E-595313950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A4A0F9-2FD7-DE46-AE52-AD7C0C073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9413AE-9723-9D45-B482-FF92ED073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BC717A-FCD7-0D46-A097-931C022815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11919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0FA0D-AA3C-664A-87D2-78DEA605D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5DD7F-359B-0241-A0E1-CB4146394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4FE3B0-EE83-EE47-9729-1EF195304D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81660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7785AC-BC0C-8F4E-B552-D8A6AD40EE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59A820-91F6-F544-8B07-61605B067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FAE437-C75F-3A40-9104-1FFF2D5E79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6609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7DAAA2-8718-2247-8539-9A0DC22C0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5"/>
            <a:ext cx="11049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056FE-C136-A54B-9DE3-EACD8E08F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0" y="1825625"/>
            <a:ext cx="11049000" cy="4207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25833E0-DD3D-DF4F-9316-F67B7A80E3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4452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63" r:id="rId4"/>
    <p:sldLayoutId id="214748367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2160" userDrawn="1">
          <p15:clr>
            <a:srgbClr val="F26B43"/>
          </p15:clr>
        </p15:guide>
        <p15:guide id="8" pos="3840" userDrawn="1">
          <p15:clr>
            <a:srgbClr val="F26B43"/>
          </p15:clr>
        </p15:guide>
        <p15:guide id="9" pos="360" userDrawn="1">
          <p15:clr>
            <a:srgbClr val="F26B43"/>
          </p15:clr>
        </p15:guide>
        <p15:guide id="10" orient="horz" pos="3888" userDrawn="1">
          <p15:clr>
            <a:srgbClr val="F26B43"/>
          </p15:clr>
        </p15:guide>
        <p15:guide id="11" pos="7320" userDrawn="1">
          <p15:clr>
            <a:srgbClr val="F26B43"/>
          </p15:clr>
        </p15:guide>
        <p15:guide id="12" orient="horz" pos="412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tif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56CBC-DA70-7741-BB3F-BCDBBE052F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Polarized beams at the Hadron Injector Complex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F4563-AB5E-1F4E-B28C-08AC132303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Eiad Hamwi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47502123-D7C0-9797-5291-C36FEB8F67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EIC-</a:t>
            </a:r>
            <a:r>
              <a:rPr lang="en-US" dirty="0" err="1"/>
              <a:t>BeamAI</a:t>
            </a:r>
            <a:r>
              <a:rPr lang="en-US" dirty="0"/>
              <a:t> Collaboration Meeting</a:t>
            </a:r>
          </a:p>
        </p:txBody>
      </p:sp>
    </p:spTree>
    <p:extLst>
      <p:ext uri="{BB962C8B-B14F-4D97-AF65-F5344CB8AC3E}">
        <p14:creationId xmlns:p14="http://schemas.microsoft.com/office/powerpoint/2010/main" val="2246755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6F3DE-5969-A043-B2E9-D4DBA63BD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44BA8-2524-90FF-A5D8-953859E11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HIC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Polarized protons at the HIC</a:t>
            </a:r>
          </a:p>
          <a:p>
            <a:pPr marL="914400" lvl="1" indent="-457200"/>
            <a:r>
              <a:rPr lang="en-US" dirty="0"/>
              <a:t>Polarized protons at the RHIC</a:t>
            </a:r>
          </a:p>
          <a:p>
            <a:pPr marL="914400" lvl="1" indent="-457200"/>
            <a:r>
              <a:rPr lang="en-US" dirty="0"/>
              <a:t>Polarized protons in the Booster</a:t>
            </a:r>
          </a:p>
          <a:p>
            <a:pPr marL="914400" lvl="1" indent="-457200"/>
            <a:r>
              <a:rPr lang="en-US" dirty="0"/>
              <a:t>Polarized protons in the AGS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Polarized Helium-3 at the HIC</a:t>
            </a:r>
          </a:p>
          <a:p>
            <a:pPr marL="914400" lvl="1" indent="-457200"/>
            <a:r>
              <a:rPr lang="en-US" dirty="0"/>
              <a:t>Polarized Helium-3 in the Booster</a:t>
            </a:r>
          </a:p>
          <a:p>
            <a:pPr marL="914400" lvl="1" indent="-457200"/>
            <a:r>
              <a:rPr lang="en-US" dirty="0"/>
              <a:t>Polarized Helium-3 in the AGS</a:t>
            </a:r>
          </a:p>
          <a:p>
            <a:pPr marL="914400" lvl="1" indent="-457200"/>
            <a:r>
              <a:rPr lang="en-US" dirty="0"/>
              <a:t>Polarized Helium-3 development schedule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Current endeavors to support high polarization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Conclusion and outlook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F4A82-1C99-3A6B-12EA-41105E5AC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2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88702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EE34D-480D-8B93-B535-9F24793C7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Hadron Injector Complex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B0D94-D427-2A10-1F89-A942D5818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674" y="1825626"/>
            <a:ext cx="5453039" cy="2628230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/>
              <a:t>The Hadron injector complex will use the hadron injectors of the former RHIC complex.</a:t>
            </a:r>
          </a:p>
          <a:p>
            <a:r>
              <a:rPr lang="en-US" sz="2000" dirty="0"/>
              <a:t>The AGS began polarized proton transport more than 30 years ago.</a:t>
            </a:r>
          </a:p>
          <a:p>
            <a:r>
              <a:rPr lang="en-US" sz="2000" dirty="0"/>
              <a:t>The Booster upgrade came on in 1991 to serve as an injector for the AGS.</a:t>
            </a:r>
          </a:p>
          <a:p>
            <a:r>
              <a:rPr lang="en-US" sz="2000" dirty="0"/>
              <a:t>The Optically Pumped Polarized Ion source and the Electron Beam Ion source are the primary ion sources and pre-injectors for the Booster.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AD7396-D26E-5DD8-D12E-BC95D3A1D0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3</a:t>
            </a:fld>
            <a:endParaRPr lang="en-US" sz="1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DFB5560-7FF2-BCB6-4C35-B24E4D7E715A}"/>
              </a:ext>
            </a:extLst>
          </p:cNvPr>
          <p:cNvGrpSpPr/>
          <p:nvPr/>
        </p:nvGrpSpPr>
        <p:grpSpPr>
          <a:xfrm>
            <a:off x="5572745" y="1825625"/>
            <a:ext cx="6514736" cy="4165583"/>
            <a:chOff x="3027413" y="879362"/>
            <a:chExt cx="9136868" cy="5842199"/>
          </a:xfrm>
        </p:grpSpPr>
        <p:pic>
          <p:nvPicPr>
            <p:cNvPr id="6" name="Picture 5" descr="2012-0710 RHIC complex aerial 3.jpg">
              <a:extLst>
                <a:ext uri="{FF2B5EF4-FFF2-40B4-BE49-F238E27FC236}">
                  <a16:creationId xmlns:a16="http://schemas.microsoft.com/office/drawing/2014/main" id="{C25D5597-6037-59EB-658C-9F439BF8BD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413" y="879362"/>
              <a:ext cx="9136868" cy="584219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AADA260-7F52-CC59-408C-3AA506E20F02}"/>
                </a:ext>
              </a:extLst>
            </p:cNvPr>
            <p:cNvSpPr/>
            <p:nvPr/>
          </p:nvSpPr>
          <p:spPr>
            <a:xfrm rot="20700000">
              <a:off x="10169611" y="5523471"/>
              <a:ext cx="308919" cy="123567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91F58BE-8DDF-8F32-AE86-45F8F7F36BA5}"/>
                </a:ext>
              </a:extLst>
            </p:cNvPr>
            <p:cNvSpPr/>
            <p:nvPr/>
          </p:nvSpPr>
          <p:spPr>
            <a:xfrm rot="20700000">
              <a:off x="10556792" y="5428734"/>
              <a:ext cx="308919" cy="123567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23A9FC6-7EB8-0650-B49C-3257DC15952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352270" y="5263978"/>
              <a:ext cx="3580975" cy="71466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45CF824-9063-0690-D159-0072332E20F6}"/>
                </a:ext>
              </a:extLst>
            </p:cNvPr>
            <p:cNvCxnSpPr>
              <a:cxnSpLocks/>
            </p:cNvCxnSpPr>
            <p:nvPr/>
          </p:nvCxnSpPr>
          <p:spPr>
            <a:xfrm>
              <a:off x="10933245" y="5251621"/>
              <a:ext cx="88982" cy="126884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5FD3030-725E-415A-7033-29A84CA518B6}"/>
                </a:ext>
              </a:extLst>
            </p:cNvPr>
            <p:cNvCxnSpPr>
              <a:cxnSpLocks/>
              <a:stCxn id="8" idx="3"/>
            </p:cNvCxnSpPr>
            <p:nvPr/>
          </p:nvCxnSpPr>
          <p:spPr>
            <a:xfrm flipV="1">
              <a:off x="10860448" y="5390862"/>
              <a:ext cx="143879" cy="59679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6DD38CA-9B29-6EF0-EDC5-442047A6C412}"/>
                </a:ext>
              </a:extLst>
            </p:cNvPr>
            <p:cNvCxnSpPr>
              <a:cxnSpLocks/>
            </p:cNvCxnSpPr>
            <p:nvPr/>
          </p:nvCxnSpPr>
          <p:spPr>
            <a:xfrm>
              <a:off x="5036580" y="4565436"/>
              <a:ext cx="2315690" cy="1413202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5B5C0DE-AE2D-159C-4A5B-DAFC588CF336}"/>
                </a:ext>
              </a:extLst>
            </p:cNvPr>
            <p:cNvCxnSpPr>
              <a:cxnSpLocks/>
            </p:cNvCxnSpPr>
            <p:nvPr/>
          </p:nvCxnSpPr>
          <p:spPr>
            <a:xfrm>
              <a:off x="4979773" y="4275438"/>
              <a:ext cx="56807" cy="289998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5821A88-2C37-4262-D3D7-24C448DFB5C4}"/>
                </a:ext>
              </a:extLst>
            </p:cNvPr>
            <p:cNvSpPr txBox="1"/>
            <p:nvPr/>
          </p:nvSpPr>
          <p:spPr>
            <a:xfrm>
              <a:off x="8204273" y="5940837"/>
              <a:ext cx="22831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Tandem van de Graaff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6" name="Table 155">
                <a:extLst>
                  <a:ext uri="{FF2B5EF4-FFF2-40B4-BE49-F238E27FC236}">
                    <a16:creationId xmlns:a16="http://schemas.microsoft.com/office/drawing/2014/main" id="{057D41BB-B2E6-63ED-D77C-91371355747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41031155"/>
                  </p:ext>
                </p:extLst>
              </p:nvPr>
            </p:nvGraphicFramePr>
            <p:xfrm>
              <a:off x="275819" y="4619608"/>
              <a:ext cx="5233481" cy="1371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0964">
                      <a:extLst>
                        <a:ext uri="{9D8B030D-6E8A-4147-A177-3AD203B41FA5}">
                          <a16:colId xmlns:a16="http://schemas.microsoft.com/office/drawing/2014/main" val="4204005720"/>
                        </a:ext>
                      </a:extLst>
                    </a:gridCol>
                    <a:gridCol w="1056339">
                      <a:extLst>
                        <a:ext uri="{9D8B030D-6E8A-4147-A177-3AD203B41FA5}">
                          <a16:colId xmlns:a16="http://schemas.microsoft.com/office/drawing/2014/main" val="1972124884"/>
                        </a:ext>
                      </a:extLst>
                    </a:gridCol>
                    <a:gridCol w="1056339">
                      <a:extLst>
                        <a:ext uri="{9D8B030D-6E8A-4147-A177-3AD203B41FA5}">
                          <a16:colId xmlns:a16="http://schemas.microsoft.com/office/drawing/2014/main" val="2659997275"/>
                        </a:ext>
                      </a:extLst>
                    </a:gridCol>
                    <a:gridCol w="1056339">
                      <a:extLst>
                        <a:ext uri="{9D8B030D-6E8A-4147-A177-3AD203B41FA5}">
                          <a16:colId xmlns:a16="http://schemas.microsoft.com/office/drawing/2014/main" val="2667999606"/>
                        </a:ext>
                      </a:extLst>
                    </a:gridCol>
                    <a:gridCol w="1053500">
                      <a:extLst>
                        <a:ext uri="{9D8B030D-6E8A-4147-A177-3AD203B41FA5}">
                          <a16:colId xmlns:a16="http://schemas.microsoft.com/office/drawing/2014/main" val="636284896"/>
                        </a:ext>
                      </a:extLst>
                    </a:gridCol>
                  </a:tblGrid>
                  <a:tr h="527817"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HIC Injector Requirements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Injection rigidity </a:t>
                          </a:r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(Tm)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Bunch intensity </a:t>
                          </a:r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(10</a:t>
                          </a:r>
                          <a:r>
                            <a:rPr lang="en-US" sz="1200" baseline="30000" dirty="0"/>
                            <a:t>10</a:t>
                          </a:r>
                          <a:r>
                            <a:rPr lang="en-US" sz="1200" baseline="0" dirty="0"/>
                            <a:t>)</a:t>
                          </a:r>
                          <a:endParaRPr lang="en-US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1" i="1" smtClean="0">
                                        <a:latin typeface="Cambria Math" panose="02040503050406030204" pitchFamily="18" charset="0"/>
                                      </a:rPr>
                                      <m:t>𝜺</m:t>
                                    </m:r>
                                  </m:e>
                                  <m:sub>
                                    <m:r>
                                      <a:rPr lang="en-US" sz="1200" b="1" i="1" smtClean="0">
                                        <a:latin typeface="Cambria Math" panose="02040503050406030204" pitchFamily="18" charset="0"/>
                                      </a:rPr>
                                      <m:t>𝒓𝒎𝒔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200" dirty="0"/>
                        </a:p>
                        <a:p>
                          <a:endParaRPr lang="en-US" sz="1200" dirty="0"/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(mm)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Polarization</a:t>
                          </a:r>
                        </a:p>
                        <a:p>
                          <a:endParaRPr lang="en-US" sz="1200" dirty="0"/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(%)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8166966"/>
                      </a:ext>
                    </a:extLst>
                  </a:tr>
                  <a:tr h="214059"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Protons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79.3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32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2.5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72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64327319"/>
                      </a:ext>
                    </a:extLst>
                  </a:tr>
                  <a:tr h="214059"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Helium-3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55.3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13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2.0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72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9974613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6" name="Table 155">
                <a:extLst>
                  <a:ext uri="{FF2B5EF4-FFF2-40B4-BE49-F238E27FC236}">
                    <a16:creationId xmlns:a16="http://schemas.microsoft.com/office/drawing/2014/main" id="{057D41BB-B2E6-63ED-D77C-91371355747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41031155"/>
                  </p:ext>
                </p:extLst>
              </p:nvPr>
            </p:nvGraphicFramePr>
            <p:xfrm>
              <a:off x="275819" y="4619608"/>
              <a:ext cx="5233481" cy="1371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0964">
                      <a:extLst>
                        <a:ext uri="{9D8B030D-6E8A-4147-A177-3AD203B41FA5}">
                          <a16:colId xmlns:a16="http://schemas.microsoft.com/office/drawing/2014/main" val="4204005720"/>
                        </a:ext>
                      </a:extLst>
                    </a:gridCol>
                    <a:gridCol w="1056339">
                      <a:extLst>
                        <a:ext uri="{9D8B030D-6E8A-4147-A177-3AD203B41FA5}">
                          <a16:colId xmlns:a16="http://schemas.microsoft.com/office/drawing/2014/main" val="1972124884"/>
                        </a:ext>
                      </a:extLst>
                    </a:gridCol>
                    <a:gridCol w="1056339">
                      <a:extLst>
                        <a:ext uri="{9D8B030D-6E8A-4147-A177-3AD203B41FA5}">
                          <a16:colId xmlns:a16="http://schemas.microsoft.com/office/drawing/2014/main" val="2659997275"/>
                        </a:ext>
                      </a:extLst>
                    </a:gridCol>
                    <a:gridCol w="1056339">
                      <a:extLst>
                        <a:ext uri="{9D8B030D-6E8A-4147-A177-3AD203B41FA5}">
                          <a16:colId xmlns:a16="http://schemas.microsoft.com/office/drawing/2014/main" val="2667999606"/>
                        </a:ext>
                      </a:extLst>
                    </a:gridCol>
                    <a:gridCol w="1053500">
                      <a:extLst>
                        <a:ext uri="{9D8B030D-6E8A-4147-A177-3AD203B41FA5}">
                          <a16:colId xmlns:a16="http://schemas.microsoft.com/office/drawing/2014/main" val="636284896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HIC Injector Requirements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Injection rigidity </a:t>
                          </a:r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(Tm)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Bunch intensity </a:t>
                          </a:r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(10</a:t>
                          </a:r>
                          <a:r>
                            <a:rPr lang="en-US" sz="1200" baseline="30000" dirty="0"/>
                            <a:t>10</a:t>
                          </a:r>
                          <a:r>
                            <a:rPr lang="en-US" sz="1200" baseline="0" dirty="0"/>
                            <a:t>)</a:t>
                          </a:r>
                          <a:endParaRPr lang="en-US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297110" t="-735" r="-102312" b="-713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Polarization</a:t>
                          </a:r>
                        </a:p>
                        <a:p>
                          <a:endParaRPr lang="en-US" sz="1200" dirty="0"/>
                        </a:p>
                        <a:p>
                          <a:endParaRPr lang="en-US" sz="1200" dirty="0"/>
                        </a:p>
                        <a:p>
                          <a:r>
                            <a:rPr lang="en-US" sz="1200" dirty="0"/>
                            <a:t>(%)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8166966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Protons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79.3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32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2.5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72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64327319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Helium-3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55.3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13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2.0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1200" dirty="0"/>
                            <a:t>72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9974613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241174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F6212-8B7E-9302-F0E1-4B0776DE71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9E1AD-05F9-9BBF-5C06-8E8A78086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237" y="-112991"/>
            <a:ext cx="11049000" cy="1325563"/>
          </a:xfrm>
        </p:spPr>
        <p:txBody>
          <a:bodyPr/>
          <a:lstStyle/>
          <a:p>
            <a:r>
              <a:rPr lang="en-US" dirty="0"/>
              <a:t>Polarized Protons at the RHIC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B6485E-1896-5BF3-CAB5-29EE3AF802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4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B11B92-B950-3ADF-9C48-AFDFE4A73071}"/>
              </a:ext>
            </a:extLst>
          </p:cNvPr>
          <p:cNvSpPr txBox="1"/>
          <p:nvPr/>
        </p:nvSpPr>
        <p:spPr>
          <a:xfrm>
            <a:off x="10349643" y="365125"/>
            <a:ext cx="1676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V. </a:t>
            </a:r>
            <a:r>
              <a:rPr lang="en-US" dirty="0" err="1"/>
              <a:t>Schoefer</a:t>
            </a:r>
            <a:endParaRPr lang="en-US" dirty="0"/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47542370-92D8-59C1-B70D-FA39EDF3D0DC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E50B032-436B-3B44-99AC-41FE09C4F3A4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9" name="Group 344">
            <a:extLst>
              <a:ext uri="{FF2B5EF4-FFF2-40B4-BE49-F238E27FC236}">
                <a16:creationId xmlns:a16="http://schemas.microsoft.com/office/drawing/2014/main" id="{52DA9EFD-A0C6-65CF-74EA-A99EFF70638E}"/>
              </a:ext>
            </a:extLst>
          </p:cNvPr>
          <p:cNvGrpSpPr>
            <a:grpSpLocks/>
          </p:cNvGrpSpPr>
          <p:nvPr/>
        </p:nvGrpSpPr>
        <p:grpSpPr bwMode="auto">
          <a:xfrm>
            <a:off x="5476462" y="1387050"/>
            <a:ext cx="7361238" cy="4330700"/>
            <a:chOff x="528" y="632"/>
            <a:chExt cx="4637" cy="2728"/>
          </a:xfrm>
        </p:grpSpPr>
        <p:sp>
          <p:nvSpPr>
            <p:cNvPr id="10" name="Oval 349">
              <a:extLst>
                <a:ext uri="{FF2B5EF4-FFF2-40B4-BE49-F238E27FC236}">
                  <a16:creationId xmlns:a16="http://schemas.microsoft.com/office/drawing/2014/main" id="{30B84997-ACF0-4793-D262-A8B1E64E610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682010">
              <a:off x="4446" y="1566"/>
              <a:ext cx="144" cy="8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1" name="Line 350">
              <a:extLst>
                <a:ext uri="{FF2B5EF4-FFF2-40B4-BE49-F238E27FC236}">
                  <a16:creationId xmlns:a16="http://schemas.microsoft.com/office/drawing/2014/main" id="{C142C387-ACDD-254B-D957-C39D86F4AD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84" y="2724"/>
              <a:ext cx="69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51">
              <a:extLst>
                <a:ext uri="{FF2B5EF4-FFF2-40B4-BE49-F238E27FC236}">
                  <a16:creationId xmlns:a16="http://schemas.microsoft.com/office/drawing/2014/main" id="{9226CBA5-7939-3620-0250-52388A60F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4" y="1643"/>
              <a:ext cx="292" cy="246"/>
            </a:xfrm>
            <a:custGeom>
              <a:avLst/>
              <a:gdLst>
                <a:gd name="T0" fmla="*/ 0 w 292"/>
                <a:gd name="T1" fmla="*/ 246 h 246"/>
                <a:gd name="T2" fmla="*/ 64 w 292"/>
                <a:gd name="T3" fmla="*/ 214 h 246"/>
                <a:gd name="T4" fmla="*/ 66 w 292"/>
                <a:gd name="T5" fmla="*/ 172 h 246"/>
                <a:gd name="T6" fmla="*/ 232 w 292"/>
                <a:gd name="T7" fmla="*/ 106 h 246"/>
                <a:gd name="T8" fmla="*/ 232 w 292"/>
                <a:gd name="T9" fmla="*/ 61 h 246"/>
                <a:gd name="T10" fmla="*/ 292 w 292"/>
                <a:gd name="T11" fmla="*/ 0 h 2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2"/>
                <a:gd name="T19" fmla="*/ 0 h 246"/>
                <a:gd name="T20" fmla="*/ 292 w 292"/>
                <a:gd name="T21" fmla="*/ 246 h 24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2" h="246">
                  <a:moveTo>
                    <a:pt x="0" y="246"/>
                  </a:moveTo>
                  <a:lnTo>
                    <a:pt x="64" y="214"/>
                  </a:lnTo>
                  <a:lnTo>
                    <a:pt x="66" y="172"/>
                  </a:lnTo>
                  <a:lnTo>
                    <a:pt x="232" y="106"/>
                  </a:lnTo>
                  <a:lnTo>
                    <a:pt x="232" y="61"/>
                  </a:lnTo>
                  <a:lnTo>
                    <a:pt x="292" y="0"/>
                  </a:lnTo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3" name="Rectangle 352">
              <a:extLst>
                <a:ext uri="{FF2B5EF4-FFF2-40B4-BE49-F238E27FC236}">
                  <a16:creationId xmlns:a16="http://schemas.microsoft.com/office/drawing/2014/main" id="{68A3E1E1-6FAA-F515-6BF1-E5404FA92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2" y="788"/>
              <a:ext cx="115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4" name="Rectangle 353">
              <a:extLst>
                <a:ext uri="{FF2B5EF4-FFF2-40B4-BE49-F238E27FC236}">
                  <a16:creationId xmlns:a16="http://schemas.microsoft.com/office/drawing/2014/main" id="{29E90730-B622-DE9C-DAA5-E3FE650D49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3" y="1780"/>
              <a:ext cx="643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5" name="Rectangle 354">
              <a:extLst>
                <a:ext uri="{FF2B5EF4-FFF2-40B4-BE49-F238E27FC236}">
                  <a16:creationId xmlns:a16="http://schemas.microsoft.com/office/drawing/2014/main" id="{20BC63D3-57CD-024E-372C-24254B768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0" y="2041"/>
              <a:ext cx="643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6" name="Rectangle 355">
              <a:extLst>
                <a:ext uri="{FF2B5EF4-FFF2-40B4-BE49-F238E27FC236}">
                  <a16:creationId xmlns:a16="http://schemas.microsoft.com/office/drawing/2014/main" id="{BA11B0B5-9461-79E1-D844-E5E8EB457B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7" y="1926"/>
              <a:ext cx="655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7" name="Rectangle 357">
              <a:extLst>
                <a:ext uri="{FF2B5EF4-FFF2-40B4-BE49-F238E27FC236}">
                  <a16:creationId xmlns:a16="http://schemas.microsoft.com/office/drawing/2014/main" id="{DE79C1DD-8B7A-C22E-3B8F-8A056E9D96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8" y="900"/>
              <a:ext cx="21" cy="9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grpSp>
          <p:nvGrpSpPr>
            <p:cNvPr id="18" name="Group 359">
              <a:extLst>
                <a:ext uri="{FF2B5EF4-FFF2-40B4-BE49-F238E27FC236}">
                  <a16:creationId xmlns:a16="http://schemas.microsoft.com/office/drawing/2014/main" id="{2398E6A3-E236-7829-9042-FFD1C35BC2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31" y="1760"/>
              <a:ext cx="56" cy="36"/>
              <a:chOff x="3140" y="2171"/>
              <a:chExt cx="56" cy="36"/>
            </a:xfrm>
          </p:grpSpPr>
          <p:sp>
            <p:nvSpPr>
              <p:cNvPr id="150" name="Rectangle 360">
                <a:extLst>
                  <a:ext uri="{FF2B5EF4-FFF2-40B4-BE49-F238E27FC236}">
                    <a16:creationId xmlns:a16="http://schemas.microsoft.com/office/drawing/2014/main" id="{3E76F0BC-86E8-D601-B589-1BF9835089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0" y="2184"/>
                <a:ext cx="21" cy="9"/>
              </a:xfrm>
              <a:prstGeom prst="rect">
                <a:avLst/>
              </a:prstGeom>
              <a:solidFill>
                <a:srgbClr val="0000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charset="0"/>
                </a:endParaRPr>
              </a:p>
            </p:txBody>
          </p:sp>
          <p:sp>
            <p:nvSpPr>
              <p:cNvPr id="151" name="Freeform 361">
                <a:extLst>
                  <a:ext uri="{FF2B5EF4-FFF2-40B4-BE49-F238E27FC236}">
                    <a16:creationId xmlns:a16="http://schemas.microsoft.com/office/drawing/2014/main" id="{EADF82CA-97DD-87AC-46CE-CF6E8DD11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9" y="2171"/>
                <a:ext cx="37" cy="36"/>
              </a:xfrm>
              <a:custGeom>
                <a:avLst/>
                <a:gdLst>
                  <a:gd name="T0" fmla="*/ 0 w 73"/>
                  <a:gd name="T1" fmla="*/ 0 h 74"/>
                  <a:gd name="T2" fmla="*/ 1 w 73"/>
                  <a:gd name="T3" fmla="*/ 0 h 74"/>
                  <a:gd name="T4" fmla="*/ 0 w 73"/>
                  <a:gd name="T5" fmla="*/ 0 h 74"/>
                  <a:gd name="T6" fmla="*/ 0 w 73"/>
                  <a:gd name="T7" fmla="*/ 0 h 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3"/>
                  <a:gd name="T13" fmla="*/ 0 h 74"/>
                  <a:gd name="T14" fmla="*/ 73 w 73"/>
                  <a:gd name="T15" fmla="*/ 74 h 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3" h="74">
                    <a:moveTo>
                      <a:pt x="0" y="74"/>
                    </a:moveTo>
                    <a:lnTo>
                      <a:pt x="73" y="36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charset="0"/>
                </a:endParaRPr>
              </a:p>
            </p:txBody>
          </p:sp>
        </p:grpSp>
        <p:sp>
          <p:nvSpPr>
            <p:cNvPr id="19" name="Rectangle 362">
              <a:extLst>
                <a:ext uri="{FF2B5EF4-FFF2-40B4-BE49-F238E27FC236}">
                  <a16:creationId xmlns:a16="http://schemas.microsoft.com/office/drawing/2014/main" id="{42B83FA8-C9EF-35FE-DFE3-10E7A8A9CB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7" y="1559"/>
              <a:ext cx="434" cy="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 b="1" i="1" u="sng" dirty="0">
                  <a:latin typeface="Times New Roman" charset="0"/>
                </a:rPr>
                <a:t>PHENIX</a:t>
              </a:r>
              <a:endParaRPr lang="en-US" sz="2400" dirty="0">
                <a:latin typeface="Times New Roman" charset="0"/>
              </a:endParaRPr>
            </a:p>
          </p:txBody>
        </p:sp>
        <p:grpSp>
          <p:nvGrpSpPr>
            <p:cNvPr id="20" name="Group 363">
              <a:extLst>
                <a:ext uri="{FF2B5EF4-FFF2-40B4-BE49-F238E27FC236}">
                  <a16:creationId xmlns:a16="http://schemas.microsoft.com/office/drawing/2014/main" id="{842A3958-7144-7941-5647-47CCC98511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7" y="1584"/>
              <a:ext cx="57" cy="37"/>
              <a:chOff x="1391" y="2056"/>
              <a:chExt cx="57" cy="37"/>
            </a:xfrm>
          </p:grpSpPr>
          <p:sp>
            <p:nvSpPr>
              <p:cNvPr id="148" name="Rectangle 364">
                <a:extLst>
                  <a:ext uri="{FF2B5EF4-FFF2-40B4-BE49-F238E27FC236}">
                    <a16:creationId xmlns:a16="http://schemas.microsoft.com/office/drawing/2014/main" id="{90C55EF5-6E15-AB93-9FA1-67C2FFB1BB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1" y="2069"/>
                <a:ext cx="21" cy="9"/>
              </a:xfrm>
              <a:prstGeom prst="rect">
                <a:avLst/>
              </a:prstGeom>
              <a:solidFill>
                <a:srgbClr val="0000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charset="0"/>
                </a:endParaRPr>
              </a:p>
            </p:txBody>
          </p:sp>
          <p:sp>
            <p:nvSpPr>
              <p:cNvPr id="149" name="Freeform 365">
                <a:extLst>
                  <a:ext uri="{FF2B5EF4-FFF2-40B4-BE49-F238E27FC236}">
                    <a16:creationId xmlns:a16="http://schemas.microsoft.com/office/drawing/2014/main" id="{DAD74516-37EC-7D00-1E58-DB8EA559A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1" y="2056"/>
                <a:ext cx="37" cy="37"/>
              </a:xfrm>
              <a:custGeom>
                <a:avLst/>
                <a:gdLst>
                  <a:gd name="T0" fmla="*/ 0 w 73"/>
                  <a:gd name="T1" fmla="*/ 1 h 73"/>
                  <a:gd name="T2" fmla="*/ 1 w 73"/>
                  <a:gd name="T3" fmla="*/ 1 h 73"/>
                  <a:gd name="T4" fmla="*/ 0 w 73"/>
                  <a:gd name="T5" fmla="*/ 0 h 73"/>
                  <a:gd name="T6" fmla="*/ 0 w 73"/>
                  <a:gd name="T7" fmla="*/ 1 h 7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3"/>
                  <a:gd name="T13" fmla="*/ 0 h 73"/>
                  <a:gd name="T14" fmla="*/ 73 w 73"/>
                  <a:gd name="T15" fmla="*/ 73 h 7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3" h="73">
                    <a:moveTo>
                      <a:pt x="0" y="73"/>
                    </a:moveTo>
                    <a:lnTo>
                      <a:pt x="73" y="36"/>
                    </a:lnTo>
                    <a:lnTo>
                      <a:pt x="0" y="0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charset="0"/>
                </a:endParaRPr>
              </a:p>
            </p:txBody>
          </p:sp>
        </p:grpSp>
        <p:sp>
          <p:nvSpPr>
            <p:cNvPr id="21" name="Rectangle 366">
              <a:extLst>
                <a:ext uri="{FF2B5EF4-FFF2-40B4-BE49-F238E27FC236}">
                  <a16:creationId xmlns:a16="http://schemas.microsoft.com/office/drawing/2014/main" id="{5CC34391-0508-474E-91F3-2BA433B9B9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8" y="1312"/>
              <a:ext cx="569" cy="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22" name="Rectangle 367">
              <a:extLst>
                <a:ext uri="{FF2B5EF4-FFF2-40B4-BE49-F238E27FC236}">
                  <a16:creationId xmlns:a16="http://schemas.microsoft.com/office/drawing/2014/main" id="{78BBF389-7A7B-A2FF-20C0-BF553E44D6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2" y="2662"/>
              <a:ext cx="335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23" name="Rectangle 368">
              <a:extLst>
                <a:ext uri="{FF2B5EF4-FFF2-40B4-BE49-F238E27FC236}">
                  <a16:creationId xmlns:a16="http://schemas.microsoft.com/office/drawing/2014/main" id="{4F6C65D4-5655-A7E4-2117-11E55F28C9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6" y="2725"/>
              <a:ext cx="24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500" b="1">
                  <a:latin typeface="Times New Roman" charset="0"/>
                </a:rPr>
                <a:t>AGS</a:t>
              </a:r>
              <a:endParaRPr lang="en-US" sz="2400">
                <a:latin typeface="Times New Roman" charset="0"/>
              </a:endParaRPr>
            </a:p>
          </p:txBody>
        </p:sp>
        <p:sp>
          <p:nvSpPr>
            <p:cNvPr id="24" name="Rectangle 369">
              <a:extLst>
                <a:ext uri="{FF2B5EF4-FFF2-40B4-BE49-F238E27FC236}">
                  <a16:creationId xmlns:a16="http://schemas.microsoft.com/office/drawing/2014/main" id="{2B32846B-FADE-2D6C-049A-A5C6A65AAD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2" y="2596"/>
              <a:ext cx="396" cy="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25" name="Rectangle 370">
              <a:extLst>
                <a:ext uri="{FF2B5EF4-FFF2-40B4-BE49-F238E27FC236}">
                  <a16:creationId xmlns:a16="http://schemas.microsoft.com/office/drawing/2014/main" id="{ACC2B7A8-E173-7403-AE03-ADAF5837B6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6" y="2447"/>
              <a:ext cx="25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000" b="1">
                  <a:latin typeface="Times New Roman" charset="0"/>
                </a:rPr>
                <a:t>LINAC</a:t>
              </a:r>
              <a:endParaRPr lang="en-US" sz="800">
                <a:latin typeface="Times New Roman" charset="0"/>
              </a:endParaRPr>
            </a:p>
          </p:txBody>
        </p:sp>
        <p:sp>
          <p:nvSpPr>
            <p:cNvPr id="26" name="Rectangle 371">
              <a:extLst>
                <a:ext uri="{FF2B5EF4-FFF2-40B4-BE49-F238E27FC236}">
                  <a16:creationId xmlns:a16="http://schemas.microsoft.com/office/drawing/2014/main" id="{B8C44813-9DE6-F7AE-19CF-00B0C8078E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6" y="2504"/>
              <a:ext cx="311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800" b="1">
                  <a:solidFill>
                    <a:srgbClr val="000000"/>
                  </a:solidFill>
                  <a:latin typeface="Times New Roman" charset="0"/>
                </a:rPr>
                <a:t>BOOSTER</a:t>
              </a:r>
              <a:endParaRPr lang="en-US" sz="800">
                <a:latin typeface="Times New Roman" charset="0"/>
              </a:endParaRPr>
            </a:p>
          </p:txBody>
        </p:sp>
        <p:sp>
          <p:nvSpPr>
            <p:cNvPr id="27" name="Rectangle 372">
              <a:extLst>
                <a:ext uri="{FF2B5EF4-FFF2-40B4-BE49-F238E27FC236}">
                  <a16:creationId xmlns:a16="http://schemas.microsoft.com/office/drawing/2014/main" id="{9E168B1B-BBE9-AFB6-BA0A-DF3D5AC227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8" y="2247"/>
              <a:ext cx="627" cy="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28" name="Oval 373">
              <a:extLst>
                <a:ext uri="{FF2B5EF4-FFF2-40B4-BE49-F238E27FC236}">
                  <a16:creationId xmlns:a16="http://schemas.microsoft.com/office/drawing/2014/main" id="{8DF2267B-C9B5-B763-F2FA-48273E5DF3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3" y="2575"/>
              <a:ext cx="1045" cy="469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29" name="Arc 374">
              <a:extLst>
                <a:ext uri="{FF2B5EF4-FFF2-40B4-BE49-F238E27FC236}">
                  <a16:creationId xmlns:a16="http://schemas.microsoft.com/office/drawing/2014/main" id="{B9A4D24B-571E-636C-A65B-4B2E0B5134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762" y="1043"/>
              <a:ext cx="1195" cy="448"/>
            </a:xfrm>
            <a:custGeom>
              <a:avLst/>
              <a:gdLst>
                <a:gd name="T0" fmla="*/ 0 w 15493"/>
                <a:gd name="T1" fmla="*/ 0 h 21120"/>
                <a:gd name="T2" fmla="*/ 0 w 15493"/>
                <a:gd name="T3" fmla="*/ 0 h 21120"/>
                <a:gd name="T4" fmla="*/ 0 w 15493"/>
                <a:gd name="T5" fmla="*/ 0 h 21120"/>
                <a:gd name="T6" fmla="*/ 0 60000 65536"/>
                <a:gd name="T7" fmla="*/ 0 60000 65536"/>
                <a:gd name="T8" fmla="*/ 0 60000 65536"/>
                <a:gd name="T9" fmla="*/ 0 w 15493"/>
                <a:gd name="T10" fmla="*/ 0 h 21120"/>
                <a:gd name="T11" fmla="*/ 15493 w 15493"/>
                <a:gd name="T12" fmla="*/ 21120 h 211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493" h="21120" fill="none" extrusionOk="0">
                  <a:moveTo>
                    <a:pt x="4529" y="0"/>
                  </a:moveTo>
                  <a:cubicBezTo>
                    <a:pt x="8703" y="895"/>
                    <a:pt x="12518" y="3007"/>
                    <a:pt x="15492" y="6069"/>
                  </a:cubicBezTo>
                </a:path>
                <a:path w="15493" h="21120" stroke="0" extrusionOk="0">
                  <a:moveTo>
                    <a:pt x="4529" y="0"/>
                  </a:moveTo>
                  <a:cubicBezTo>
                    <a:pt x="8703" y="895"/>
                    <a:pt x="12518" y="3007"/>
                    <a:pt x="15492" y="6069"/>
                  </a:cubicBezTo>
                  <a:lnTo>
                    <a:pt x="0" y="21120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0" name="Arc 375">
              <a:extLst>
                <a:ext uri="{FF2B5EF4-FFF2-40B4-BE49-F238E27FC236}">
                  <a16:creationId xmlns:a16="http://schemas.microsoft.com/office/drawing/2014/main" id="{221741DA-3AE4-D07D-E4C1-5CB417E3DAF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252" y="1308"/>
              <a:ext cx="1667" cy="343"/>
            </a:xfrm>
            <a:custGeom>
              <a:avLst/>
              <a:gdLst>
                <a:gd name="T0" fmla="*/ 0 w 21600"/>
                <a:gd name="T1" fmla="*/ 0 h 16156"/>
                <a:gd name="T2" fmla="*/ 0 w 21600"/>
                <a:gd name="T3" fmla="*/ 0 h 16156"/>
                <a:gd name="T4" fmla="*/ 0 w 21600"/>
                <a:gd name="T5" fmla="*/ 0 h 161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16156"/>
                <a:gd name="T11" fmla="*/ 21600 w 21600"/>
                <a:gd name="T12" fmla="*/ 16156 h 161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6156" fill="none" extrusionOk="0">
                  <a:moveTo>
                    <a:pt x="19847" y="0"/>
                  </a:moveTo>
                  <a:cubicBezTo>
                    <a:pt x="21003" y="2692"/>
                    <a:pt x="21600" y="5591"/>
                    <a:pt x="21600" y="8522"/>
                  </a:cubicBezTo>
                  <a:cubicBezTo>
                    <a:pt x="21600" y="11129"/>
                    <a:pt x="21127" y="13716"/>
                    <a:pt x="20205" y="16155"/>
                  </a:cubicBezTo>
                </a:path>
                <a:path w="21600" h="16156" stroke="0" extrusionOk="0">
                  <a:moveTo>
                    <a:pt x="19847" y="0"/>
                  </a:moveTo>
                  <a:cubicBezTo>
                    <a:pt x="21003" y="2692"/>
                    <a:pt x="21600" y="5591"/>
                    <a:pt x="21600" y="8522"/>
                  </a:cubicBezTo>
                  <a:cubicBezTo>
                    <a:pt x="21600" y="11129"/>
                    <a:pt x="21127" y="13716"/>
                    <a:pt x="20205" y="16155"/>
                  </a:cubicBezTo>
                  <a:lnTo>
                    <a:pt x="0" y="8522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1" name="Arc 376">
              <a:extLst>
                <a:ext uri="{FF2B5EF4-FFF2-40B4-BE49-F238E27FC236}">
                  <a16:creationId xmlns:a16="http://schemas.microsoft.com/office/drawing/2014/main" id="{6CFADCAD-66D7-9096-6D8A-682652D13F9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917" y="1304"/>
              <a:ext cx="1667" cy="339"/>
            </a:xfrm>
            <a:custGeom>
              <a:avLst/>
              <a:gdLst>
                <a:gd name="T0" fmla="*/ 0 w 21600"/>
                <a:gd name="T1" fmla="*/ 0 h 15969"/>
                <a:gd name="T2" fmla="*/ 0 w 21600"/>
                <a:gd name="T3" fmla="*/ 0 h 15969"/>
                <a:gd name="T4" fmla="*/ 0 w 21600"/>
                <a:gd name="T5" fmla="*/ 0 h 15969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969"/>
                <a:gd name="T11" fmla="*/ 21600 w 21600"/>
                <a:gd name="T12" fmla="*/ 15969 h 1596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969" fill="none" extrusionOk="0">
                  <a:moveTo>
                    <a:pt x="1306" y="15969"/>
                  </a:moveTo>
                  <a:cubicBezTo>
                    <a:pt x="442" y="13597"/>
                    <a:pt x="0" y="11093"/>
                    <a:pt x="0" y="8570"/>
                  </a:cubicBezTo>
                  <a:cubicBezTo>
                    <a:pt x="0" y="5622"/>
                    <a:pt x="603" y="2705"/>
                    <a:pt x="1772" y="-1"/>
                  </a:cubicBezTo>
                </a:path>
                <a:path w="21600" h="15969" stroke="0" extrusionOk="0">
                  <a:moveTo>
                    <a:pt x="1306" y="15969"/>
                  </a:moveTo>
                  <a:cubicBezTo>
                    <a:pt x="442" y="13597"/>
                    <a:pt x="0" y="11093"/>
                    <a:pt x="0" y="8570"/>
                  </a:cubicBezTo>
                  <a:cubicBezTo>
                    <a:pt x="0" y="5622"/>
                    <a:pt x="603" y="2705"/>
                    <a:pt x="1772" y="-1"/>
                  </a:cubicBezTo>
                  <a:lnTo>
                    <a:pt x="21600" y="8570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2" name="Arc 377">
              <a:extLst>
                <a:ext uri="{FF2B5EF4-FFF2-40B4-BE49-F238E27FC236}">
                  <a16:creationId xmlns:a16="http://schemas.microsoft.com/office/drawing/2014/main" id="{ADDA4427-69E3-6CB5-3B70-4B785B778FC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004" y="1420"/>
              <a:ext cx="1121" cy="522"/>
            </a:xfrm>
            <a:custGeom>
              <a:avLst/>
              <a:gdLst>
                <a:gd name="T0" fmla="*/ 0 w 14614"/>
                <a:gd name="T1" fmla="*/ 0 h 21395"/>
                <a:gd name="T2" fmla="*/ 0 w 14614"/>
                <a:gd name="T3" fmla="*/ 0 h 21395"/>
                <a:gd name="T4" fmla="*/ 0 w 14614"/>
                <a:gd name="T5" fmla="*/ 0 h 21395"/>
                <a:gd name="T6" fmla="*/ 0 60000 65536"/>
                <a:gd name="T7" fmla="*/ 0 60000 65536"/>
                <a:gd name="T8" fmla="*/ 0 60000 65536"/>
                <a:gd name="T9" fmla="*/ 0 w 14614"/>
                <a:gd name="T10" fmla="*/ 0 h 21395"/>
                <a:gd name="T11" fmla="*/ 14614 w 14614"/>
                <a:gd name="T12" fmla="*/ 21395 h 21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614" h="21395" fill="none" extrusionOk="0">
                  <a:moveTo>
                    <a:pt x="11645" y="21395"/>
                  </a:moveTo>
                  <a:cubicBezTo>
                    <a:pt x="7296" y="20791"/>
                    <a:pt x="3233" y="18876"/>
                    <a:pt x="0" y="15905"/>
                  </a:cubicBezTo>
                </a:path>
                <a:path w="14614" h="21395" stroke="0" extrusionOk="0">
                  <a:moveTo>
                    <a:pt x="11645" y="21395"/>
                  </a:moveTo>
                  <a:cubicBezTo>
                    <a:pt x="7296" y="20791"/>
                    <a:pt x="3233" y="18876"/>
                    <a:pt x="0" y="15905"/>
                  </a:cubicBezTo>
                  <a:lnTo>
                    <a:pt x="14614" y="0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3" name="Arc 378">
              <a:extLst>
                <a:ext uri="{FF2B5EF4-FFF2-40B4-BE49-F238E27FC236}">
                  <a16:creationId xmlns:a16="http://schemas.microsoft.com/office/drawing/2014/main" id="{966B9949-F8D6-92BA-08D2-A2F88179D75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748" y="1540"/>
              <a:ext cx="1241" cy="398"/>
            </a:xfrm>
            <a:custGeom>
              <a:avLst/>
              <a:gdLst>
                <a:gd name="T0" fmla="*/ 0 w 16143"/>
                <a:gd name="T1" fmla="*/ 0 h 21035"/>
                <a:gd name="T2" fmla="*/ 0 w 16143"/>
                <a:gd name="T3" fmla="*/ 0 h 21035"/>
                <a:gd name="T4" fmla="*/ 0 w 16143"/>
                <a:gd name="T5" fmla="*/ 0 h 21035"/>
                <a:gd name="T6" fmla="*/ 0 60000 65536"/>
                <a:gd name="T7" fmla="*/ 0 60000 65536"/>
                <a:gd name="T8" fmla="*/ 0 60000 65536"/>
                <a:gd name="T9" fmla="*/ 0 w 16143"/>
                <a:gd name="T10" fmla="*/ 0 h 21035"/>
                <a:gd name="T11" fmla="*/ 16143 w 16143"/>
                <a:gd name="T12" fmla="*/ 21035 h 210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143" h="21035" fill="none" extrusionOk="0">
                  <a:moveTo>
                    <a:pt x="16143" y="14351"/>
                  </a:moveTo>
                  <a:cubicBezTo>
                    <a:pt x="13178" y="17686"/>
                    <a:pt x="9252" y="20021"/>
                    <a:pt x="4907" y="21035"/>
                  </a:cubicBezTo>
                </a:path>
                <a:path w="16143" h="21035" stroke="0" extrusionOk="0">
                  <a:moveTo>
                    <a:pt x="16143" y="14351"/>
                  </a:moveTo>
                  <a:cubicBezTo>
                    <a:pt x="13178" y="17686"/>
                    <a:pt x="9252" y="20021"/>
                    <a:pt x="4907" y="21035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4" name="Arc 379">
              <a:extLst>
                <a:ext uri="{FF2B5EF4-FFF2-40B4-BE49-F238E27FC236}">
                  <a16:creationId xmlns:a16="http://schemas.microsoft.com/office/drawing/2014/main" id="{F32ADD2B-0AE1-68AF-5116-33AE72ADCDE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913" y="1047"/>
              <a:ext cx="1167" cy="441"/>
            </a:xfrm>
            <a:custGeom>
              <a:avLst/>
              <a:gdLst>
                <a:gd name="T0" fmla="*/ 0 w 15115"/>
                <a:gd name="T1" fmla="*/ 0 h 21197"/>
                <a:gd name="T2" fmla="*/ 0 w 15115"/>
                <a:gd name="T3" fmla="*/ 0 h 21197"/>
                <a:gd name="T4" fmla="*/ 0 w 15115"/>
                <a:gd name="T5" fmla="*/ 0 h 21197"/>
                <a:gd name="T6" fmla="*/ 0 60000 65536"/>
                <a:gd name="T7" fmla="*/ 0 60000 65536"/>
                <a:gd name="T8" fmla="*/ 0 60000 65536"/>
                <a:gd name="T9" fmla="*/ 0 w 15115"/>
                <a:gd name="T10" fmla="*/ 0 h 21197"/>
                <a:gd name="T11" fmla="*/ 15115 w 15115"/>
                <a:gd name="T12" fmla="*/ 21197 h 2119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115" h="21197" fill="none" extrusionOk="0">
                  <a:moveTo>
                    <a:pt x="0" y="5766"/>
                  </a:moveTo>
                  <a:cubicBezTo>
                    <a:pt x="3013" y="2815"/>
                    <a:pt x="6824" y="810"/>
                    <a:pt x="10962" y="-1"/>
                  </a:cubicBezTo>
                </a:path>
                <a:path w="15115" h="21197" stroke="0" extrusionOk="0">
                  <a:moveTo>
                    <a:pt x="0" y="5766"/>
                  </a:moveTo>
                  <a:cubicBezTo>
                    <a:pt x="3013" y="2815"/>
                    <a:pt x="6824" y="810"/>
                    <a:pt x="10962" y="-1"/>
                  </a:cubicBezTo>
                  <a:lnTo>
                    <a:pt x="15115" y="21197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5" name="Arc 380">
              <a:extLst>
                <a:ext uri="{FF2B5EF4-FFF2-40B4-BE49-F238E27FC236}">
                  <a16:creationId xmlns:a16="http://schemas.microsoft.com/office/drawing/2014/main" id="{8AF29409-B0EC-BDE7-C9C9-D326264CC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1" y="1505"/>
              <a:ext cx="1272" cy="534"/>
            </a:xfrm>
            <a:custGeom>
              <a:avLst/>
              <a:gdLst>
                <a:gd name="T0" fmla="*/ 0 w 15361"/>
                <a:gd name="T1" fmla="*/ 0 h 21244"/>
                <a:gd name="T2" fmla="*/ 0 w 15361"/>
                <a:gd name="T3" fmla="*/ 0 h 21244"/>
                <a:gd name="T4" fmla="*/ 0 w 15361"/>
                <a:gd name="T5" fmla="*/ 0 h 21244"/>
                <a:gd name="T6" fmla="*/ 0 60000 65536"/>
                <a:gd name="T7" fmla="*/ 0 60000 65536"/>
                <a:gd name="T8" fmla="*/ 0 60000 65536"/>
                <a:gd name="T9" fmla="*/ 0 w 15361"/>
                <a:gd name="T10" fmla="*/ 0 h 21244"/>
                <a:gd name="T11" fmla="*/ 15361 w 15361"/>
                <a:gd name="T12" fmla="*/ 21244 h 212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361" h="21244" fill="none" extrusionOk="0">
                  <a:moveTo>
                    <a:pt x="15361" y="15185"/>
                  </a:moveTo>
                  <a:cubicBezTo>
                    <a:pt x="12253" y="18329"/>
                    <a:pt x="8255" y="20444"/>
                    <a:pt x="3906" y="21243"/>
                  </a:cubicBezTo>
                </a:path>
                <a:path w="15361" h="21244" stroke="0" extrusionOk="0">
                  <a:moveTo>
                    <a:pt x="15361" y="15185"/>
                  </a:moveTo>
                  <a:cubicBezTo>
                    <a:pt x="12253" y="18329"/>
                    <a:pt x="8255" y="20444"/>
                    <a:pt x="3906" y="21243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6" name="Arc 381">
              <a:extLst>
                <a:ext uri="{FF2B5EF4-FFF2-40B4-BE49-F238E27FC236}">
                  <a16:creationId xmlns:a16="http://schemas.microsoft.com/office/drawing/2014/main" id="{173B979B-B5F9-600D-8B81-4630B7C0AF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3" y="1505"/>
              <a:ext cx="1243" cy="534"/>
            </a:xfrm>
            <a:custGeom>
              <a:avLst/>
              <a:gdLst>
                <a:gd name="T0" fmla="*/ 0 w 15013"/>
                <a:gd name="T1" fmla="*/ 0 h 21246"/>
                <a:gd name="T2" fmla="*/ 0 w 15013"/>
                <a:gd name="T3" fmla="*/ 0 h 21246"/>
                <a:gd name="T4" fmla="*/ 0 w 15013"/>
                <a:gd name="T5" fmla="*/ 0 h 21246"/>
                <a:gd name="T6" fmla="*/ 0 60000 65536"/>
                <a:gd name="T7" fmla="*/ 0 60000 65536"/>
                <a:gd name="T8" fmla="*/ 0 60000 65536"/>
                <a:gd name="T9" fmla="*/ 0 w 15013"/>
                <a:gd name="T10" fmla="*/ 0 h 21246"/>
                <a:gd name="T11" fmla="*/ 15013 w 15013"/>
                <a:gd name="T12" fmla="*/ 21246 h 2124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013" h="21246" fill="none" extrusionOk="0">
                  <a:moveTo>
                    <a:pt x="11119" y="21246"/>
                  </a:moveTo>
                  <a:cubicBezTo>
                    <a:pt x="6930" y="20478"/>
                    <a:pt x="3062" y="18489"/>
                    <a:pt x="0" y="15529"/>
                  </a:cubicBezTo>
                </a:path>
                <a:path w="15013" h="21246" stroke="0" extrusionOk="0">
                  <a:moveTo>
                    <a:pt x="11119" y="21246"/>
                  </a:moveTo>
                  <a:cubicBezTo>
                    <a:pt x="6930" y="20478"/>
                    <a:pt x="3062" y="18489"/>
                    <a:pt x="0" y="15529"/>
                  </a:cubicBezTo>
                  <a:lnTo>
                    <a:pt x="15013" y="0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7" name="Arc 382">
              <a:extLst>
                <a:ext uri="{FF2B5EF4-FFF2-40B4-BE49-F238E27FC236}">
                  <a16:creationId xmlns:a16="http://schemas.microsoft.com/office/drawing/2014/main" id="{9B771D38-9E38-6E96-862C-566D78E59F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" y="1273"/>
              <a:ext cx="1788" cy="444"/>
            </a:xfrm>
            <a:custGeom>
              <a:avLst/>
              <a:gdLst>
                <a:gd name="T0" fmla="*/ 0 w 21600"/>
                <a:gd name="T1" fmla="*/ 0 h 17626"/>
                <a:gd name="T2" fmla="*/ 0 w 21600"/>
                <a:gd name="T3" fmla="*/ 0 h 17626"/>
                <a:gd name="T4" fmla="*/ 0 w 21600"/>
                <a:gd name="T5" fmla="*/ 0 h 17626"/>
                <a:gd name="T6" fmla="*/ 0 60000 65536"/>
                <a:gd name="T7" fmla="*/ 0 60000 65536"/>
                <a:gd name="T8" fmla="*/ 0 60000 65536"/>
                <a:gd name="T9" fmla="*/ 0 w 21600"/>
                <a:gd name="T10" fmla="*/ 0 h 17626"/>
                <a:gd name="T11" fmla="*/ 21600 w 21600"/>
                <a:gd name="T12" fmla="*/ 17626 h 1762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7626" fill="none" extrusionOk="0">
                  <a:moveTo>
                    <a:pt x="1688" y="17626"/>
                  </a:moveTo>
                  <a:cubicBezTo>
                    <a:pt x="574" y="14975"/>
                    <a:pt x="0" y="12128"/>
                    <a:pt x="0" y="9253"/>
                  </a:cubicBezTo>
                  <a:cubicBezTo>
                    <a:pt x="0" y="6052"/>
                    <a:pt x="711" y="2892"/>
                    <a:pt x="2082" y="0"/>
                  </a:cubicBezTo>
                </a:path>
                <a:path w="21600" h="17626" stroke="0" extrusionOk="0">
                  <a:moveTo>
                    <a:pt x="1688" y="17626"/>
                  </a:moveTo>
                  <a:cubicBezTo>
                    <a:pt x="574" y="14975"/>
                    <a:pt x="0" y="12128"/>
                    <a:pt x="0" y="9253"/>
                  </a:cubicBezTo>
                  <a:cubicBezTo>
                    <a:pt x="0" y="6052"/>
                    <a:pt x="711" y="2892"/>
                    <a:pt x="2082" y="0"/>
                  </a:cubicBezTo>
                  <a:lnTo>
                    <a:pt x="21600" y="9253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8" name="Arc 383">
              <a:extLst>
                <a:ext uri="{FF2B5EF4-FFF2-40B4-BE49-F238E27FC236}">
                  <a16:creationId xmlns:a16="http://schemas.microsoft.com/office/drawing/2014/main" id="{843D8357-1ED9-0AB1-39B6-7DA00B049D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5" y="968"/>
              <a:ext cx="1222" cy="542"/>
            </a:xfrm>
            <a:custGeom>
              <a:avLst/>
              <a:gdLst>
                <a:gd name="T0" fmla="*/ 0 w 14768"/>
                <a:gd name="T1" fmla="*/ 0 h 21256"/>
                <a:gd name="T2" fmla="*/ 0 w 14768"/>
                <a:gd name="T3" fmla="*/ 0 h 21256"/>
                <a:gd name="T4" fmla="*/ 0 w 14768"/>
                <a:gd name="T5" fmla="*/ 0 h 21256"/>
                <a:gd name="T6" fmla="*/ 0 60000 65536"/>
                <a:gd name="T7" fmla="*/ 0 60000 65536"/>
                <a:gd name="T8" fmla="*/ 0 60000 65536"/>
                <a:gd name="T9" fmla="*/ 0 w 14768"/>
                <a:gd name="T10" fmla="*/ 0 h 21256"/>
                <a:gd name="T11" fmla="*/ 14768 w 14768"/>
                <a:gd name="T12" fmla="*/ 21256 h 212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768" h="21256" fill="none" extrusionOk="0">
                  <a:moveTo>
                    <a:pt x="0" y="5493"/>
                  </a:moveTo>
                  <a:cubicBezTo>
                    <a:pt x="3037" y="2647"/>
                    <a:pt x="6833" y="739"/>
                    <a:pt x="10929" y="-1"/>
                  </a:cubicBezTo>
                </a:path>
                <a:path w="14768" h="21256" stroke="0" extrusionOk="0">
                  <a:moveTo>
                    <a:pt x="0" y="5493"/>
                  </a:moveTo>
                  <a:cubicBezTo>
                    <a:pt x="3037" y="2647"/>
                    <a:pt x="6833" y="739"/>
                    <a:pt x="10929" y="-1"/>
                  </a:cubicBezTo>
                  <a:lnTo>
                    <a:pt x="14768" y="21256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39" name="Arc 384">
              <a:extLst>
                <a:ext uri="{FF2B5EF4-FFF2-40B4-BE49-F238E27FC236}">
                  <a16:creationId xmlns:a16="http://schemas.microsoft.com/office/drawing/2014/main" id="{AF9E0CA6-393C-718C-EB8C-B7F06A5CD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1" y="971"/>
              <a:ext cx="1212" cy="538"/>
            </a:xfrm>
            <a:custGeom>
              <a:avLst/>
              <a:gdLst>
                <a:gd name="T0" fmla="*/ 0 w 14647"/>
                <a:gd name="T1" fmla="*/ 0 h 21263"/>
                <a:gd name="T2" fmla="*/ 0 w 14647"/>
                <a:gd name="T3" fmla="*/ 0 h 21263"/>
                <a:gd name="T4" fmla="*/ 0 w 14647"/>
                <a:gd name="T5" fmla="*/ 0 h 21263"/>
                <a:gd name="T6" fmla="*/ 0 60000 65536"/>
                <a:gd name="T7" fmla="*/ 0 60000 65536"/>
                <a:gd name="T8" fmla="*/ 0 60000 65536"/>
                <a:gd name="T9" fmla="*/ 0 w 14647"/>
                <a:gd name="T10" fmla="*/ 0 h 21263"/>
                <a:gd name="T11" fmla="*/ 14647 w 14647"/>
                <a:gd name="T12" fmla="*/ 21263 h 2126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647" h="21263" fill="none" extrusionOk="0">
                  <a:moveTo>
                    <a:pt x="3802" y="0"/>
                  </a:moveTo>
                  <a:cubicBezTo>
                    <a:pt x="7857" y="725"/>
                    <a:pt x="11619" y="2594"/>
                    <a:pt x="14647" y="5387"/>
                  </a:cubicBezTo>
                </a:path>
                <a:path w="14647" h="21263" stroke="0" extrusionOk="0">
                  <a:moveTo>
                    <a:pt x="3802" y="0"/>
                  </a:moveTo>
                  <a:cubicBezTo>
                    <a:pt x="7857" y="725"/>
                    <a:pt x="11619" y="2594"/>
                    <a:pt x="14647" y="5387"/>
                  </a:cubicBezTo>
                  <a:lnTo>
                    <a:pt x="0" y="21263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 type="triangle" w="med" len="med"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0" name="Arc 385">
              <a:extLst>
                <a:ext uri="{FF2B5EF4-FFF2-40B4-BE49-F238E27FC236}">
                  <a16:creationId xmlns:a16="http://schemas.microsoft.com/office/drawing/2014/main" id="{961B7711-A143-DECF-02F7-E0680EA51C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1" y="1264"/>
              <a:ext cx="1788" cy="451"/>
            </a:xfrm>
            <a:custGeom>
              <a:avLst/>
              <a:gdLst>
                <a:gd name="T0" fmla="*/ 0 w 21600"/>
                <a:gd name="T1" fmla="*/ 0 h 17979"/>
                <a:gd name="T2" fmla="*/ 0 w 21600"/>
                <a:gd name="T3" fmla="*/ 0 h 17979"/>
                <a:gd name="T4" fmla="*/ 0 w 21600"/>
                <a:gd name="T5" fmla="*/ 0 h 17979"/>
                <a:gd name="T6" fmla="*/ 0 60000 65536"/>
                <a:gd name="T7" fmla="*/ 0 60000 65536"/>
                <a:gd name="T8" fmla="*/ 0 60000 65536"/>
                <a:gd name="T9" fmla="*/ 0 w 21600"/>
                <a:gd name="T10" fmla="*/ 0 h 17979"/>
                <a:gd name="T11" fmla="*/ 21600 w 21600"/>
                <a:gd name="T12" fmla="*/ 17979 h 1797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7979" fill="none" extrusionOk="0">
                  <a:moveTo>
                    <a:pt x="19360" y="0"/>
                  </a:moveTo>
                  <a:cubicBezTo>
                    <a:pt x="20833" y="2977"/>
                    <a:pt x="21600" y="6254"/>
                    <a:pt x="21600" y="9577"/>
                  </a:cubicBezTo>
                  <a:cubicBezTo>
                    <a:pt x="21600" y="12463"/>
                    <a:pt x="21021" y="15320"/>
                    <a:pt x="19898" y="17978"/>
                  </a:cubicBezTo>
                </a:path>
                <a:path w="21600" h="17979" stroke="0" extrusionOk="0">
                  <a:moveTo>
                    <a:pt x="19360" y="0"/>
                  </a:moveTo>
                  <a:cubicBezTo>
                    <a:pt x="20833" y="2977"/>
                    <a:pt x="21600" y="6254"/>
                    <a:pt x="21600" y="9577"/>
                  </a:cubicBezTo>
                  <a:cubicBezTo>
                    <a:pt x="21600" y="12463"/>
                    <a:pt x="21021" y="15320"/>
                    <a:pt x="19898" y="17978"/>
                  </a:cubicBezTo>
                  <a:lnTo>
                    <a:pt x="0" y="9577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1" name="Freeform 386">
              <a:extLst>
                <a:ext uri="{FF2B5EF4-FFF2-40B4-BE49-F238E27FC236}">
                  <a16:creationId xmlns:a16="http://schemas.microsoft.com/office/drawing/2014/main" id="{914B1BDA-EB63-C158-9B24-7F117BD7F8C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7" y="1938"/>
              <a:ext cx="639" cy="99"/>
            </a:xfrm>
            <a:custGeom>
              <a:avLst/>
              <a:gdLst>
                <a:gd name="T0" fmla="*/ 0 w 639"/>
                <a:gd name="T1" fmla="*/ 0 h 99"/>
                <a:gd name="T2" fmla="*/ 172 w 639"/>
                <a:gd name="T3" fmla="*/ 18 h 99"/>
                <a:gd name="T4" fmla="*/ 220 w 639"/>
                <a:gd name="T5" fmla="*/ 57 h 99"/>
                <a:gd name="T6" fmla="*/ 406 w 639"/>
                <a:gd name="T7" fmla="*/ 57 h 99"/>
                <a:gd name="T8" fmla="*/ 445 w 639"/>
                <a:gd name="T9" fmla="*/ 95 h 99"/>
                <a:gd name="T10" fmla="*/ 639 w 639"/>
                <a:gd name="T11" fmla="*/ 99 h 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9"/>
                <a:gd name="T19" fmla="*/ 0 h 99"/>
                <a:gd name="T20" fmla="*/ 639 w 639"/>
                <a:gd name="T21" fmla="*/ 99 h 9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9" h="99">
                  <a:moveTo>
                    <a:pt x="0" y="0"/>
                  </a:moveTo>
                  <a:lnTo>
                    <a:pt x="172" y="18"/>
                  </a:lnTo>
                  <a:lnTo>
                    <a:pt x="220" y="57"/>
                  </a:lnTo>
                  <a:lnTo>
                    <a:pt x="406" y="57"/>
                  </a:lnTo>
                  <a:lnTo>
                    <a:pt x="445" y="95"/>
                  </a:lnTo>
                  <a:lnTo>
                    <a:pt x="639" y="99"/>
                  </a:lnTo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2" name="Freeform 387">
              <a:extLst>
                <a:ext uri="{FF2B5EF4-FFF2-40B4-BE49-F238E27FC236}">
                  <a16:creationId xmlns:a16="http://schemas.microsoft.com/office/drawing/2014/main" id="{A3163936-874D-37C5-1F9D-2FAA084EDF2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" y="1941"/>
              <a:ext cx="630" cy="97"/>
            </a:xfrm>
            <a:custGeom>
              <a:avLst/>
              <a:gdLst>
                <a:gd name="T0" fmla="*/ 0 w 630"/>
                <a:gd name="T1" fmla="*/ 97 h 97"/>
                <a:gd name="T2" fmla="*/ 177 w 630"/>
                <a:gd name="T3" fmla="*/ 96 h 97"/>
                <a:gd name="T4" fmla="*/ 225 w 630"/>
                <a:gd name="T5" fmla="*/ 51 h 97"/>
                <a:gd name="T6" fmla="*/ 408 w 630"/>
                <a:gd name="T7" fmla="*/ 51 h 97"/>
                <a:gd name="T8" fmla="*/ 449 w 630"/>
                <a:gd name="T9" fmla="*/ 15 h 97"/>
                <a:gd name="T10" fmla="*/ 630 w 630"/>
                <a:gd name="T11" fmla="*/ 0 h 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0"/>
                <a:gd name="T19" fmla="*/ 0 h 97"/>
                <a:gd name="T20" fmla="*/ 630 w 630"/>
                <a:gd name="T21" fmla="*/ 97 h 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0" h="97">
                  <a:moveTo>
                    <a:pt x="0" y="97"/>
                  </a:moveTo>
                  <a:lnTo>
                    <a:pt x="177" y="96"/>
                  </a:lnTo>
                  <a:lnTo>
                    <a:pt x="225" y="51"/>
                  </a:lnTo>
                  <a:lnTo>
                    <a:pt x="408" y="51"/>
                  </a:lnTo>
                  <a:lnTo>
                    <a:pt x="449" y="15"/>
                  </a:lnTo>
                  <a:lnTo>
                    <a:pt x="630" y="0"/>
                  </a:lnTo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3" name="Rectangle 388">
              <a:extLst>
                <a:ext uri="{FF2B5EF4-FFF2-40B4-BE49-F238E27FC236}">
                  <a16:creationId xmlns:a16="http://schemas.microsoft.com/office/drawing/2014/main" id="{9CF63804-6B4D-ED7C-5289-B132FEFADE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1967"/>
              <a:ext cx="95" cy="58"/>
            </a:xfrm>
            <a:prstGeom prst="rect">
              <a:avLst/>
            </a:prstGeom>
            <a:solidFill>
              <a:schemeClr val="accent1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4" name="Arc 389">
              <a:extLst>
                <a:ext uri="{FF2B5EF4-FFF2-40B4-BE49-F238E27FC236}">
                  <a16:creationId xmlns:a16="http://schemas.microsoft.com/office/drawing/2014/main" id="{E26F5A43-601F-160D-9973-83BE9DCB4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1" y="2023"/>
              <a:ext cx="641" cy="310"/>
            </a:xfrm>
            <a:custGeom>
              <a:avLst/>
              <a:gdLst>
                <a:gd name="T0" fmla="*/ 0 w 21600"/>
                <a:gd name="T1" fmla="*/ 0 h 21188"/>
                <a:gd name="T2" fmla="*/ 0 w 21600"/>
                <a:gd name="T3" fmla="*/ 0 h 21188"/>
                <a:gd name="T4" fmla="*/ 0 w 21600"/>
                <a:gd name="T5" fmla="*/ 0 h 2118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188"/>
                <a:gd name="T11" fmla="*/ 21600 w 21600"/>
                <a:gd name="T12" fmla="*/ 21188 h 211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188" fill="none" extrusionOk="0">
                  <a:moveTo>
                    <a:pt x="4198" y="-1"/>
                  </a:moveTo>
                  <a:cubicBezTo>
                    <a:pt x="14312" y="2003"/>
                    <a:pt x="21600" y="10877"/>
                    <a:pt x="21600" y="21188"/>
                  </a:cubicBezTo>
                </a:path>
                <a:path w="21600" h="21188" stroke="0" extrusionOk="0">
                  <a:moveTo>
                    <a:pt x="4198" y="-1"/>
                  </a:moveTo>
                  <a:cubicBezTo>
                    <a:pt x="14312" y="2003"/>
                    <a:pt x="21600" y="10877"/>
                    <a:pt x="21600" y="21188"/>
                  </a:cubicBezTo>
                  <a:lnTo>
                    <a:pt x="0" y="21188"/>
                  </a:lnTo>
                  <a:close/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5" name="Arc 390">
              <a:extLst>
                <a:ext uri="{FF2B5EF4-FFF2-40B4-BE49-F238E27FC236}">
                  <a16:creationId xmlns:a16="http://schemas.microsoft.com/office/drawing/2014/main" id="{A5433EE5-2D36-7E16-3BAC-A34DE8193AF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925" y="2023"/>
              <a:ext cx="641" cy="310"/>
            </a:xfrm>
            <a:custGeom>
              <a:avLst/>
              <a:gdLst>
                <a:gd name="T0" fmla="*/ 0 w 21600"/>
                <a:gd name="T1" fmla="*/ 0 h 21188"/>
                <a:gd name="T2" fmla="*/ 0 w 21600"/>
                <a:gd name="T3" fmla="*/ 0 h 21188"/>
                <a:gd name="T4" fmla="*/ 0 w 21600"/>
                <a:gd name="T5" fmla="*/ 0 h 2118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188"/>
                <a:gd name="T11" fmla="*/ 21600 w 21600"/>
                <a:gd name="T12" fmla="*/ 21188 h 211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188" fill="none" extrusionOk="0">
                  <a:moveTo>
                    <a:pt x="4198" y="-1"/>
                  </a:moveTo>
                  <a:cubicBezTo>
                    <a:pt x="14312" y="2003"/>
                    <a:pt x="21600" y="10877"/>
                    <a:pt x="21600" y="21188"/>
                  </a:cubicBezTo>
                </a:path>
                <a:path w="21600" h="21188" stroke="0" extrusionOk="0">
                  <a:moveTo>
                    <a:pt x="4198" y="-1"/>
                  </a:moveTo>
                  <a:cubicBezTo>
                    <a:pt x="14312" y="2003"/>
                    <a:pt x="21600" y="10877"/>
                    <a:pt x="21600" y="21188"/>
                  </a:cubicBezTo>
                  <a:lnTo>
                    <a:pt x="0" y="21188"/>
                  </a:lnTo>
                  <a:close/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6" name="Freeform 391">
              <a:extLst>
                <a:ext uri="{FF2B5EF4-FFF2-40B4-BE49-F238E27FC236}">
                  <a16:creationId xmlns:a16="http://schemas.microsoft.com/office/drawing/2014/main" id="{55C6ACA0-A663-24BA-7158-141CB6A2D68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4" y="968"/>
              <a:ext cx="636" cy="80"/>
            </a:xfrm>
            <a:custGeom>
              <a:avLst/>
              <a:gdLst>
                <a:gd name="T0" fmla="*/ 0 w 636"/>
                <a:gd name="T1" fmla="*/ 0 h 80"/>
                <a:gd name="T2" fmla="*/ 172 w 636"/>
                <a:gd name="T3" fmla="*/ 2 h 80"/>
                <a:gd name="T4" fmla="*/ 222 w 636"/>
                <a:gd name="T5" fmla="*/ 32 h 80"/>
                <a:gd name="T6" fmla="*/ 400 w 636"/>
                <a:gd name="T7" fmla="*/ 30 h 80"/>
                <a:gd name="T8" fmla="*/ 446 w 636"/>
                <a:gd name="T9" fmla="*/ 68 h 80"/>
                <a:gd name="T10" fmla="*/ 636 w 636"/>
                <a:gd name="T11" fmla="*/ 80 h 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6"/>
                <a:gd name="T19" fmla="*/ 0 h 80"/>
                <a:gd name="T20" fmla="*/ 636 w 636"/>
                <a:gd name="T21" fmla="*/ 80 h 8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6" h="80">
                  <a:moveTo>
                    <a:pt x="0" y="0"/>
                  </a:moveTo>
                  <a:lnTo>
                    <a:pt x="172" y="2"/>
                  </a:lnTo>
                  <a:lnTo>
                    <a:pt x="222" y="32"/>
                  </a:lnTo>
                  <a:lnTo>
                    <a:pt x="400" y="30"/>
                  </a:lnTo>
                  <a:lnTo>
                    <a:pt x="446" y="68"/>
                  </a:lnTo>
                  <a:lnTo>
                    <a:pt x="636" y="80"/>
                  </a:lnTo>
                </a:path>
              </a:pathLst>
            </a:custGeom>
            <a:noFill/>
            <a:ln w="28575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7" name="Freeform 392">
              <a:extLst>
                <a:ext uri="{FF2B5EF4-FFF2-40B4-BE49-F238E27FC236}">
                  <a16:creationId xmlns:a16="http://schemas.microsoft.com/office/drawing/2014/main" id="{AE5B019C-A230-7836-43A8-909B885D5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" y="966"/>
              <a:ext cx="638" cy="80"/>
            </a:xfrm>
            <a:custGeom>
              <a:avLst/>
              <a:gdLst>
                <a:gd name="T0" fmla="*/ 0 w 638"/>
                <a:gd name="T1" fmla="*/ 80 h 80"/>
                <a:gd name="T2" fmla="*/ 178 w 638"/>
                <a:gd name="T3" fmla="*/ 74 h 80"/>
                <a:gd name="T4" fmla="*/ 222 w 638"/>
                <a:gd name="T5" fmla="*/ 32 h 80"/>
                <a:gd name="T6" fmla="*/ 398 w 638"/>
                <a:gd name="T7" fmla="*/ 32 h 80"/>
                <a:gd name="T8" fmla="*/ 452 w 638"/>
                <a:gd name="T9" fmla="*/ 0 h 80"/>
                <a:gd name="T10" fmla="*/ 638 w 638"/>
                <a:gd name="T11" fmla="*/ 4 h 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8"/>
                <a:gd name="T19" fmla="*/ 0 h 80"/>
                <a:gd name="T20" fmla="*/ 638 w 638"/>
                <a:gd name="T21" fmla="*/ 80 h 8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8" h="80">
                  <a:moveTo>
                    <a:pt x="0" y="80"/>
                  </a:moveTo>
                  <a:lnTo>
                    <a:pt x="178" y="74"/>
                  </a:lnTo>
                  <a:lnTo>
                    <a:pt x="222" y="32"/>
                  </a:lnTo>
                  <a:lnTo>
                    <a:pt x="398" y="32"/>
                  </a:lnTo>
                  <a:lnTo>
                    <a:pt x="452" y="0"/>
                  </a:lnTo>
                  <a:lnTo>
                    <a:pt x="638" y="4"/>
                  </a:lnTo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8" name="Freeform 393">
              <a:extLst>
                <a:ext uri="{FF2B5EF4-FFF2-40B4-BE49-F238E27FC236}">
                  <a16:creationId xmlns:a16="http://schemas.microsoft.com/office/drawing/2014/main" id="{49C1B7A9-234E-CCC2-45B6-9EDCCBDB0F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0" y="1718"/>
              <a:ext cx="470" cy="96"/>
            </a:xfrm>
            <a:custGeom>
              <a:avLst/>
              <a:gdLst>
                <a:gd name="T0" fmla="*/ 0 w 470"/>
                <a:gd name="T1" fmla="*/ 0 h 96"/>
                <a:gd name="T2" fmla="*/ 106 w 470"/>
                <a:gd name="T3" fmla="*/ 54 h 96"/>
                <a:gd name="T4" fmla="*/ 152 w 470"/>
                <a:gd name="T5" fmla="*/ 44 h 96"/>
                <a:gd name="T6" fmla="*/ 270 w 470"/>
                <a:gd name="T7" fmla="*/ 90 h 96"/>
                <a:gd name="T8" fmla="*/ 344 w 470"/>
                <a:gd name="T9" fmla="*/ 68 h 96"/>
                <a:gd name="T10" fmla="*/ 470 w 470"/>
                <a:gd name="T11" fmla="*/ 96 h 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0"/>
                <a:gd name="T19" fmla="*/ 0 h 96"/>
                <a:gd name="T20" fmla="*/ 470 w 470"/>
                <a:gd name="T21" fmla="*/ 96 h 9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0" h="96">
                  <a:moveTo>
                    <a:pt x="0" y="0"/>
                  </a:moveTo>
                  <a:lnTo>
                    <a:pt x="106" y="54"/>
                  </a:lnTo>
                  <a:lnTo>
                    <a:pt x="152" y="44"/>
                  </a:lnTo>
                  <a:lnTo>
                    <a:pt x="270" y="90"/>
                  </a:lnTo>
                  <a:lnTo>
                    <a:pt x="344" y="68"/>
                  </a:lnTo>
                  <a:lnTo>
                    <a:pt x="470" y="96"/>
                  </a:lnTo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49" name="Freeform 394">
              <a:extLst>
                <a:ext uri="{FF2B5EF4-FFF2-40B4-BE49-F238E27FC236}">
                  <a16:creationId xmlns:a16="http://schemas.microsoft.com/office/drawing/2014/main" id="{AA6D6D79-AFF7-82C4-B514-99B857F75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8" y="1650"/>
              <a:ext cx="330" cy="248"/>
            </a:xfrm>
            <a:custGeom>
              <a:avLst/>
              <a:gdLst>
                <a:gd name="T0" fmla="*/ 0 w 330"/>
                <a:gd name="T1" fmla="*/ 0 h 248"/>
                <a:gd name="T2" fmla="*/ 68 w 330"/>
                <a:gd name="T3" fmla="*/ 46 h 248"/>
                <a:gd name="T4" fmla="*/ 78 w 330"/>
                <a:gd name="T5" fmla="*/ 110 h 248"/>
                <a:gd name="T6" fmla="*/ 192 w 330"/>
                <a:gd name="T7" fmla="*/ 156 h 248"/>
                <a:gd name="T8" fmla="*/ 196 w 330"/>
                <a:gd name="T9" fmla="*/ 202 h 248"/>
                <a:gd name="T10" fmla="*/ 330 w 330"/>
                <a:gd name="T11" fmla="*/ 248 h 2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0"/>
                <a:gd name="T19" fmla="*/ 0 h 248"/>
                <a:gd name="T20" fmla="*/ 330 w 330"/>
                <a:gd name="T21" fmla="*/ 248 h 2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0" h="248">
                  <a:moveTo>
                    <a:pt x="0" y="0"/>
                  </a:moveTo>
                  <a:lnTo>
                    <a:pt x="68" y="46"/>
                  </a:lnTo>
                  <a:lnTo>
                    <a:pt x="78" y="110"/>
                  </a:lnTo>
                  <a:lnTo>
                    <a:pt x="192" y="156"/>
                  </a:lnTo>
                  <a:lnTo>
                    <a:pt x="196" y="202"/>
                  </a:lnTo>
                  <a:lnTo>
                    <a:pt x="330" y="248"/>
                  </a:lnTo>
                </a:path>
              </a:pathLst>
            </a:cu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0" name="Rectangle 395">
              <a:extLst>
                <a:ext uri="{FF2B5EF4-FFF2-40B4-BE49-F238E27FC236}">
                  <a16:creationId xmlns:a16="http://schemas.microsoft.com/office/drawing/2014/main" id="{24052C0E-D5F6-13E8-25C6-2A865FFE07D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511052">
              <a:off x="1448" y="1748"/>
              <a:ext cx="95" cy="58"/>
            </a:xfrm>
            <a:prstGeom prst="rect">
              <a:avLst/>
            </a:prstGeom>
            <a:solidFill>
              <a:schemeClr val="accent1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1" name="Freeform 396">
              <a:extLst>
                <a:ext uri="{FF2B5EF4-FFF2-40B4-BE49-F238E27FC236}">
                  <a16:creationId xmlns:a16="http://schemas.microsoft.com/office/drawing/2014/main" id="{F626E292-429F-88C0-D46C-7AE132AEE0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0" y="1168"/>
              <a:ext cx="456" cy="110"/>
            </a:xfrm>
            <a:custGeom>
              <a:avLst/>
              <a:gdLst>
                <a:gd name="T0" fmla="*/ 0 w 456"/>
                <a:gd name="T1" fmla="*/ 110 h 110"/>
                <a:gd name="T2" fmla="*/ 80 w 456"/>
                <a:gd name="T3" fmla="*/ 70 h 110"/>
                <a:gd name="T4" fmla="*/ 136 w 456"/>
                <a:gd name="T5" fmla="*/ 68 h 110"/>
                <a:gd name="T6" fmla="*/ 296 w 456"/>
                <a:gd name="T7" fmla="*/ 2 h 110"/>
                <a:gd name="T8" fmla="*/ 348 w 456"/>
                <a:gd name="T9" fmla="*/ 22 h 110"/>
                <a:gd name="T10" fmla="*/ 456 w 456"/>
                <a:gd name="T11" fmla="*/ 0 h 1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56"/>
                <a:gd name="T19" fmla="*/ 0 h 110"/>
                <a:gd name="T20" fmla="*/ 456 w 456"/>
                <a:gd name="T21" fmla="*/ 110 h 1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56" h="110">
                  <a:moveTo>
                    <a:pt x="0" y="110"/>
                  </a:moveTo>
                  <a:lnTo>
                    <a:pt x="80" y="70"/>
                  </a:lnTo>
                  <a:lnTo>
                    <a:pt x="136" y="68"/>
                  </a:lnTo>
                  <a:lnTo>
                    <a:pt x="296" y="2"/>
                  </a:lnTo>
                  <a:lnTo>
                    <a:pt x="348" y="22"/>
                  </a:lnTo>
                  <a:lnTo>
                    <a:pt x="456" y="0"/>
                  </a:lnTo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2" name="Freeform 397">
              <a:extLst>
                <a:ext uri="{FF2B5EF4-FFF2-40B4-BE49-F238E27FC236}">
                  <a16:creationId xmlns:a16="http://schemas.microsoft.com/office/drawing/2014/main" id="{B0237E1E-4AB1-304C-DA01-BF1FC58D57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106"/>
              <a:ext cx="322" cy="204"/>
            </a:xfrm>
            <a:custGeom>
              <a:avLst/>
              <a:gdLst>
                <a:gd name="T0" fmla="*/ 0 w 322"/>
                <a:gd name="T1" fmla="*/ 204 h 204"/>
                <a:gd name="T2" fmla="*/ 58 w 322"/>
                <a:gd name="T3" fmla="*/ 164 h 204"/>
                <a:gd name="T4" fmla="*/ 58 w 322"/>
                <a:gd name="T5" fmla="*/ 130 h 204"/>
                <a:gd name="T6" fmla="*/ 218 w 322"/>
                <a:gd name="T7" fmla="*/ 66 h 204"/>
                <a:gd name="T8" fmla="*/ 222 w 322"/>
                <a:gd name="T9" fmla="*/ 30 h 204"/>
                <a:gd name="T10" fmla="*/ 322 w 322"/>
                <a:gd name="T11" fmla="*/ 0 h 2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22"/>
                <a:gd name="T19" fmla="*/ 0 h 204"/>
                <a:gd name="T20" fmla="*/ 322 w 322"/>
                <a:gd name="T21" fmla="*/ 204 h 20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22" h="204">
                  <a:moveTo>
                    <a:pt x="0" y="204"/>
                  </a:moveTo>
                  <a:lnTo>
                    <a:pt x="58" y="164"/>
                  </a:lnTo>
                  <a:lnTo>
                    <a:pt x="58" y="130"/>
                  </a:lnTo>
                  <a:lnTo>
                    <a:pt x="218" y="66"/>
                  </a:lnTo>
                  <a:lnTo>
                    <a:pt x="222" y="30"/>
                  </a:lnTo>
                  <a:lnTo>
                    <a:pt x="322" y="0"/>
                  </a:lnTo>
                </a:path>
              </a:pathLst>
            </a:cu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3" name="Rectangle 398">
              <a:extLst>
                <a:ext uri="{FF2B5EF4-FFF2-40B4-BE49-F238E27FC236}">
                  <a16:creationId xmlns:a16="http://schemas.microsoft.com/office/drawing/2014/main" id="{A9A9931A-33A9-F8A5-1B2B-041A2D71D9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277282">
              <a:off x="1486" y="1170"/>
              <a:ext cx="95" cy="58"/>
            </a:xfrm>
            <a:prstGeom prst="rect">
              <a:avLst/>
            </a:prstGeom>
            <a:solidFill>
              <a:schemeClr val="accent1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4" name="Freeform 399">
              <a:extLst>
                <a:ext uri="{FF2B5EF4-FFF2-40B4-BE49-F238E27FC236}">
                  <a16:creationId xmlns:a16="http://schemas.microsoft.com/office/drawing/2014/main" id="{FD617EA0-C061-69C9-3CDA-D158ACB801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4" y="1107"/>
              <a:ext cx="316" cy="197"/>
            </a:xfrm>
            <a:custGeom>
              <a:avLst/>
              <a:gdLst>
                <a:gd name="T0" fmla="*/ 0 w 316"/>
                <a:gd name="T1" fmla="*/ 0 h 197"/>
                <a:gd name="T2" fmla="*/ 75 w 316"/>
                <a:gd name="T3" fmla="*/ 24 h 197"/>
                <a:gd name="T4" fmla="*/ 87 w 316"/>
                <a:gd name="T5" fmla="*/ 57 h 197"/>
                <a:gd name="T6" fmla="*/ 264 w 316"/>
                <a:gd name="T7" fmla="*/ 125 h 197"/>
                <a:gd name="T8" fmla="*/ 262 w 316"/>
                <a:gd name="T9" fmla="*/ 164 h 197"/>
                <a:gd name="T10" fmla="*/ 316 w 316"/>
                <a:gd name="T11" fmla="*/ 197 h 1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16"/>
                <a:gd name="T19" fmla="*/ 0 h 197"/>
                <a:gd name="T20" fmla="*/ 316 w 316"/>
                <a:gd name="T21" fmla="*/ 197 h 1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16" h="197">
                  <a:moveTo>
                    <a:pt x="0" y="0"/>
                  </a:moveTo>
                  <a:lnTo>
                    <a:pt x="75" y="24"/>
                  </a:lnTo>
                  <a:lnTo>
                    <a:pt x="87" y="57"/>
                  </a:lnTo>
                  <a:lnTo>
                    <a:pt x="264" y="125"/>
                  </a:lnTo>
                  <a:lnTo>
                    <a:pt x="262" y="164"/>
                  </a:lnTo>
                  <a:lnTo>
                    <a:pt x="316" y="197"/>
                  </a:lnTo>
                </a:path>
              </a:pathLst>
            </a:custGeom>
            <a:noFill/>
            <a:ln w="2857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5" name="Freeform 400">
              <a:extLst>
                <a:ext uri="{FF2B5EF4-FFF2-40B4-BE49-F238E27FC236}">
                  <a16:creationId xmlns:a16="http://schemas.microsoft.com/office/drawing/2014/main" id="{369A05E5-B4BC-8C3C-B99F-950541F34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2" y="1715"/>
              <a:ext cx="448" cy="100"/>
            </a:xfrm>
            <a:custGeom>
              <a:avLst/>
              <a:gdLst>
                <a:gd name="T0" fmla="*/ 0 w 448"/>
                <a:gd name="T1" fmla="*/ 110 h 99"/>
                <a:gd name="T2" fmla="*/ 93 w 448"/>
                <a:gd name="T3" fmla="*/ 91 h 99"/>
                <a:gd name="T4" fmla="*/ 141 w 448"/>
                <a:gd name="T5" fmla="*/ 118 h 99"/>
                <a:gd name="T6" fmla="*/ 304 w 448"/>
                <a:gd name="T7" fmla="*/ 33 h 99"/>
                <a:gd name="T8" fmla="*/ 354 w 448"/>
                <a:gd name="T9" fmla="*/ 70 h 99"/>
                <a:gd name="T10" fmla="*/ 448 w 448"/>
                <a:gd name="T11" fmla="*/ 0 h 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8"/>
                <a:gd name="T19" fmla="*/ 0 h 99"/>
                <a:gd name="T20" fmla="*/ 448 w 448"/>
                <a:gd name="T21" fmla="*/ 99 h 9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8" h="99">
                  <a:moveTo>
                    <a:pt x="0" y="91"/>
                  </a:moveTo>
                  <a:lnTo>
                    <a:pt x="93" y="72"/>
                  </a:lnTo>
                  <a:lnTo>
                    <a:pt x="141" y="99"/>
                  </a:lnTo>
                  <a:lnTo>
                    <a:pt x="304" y="33"/>
                  </a:lnTo>
                  <a:lnTo>
                    <a:pt x="354" y="51"/>
                  </a:lnTo>
                  <a:lnTo>
                    <a:pt x="448" y="0"/>
                  </a:lnTo>
                </a:path>
              </a:pathLst>
            </a:cu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6" name="Freeform 401">
              <a:extLst>
                <a:ext uri="{FF2B5EF4-FFF2-40B4-BE49-F238E27FC236}">
                  <a16:creationId xmlns:a16="http://schemas.microsoft.com/office/drawing/2014/main" id="{4DEDCAFF-8F15-8FC1-AFD9-25624F68A3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7" y="1166"/>
              <a:ext cx="449" cy="101"/>
            </a:xfrm>
            <a:custGeom>
              <a:avLst/>
              <a:gdLst>
                <a:gd name="T0" fmla="*/ 0 w 450"/>
                <a:gd name="T1" fmla="*/ 0 h 96"/>
                <a:gd name="T2" fmla="*/ 84 w 450"/>
                <a:gd name="T3" fmla="*/ 47 h 96"/>
                <a:gd name="T4" fmla="*/ 147 w 450"/>
                <a:gd name="T5" fmla="*/ 0 h 96"/>
                <a:gd name="T6" fmla="*/ 300 w 450"/>
                <a:gd name="T7" fmla="*/ 173 h 96"/>
                <a:gd name="T8" fmla="*/ 360 w 450"/>
                <a:gd name="T9" fmla="*/ 148 h 96"/>
                <a:gd name="T10" fmla="*/ 431 w 450"/>
                <a:gd name="T11" fmla="*/ 252 h 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50"/>
                <a:gd name="T19" fmla="*/ 0 h 96"/>
                <a:gd name="T20" fmla="*/ 450 w 450"/>
                <a:gd name="T21" fmla="*/ 96 h 9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50" h="96">
                  <a:moveTo>
                    <a:pt x="0" y="0"/>
                  </a:moveTo>
                  <a:lnTo>
                    <a:pt x="84" y="19"/>
                  </a:lnTo>
                  <a:lnTo>
                    <a:pt x="147" y="0"/>
                  </a:lnTo>
                  <a:lnTo>
                    <a:pt x="319" y="66"/>
                  </a:lnTo>
                  <a:lnTo>
                    <a:pt x="379" y="57"/>
                  </a:lnTo>
                  <a:lnTo>
                    <a:pt x="450" y="96"/>
                  </a:lnTo>
                </a:path>
              </a:pathLst>
            </a:cu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7" name="Rectangle 402">
              <a:extLst>
                <a:ext uri="{FF2B5EF4-FFF2-40B4-BE49-F238E27FC236}">
                  <a16:creationId xmlns:a16="http://schemas.microsoft.com/office/drawing/2014/main" id="{D69BD0A7-F635-45CE-E414-F54E7ADFD51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511052">
              <a:off x="4265" y="1169"/>
              <a:ext cx="95" cy="58"/>
            </a:xfrm>
            <a:prstGeom prst="rect">
              <a:avLst/>
            </a:prstGeom>
            <a:solidFill>
              <a:schemeClr val="accent1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8" name="Oval 403">
              <a:extLst>
                <a:ext uri="{FF2B5EF4-FFF2-40B4-BE49-F238E27FC236}">
                  <a16:creationId xmlns:a16="http://schemas.microsoft.com/office/drawing/2014/main" id="{C776FB5E-B94B-E836-E721-0160E1D0571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3880">
              <a:off x="3053" y="1994"/>
              <a:ext cx="144" cy="8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59" name="AutoShape 404">
              <a:extLst>
                <a:ext uri="{FF2B5EF4-FFF2-40B4-BE49-F238E27FC236}">
                  <a16:creationId xmlns:a16="http://schemas.microsoft.com/office/drawing/2014/main" id="{290193D8-7B3C-86EC-12B8-53A460E41CF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45893">
              <a:off x="3089" y="2005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0" name="Oval 405">
              <a:extLst>
                <a:ext uri="{FF2B5EF4-FFF2-40B4-BE49-F238E27FC236}">
                  <a16:creationId xmlns:a16="http://schemas.microsoft.com/office/drawing/2014/main" id="{3C23B57E-838B-37C7-8ECA-5ACB46EDE2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05518">
              <a:off x="3048" y="1905"/>
              <a:ext cx="144" cy="80"/>
            </a:xfrm>
            <a:prstGeom prst="ellips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1" name="AutoShape 406">
              <a:extLst>
                <a:ext uri="{FF2B5EF4-FFF2-40B4-BE49-F238E27FC236}">
                  <a16:creationId xmlns:a16="http://schemas.microsoft.com/office/drawing/2014/main" id="{05323354-6D9C-5014-CE41-41720BF9311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3504">
              <a:off x="3084" y="1912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2" name="Oval 407">
              <a:extLst>
                <a:ext uri="{FF2B5EF4-FFF2-40B4-BE49-F238E27FC236}">
                  <a16:creationId xmlns:a16="http://schemas.microsoft.com/office/drawing/2014/main" id="{6D5FD7FB-E494-B116-FAA9-8997F2C636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05518">
              <a:off x="2639" y="1992"/>
              <a:ext cx="144" cy="80"/>
            </a:xfrm>
            <a:prstGeom prst="ellips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3" name="AutoShape 408">
              <a:extLst>
                <a:ext uri="{FF2B5EF4-FFF2-40B4-BE49-F238E27FC236}">
                  <a16:creationId xmlns:a16="http://schemas.microsoft.com/office/drawing/2014/main" id="{FC5FC646-EEDB-C78A-425D-4AB8C828D00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3504">
              <a:off x="2675" y="1999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4" name="Oval 409">
              <a:extLst>
                <a:ext uri="{FF2B5EF4-FFF2-40B4-BE49-F238E27FC236}">
                  <a16:creationId xmlns:a16="http://schemas.microsoft.com/office/drawing/2014/main" id="{ADCB8C72-9DF9-CE28-B809-2A0619A10F2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3880">
              <a:off x="2635" y="1903"/>
              <a:ext cx="144" cy="8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5" name="AutoShape 410">
              <a:extLst>
                <a:ext uri="{FF2B5EF4-FFF2-40B4-BE49-F238E27FC236}">
                  <a16:creationId xmlns:a16="http://schemas.microsoft.com/office/drawing/2014/main" id="{92D13753-3640-08E8-AFCF-CDC78B69E72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45893">
              <a:off x="2671" y="1914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6" name="Oval 411">
              <a:extLst>
                <a:ext uri="{FF2B5EF4-FFF2-40B4-BE49-F238E27FC236}">
                  <a16:creationId xmlns:a16="http://schemas.microsoft.com/office/drawing/2014/main" id="{113D26E8-1D71-0810-32AE-60642B8432F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4006">
              <a:off x="1642" y="1768"/>
              <a:ext cx="144" cy="8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7" name="AutoShape 412">
              <a:extLst>
                <a:ext uri="{FF2B5EF4-FFF2-40B4-BE49-F238E27FC236}">
                  <a16:creationId xmlns:a16="http://schemas.microsoft.com/office/drawing/2014/main" id="{77747C1F-57FE-BC2E-9ADA-C96D5A21FEC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66021">
              <a:off x="1677" y="1780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8" name="Oval 413">
              <a:extLst>
                <a:ext uri="{FF2B5EF4-FFF2-40B4-BE49-F238E27FC236}">
                  <a16:creationId xmlns:a16="http://schemas.microsoft.com/office/drawing/2014/main" id="{BBF12FA4-68FF-C398-EABE-C724B6D1777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50912">
              <a:off x="1570" y="1842"/>
              <a:ext cx="144" cy="80"/>
            </a:xfrm>
            <a:prstGeom prst="ellips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69" name="AutoShape 414">
              <a:extLst>
                <a:ext uri="{FF2B5EF4-FFF2-40B4-BE49-F238E27FC236}">
                  <a16:creationId xmlns:a16="http://schemas.microsoft.com/office/drawing/2014/main" id="{016913C4-919A-A056-33BD-9D70C0C209E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202926">
              <a:off x="1607" y="1851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0" name="Oval 415">
              <a:extLst>
                <a:ext uri="{FF2B5EF4-FFF2-40B4-BE49-F238E27FC236}">
                  <a16:creationId xmlns:a16="http://schemas.microsoft.com/office/drawing/2014/main" id="{9886EFCA-ED0F-2D56-4695-A5F3F0AA385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911330">
              <a:off x="1287" y="1606"/>
              <a:ext cx="144" cy="80"/>
            </a:xfrm>
            <a:prstGeom prst="ellips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1" name="AutoShape 416">
              <a:extLst>
                <a:ext uri="{FF2B5EF4-FFF2-40B4-BE49-F238E27FC236}">
                  <a16:creationId xmlns:a16="http://schemas.microsoft.com/office/drawing/2014/main" id="{E3428F72-46E1-9FD3-4174-A7EF5C229C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63342">
              <a:off x="1324" y="1617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2" name="Oval 417">
              <a:extLst>
                <a:ext uri="{FF2B5EF4-FFF2-40B4-BE49-F238E27FC236}">
                  <a16:creationId xmlns:a16="http://schemas.microsoft.com/office/drawing/2014/main" id="{989FC8F8-6FF8-2B98-6489-0D2B2CEB5B0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594986">
              <a:off x="1224" y="1676"/>
              <a:ext cx="144" cy="8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3" name="AutoShape 418">
              <a:extLst>
                <a:ext uri="{FF2B5EF4-FFF2-40B4-BE49-F238E27FC236}">
                  <a16:creationId xmlns:a16="http://schemas.microsoft.com/office/drawing/2014/main" id="{71CD6FBA-A33D-D5F2-5CD2-6E601AB6B6C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46998">
              <a:off x="1259" y="1689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4" name="Oval 419">
              <a:extLst>
                <a:ext uri="{FF2B5EF4-FFF2-40B4-BE49-F238E27FC236}">
                  <a16:creationId xmlns:a16="http://schemas.microsoft.com/office/drawing/2014/main" id="{D8EB6AF6-5231-6D50-74BD-035B8E584A9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650724">
              <a:off x="1152" y="1299"/>
              <a:ext cx="144" cy="8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5" name="AutoShape 420">
              <a:extLst>
                <a:ext uri="{FF2B5EF4-FFF2-40B4-BE49-F238E27FC236}">
                  <a16:creationId xmlns:a16="http://schemas.microsoft.com/office/drawing/2014/main" id="{D97E58BB-FBDF-1C0C-FCF3-641F00550EC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498712">
              <a:off x="1186" y="1305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6" name="Oval 421">
              <a:extLst>
                <a:ext uri="{FF2B5EF4-FFF2-40B4-BE49-F238E27FC236}">
                  <a16:creationId xmlns:a16="http://schemas.microsoft.com/office/drawing/2014/main" id="{96844CF5-6822-063C-5916-33592012739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719334">
              <a:off x="1248" y="1329"/>
              <a:ext cx="144" cy="80"/>
            </a:xfrm>
            <a:prstGeom prst="ellips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7" name="AutoShape 422">
              <a:extLst>
                <a:ext uri="{FF2B5EF4-FFF2-40B4-BE49-F238E27FC236}">
                  <a16:creationId xmlns:a16="http://schemas.microsoft.com/office/drawing/2014/main" id="{CE20429A-8247-2C42-C798-FEA850483AC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67322">
              <a:off x="1279" y="1333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8" name="Oval 423">
              <a:extLst>
                <a:ext uri="{FF2B5EF4-FFF2-40B4-BE49-F238E27FC236}">
                  <a16:creationId xmlns:a16="http://schemas.microsoft.com/office/drawing/2014/main" id="{BE000F1C-7131-E8F5-84BF-9230EFA01A5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875454">
              <a:off x="4569" y="1603"/>
              <a:ext cx="144" cy="80"/>
            </a:xfrm>
            <a:prstGeom prst="ellips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79" name="AutoShape 424">
              <a:extLst>
                <a:ext uri="{FF2B5EF4-FFF2-40B4-BE49-F238E27FC236}">
                  <a16:creationId xmlns:a16="http://schemas.microsoft.com/office/drawing/2014/main" id="{A412DDE9-5AA2-7ACA-50ED-5FA96CD3366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723441">
              <a:off x="4600" y="1606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0" name="Freeform 425">
              <a:extLst>
                <a:ext uri="{FF2B5EF4-FFF2-40B4-BE49-F238E27FC236}">
                  <a16:creationId xmlns:a16="http://schemas.microsoft.com/office/drawing/2014/main" id="{D59CEBFD-F6FF-9FF7-2591-12777EA534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8" y="2637"/>
              <a:ext cx="177" cy="89"/>
            </a:xfrm>
            <a:custGeom>
              <a:avLst/>
              <a:gdLst>
                <a:gd name="T0" fmla="*/ 177 w 177"/>
                <a:gd name="T1" fmla="*/ 0 h 89"/>
                <a:gd name="T2" fmla="*/ 138 w 177"/>
                <a:gd name="T3" fmla="*/ 44 h 89"/>
                <a:gd name="T4" fmla="*/ 155 w 177"/>
                <a:gd name="T5" fmla="*/ 89 h 89"/>
                <a:gd name="T6" fmla="*/ 0 w 177"/>
                <a:gd name="T7" fmla="*/ 36 h 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7"/>
                <a:gd name="T13" fmla="*/ 0 h 89"/>
                <a:gd name="T14" fmla="*/ 177 w 177"/>
                <a:gd name="T15" fmla="*/ 89 h 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7" h="89">
                  <a:moveTo>
                    <a:pt x="177" y="0"/>
                  </a:moveTo>
                  <a:lnTo>
                    <a:pt x="138" y="44"/>
                  </a:lnTo>
                  <a:lnTo>
                    <a:pt x="155" y="89"/>
                  </a:lnTo>
                  <a:lnTo>
                    <a:pt x="0" y="36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1" name="Line 426">
              <a:extLst>
                <a:ext uri="{FF2B5EF4-FFF2-40B4-BE49-F238E27FC236}">
                  <a16:creationId xmlns:a16="http://schemas.microsoft.com/office/drawing/2014/main" id="{DB646606-0296-A03F-74FD-C45FD18B59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6" y="2496"/>
              <a:ext cx="126" cy="4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427">
              <a:extLst>
                <a:ext uri="{FF2B5EF4-FFF2-40B4-BE49-F238E27FC236}">
                  <a16:creationId xmlns:a16="http://schemas.microsoft.com/office/drawing/2014/main" id="{26F3E034-8EC9-2356-0967-A0F6D44F76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1" y="2522"/>
              <a:ext cx="103" cy="91"/>
            </a:xfrm>
            <a:custGeom>
              <a:avLst/>
              <a:gdLst>
                <a:gd name="T0" fmla="*/ 0 w 103"/>
                <a:gd name="T1" fmla="*/ 67 h 91"/>
                <a:gd name="T2" fmla="*/ 73 w 103"/>
                <a:gd name="T3" fmla="*/ 91 h 91"/>
                <a:gd name="T4" fmla="*/ 103 w 103"/>
                <a:gd name="T5" fmla="*/ 0 h 91"/>
                <a:gd name="T6" fmla="*/ 0 60000 65536"/>
                <a:gd name="T7" fmla="*/ 0 60000 65536"/>
                <a:gd name="T8" fmla="*/ 0 60000 65536"/>
                <a:gd name="T9" fmla="*/ 0 w 103"/>
                <a:gd name="T10" fmla="*/ 0 h 91"/>
                <a:gd name="T11" fmla="*/ 103 w 103"/>
                <a:gd name="T12" fmla="*/ 91 h 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3" h="91">
                  <a:moveTo>
                    <a:pt x="0" y="67"/>
                  </a:moveTo>
                  <a:lnTo>
                    <a:pt x="73" y="91"/>
                  </a:lnTo>
                  <a:lnTo>
                    <a:pt x="103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3" name="Freeform 428">
              <a:extLst>
                <a:ext uri="{FF2B5EF4-FFF2-40B4-BE49-F238E27FC236}">
                  <a16:creationId xmlns:a16="http://schemas.microsoft.com/office/drawing/2014/main" id="{F12F0E0D-67EA-BF6F-07F1-34F25CE06BB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6" y="2610"/>
              <a:ext cx="51" cy="168"/>
            </a:xfrm>
            <a:custGeom>
              <a:avLst/>
              <a:gdLst>
                <a:gd name="T0" fmla="*/ 9 w 54"/>
                <a:gd name="T1" fmla="*/ 0 h 168"/>
                <a:gd name="T2" fmla="*/ 20 w 54"/>
                <a:gd name="T3" fmla="*/ 54 h 168"/>
                <a:gd name="T4" fmla="*/ 0 w 54"/>
                <a:gd name="T5" fmla="*/ 168 h 168"/>
                <a:gd name="T6" fmla="*/ 0 60000 65536"/>
                <a:gd name="T7" fmla="*/ 0 60000 65536"/>
                <a:gd name="T8" fmla="*/ 0 60000 65536"/>
                <a:gd name="T9" fmla="*/ 0 w 54"/>
                <a:gd name="T10" fmla="*/ 0 h 168"/>
                <a:gd name="T11" fmla="*/ 54 w 54"/>
                <a:gd name="T12" fmla="*/ 168 h 1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4" h="168">
                  <a:moveTo>
                    <a:pt x="9" y="0"/>
                  </a:moveTo>
                  <a:lnTo>
                    <a:pt x="54" y="54"/>
                  </a:lnTo>
                  <a:lnTo>
                    <a:pt x="0" y="168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4" name="Oval 429">
              <a:extLst>
                <a:ext uri="{FF2B5EF4-FFF2-40B4-BE49-F238E27FC236}">
                  <a16:creationId xmlns:a16="http://schemas.microsoft.com/office/drawing/2014/main" id="{09B462E6-55A4-6FDB-1FBB-C2AA7785F0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5" y="2595"/>
              <a:ext cx="203" cy="10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5" name="Freeform 430">
              <a:extLst>
                <a:ext uri="{FF2B5EF4-FFF2-40B4-BE49-F238E27FC236}">
                  <a16:creationId xmlns:a16="http://schemas.microsoft.com/office/drawing/2014/main" id="{69A94D41-C22E-027F-B7E3-1A4A550A3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3" y="2325"/>
              <a:ext cx="243" cy="378"/>
            </a:xfrm>
            <a:custGeom>
              <a:avLst/>
              <a:gdLst>
                <a:gd name="T0" fmla="*/ 243 w 243"/>
                <a:gd name="T1" fmla="*/ 378 h 378"/>
                <a:gd name="T2" fmla="*/ 90 w 243"/>
                <a:gd name="T3" fmla="*/ 252 h 378"/>
                <a:gd name="T4" fmla="*/ 42 w 243"/>
                <a:gd name="T5" fmla="*/ 180 h 378"/>
                <a:gd name="T6" fmla="*/ 0 w 243"/>
                <a:gd name="T7" fmla="*/ 0 h 37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3"/>
                <a:gd name="T13" fmla="*/ 0 h 378"/>
                <a:gd name="T14" fmla="*/ 243 w 243"/>
                <a:gd name="T15" fmla="*/ 378 h 37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3" h="378">
                  <a:moveTo>
                    <a:pt x="243" y="378"/>
                  </a:moveTo>
                  <a:lnTo>
                    <a:pt x="90" y="252"/>
                  </a:lnTo>
                  <a:lnTo>
                    <a:pt x="42" y="18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6" name="Rectangle 431">
              <a:extLst>
                <a:ext uri="{FF2B5EF4-FFF2-40B4-BE49-F238E27FC236}">
                  <a16:creationId xmlns:a16="http://schemas.microsoft.com/office/drawing/2014/main" id="{48C0F7E7-2D97-70CE-3614-E15554A4B99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7844">
              <a:off x="1170" y="2537"/>
              <a:ext cx="114" cy="6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7" name="Rectangle 432">
              <a:extLst>
                <a:ext uri="{FF2B5EF4-FFF2-40B4-BE49-F238E27FC236}">
                  <a16:creationId xmlns:a16="http://schemas.microsoft.com/office/drawing/2014/main" id="{B78EF321-0478-3A2E-011E-054FD3E6B13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7844">
              <a:off x="1204" y="2443"/>
              <a:ext cx="114" cy="6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8" name="Rectangle 433">
              <a:extLst>
                <a:ext uri="{FF2B5EF4-FFF2-40B4-BE49-F238E27FC236}">
                  <a16:creationId xmlns:a16="http://schemas.microsoft.com/office/drawing/2014/main" id="{BF13E696-97CE-8364-BDD8-61CDB084FAD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7844">
              <a:off x="1429" y="2574"/>
              <a:ext cx="428" cy="6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89" name="Rectangle 434">
              <a:extLst>
                <a:ext uri="{FF2B5EF4-FFF2-40B4-BE49-F238E27FC236}">
                  <a16:creationId xmlns:a16="http://schemas.microsoft.com/office/drawing/2014/main" id="{C5089AA3-4326-63AA-8524-6C9027C3A6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2592"/>
              <a:ext cx="66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>
                  <a:latin typeface="Times New Roman" charset="0"/>
                </a:rPr>
                <a:t>Pol. H</a:t>
              </a:r>
              <a:r>
                <a:rPr lang="en-US" sz="2400" baseline="30000">
                  <a:latin typeface="Times New Roman" charset="0"/>
                </a:rPr>
                <a:t>-</a:t>
              </a:r>
              <a:r>
                <a:rPr lang="en-US" sz="1400">
                  <a:latin typeface="Times New Roman" charset="0"/>
                </a:rPr>
                <a:t> Source</a:t>
              </a:r>
            </a:p>
          </p:txBody>
        </p:sp>
        <p:sp>
          <p:nvSpPr>
            <p:cNvPr id="90" name="Oval 439">
              <a:extLst>
                <a:ext uri="{FF2B5EF4-FFF2-40B4-BE49-F238E27FC236}">
                  <a16:creationId xmlns:a16="http://schemas.microsoft.com/office/drawing/2014/main" id="{41960D88-17E6-6A84-DF72-80B58A6BAD5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76702">
              <a:off x="3109" y="2913"/>
              <a:ext cx="48" cy="48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91" name="Line 440">
              <a:extLst>
                <a:ext uri="{FF2B5EF4-FFF2-40B4-BE49-F238E27FC236}">
                  <a16:creationId xmlns:a16="http://schemas.microsoft.com/office/drawing/2014/main" id="{B72C5BEE-0226-57D7-DC82-7303EA04725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2676702">
              <a:off x="3170" y="2923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Line 441">
              <a:extLst>
                <a:ext uri="{FF2B5EF4-FFF2-40B4-BE49-F238E27FC236}">
                  <a16:creationId xmlns:a16="http://schemas.microsoft.com/office/drawing/2014/main" id="{66A07849-6780-8987-616E-7A02558E64D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2676702">
              <a:off x="3195" y="2922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Line 442">
              <a:extLst>
                <a:ext uri="{FF2B5EF4-FFF2-40B4-BE49-F238E27FC236}">
                  <a16:creationId xmlns:a16="http://schemas.microsoft.com/office/drawing/2014/main" id="{59031015-26FD-CBEF-24F7-734C7D71552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-2723298">
              <a:off x="3129" y="2878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Line 443">
              <a:extLst>
                <a:ext uri="{FF2B5EF4-FFF2-40B4-BE49-F238E27FC236}">
                  <a16:creationId xmlns:a16="http://schemas.microsoft.com/office/drawing/2014/main" id="{4AEDB0AC-F408-36AA-0CA0-BC3AA9097BB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-2723298">
              <a:off x="3129" y="2853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Oval 444">
              <a:extLst>
                <a:ext uri="{FF2B5EF4-FFF2-40B4-BE49-F238E27FC236}">
                  <a16:creationId xmlns:a16="http://schemas.microsoft.com/office/drawing/2014/main" id="{9B3EE301-003A-AFFF-79E8-3496BA71B5D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6499683">
              <a:off x="2045" y="2734"/>
              <a:ext cx="48" cy="48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96" name="Line 445">
              <a:extLst>
                <a:ext uri="{FF2B5EF4-FFF2-40B4-BE49-F238E27FC236}">
                  <a16:creationId xmlns:a16="http://schemas.microsoft.com/office/drawing/2014/main" id="{5957CAC6-9AC6-8748-614D-6C4BED9D3C2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6499683">
              <a:off x="2080" y="2788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Line 446">
              <a:extLst>
                <a:ext uri="{FF2B5EF4-FFF2-40B4-BE49-F238E27FC236}">
                  <a16:creationId xmlns:a16="http://schemas.microsoft.com/office/drawing/2014/main" id="{035C9129-3CF6-3BF8-83F6-934FEC694E5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6499683">
              <a:off x="2092" y="2811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Line 447">
              <a:extLst>
                <a:ext uri="{FF2B5EF4-FFF2-40B4-BE49-F238E27FC236}">
                  <a16:creationId xmlns:a16="http://schemas.microsoft.com/office/drawing/2014/main" id="{5812DFD0-A485-809F-6D81-24AD750B057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1099684">
              <a:off x="2102" y="2732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Line 448">
              <a:extLst>
                <a:ext uri="{FF2B5EF4-FFF2-40B4-BE49-F238E27FC236}">
                  <a16:creationId xmlns:a16="http://schemas.microsoft.com/office/drawing/2014/main" id="{47C72D40-A84D-4D9B-A8EF-E2175C0312D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1099684">
              <a:off x="2125" y="2721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Oval 449">
              <a:extLst>
                <a:ext uri="{FF2B5EF4-FFF2-40B4-BE49-F238E27FC236}">
                  <a16:creationId xmlns:a16="http://schemas.microsoft.com/office/drawing/2014/main" id="{E3594671-7FFD-58CB-D487-6983E5C06E0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3107" y="1015"/>
              <a:ext cx="48" cy="48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01" name="Line 450">
              <a:extLst>
                <a:ext uri="{FF2B5EF4-FFF2-40B4-BE49-F238E27FC236}">
                  <a16:creationId xmlns:a16="http://schemas.microsoft.com/office/drawing/2014/main" id="{B041F94B-11AB-47F9-56BA-83724FBA2A8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>
              <a:off x="3155" y="1060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Line 451">
              <a:extLst>
                <a:ext uri="{FF2B5EF4-FFF2-40B4-BE49-F238E27FC236}">
                  <a16:creationId xmlns:a16="http://schemas.microsoft.com/office/drawing/2014/main" id="{2EE69B67-9DFD-BBE6-BB13-7DAC889E72C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5400000">
              <a:off x="3173" y="1078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Line 452">
              <a:extLst>
                <a:ext uri="{FF2B5EF4-FFF2-40B4-BE49-F238E27FC236}">
                  <a16:creationId xmlns:a16="http://schemas.microsoft.com/office/drawing/2014/main" id="{77D74A73-CC85-E1AF-54B2-7DB0BF1A421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158" y="1000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Line 453">
              <a:extLst>
                <a:ext uri="{FF2B5EF4-FFF2-40B4-BE49-F238E27FC236}">
                  <a16:creationId xmlns:a16="http://schemas.microsoft.com/office/drawing/2014/main" id="{485A663F-F540-688D-32E5-EF77376DFEF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176" y="982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Oval 454">
              <a:extLst>
                <a:ext uri="{FF2B5EF4-FFF2-40B4-BE49-F238E27FC236}">
                  <a16:creationId xmlns:a16="http://schemas.microsoft.com/office/drawing/2014/main" id="{EECA21B7-7D11-1DD9-65FE-654FB3542F5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093" y="944"/>
              <a:ext cx="48" cy="48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06" name="Line 455">
              <a:extLst>
                <a:ext uri="{FF2B5EF4-FFF2-40B4-BE49-F238E27FC236}">
                  <a16:creationId xmlns:a16="http://schemas.microsoft.com/office/drawing/2014/main" id="{F084F44F-FC64-3E35-4168-E4B551B1A04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-5400000">
              <a:off x="3069" y="923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Line 456">
              <a:extLst>
                <a:ext uri="{FF2B5EF4-FFF2-40B4-BE49-F238E27FC236}">
                  <a16:creationId xmlns:a16="http://schemas.microsoft.com/office/drawing/2014/main" id="{570941EB-7101-03F5-78EE-C2F8E4C9212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10800000">
              <a:off x="3066" y="983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Line 457">
              <a:extLst>
                <a:ext uri="{FF2B5EF4-FFF2-40B4-BE49-F238E27FC236}">
                  <a16:creationId xmlns:a16="http://schemas.microsoft.com/office/drawing/2014/main" id="{57A6C411-B28C-B435-2F91-784C1B63A40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10800000">
              <a:off x="3048" y="1001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Rectangle 458">
              <a:extLst>
                <a:ext uri="{FF2B5EF4-FFF2-40B4-BE49-F238E27FC236}">
                  <a16:creationId xmlns:a16="http://schemas.microsoft.com/office/drawing/2014/main" id="{E97183DA-3281-0DEF-65B1-01B197C50A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8" y="2784"/>
              <a:ext cx="977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>
                  <a:latin typeface="Times New Roman" charset="0"/>
                </a:rPr>
                <a:t>200 MeV Polarimeter</a:t>
              </a:r>
            </a:p>
          </p:txBody>
        </p:sp>
        <p:sp>
          <p:nvSpPr>
            <p:cNvPr id="110" name="Rectangle 459">
              <a:extLst>
                <a:ext uri="{FF2B5EF4-FFF2-40B4-BE49-F238E27FC236}">
                  <a16:creationId xmlns:a16="http://schemas.microsoft.com/office/drawing/2014/main" id="{2F020B64-99DB-10F9-6F69-8FE38AE4580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32973">
              <a:off x="2188" y="2889"/>
              <a:ext cx="95" cy="58"/>
            </a:xfrm>
            <a:prstGeom prst="rect">
              <a:avLst/>
            </a:prstGeom>
            <a:solidFill>
              <a:srgbClr val="33CC33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11" name="Line 460">
              <a:extLst>
                <a:ext uri="{FF2B5EF4-FFF2-40B4-BE49-F238E27FC236}">
                  <a16:creationId xmlns:a16="http://schemas.microsoft.com/office/drawing/2014/main" id="{BBCD2398-8461-5450-AE36-50C366B94D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76" y="2784"/>
              <a:ext cx="192" cy="2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Oval 461">
              <a:extLst>
                <a:ext uri="{FF2B5EF4-FFF2-40B4-BE49-F238E27FC236}">
                  <a16:creationId xmlns:a16="http://schemas.microsoft.com/office/drawing/2014/main" id="{F6198B3D-5441-F517-65DD-380EE5FD25A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0306">
              <a:off x="2888" y="973"/>
              <a:ext cx="48" cy="48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grpSp>
          <p:nvGrpSpPr>
            <p:cNvPr id="113" name="Group 462">
              <a:extLst>
                <a:ext uri="{FF2B5EF4-FFF2-40B4-BE49-F238E27FC236}">
                  <a16:creationId xmlns:a16="http://schemas.microsoft.com/office/drawing/2014/main" id="{89A6668F-2B9F-42EC-3965-739DD0CCDA55}"/>
                </a:ext>
              </a:extLst>
            </p:cNvPr>
            <p:cNvGrpSpPr>
              <a:grpSpLocks/>
            </p:cNvGrpSpPr>
            <p:nvPr/>
          </p:nvGrpSpPr>
          <p:grpSpPr bwMode="auto">
            <a:xfrm rot="2700306">
              <a:off x="2893" y="1037"/>
              <a:ext cx="41" cy="41"/>
              <a:chOff x="3936" y="1517"/>
              <a:chExt cx="41" cy="41"/>
            </a:xfrm>
          </p:grpSpPr>
          <p:sp>
            <p:nvSpPr>
              <p:cNvPr id="146" name="Line 463">
                <a:extLst>
                  <a:ext uri="{FF2B5EF4-FFF2-40B4-BE49-F238E27FC236}">
                    <a16:creationId xmlns:a16="http://schemas.microsoft.com/office/drawing/2014/main" id="{DD9A7F4C-2ADF-7A0D-CA51-8EDF969E37B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rot="5400000">
                <a:off x="3936" y="1517"/>
                <a:ext cx="23" cy="23"/>
              </a:xfrm>
              <a:prstGeom prst="line">
                <a:avLst/>
              </a:prstGeom>
              <a:noFill/>
              <a:ln w="9525">
                <a:solidFill>
                  <a:srgbClr val="CC00CC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Line 464">
                <a:extLst>
                  <a:ext uri="{FF2B5EF4-FFF2-40B4-BE49-F238E27FC236}">
                    <a16:creationId xmlns:a16="http://schemas.microsoft.com/office/drawing/2014/main" id="{5A357CA0-A5DD-4A60-A3F9-B194F8063FD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rot="5400000">
                <a:off x="3954" y="1535"/>
                <a:ext cx="23" cy="23"/>
              </a:xfrm>
              <a:prstGeom prst="line">
                <a:avLst/>
              </a:prstGeom>
              <a:noFill/>
              <a:ln w="9525">
                <a:solidFill>
                  <a:srgbClr val="CC00CC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14" name="Group 465">
              <a:extLst>
                <a:ext uri="{FF2B5EF4-FFF2-40B4-BE49-F238E27FC236}">
                  <a16:creationId xmlns:a16="http://schemas.microsoft.com/office/drawing/2014/main" id="{6B83E10C-1F41-08BA-124F-1A398B3E814D}"/>
                </a:ext>
              </a:extLst>
            </p:cNvPr>
            <p:cNvGrpSpPr>
              <a:grpSpLocks/>
            </p:cNvGrpSpPr>
            <p:nvPr/>
          </p:nvGrpSpPr>
          <p:grpSpPr bwMode="auto">
            <a:xfrm rot="2700306">
              <a:off x="2894" y="922"/>
              <a:ext cx="41" cy="41"/>
              <a:chOff x="3936" y="1517"/>
              <a:chExt cx="41" cy="41"/>
            </a:xfrm>
          </p:grpSpPr>
          <p:sp>
            <p:nvSpPr>
              <p:cNvPr id="144" name="Line 466">
                <a:extLst>
                  <a:ext uri="{FF2B5EF4-FFF2-40B4-BE49-F238E27FC236}">
                    <a16:creationId xmlns:a16="http://schemas.microsoft.com/office/drawing/2014/main" id="{D036A852-EF79-8A96-19E6-B0CD2F07955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rot="5400000">
                <a:off x="3936" y="1517"/>
                <a:ext cx="23" cy="23"/>
              </a:xfrm>
              <a:prstGeom prst="line">
                <a:avLst/>
              </a:prstGeom>
              <a:noFill/>
              <a:ln w="9525">
                <a:solidFill>
                  <a:srgbClr val="CC00CC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Line 467">
                <a:extLst>
                  <a:ext uri="{FF2B5EF4-FFF2-40B4-BE49-F238E27FC236}">
                    <a16:creationId xmlns:a16="http://schemas.microsoft.com/office/drawing/2014/main" id="{5D57977D-A8A2-5627-1652-F1B77F18C0D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rot="5400000">
                <a:off x="3954" y="1535"/>
                <a:ext cx="23" cy="23"/>
              </a:xfrm>
              <a:prstGeom prst="line">
                <a:avLst/>
              </a:prstGeom>
              <a:noFill/>
              <a:ln w="9525">
                <a:solidFill>
                  <a:srgbClr val="CC00CC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15" name="Oval 470">
              <a:extLst>
                <a:ext uri="{FF2B5EF4-FFF2-40B4-BE49-F238E27FC236}">
                  <a16:creationId xmlns:a16="http://schemas.microsoft.com/office/drawing/2014/main" id="{D4B159DA-CC75-4659-F9B8-6A3DF03CB0A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845359">
              <a:off x="2973" y="2978"/>
              <a:ext cx="48" cy="48"/>
            </a:xfrm>
            <a:prstGeom prst="ellips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16" name="Line 471">
              <a:extLst>
                <a:ext uri="{FF2B5EF4-FFF2-40B4-BE49-F238E27FC236}">
                  <a16:creationId xmlns:a16="http://schemas.microsoft.com/office/drawing/2014/main" id="{6765935F-096D-B2B8-FC02-E4C607E5BC1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3845359">
              <a:off x="3032" y="3004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Line 472">
              <a:extLst>
                <a:ext uri="{FF2B5EF4-FFF2-40B4-BE49-F238E27FC236}">
                  <a16:creationId xmlns:a16="http://schemas.microsoft.com/office/drawing/2014/main" id="{8806B457-D3EE-6B01-58C0-9E7BBE5EC6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3845359">
              <a:off x="3056" y="3013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Line 473">
              <a:extLst>
                <a:ext uri="{FF2B5EF4-FFF2-40B4-BE49-F238E27FC236}">
                  <a16:creationId xmlns:a16="http://schemas.microsoft.com/office/drawing/2014/main" id="{C9A1E88B-1AED-911B-6EDC-3681DE19CC1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-1554641">
              <a:off x="3009" y="2949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Line 474">
              <a:extLst>
                <a:ext uri="{FF2B5EF4-FFF2-40B4-BE49-F238E27FC236}">
                  <a16:creationId xmlns:a16="http://schemas.microsoft.com/office/drawing/2014/main" id="{A0853BDA-227E-7D14-1F57-C50DCCD115D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-1554641">
              <a:off x="3017" y="2925"/>
              <a:ext cx="23" cy="23"/>
            </a:xfrm>
            <a:prstGeom prst="line">
              <a:avLst/>
            </a:prstGeom>
            <a:noFill/>
            <a:ln w="952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Oval 475">
              <a:extLst>
                <a:ext uri="{FF2B5EF4-FFF2-40B4-BE49-F238E27FC236}">
                  <a16:creationId xmlns:a16="http://schemas.microsoft.com/office/drawing/2014/main" id="{4CDB3CB0-A4B1-CA12-D41B-8A6D12276BD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33776">
              <a:off x="2299" y="2949"/>
              <a:ext cx="144" cy="80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21" name="AutoShape 476">
              <a:extLst>
                <a:ext uri="{FF2B5EF4-FFF2-40B4-BE49-F238E27FC236}">
                  <a16:creationId xmlns:a16="http://schemas.microsoft.com/office/drawing/2014/main" id="{E8C34DD9-8615-3D85-2E93-71B08CC034D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88525">
              <a:off x="2326" y="2947"/>
              <a:ext cx="83" cy="58"/>
            </a:xfrm>
            <a:prstGeom prst="curvedDownArrow">
              <a:avLst>
                <a:gd name="adj1" fmla="val 39035"/>
                <a:gd name="adj2" fmla="val 67656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22" name="Oval 477">
              <a:extLst>
                <a:ext uri="{FF2B5EF4-FFF2-40B4-BE49-F238E27FC236}">
                  <a16:creationId xmlns:a16="http://schemas.microsoft.com/office/drawing/2014/main" id="{A0B8C171-717D-E83F-2FF0-3DE2A82DE13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38710">
              <a:off x="3108" y="2700"/>
              <a:ext cx="144" cy="80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23" name="AutoShape 478">
              <a:extLst>
                <a:ext uri="{FF2B5EF4-FFF2-40B4-BE49-F238E27FC236}">
                  <a16:creationId xmlns:a16="http://schemas.microsoft.com/office/drawing/2014/main" id="{C6B75076-46AA-AB06-FD89-AC7BF93E757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90724">
              <a:off x="3143" y="2715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24" name="Text Box 479">
              <a:extLst>
                <a:ext uri="{FF2B5EF4-FFF2-40B4-BE49-F238E27FC236}">
                  <a16:creationId xmlns:a16="http://schemas.microsoft.com/office/drawing/2014/main" id="{2C20F252-46F0-4566-80D6-AAD28F7863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0" y="2562"/>
              <a:ext cx="840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400" b="1">
                  <a:solidFill>
                    <a:schemeClr val="folHlink"/>
                  </a:solidFill>
                  <a:latin typeface="Times New Roman" charset="0"/>
                </a:rPr>
                <a:t>Helical Partial </a:t>
              </a:r>
            </a:p>
            <a:p>
              <a:r>
                <a:rPr lang="en-US" sz="1400" b="1">
                  <a:solidFill>
                    <a:schemeClr val="folHlink"/>
                  </a:solidFill>
                  <a:latin typeface="Times New Roman" charset="0"/>
                </a:rPr>
                <a:t>Siberian Snake</a:t>
              </a:r>
            </a:p>
          </p:txBody>
        </p:sp>
        <p:sp>
          <p:nvSpPr>
            <p:cNvPr id="125" name="Line 480">
              <a:extLst>
                <a:ext uri="{FF2B5EF4-FFF2-40B4-BE49-F238E27FC236}">
                  <a16:creationId xmlns:a16="http://schemas.microsoft.com/office/drawing/2014/main" id="{A14DBDBD-AB01-E200-3464-CF4594C6FD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49" y="2679"/>
              <a:ext cx="139" cy="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Text Box 481">
              <a:extLst>
                <a:ext uri="{FF2B5EF4-FFF2-40B4-BE49-F238E27FC236}">
                  <a16:creationId xmlns:a16="http://schemas.microsoft.com/office/drawing/2014/main" id="{6D373F50-75A3-4BA6-2F28-987CAE26E4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2064"/>
              <a:ext cx="1294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400">
                  <a:latin typeface="Times New Roman" charset="0"/>
                </a:rPr>
                <a:t>Spin Rotators</a:t>
              </a:r>
            </a:p>
            <a:p>
              <a:pPr algn="ctr"/>
              <a:r>
                <a:rPr lang="en-US" sz="1400">
                  <a:latin typeface="Times New Roman" charset="0"/>
                </a:rPr>
                <a:t>(longitudinal polarization)</a:t>
              </a:r>
            </a:p>
          </p:txBody>
        </p:sp>
        <p:sp>
          <p:nvSpPr>
            <p:cNvPr id="127" name="Rectangle 482">
              <a:extLst>
                <a:ext uri="{FF2B5EF4-FFF2-40B4-BE49-F238E27FC236}">
                  <a16:creationId xmlns:a16="http://schemas.microsoft.com/office/drawing/2014/main" id="{6DB8EDB0-3446-EAE7-AB7B-2224E6B2D79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213039">
              <a:off x="4296" y="1755"/>
              <a:ext cx="95" cy="58"/>
            </a:xfrm>
            <a:prstGeom prst="rect">
              <a:avLst/>
            </a:prstGeom>
            <a:solidFill>
              <a:srgbClr val="33CC33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28" name="Text Box 483">
              <a:extLst>
                <a:ext uri="{FF2B5EF4-FFF2-40B4-BE49-F238E27FC236}">
                  <a16:creationId xmlns:a16="http://schemas.microsoft.com/office/drawing/2014/main" id="{1AAA7D1C-8439-6282-22A0-50B5A4C6C7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48" y="632"/>
              <a:ext cx="1140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400" dirty="0">
                  <a:latin typeface="Times New Roman" charset="0"/>
                </a:rPr>
                <a:t>2 Siberian Snakes/ring</a:t>
              </a:r>
            </a:p>
          </p:txBody>
        </p:sp>
        <p:sp>
          <p:nvSpPr>
            <p:cNvPr id="129" name="AutoShape 489">
              <a:extLst>
                <a:ext uri="{FF2B5EF4-FFF2-40B4-BE49-F238E27FC236}">
                  <a16:creationId xmlns:a16="http://schemas.microsoft.com/office/drawing/2014/main" id="{654111E7-4676-0AC0-57DF-AD86D3F1214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29997">
              <a:off x="4480" y="1572"/>
              <a:ext cx="83" cy="58"/>
            </a:xfrm>
            <a:prstGeom prst="curvedDownArrow">
              <a:avLst>
                <a:gd name="adj1" fmla="val 28621"/>
                <a:gd name="adj2" fmla="val 57241"/>
                <a:gd name="adj3" fmla="val 42009"/>
              </a:avLst>
            </a:prstGeom>
            <a:solidFill>
              <a:srgbClr val="FFFFFF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Calibri" charset="0"/>
              </a:endParaRPr>
            </a:p>
          </p:txBody>
        </p:sp>
        <p:sp>
          <p:nvSpPr>
            <p:cNvPr id="130" name="Text Box 497">
              <a:extLst>
                <a:ext uri="{FF2B5EF4-FFF2-40B4-BE49-F238E27FC236}">
                  <a16:creationId xmlns:a16="http://schemas.microsoft.com/office/drawing/2014/main" id="{8FBC3BC9-6B40-EF43-432C-2F77A18F54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1872"/>
              <a:ext cx="1294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400" dirty="0">
                  <a:latin typeface="Times New Roman" charset="0"/>
                </a:rPr>
                <a:t>Spin Rotators</a:t>
              </a:r>
            </a:p>
            <a:p>
              <a:pPr algn="ctr"/>
              <a:r>
                <a:rPr lang="en-US" sz="1400" dirty="0">
                  <a:latin typeface="Times New Roman" charset="0"/>
                </a:rPr>
                <a:t>(longitudinal polarization)</a:t>
              </a:r>
            </a:p>
          </p:txBody>
        </p:sp>
        <p:sp>
          <p:nvSpPr>
            <p:cNvPr id="131" name="Line 498">
              <a:extLst>
                <a:ext uri="{FF2B5EF4-FFF2-40B4-BE49-F238E27FC236}">
                  <a16:creationId xmlns:a16="http://schemas.microsoft.com/office/drawing/2014/main" id="{3E015D87-E658-8683-D13D-120E941690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96" y="1728"/>
              <a:ext cx="54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Line 499">
              <a:extLst>
                <a:ext uri="{FF2B5EF4-FFF2-40B4-BE49-F238E27FC236}">
                  <a16:creationId xmlns:a16="http://schemas.microsoft.com/office/drawing/2014/main" id="{29D97429-F740-BA73-20F9-FE21A86CB0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0" y="1872"/>
              <a:ext cx="144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Text Box 500">
              <a:extLst>
                <a:ext uri="{FF2B5EF4-FFF2-40B4-BE49-F238E27FC236}">
                  <a16:creationId xmlns:a16="http://schemas.microsoft.com/office/drawing/2014/main" id="{473AB0B6-6AFD-774B-4FBC-F6EB9D42B4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40" y="3168"/>
              <a:ext cx="101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400" b="1">
                  <a:solidFill>
                    <a:schemeClr val="bg1"/>
                  </a:solidFill>
                  <a:latin typeface="Times New Roman" charset="0"/>
                </a:rPr>
                <a:t>Strong AGS Snake</a:t>
              </a:r>
            </a:p>
          </p:txBody>
        </p:sp>
        <p:sp>
          <p:nvSpPr>
            <p:cNvPr id="134" name="Rectangle 501">
              <a:extLst>
                <a:ext uri="{FF2B5EF4-FFF2-40B4-BE49-F238E27FC236}">
                  <a16:creationId xmlns:a16="http://schemas.microsoft.com/office/drawing/2014/main" id="{DC96E730-E249-32CD-44AA-2F4D778D2B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1200"/>
              <a:ext cx="1021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>
                  <a:latin typeface="Times New Roman" charset="0"/>
                </a:rPr>
                <a:t>RHIC pC Polarimeters</a:t>
              </a:r>
            </a:p>
          </p:txBody>
        </p:sp>
        <p:sp>
          <p:nvSpPr>
            <p:cNvPr id="135" name="Rectangle 502">
              <a:extLst>
                <a:ext uri="{FF2B5EF4-FFF2-40B4-BE49-F238E27FC236}">
                  <a16:creationId xmlns:a16="http://schemas.microsoft.com/office/drawing/2014/main" id="{81F92B52-252A-8FB2-0ADA-96889128DB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1152"/>
              <a:ext cx="136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 b="1">
                  <a:solidFill>
                    <a:schemeClr val="folHlink"/>
                  </a:solidFill>
                  <a:latin typeface="Times New Roman" charset="0"/>
                </a:rPr>
                <a:t>Absolute Polarimeter (H jet)</a:t>
              </a:r>
            </a:p>
          </p:txBody>
        </p:sp>
        <p:sp>
          <p:nvSpPr>
            <p:cNvPr id="136" name="Line 504">
              <a:extLst>
                <a:ext uri="{FF2B5EF4-FFF2-40B4-BE49-F238E27FC236}">
                  <a16:creationId xmlns:a16="http://schemas.microsoft.com/office/drawing/2014/main" id="{5B6C2514-67E3-921D-312C-0656F253FA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84" y="1008"/>
              <a:ext cx="9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Line 505">
              <a:extLst>
                <a:ext uri="{FF2B5EF4-FFF2-40B4-BE49-F238E27FC236}">
                  <a16:creationId xmlns:a16="http://schemas.microsoft.com/office/drawing/2014/main" id="{40118203-E63E-4AB2-B4AE-EFDC314430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16" y="1104"/>
              <a:ext cx="144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Rectangle 506">
              <a:extLst>
                <a:ext uri="{FF2B5EF4-FFF2-40B4-BE49-F238E27FC236}">
                  <a16:creationId xmlns:a16="http://schemas.microsoft.com/office/drawing/2014/main" id="{9E329309-AE26-134F-7F8A-44179BFF14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" y="1760"/>
              <a:ext cx="277" cy="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 b="1" i="1" u="sng" dirty="0">
                  <a:latin typeface="Times New Roman" charset="0"/>
                </a:rPr>
                <a:t>STAR</a:t>
              </a:r>
              <a:endParaRPr lang="en-US" sz="2400" dirty="0">
                <a:latin typeface="Times New Roman" charset="0"/>
              </a:endParaRPr>
            </a:p>
          </p:txBody>
        </p:sp>
        <p:sp>
          <p:nvSpPr>
            <p:cNvPr id="139" name="Rectangle 509">
              <a:extLst>
                <a:ext uri="{FF2B5EF4-FFF2-40B4-BE49-F238E27FC236}">
                  <a16:creationId xmlns:a16="http://schemas.microsoft.com/office/drawing/2014/main" id="{12514BD5-6209-581C-A2FB-A408246A34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2" y="2976"/>
              <a:ext cx="782" cy="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1400" dirty="0">
                  <a:latin typeface="Times New Roman" charset="0"/>
                </a:rPr>
                <a:t>AGS Polarimeter</a:t>
              </a:r>
            </a:p>
          </p:txBody>
        </p:sp>
        <p:sp>
          <p:nvSpPr>
            <p:cNvPr id="140" name="Text Box 510">
              <a:extLst>
                <a:ext uri="{FF2B5EF4-FFF2-40B4-BE49-F238E27FC236}">
                  <a16:creationId xmlns:a16="http://schemas.microsoft.com/office/drawing/2014/main" id="{83AEEE46-BD28-64B9-74E5-7C56854E56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8" y="816"/>
              <a:ext cx="68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400" b="1">
                  <a:solidFill>
                    <a:srgbClr val="663300"/>
                  </a:solidFill>
                  <a:latin typeface="Times New Roman" charset="0"/>
                </a:rPr>
                <a:t>Spin flipper</a:t>
              </a:r>
            </a:p>
          </p:txBody>
        </p:sp>
        <p:sp>
          <p:nvSpPr>
            <p:cNvPr id="141" name="Line 511">
              <a:extLst>
                <a:ext uri="{FF2B5EF4-FFF2-40B4-BE49-F238E27FC236}">
                  <a16:creationId xmlns:a16="http://schemas.microsoft.com/office/drawing/2014/main" id="{5A300CF3-8012-80C0-9B38-2C1AA1784C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36" y="1008"/>
              <a:ext cx="4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Line 512">
              <a:extLst>
                <a:ext uri="{FF2B5EF4-FFF2-40B4-BE49-F238E27FC236}">
                  <a16:creationId xmlns:a16="http://schemas.microsoft.com/office/drawing/2014/main" id="{9FE8A1C0-0BC8-4B3E-9287-9B2BA4D7FE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6" y="2064"/>
              <a:ext cx="33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Line 513">
              <a:extLst>
                <a:ext uri="{FF2B5EF4-FFF2-40B4-BE49-F238E27FC236}">
                  <a16:creationId xmlns:a16="http://schemas.microsoft.com/office/drawing/2014/main" id="{940F3C4F-EBF2-11B3-3084-52B01727F2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20" y="2064"/>
              <a:ext cx="4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52" name="Table 151">
            <a:extLst>
              <a:ext uri="{FF2B5EF4-FFF2-40B4-BE49-F238E27FC236}">
                <a16:creationId xmlns:a16="http://schemas.microsoft.com/office/drawing/2014/main" id="{8F21B896-67F2-7683-BB78-BF3DB1A6094F}"/>
              </a:ext>
            </a:extLst>
          </p:cNvPr>
          <p:cNvGraphicFramePr>
            <a:graphicFrameLocks noGrp="1"/>
          </p:cNvGraphicFramePr>
          <p:nvPr/>
        </p:nvGraphicFramePr>
        <p:xfrm>
          <a:off x="299845" y="868284"/>
          <a:ext cx="5781121" cy="247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347">
                  <a:extLst>
                    <a:ext uri="{9D8B030D-6E8A-4147-A177-3AD203B41FA5}">
                      <a16:colId xmlns:a16="http://schemas.microsoft.com/office/drawing/2014/main" val="4204005720"/>
                    </a:ext>
                  </a:extLst>
                </a:gridCol>
                <a:gridCol w="1375758">
                  <a:extLst>
                    <a:ext uri="{9D8B030D-6E8A-4147-A177-3AD203B41FA5}">
                      <a16:colId xmlns:a16="http://schemas.microsoft.com/office/drawing/2014/main" val="1972124884"/>
                    </a:ext>
                  </a:extLst>
                </a:gridCol>
                <a:gridCol w="1638469">
                  <a:extLst>
                    <a:ext uri="{9D8B030D-6E8A-4147-A177-3AD203B41FA5}">
                      <a16:colId xmlns:a16="http://schemas.microsoft.com/office/drawing/2014/main" val="2170908918"/>
                    </a:ext>
                  </a:extLst>
                </a:gridCol>
                <a:gridCol w="1463547">
                  <a:extLst>
                    <a:ext uri="{9D8B030D-6E8A-4147-A177-3AD203B41FA5}">
                      <a16:colId xmlns:a16="http://schemas.microsoft.com/office/drawing/2014/main" val="14386223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Max Energy</a:t>
                      </a:r>
                    </a:p>
                    <a:p>
                      <a:r>
                        <a:rPr lang="en-US" sz="1600" dirty="0"/>
                        <a:t>[GeV]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Pol. At Max Energy [%]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66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aseline="0" dirty="0"/>
                        <a:t>Source</a:t>
                      </a:r>
                    </a:p>
                    <a:p>
                      <a:r>
                        <a:rPr lang="en-US" sz="1600" baseline="0" dirty="0"/>
                        <a:t>+Linac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82-84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134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Booster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2.5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~80-84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7844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AGS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23.8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67-70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p-Carbon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43273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RHIC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255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55-60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Jet, full store avg*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430243"/>
                  </a:ext>
                </a:extLst>
              </a:tr>
            </a:tbl>
          </a:graphicData>
        </a:graphic>
      </p:graphicFrame>
      <p:graphicFrame>
        <p:nvGraphicFramePr>
          <p:cNvPr id="153" name="Table 152">
            <a:extLst>
              <a:ext uri="{FF2B5EF4-FFF2-40B4-BE49-F238E27FC236}">
                <a16:creationId xmlns:a16="http://schemas.microsoft.com/office/drawing/2014/main" id="{671A7071-597F-8E75-6ABA-3AF49E6D33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947793"/>
              </p:ext>
            </p:extLst>
          </p:nvPr>
        </p:nvGraphicFramePr>
        <p:xfrm>
          <a:off x="712571" y="4033936"/>
          <a:ext cx="4225801" cy="165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833">
                  <a:extLst>
                    <a:ext uri="{9D8B030D-6E8A-4147-A177-3AD203B41FA5}">
                      <a16:colId xmlns:a16="http://schemas.microsoft.com/office/drawing/2014/main" val="4204005720"/>
                    </a:ext>
                  </a:extLst>
                </a:gridCol>
                <a:gridCol w="2631968">
                  <a:extLst>
                    <a:ext uri="{9D8B030D-6E8A-4147-A177-3AD203B41FA5}">
                      <a16:colId xmlns:a16="http://schemas.microsoft.com/office/drawing/2014/main" val="19721248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Relative Ramp Polarization Loss</a:t>
                      </a:r>
                    </a:p>
                    <a:p>
                      <a:r>
                        <a:rPr lang="en-US" dirty="0"/>
                        <a:t> (Run 17, full run avg)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66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17 %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43273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RHIC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430243"/>
                  </a:ext>
                </a:extLst>
              </a:tr>
            </a:tbl>
          </a:graphicData>
        </a:graphic>
      </p:graphicFrame>
      <p:sp>
        <p:nvSpPr>
          <p:cNvPr id="154" name="TextBox 153">
            <a:extLst>
              <a:ext uri="{FF2B5EF4-FFF2-40B4-BE49-F238E27FC236}">
                <a16:creationId xmlns:a16="http://schemas.microsoft.com/office/drawing/2014/main" id="{FC6AD8B6-A205-F8C6-537F-8A7957A48FDA}"/>
              </a:ext>
            </a:extLst>
          </p:cNvPr>
          <p:cNvSpPr txBox="1"/>
          <p:nvPr/>
        </p:nvSpPr>
        <p:spPr>
          <a:xfrm>
            <a:off x="769237" y="3664604"/>
            <a:ext cx="411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Includes both ramp loss and store decay</a:t>
            </a: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E8DD65F1-8228-1E03-9D69-57A903644EBE}"/>
              </a:ext>
            </a:extLst>
          </p:cNvPr>
          <p:cNvSpPr/>
          <p:nvPr/>
        </p:nvSpPr>
        <p:spPr>
          <a:xfrm>
            <a:off x="712571" y="4922300"/>
            <a:ext cx="2718279" cy="370703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45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4D94C-936F-DB9B-A504-6AD8571C0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80817"/>
            <a:ext cx="11049000" cy="1325563"/>
          </a:xfrm>
        </p:spPr>
        <p:txBody>
          <a:bodyPr/>
          <a:lstStyle/>
          <a:p>
            <a:r>
              <a:rPr lang="en-US" dirty="0"/>
              <a:t>Polarized Protons in the Booster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C5A3A11-71A0-5A10-C7D0-78C6D1879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5784"/>
          <a:stretch>
            <a:fillRect/>
          </a:stretch>
        </p:blipFill>
        <p:spPr>
          <a:xfrm>
            <a:off x="676195" y="1037590"/>
            <a:ext cx="10482320" cy="514956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B2640D-5D76-0E5C-4A49-EC6710DB69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5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7CB939-1756-1C72-B309-7A5726CA31CC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</p:spTree>
    <p:extLst>
      <p:ext uri="{BB962C8B-B14F-4D97-AF65-F5344CB8AC3E}">
        <p14:creationId xmlns:p14="http://schemas.microsoft.com/office/powerpoint/2010/main" val="3827326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F100A-7631-2C67-C715-1DB0E1918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2BCF8-B938-8BA1-64BD-E23A3DE6E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741" y="-163517"/>
            <a:ext cx="11049000" cy="1325563"/>
          </a:xfrm>
        </p:spPr>
        <p:txBody>
          <a:bodyPr/>
          <a:lstStyle/>
          <a:p>
            <a:r>
              <a:rPr lang="en-US" dirty="0"/>
              <a:t>Polarized Protons in the AGS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0E9B6F-1290-6A3B-A7F5-1BC8447DD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6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97FDAA-290E-FE6E-8692-7496059A1999}"/>
              </a:ext>
            </a:extLst>
          </p:cNvPr>
          <p:cNvSpPr txBox="1"/>
          <p:nvPr/>
        </p:nvSpPr>
        <p:spPr>
          <a:xfrm>
            <a:off x="10349643" y="365125"/>
            <a:ext cx="1676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V. </a:t>
            </a:r>
            <a:r>
              <a:rPr lang="en-US" dirty="0" err="1"/>
              <a:t>Schoefer</a:t>
            </a:r>
            <a:endParaRPr lang="en-US" dirty="0"/>
          </a:p>
        </p:txBody>
      </p:sp>
      <p:pic>
        <p:nvPicPr>
          <p:cNvPr id="6" name="Picture 5" descr="Chart, histogram&#10;&#10;Description automatically generated">
            <a:extLst>
              <a:ext uri="{FF2B5EF4-FFF2-40B4-BE49-F238E27FC236}">
                <a16:creationId xmlns:a16="http://schemas.microsoft.com/office/drawing/2014/main" id="{B22F645D-1523-76CA-2153-670B5DFB2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789" y="962265"/>
            <a:ext cx="6501581" cy="5193792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529BC9F-BAE8-A50E-6F62-9701FFFD1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169" y="756153"/>
            <a:ext cx="4184027" cy="4351338"/>
          </a:xfrm>
        </p:spPr>
        <p:txBody>
          <a:bodyPr>
            <a:normAutofit/>
          </a:bodyPr>
          <a:lstStyle/>
          <a:p>
            <a:r>
              <a:rPr lang="en-US" sz="1500" dirty="0"/>
              <a:t>Frequency of particle motion in the focusing magnets is (mostly) ENERGY INDEPENDENT</a:t>
            </a:r>
          </a:p>
          <a:p>
            <a:endParaRPr lang="en-US" sz="1500" dirty="0"/>
          </a:p>
          <a:p>
            <a:r>
              <a:rPr lang="en-US" sz="1500" dirty="0"/>
              <a:t>Precession frequency of spin motion is in general ENERGY DEPENDENT</a:t>
            </a:r>
          </a:p>
          <a:p>
            <a:endParaRPr lang="en-US" sz="1500" dirty="0"/>
          </a:p>
          <a:p>
            <a:r>
              <a:rPr lang="en-US" sz="1500" dirty="0"/>
              <a:t>If particle samples fields with a frequency equal to the spin precession frequency, depolarization can occur</a:t>
            </a:r>
          </a:p>
          <a:p>
            <a:r>
              <a:rPr lang="en-US" sz="1500" dirty="0"/>
              <a:t>“Snakes”, helical dipoles, help manipulate the spin motion with local rotations to avoid that condition (at the cost of complicated fields/optics distortion)</a:t>
            </a:r>
          </a:p>
          <a:p>
            <a:endParaRPr lang="en-US" sz="1200" dirty="0"/>
          </a:p>
          <a:p>
            <a:pPr lvl="1"/>
            <a:endParaRPr lang="en-US" sz="1100" dirty="0"/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D77DDFE0-71D2-4719-CF78-A8580FD86B4A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E50B032-436B-3B44-99AC-41FE09C4F3A4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35DB17FB-0123-9778-065D-800815038A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78" y="4803470"/>
            <a:ext cx="2684609" cy="1981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FDCC61-2E66-7703-36DB-3C0CE6CA2D94}"/>
              </a:ext>
            </a:extLst>
          </p:cNvPr>
          <p:cNvSpPr txBox="1"/>
          <p:nvPr/>
        </p:nvSpPr>
        <p:spPr>
          <a:xfrm>
            <a:off x="582746" y="5794070"/>
            <a:ext cx="824265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Injection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4C9D01-85DE-2DB9-4A8B-3837D8C65B30}"/>
              </a:ext>
            </a:extLst>
          </p:cNvPr>
          <p:cNvSpPr txBox="1"/>
          <p:nvPr/>
        </p:nvSpPr>
        <p:spPr>
          <a:xfrm>
            <a:off x="2591156" y="4799714"/>
            <a:ext cx="975457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Extraction</a:t>
            </a:r>
          </a:p>
        </p:txBody>
      </p:sp>
      <p:sp>
        <p:nvSpPr>
          <p:cNvPr id="13" name="Right Brace 12">
            <a:extLst>
              <a:ext uri="{FF2B5EF4-FFF2-40B4-BE49-F238E27FC236}">
                <a16:creationId xmlns:a16="http://schemas.microsoft.com/office/drawing/2014/main" id="{73EDDE60-35C7-0195-7678-AD23E1B0FB06}"/>
              </a:ext>
            </a:extLst>
          </p:cNvPr>
          <p:cNvSpPr/>
          <p:nvPr/>
        </p:nvSpPr>
        <p:spPr>
          <a:xfrm>
            <a:off x="10923370" y="1181312"/>
            <a:ext cx="254000" cy="369332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B00642-601C-E093-C6E6-C020A25678C3}"/>
              </a:ext>
            </a:extLst>
          </p:cNvPr>
          <p:cNvSpPr txBox="1"/>
          <p:nvPr/>
        </p:nvSpPr>
        <p:spPr>
          <a:xfrm>
            <a:off x="11245194" y="1202327"/>
            <a:ext cx="89249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Spin tune gap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523C74-0E26-736F-C557-E5D98774B92F}"/>
              </a:ext>
            </a:extLst>
          </p:cNvPr>
          <p:cNvSpPr txBox="1"/>
          <p:nvPr/>
        </p:nvSpPr>
        <p:spPr>
          <a:xfrm>
            <a:off x="8787790" y="2607315"/>
            <a:ext cx="28745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Hor</a:t>
            </a:r>
            <a:r>
              <a:rPr lang="en-US" dirty="0"/>
              <a:t> resonance crossings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099AC2F-2271-BF3F-A0A2-45546760EB50}"/>
              </a:ext>
            </a:extLst>
          </p:cNvPr>
          <p:cNvCxnSpPr>
            <a:cxnSpLocks/>
          </p:cNvCxnSpPr>
          <p:nvPr/>
        </p:nvCxnSpPr>
        <p:spPr>
          <a:xfrm flipH="1">
            <a:off x="8116590" y="2985170"/>
            <a:ext cx="1488472" cy="6604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ight Brace 16">
            <a:extLst>
              <a:ext uri="{FF2B5EF4-FFF2-40B4-BE49-F238E27FC236}">
                <a16:creationId xmlns:a16="http://schemas.microsoft.com/office/drawing/2014/main" id="{EFEEF877-7104-6E99-B531-947A80DC55CE}"/>
              </a:ext>
            </a:extLst>
          </p:cNvPr>
          <p:cNvSpPr/>
          <p:nvPr/>
        </p:nvSpPr>
        <p:spPr>
          <a:xfrm>
            <a:off x="10923370" y="3357621"/>
            <a:ext cx="254000" cy="370603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0CDC29-F8B0-FFFC-82CC-19C47C173FA5}"/>
              </a:ext>
            </a:extLst>
          </p:cNvPr>
          <p:cNvSpPr txBox="1"/>
          <p:nvPr/>
        </p:nvSpPr>
        <p:spPr>
          <a:xfrm>
            <a:off x="11177370" y="3235996"/>
            <a:ext cx="89249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Tune</a:t>
            </a:r>
          </a:p>
          <a:p>
            <a:pPr algn="ctr"/>
            <a:r>
              <a:rPr lang="en-US" dirty="0"/>
              <a:t>jump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162CB73-DFB0-8504-A025-C4D309B50CD6}"/>
              </a:ext>
            </a:extLst>
          </p:cNvPr>
          <p:cNvSpPr txBox="1"/>
          <p:nvPr/>
        </p:nvSpPr>
        <p:spPr>
          <a:xfrm>
            <a:off x="6096000" y="3916950"/>
            <a:ext cx="1204209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/>
              <a:t>(pause tune jump</a:t>
            </a:r>
            <a:br>
              <a:rPr lang="en-US" sz="1000" dirty="0"/>
            </a:br>
            <a:r>
              <a:rPr lang="en-US" sz="1000" dirty="0"/>
              <a:t>near transition)</a:t>
            </a:r>
          </a:p>
        </p:txBody>
      </p:sp>
    </p:spTree>
    <p:extLst>
      <p:ext uri="{BB962C8B-B14F-4D97-AF65-F5344CB8AC3E}">
        <p14:creationId xmlns:p14="http://schemas.microsoft.com/office/powerpoint/2010/main" val="2151782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4057B-82FC-8242-9223-327C6963B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686" y="176280"/>
            <a:ext cx="11049000" cy="460065"/>
          </a:xfrm>
        </p:spPr>
        <p:txBody>
          <a:bodyPr>
            <a:normAutofit fontScale="90000"/>
          </a:bodyPr>
          <a:lstStyle/>
          <a:p>
            <a:r>
              <a:rPr lang="en-US" dirty="0"/>
              <a:t>Resonance compensation via coupling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74F564-7BEA-8049-8800-354C2213E6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7</a:t>
            </a:fld>
            <a:endParaRPr 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AE27C81-9D03-2547-86E7-65EF5F82EDDD}"/>
                  </a:ext>
                </a:extLst>
              </p:cNvPr>
              <p:cNvSpPr txBox="1"/>
              <p:nvPr/>
            </p:nvSpPr>
            <p:spPr>
              <a:xfrm>
                <a:off x="1114798" y="2064370"/>
                <a:ext cx="3337280" cy="57342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l-GR" sz="3200" i="0" dirty="0" smtClean="0"/>
                      <m:t>ν</m:t>
                    </m:r>
                    <m:r>
                      <m:rPr>
                        <m:nor/>
                      </m:rPr>
                      <a:rPr lang="en-US" sz="3200" i="0" baseline="-25000" dirty="0" smtClean="0"/>
                      <m:t>s</m:t>
                    </m:r>
                  </m:oMath>
                </a14:m>
                <a:r>
                  <a:rPr lang="en-US" sz="3000" dirty="0"/>
                  <a:t> ≅ </a:t>
                </a:r>
                <a:r>
                  <a:rPr lang="en-US" sz="3000" dirty="0" err="1"/>
                  <a:t>Gɣ</a:t>
                </a:r>
                <a:r>
                  <a:rPr lang="en-US" sz="3000" dirty="0"/>
                  <a:t> = N +/-</a:t>
                </a:r>
                <a:r>
                  <a:rPr lang="el-GR" sz="3000" dirty="0"/>
                  <a:t> </a:t>
                </a:r>
                <a:r>
                  <a:rPr lang="en-US" sz="3000" dirty="0" err="1"/>
                  <a:t>Q</a:t>
                </a:r>
                <a:r>
                  <a:rPr lang="en-US" sz="3000" baseline="-25000" dirty="0" err="1"/>
                  <a:t>x</a:t>
                </a:r>
                <a:endParaRPr lang="en-US" sz="30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AE27C81-9D03-2547-86E7-65EF5F82ED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4798" y="2064370"/>
                <a:ext cx="3337280" cy="573427"/>
              </a:xfrm>
              <a:prstGeom prst="rect">
                <a:avLst/>
              </a:prstGeom>
              <a:blipFill>
                <a:blip r:embed="rId2"/>
                <a:stretch>
                  <a:fillRect l="-379" t="-10638" r="-1136" b="-2978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8004FD99-CDAC-1D47-9470-81C5D5DA16E1}"/>
              </a:ext>
            </a:extLst>
          </p:cNvPr>
          <p:cNvSpPr txBox="1"/>
          <p:nvPr/>
        </p:nvSpPr>
        <p:spPr>
          <a:xfrm>
            <a:off x="561031" y="1029717"/>
            <a:ext cx="5959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Depolarizing resonances from partial snakes and </a:t>
            </a:r>
            <a:r>
              <a:rPr lang="en-US" dirty="0" err="1"/>
              <a:t>betatron</a:t>
            </a:r>
            <a:r>
              <a:rPr lang="en-US" dirty="0"/>
              <a:t> coupling have the </a:t>
            </a:r>
            <a:r>
              <a:rPr lang="en-US" dirty="0">
                <a:solidFill>
                  <a:srgbClr val="FF0000"/>
                </a:solidFill>
              </a:rPr>
              <a:t>same frequencies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F39765-B94F-6C43-95AC-9EFE010EA266}"/>
              </a:ext>
            </a:extLst>
          </p:cNvPr>
          <p:cNvSpPr txBox="1"/>
          <p:nvPr/>
        </p:nvSpPr>
        <p:spPr>
          <a:xfrm>
            <a:off x="705936" y="3066042"/>
            <a:ext cx="53900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Every skew quadrupole represents a complex resonance driving term (calculated using SPRINT algorithm)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Place a collection of skew quadrupoles in the ring to cancel the partial snake driving term.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“Just” linear algebra</a:t>
            </a:r>
          </a:p>
        </p:txBody>
      </p:sp>
      <p:pic>
        <p:nvPicPr>
          <p:cNvPr id="15" name="Picture 14" descr="Chart, radar chart&#10;&#10;Description automatically generated">
            <a:extLst>
              <a:ext uri="{FF2B5EF4-FFF2-40B4-BE49-F238E27FC236}">
                <a16:creationId xmlns:a16="http://schemas.microsoft.com/office/drawing/2014/main" id="{FDFDC466-A60D-2644-BAC1-85E062931A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79" t="9787" r="12685"/>
          <a:stretch/>
        </p:blipFill>
        <p:spPr>
          <a:xfrm>
            <a:off x="6687121" y="1676048"/>
            <a:ext cx="4943848" cy="392742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FC7FBE8-42A8-DB4A-A15C-66A1D488BBD6}"/>
              </a:ext>
            </a:extLst>
          </p:cNvPr>
          <p:cNvSpPr txBox="1"/>
          <p:nvPr/>
        </p:nvSpPr>
        <p:spPr>
          <a:xfrm>
            <a:off x="6687121" y="958494"/>
            <a:ext cx="501938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Spin resonance terms from skew quads in AGS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1D342A-4B13-F248-B208-DCA735FE2969}"/>
              </a:ext>
            </a:extLst>
          </p:cNvPr>
          <p:cNvSpPr txBox="1"/>
          <p:nvPr/>
        </p:nvSpPr>
        <p:spPr>
          <a:xfrm>
            <a:off x="10003270" y="1499721"/>
            <a:ext cx="1332416" cy="369332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/>
              <a:t>Gɣ</a:t>
            </a:r>
            <a:r>
              <a:rPr lang="en-US" dirty="0"/>
              <a:t> = 43.72</a:t>
            </a:r>
          </a:p>
        </p:txBody>
      </p:sp>
    </p:spTree>
    <p:extLst>
      <p:ext uri="{BB962C8B-B14F-4D97-AF65-F5344CB8AC3E}">
        <p14:creationId xmlns:p14="http://schemas.microsoft.com/office/powerpoint/2010/main" val="2215739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94F33-937D-C651-AED0-87269CD11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E25DAC-BEC4-803F-023F-F2C4D8792F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8</a:t>
            </a:fld>
            <a:endParaRPr lang="en-US" sz="10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3583742-6C08-104B-81BC-316A230E4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886" y="92520"/>
            <a:ext cx="6660292" cy="587226"/>
          </a:xfrm>
        </p:spPr>
        <p:txBody>
          <a:bodyPr>
            <a:noAutofit/>
          </a:bodyPr>
          <a:lstStyle/>
          <a:p>
            <a:r>
              <a:rPr lang="en-US" sz="2500" dirty="0">
                <a:solidFill>
                  <a:schemeClr val="accent1">
                    <a:lumMod val="75000"/>
                  </a:schemeClr>
                </a:solidFill>
              </a:rPr>
              <a:t>Partial snake resonance suppression with </a:t>
            </a:r>
            <a:r>
              <a:rPr lang="en-US" sz="2500" dirty="0" err="1">
                <a:solidFill>
                  <a:schemeClr val="accent1">
                    <a:lumMod val="75000"/>
                  </a:schemeClr>
                </a:solidFill>
              </a:rPr>
              <a:t>betatron</a:t>
            </a:r>
            <a:r>
              <a:rPr lang="en-US" sz="2500" dirty="0">
                <a:solidFill>
                  <a:schemeClr val="accent1">
                    <a:lumMod val="75000"/>
                  </a:schemeClr>
                </a:solidFill>
              </a:rPr>
              <a:t> coupling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FE1C1D-D6F8-81B0-F41A-0617DE0C51F7}"/>
              </a:ext>
            </a:extLst>
          </p:cNvPr>
          <p:cNvSpPr txBox="1"/>
          <p:nvPr/>
        </p:nvSpPr>
        <p:spPr>
          <a:xfrm>
            <a:off x="500905" y="2638753"/>
            <a:ext cx="56974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BUT:  </a:t>
            </a:r>
          </a:p>
          <a:p>
            <a:r>
              <a:rPr lang="en-US" dirty="0"/>
              <a:t>There are 82 such linear algebra problems to solve</a:t>
            </a:r>
          </a:p>
          <a:p>
            <a:r>
              <a:rPr lang="en-US" dirty="0"/>
              <a:t>AND:</a:t>
            </a:r>
          </a:p>
          <a:p>
            <a:r>
              <a:rPr lang="en-US" dirty="0">
                <a:solidFill>
                  <a:srgbClr val="FF0000"/>
                </a:solidFill>
              </a:rPr>
              <a:t>Phasing between skew quadrupole terms and snake terms varies wildly resonance to resonance</a:t>
            </a:r>
          </a:p>
          <a:p>
            <a:r>
              <a:rPr lang="en-US" dirty="0"/>
              <a:t>AND:</a:t>
            </a:r>
          </a:p>
          <a:p>
            <a:r>
              <a:rPr lang="en-US" dirty="0">
                <a:solidFill>
                  <a:srgbClr val="FF0000"/>
                </a:solidFill>
              </a:rPr>
              <a:t>Correction vectors are frequently parallel, especially near strong vertical intrinsic resonances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We have 15 skew quad ‘knobs’ to form independent corrections at each energy</a:t>
            </a:r>
          </a:p>
          <a:p>
            <a:endParaRPr lang="en-US" dirty="0"/>
          </a:p>
        </p:txBody>
      </p:sp>
      <p:pic>
        <p:nvPicPr>
          <p:cNvPr id="9" name="Picture 8" descr="Chart, scatter chart&#10;&#10;Description automatically generated">
            <a:extLst>
              <a:ext uri="{FF2B5EF4-FFF2-40B4-BE49-F238E27FC236}">
                <a16:creationId xmlns:a16="http://schemas.microsoft.com/office/drawing/2014/main" id="{320297C0-0849-A19A-EC98-EAE2D8E7A3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66"/>
          <a:stretch/>
        </p:blipFill>
        <p:spPr>
          <a:xfrm>
            <a:off x="7154565" y="428124"/>
            <a:ext cx="4118918" cy="5698562"/>
          </a:xfrm>
          <a:prstGeom prst="rect">
            <a:avLst/>
          </a:prstGeom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740E4E-15F3-F9E8-61A3-CC40CD431809}"/>
              </a:ext>
            </a:extLst>
          </p:cNvPr>
          <p:cNvSpPr txBox="1"/>
          <p:nvPr/>
        </p:nvSpPr>
        <p:spPr>
          <a:xfrm>
            <a:off x="7195238" y="159404"/>
            <a:ext cx="4556361" cy="30777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Skew quad correction vectors (last six </a:t>
            </a:r>
            <a:r>
              <a:rPr lang="en-US" sz="1400" dirty="0" err="1"/>
              <a:t>hor</a:t>
            </a:r>
            <a:r>
              <a:rPr lang="en-US" sz="1400" dirty="0"/>
              <a:t> resonances)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F07007-48A0-4E6A-2D39-9F777C266922}"/>
              </a:ext>
            </a:extLst>
          </p:cNvPr>
          <p:cNvSpPr txBox="1"/>
          <p:nvPr/>
        </p:nvSpPr>
        <p:spPr>
          <a:xfrm>
            <a:off x="6416631" y="5934670"/>
            <a:ext cx="58130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i="1" dirty="0"/>
              <a:t>Phase offset chosen so that snake drive term is purely real</a:t>
            </a:r>
          </a:p>
          <a:p>
            <a:r>
              <a:rPr lang="en-US" sz="1500" i="1" dirty="0"/>
              <a:t>Red circle marks the same skew quad in each frame, phase changes rapidly from resonance to resonance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7BB74E-E21E-0D47-5D2E-7D60FD3C2161}"/>
              </a:ext>
            </a:extLst>
          </p:cNvPr>
          <p:cNvSpPr txBox="1"/>
          <p:nvPr/>
        </p:nvSpPr>
        <p:spPr>
          <a:xfrm>
            <a:off x="6096000" y="1427156"/>
            <a:ext cx="5697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4B4F98-CE09-A662-2FF4-B54E1B90555E}"/>
              </a:ext>
            </a:extLst>
          </p:cNvPr>
          <p:cNvSpPr txBox="1"/>
          <p:nvPr/>
        </p:nvSpPr>
        <p:spPr>
          <a:xfrm>
            <a:off x="302209" y="716391"/>
            <a:ext cx="611442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principle minimizing resonance strength (calculated with SPRINT) and coupling (two complex numbers) takes 4 skew quads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ED5BA2E-99FE-BD72-D0E4-1234D68B9D11}"/>
                  </a:ext>
                </a:extLst>
              </p:cNvPr>
              <p:cNvSpPr txBox="1"/>
              <p:nvPr/>
            </p:nvSpPr>
            <p:spPr>
              <a:xfrm>
                <a:off x="1536948" y="1718104"/>
                <a:ext cx="2233432" cy="10817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𝑠𝑘𝑒𝑤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𝜀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𝑟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𝑒𝑎𝑙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𝜀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𝑖𝑚𝑎𝑔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𝑟𝑒𝑎𝑙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𝑖𝑚𝑎𝑔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ED5BA2E-99FE-BD72-D0E4-1234D68B9D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6948" y="1718104"/>
                <a:ext cx="2233432" cy="1081706"/>
              </a:xfrm>
              <a:prstGeom prst="rect">
                <a:avLst/>
              </a:prstGeom>
              <a:blipFill>
                <a:blip r:embed="rId3"/>
                <a:stretch>
                  <a:fillRect l="-1124" b="-58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15293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A0D2EBA-591D-0D41-9C46-2E17C49223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9</a:t>
            </a:fld>
            <a:endParaRPr lang="en-US" sz="1000" dirty="0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3891DE8A-988D-FDA1-A751-D74A3AD84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697" y="56744"/>
            <a:ext cx="11049000" cy="816332"/>
          </a:xfrm>
        </p:spPr>
        <p:txBody>
          <a:bodyPr/>
          <a:lstStyle/>
          <a:p>
            <a:r>
              <a:rPr lang="en-US" dirty="0"/>
              <a:t>Magnets and locations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DD562292-0453-073E-6A63-952A1AD99531}"/>
              </a:ext>
            </a:extLst>
          </p:cNvPr>
          <p:cNvSpPr txBox="1">
            <a:spLocks/>
          </p:cNvSpPr>
          <p:nvPr/>
        </p:nvSpPr>
        <p:spPr>
          <a:xfrm>
            <a:off x="290876" y="782654"/>
            <a:ext cx="6114113" cy="276795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US" sz="1600"/>
              <a:t>A set of </a:t>
            </a:r>
            <a:r>
              <a:rPr lang="en-US" sz="1600">
                <a:solidFill>
                  <a:srgbClr val="FF0000"/>
                </a:solidFill>
              </a:rPr>
              <a:t>15 skew quadrupoles </a:t>
            </a:r>
            <a:r>
              <a:rPr lang="en-US" sz="1600"/>
              <a:t>with integrated skew quadrupole gradient at least 0.2 T meets the physics requirements</a:t>
            </a:r>
          </a:p>
          <a:p>
            <a:pPr marL="742950" lvl="1" indent="-285750"/>
            <a:r>
              <a:rPr lang="en-US" sz="1600"/>
              <a:t>9 placed at narrow locations in the AGS adjacent to sextupoles</a:t>
            </a:r>
          </a:p>
          <a:p>
            <a:pPr marL="742950" lvl="1" indent="-285750"/>
            <a:r>
              <a:rPr lang="en-US" sz="1600"/>
              <a:t>6 locations in longer (mostly empty) straight sections </a:t>
            </a:r>
          </a:p>
          <a:p>
            <a:pPr marL="742950" lvl="1" indent="-285750"/>
            <a:r>
              <a:rPr lang="en-US" sz="1600"/>
              <a:t>Locations determined largely by brute force optimization from the available ~30 locations</a:t>
            </a:r>
          </a:p>
          <a:p>
            <a:pPr marL="457200" lvl="1" indent="0">
              <a:buFont typeface="Arial" panose="020B0604020202020204" pitchFamily="34" charset="0"/>
              <a:buNone/>
            </a:pPr>
            <a:r>
              <a:rPr lang="en-US" sz="1600"/>
              <a:t>Note: At top energy one AGS main magnet causes ~70° of spin precession</a:t>
            </a:r>
          </a:p>
          <a:p>
            <a:pPr marL="1200150" lvl="2" indent="-285750"/>
            <a:r>
              <a:rPr lang="en-US" sz="1600"/>
              <a:t>Geographically close != close in phase</a:t>
            </a:r>
            <a:endParaRPr lang="en-US" sz="1600" dirty="0"/>
          </a:p>
        </p:txBody>
      </p:sp>
      <p:pic>
        <p:nvPicPr>
          <p:cNvPr id="29" name="Picture 28" descr="A picture containing indoor, equipment&#10;&#10;Description automatically generated">
            <a:extLst>
              <a:ext uri="{FF2B5EF4-FFF2-40B4-BE49-F238E27FC236}">
                <a16:creationId xmlns:a16="http://schemas.microsoft.com/office/drawing/2014/main" id="{059651AF-9949-E179-F4D3-C113DEEA3B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722" r="-1850" b="2570"/>
          <a:stretch/>
        </p:blipFill>
        <p:spPr>
          <a:xfrm>
            <a:off x="9435132" y="800896"/>
            <a:ext cx="2723598" cy="2628103"/>
          </a:xfrm>
          <a:prstGeom prst="rect">
            <a:avLst/>
          </a:prstGeom>
        </p:spPr>
      </p:pic>
      <p:pic>
        <p:nvPicPr>
          <p:cNvPr id="30" name="Picture 29" descr="A picture containing indoor, miller&#10;&#10;Description automatically generated">
            <a:extLst>
              <a:ext uri="{FF2B5EF4-FFF2-40B4-BE49-F238E27FC236}">
                <a16:creationId xmlns:a16="http://schemas.microsoft.com/office/drawing/2014/main" id="{CBC0C2A8-7614-623A-5041-F829980CDF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29" t="10697" r="7672" b="26681"/>
          <a:stretch/>
        </p:blipFill>
        <p:spPr>
          <a:xfrm>
            <a:off x="6690255" y="800897"/>
            <a:ext cx="2606158" cy="262810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B2E0CF0-367D-E466-F959-8FA0992EBAE4}"/>
              </a:ext>
            </a:extLst>
          </p:cNvPr>
          <p:cNvSpPr txBox="1"/>
          <p:nvPr/>
        </p:nvSpPr>
        <p:spPr>
          <a:xfrm>
            <a:off x="8701378" y="812191"/>
            <a:ext cx="595035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A10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8A0C5D9-6A5A-EA59-5F44-D4A46364AE4A}"/>
              </a:ext>
            </a:extLst>
          </p:cNvPr>
          <p:cNvSpPr txBox="1"/>
          <p:nvPr/>
        </p:nvSpPr>
        <p:spPr>
          <a:xfrm>
            <a:off x="11522905" y="800896"/>
            <a:ext cx="582211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F07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1AC28-3C73-26E7-C023-D9CBAB472295}"/>
              </a:ext>
            </a:extLst>
          </p:cNvPr>
          <p:cNvSpPr txBox="1"/>
          <p:nvPr/>
        </p:nvSpPr>
        <p:spPr>
          <a:xfrm rot="16200000">
            <a:off x="6588176" y="2793149"/>
            <a:ext cx="8451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Tune kicker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686C8432-3DA1-3E39-7782-6748A5D05F8C}"/>
              </a:ext>
            </a:extLst>
          </p:cNvPr>
          <p:cNvCxnSpPr>
            <a:stCxn id="33" idx="3"/>
          </p:cNvCxnSpPr>
          <p:nvPr/>
        </p:nvCxnSpPr>
        <p:spPr>
          <a:xfrm flipH="1" flipV="1">
            <a:off x="6900530" y="2114948"/>
            <a:ext cx="110198" cy="378760"/>
          </a:xfrm>
          <a:prstGeom prst="straightConnector1">
            <a:avLst/>
          </a:prstGeom>
          <a:ln w="222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6527A751-6DC2-F2EA-9522-774F194A5548}"/>
              </a:ext>
            </a:extLst>
          </p:cNvPr>
          <p:cNvSpPr txBox="1"/>
          <p:nvPr/>
        </p:nvSpPr>
        <p:spPr>
          <a:xfrm rot="16200000">
            <a:off x="9426482" y="2793146"/>
            <a:ext cx="9220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Main magnet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BB485D3-145C-6CFD-3A29-F939F07EA04D}"/>
              </a:ext>
            </a:extLst>
          </p:cNvPr>
          <p:cNvCxnSpPr>
            <a:stCxn id="35" idx="3"/>
          </p:cNvCxnSpPr>
          <p:nvPr/>
        </p:nvCxnSpPr>
        <p:spPr>
          <a:xfrm flipH="1" flipV="1">
            <a:off x="9777308" y="2114948"/>
            <a:ext cx="110198" cy="340285"/>
          </a:xfrm>
          <a:prstGeom prst="straightConnector1">
            <a:avLst/>
          </a:prstGeom>
          <a:ln w="222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8350E6EB-C89C-B9F1-1E6F-C0593EA9D6EF}"/>
              </a:ext>
            </a:extLst>
          </p:cNvPr>
          <p:cNvSpPr txBox="1"/>
          <p:nvPr/>
        </p:nvSpPr>
        <p:spPr>
          <a:xfrm rot="16200000">
            <a:off x="10730953" y="2844865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solidFill>
                  <a:schemeClr val="bg1"/>
                </a:solidFill>
              </a:rPr>
              <a:t>Chrom</a:t>
            </a:r>
            <a:r>
              <a:rPr lang="en-US" sz="1000" dirty="0">
                <a:solidFill>
                  <a:schemeClr val="bg1"/>
                </a:solidFill>
              </a:rPr>
              <a:t> sext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20EB6C21-9610-A82C-BCB4-DB5523CB9018}"/>
              </a:ext>
            </a:extLst>
          </p:cNvPr>
          <p:cNvCxnSpPr>
            <a:cxnSpLocks/>
          </p:cNvCxnSpPr>
          <p:nvPr/>
        </p:nvCxnSpPr>
        <p:spPr>
          <a:xfrm flipV="1">
            <a:off x="11150298" y="2199896"/>
            <a:ext cx="253959" cy="340286"/>
          </a:xfrm>
          <a:prstGeom prst="straightConnector1">
            <a:avLst/>
          </a:prstGeom>
          <a:ln w="222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 descr="Chart, radar chart&#10;&#10;Description automatically generated">
            <a:extLst>
              <a:ext uri="{FF2B5EF4-FFF2-40B4-BE49-F238E27FC236}">
                <a16:creationId xmlns:a16="http://schemas.microsoft.com/office/drawing/2014/main" id="{E5629231-C854-6C23-9191-C9FEE36357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0022" y="3561899"/>
            <a:ext cx="3424992" cy="330739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FAFBE361-525D-2C6D-5CC9-0A8B5B40F8DB}"/>
              </a:ext>
            </a:extLst>
          </p:cNvPr>
          <p:cNvSpPr txBox="1"/>
          <p:nvPr/>
        </p:nvSpPr>
        <p:spPr>
          <a:xfrm>
            <a:off x="8759469" y="3567276"/>
            <a:ext cx="965329" cy="3231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500" dirty="0"/>
              <a:t>AGS ring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7647358-7338-C3B1-F785-B7E3BC0E4DBC}"/>
              </a:ext>
            </a:extLst>
          </p:cNvPr>
          <p:cNvSpPr txBox="1"/>
          <p:nvPr/>
        </p:nvSpPr>
        <p:spPr>
          <a:xfrm>
            <a:off x="9442524" y="5215596"/>
            <a:ext cx="1374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Skew quad locations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5DE13AA-D4C1-1AFA-6985-868FDE7DA8D8}"/>
              </a:ext>
            </a:extLst>
          </p:cNvPr>
          <p:cNvCxnSpPr/>
          <p:nvPr/>
        </p:nvCxnSpPr>
        <p:spPr>
          <a:xfrm flipH="1" flipV="1">
            <a:off x="9282740" y="4956339"/>
            <a:ext cx="188635" cy="5185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AF78309F-DF7D-89DA-345F-807C1CB31681}"/>
              </a:ext>
            </a:extLst>
          </p:cNvPr>
          <p:cNvCxnSpPr>
            <a:cxnSpLocks/>
          </p:cNvCxnSpPr>
          <p:nvPr/>
        </p:nvCxnSpPr>
        <p:spPr>
          <a:xfrm flipH="1">
            <a:off x="9067338" y="5474853"/>
            <a:ext cx="404037" cy="4558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Table 51">
            <a:extLst>
              <a:ext uri="{FF2B5EF4-FFF2-40B4-BE49-F238E27FC236}">
                <a16:creationId xmlns:a16="http://schemas.microsoft.com/office/drawing/2014/main" id="{99A2CD27-4A8F-0B6B-FF58-CED09E48FE62}"/>
              </a:ext>
            </a:extLst>
          </p:cNvPr>
          <p:cNvGraphicFramePr>
            <a:graphicFrameLocks noGrp="1"/>
          </p:cNvGraphicFramePr>
          <p:nvPr/>
        </p:nvGraphicFramePr>
        <p:xfrm>
          <a:off x="1148167" y="3611324"/>
          <a:ext cx="48768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340">
                  <a:extLst>
                    <a:ext uri="{9D8B030D-6E8A-4147-A177-3AD203B41FA5}">
                      <a16:colId xmlns:a16="http://schemas.microsoft.com/office/drawing/2014/main" val="2711225813"/>
                    </a:ext>
                  </a:extLst>
                </a:gridCol>
                <a:gridCol w="1260860">
                  <a:extLst>
                    <a:ext uri="{9D8B030D-6E8A-4147-A177-3AD203B41FA5}">
                      <a16:colId xmlns:a16="http://schemas.microsoft.com/office/drawing/2014/main" val="329554515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0944632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Magnet Param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1904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Length (mech.)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0.17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515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Bore diameter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0.16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5336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Pole tip field (max)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0.15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013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Int grad (max)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0.32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8771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Current (max)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275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747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Current (</a:t>
                      </a:r>
                      <a:r>
                        <a:rPr lang="en-US" sz="1600" dirty="0" err="1"/>
                        <a:t>rms,max</a:t>
                      </a:r>
                      <a:r>
                        <a:rPr lang="en-US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108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Lamination thick.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0.635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4487897"/>
                  </a:ext>
                </a:extLst>
              </a:tr>
            </a:tbl>
          </a:graphicData>
        </a:graphic>
      </p:graphicFrame>
      <p:pic>
        <p:nvPicPr>
          <p:cNvPr id="45" name="Picture 44">
            <a:extLst>
              <a:ext uri="{FF2B5EF4-FFF2-40B4-BE49-F238E27FC236}">
                <a16:creationId xmlns:a16="http://schemas.microsoft.com/office/drawing/2014/main" id="{47BD22A0-1D78-E6E9-BFC4-A37666D1C9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5677" y="3680801"/>
            <a:ext cx="1698333" cy="1445878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5746A0E-C97A-0441-F6FB-0E9CB2DEE41D}"/>
              </a:ext>
            </a:extLst>
          </p:cNvPr>
          <p:cNvSpPr txBox="1"/>
          <p:nvPr/>
        </p:nvSpPr>
        <p:spPr>
          <a:xfrm>
            <a:off x="10484253" y="3550242"/>
            <a:ext cx="1578311" cy="323165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4-Stranded coils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88B4BAD-4069-DED7-9604-EBD6EB871E42}"/>
              </a:ext>
            </a:extLst>
          </p:cNvPr>
          <p:cNvSpPr txBox="1"/>
          <p:nvPr/>
        </p:nvSpPr>
        <p:spPr>
          <a:xfrm>
            <a:off x="10796931" y="5039833"/>
            <a:ext cx="6447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17 turns</a:t>
            </a:r>
          </a:p>
        </p:txBody>
      </p:sp>
    </p:spTree>
    <p:extLst>
      <p:ext uri="{BB962C8B-B14F-4D97-AF65-F5344CB8AC3E}">
        <p14:creationId xmlns:p14="http://schemas.microsoft.com/office/powerpoint/2010/main" val="2564416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B9864D-507C-274D-A682-8AC01D05E4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10</a:t>
            </a:fld>
            <a:endParaRPr lang="en-US" sz="1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BC3432-F1F4-514E-BE5E-4DB70E22C452}"/>
              </a:ext>
            </a:extLst>
          </p:cNvPr>
          <p:cNvSpPr txBox="1"/>
          <p:nvPr/>
        </p:nvSpPr>
        <p:spPr>
          <a:xfrm>
            <a:off x="197130" y="1352402"/>
            <a:ext cx="578900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Pulsing the skew quads with </a:t>
            </a:r>
            <a:r>
              <a:rPr lang="en-US" sz="1600" dirty="0">
                <a:solidFill>
                  <a:srgbClr val="FF0000"/>
                </a:solidFill>
              </a:rPr>
              <a:t>1 </a:t>
            </a:r>
            <a:r>
              <a:rPr lang="en-US" sz="1600" dirty="0" err="1">
                <a:solidFill>
                  <a:srgbClr val="FF0000"/>
                </a:solidFill>
              </a:rPr>
              <a:t>ms</a:t>
            </a:r>
            <a:r>
              <a:rPr lang="en-US" sz="1600" dirty="0">
                <a:solidFill>
                  <a:srgbClr val="FF0000"/>
                </a:solidFill>
              </a:rPr>
              <a:t> rise, 1.3 </a:t>
            </a:r>
            <a:r>
              <a:rPr lang="en-US" sz="1600" dirty="0" err="1">
                <a:solidFill>
                  <a:srgbClr val="FF0000"/>
                </a:solidFill>
              </a:rPr>
              <a:t>ms</a:t>
            </a:r>
            <a:r>
              <a:rPr lang="en-US" sz="1600" dirty="0">
                <a:solidFill>
                  <a:srgbClr val="FF0000"/>
                </a:solidFill>
              </a:rPr>
              <a:t> flattop and 1 </a:t>
            </a:r>
            <a:r>
              <a:rPr lang="en-US" sz="1600" dirty="0" err="1">
                <a:solidFill>
                  <a:srgbClr val="FF0000"/>
                </a:solidFill>
              </a:rPr>
              <a:t>ms</a:t>
            </a:r>
            <a:r>
              <a:rPr lang="en-US" sz="1600" dirty="0">
                <a:solidFill>
                  <a:srgbClr val="FF0000"/>
                </a:solidFill>
              </a:rPr>
              <a:t> fall </a:t>
            </a:r>
            <a:r>
              <a:rPr lang="en-US" sz="1600" dirty="0"/>
              <a:t>allows changing currents quickly to accommodate new correction vectors every resonance</a:t>
            </a:r>
          </a:p>
          <a:p>
            <a:pPr marL="742950" lvl="1" indent="-285750"/>
            <a:endParaRPr lang="en-US" sz="1600" dirty="0"/>
          </a:p>
          <a:p>
            <a:pPr marL="742950" lvl="1" indent="-285750"/>
            <a:r>
              <a:rPr lang="en-US" sz="1600" dirty="0"/>
              <a:t>Also avoids having skew fields during strong vertical </a:t>
            </a:r>
            <a:r>
              <a:rPr lang="en-US" sz="1600" dirty="0" err="1"/>
              <a:t>intrinsics</a:t>
            </a:r>
            <a:r>
              <a:rPr lang="en-US" sz="1600" dirty="0"/>
              <a:t> (tracking showed small polarization losses at these with skew quads powered)</a:t>
            </a:r>
          </a:p>
          <a:p>
            <a:pPr marL="742950" lvl="1" indent="-285750"/>
            <a:endParaRPr lang="en-US" sz="1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/>
              <a:t>Calculated resonance strength reducible to zero at almost every resonance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Tune shift from coupling &lt; 0.005</a:t>
            </a: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837085C9-77DB-AB41-B166-B51DF41DEC40}"/>
              </a:ext>
            </a:extLst>
          </p:cNvPr>
          <p:cNvSpPr txBox="1">
            <a:spLocks/>
          </p:cNvSpPr>
          <p:nvPr/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3A556B-7C63-244D-9B7C-B0EA8042B330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24" name="Picture 23" descr="Chart, line chart&#10;&#10;Description automatically generated">
            <a:extLst>
              <a:ext uri="{FF2B5EF4-FFF2-40B4-BE49-F238E27FC236}">
                <a16:creationId xmlns:a16="http://schemas.microsoft.com/office/drawing/2014/main" id="{F5FBDD3B-4670-1F43-B598-7EAC9C9FA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6002" y="613776"/>
            <a:ext cx="4726898" cy="276534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CA3520B-3ED4-CB42-A8FD-CDB607951C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68775" y="3553097"/>
            <a:ext cx="4726898" cy="2617860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71932A76-00DD-A04D-88D9-9F811D4779D4}"/>
              </a:ext>
            </a:extLst>
          </p:cNvPr>
          <p:cNvSpPr/>
          <p:nvPr/>
        </p:nvSpPr>
        <p:spPr>
          <a:xfrm>
            <a:off x="10171697" y="817834"/>
            <a:ext cx="569626" cy="205957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AB152C3-BF6C-274D-B902-203D3AD07023}"/>
              </a:ext>
            </a:extLst>
          </p:cNvPr>
          <p:cNvCxnSpPr>
            <a:cxnSpLocks/>
            <a:stCxn id="26" idx="4"/>
          </p:cNvCxnSpPr>
          <p:nvPr/>
        </p:nvCxnSpPr>
        <p:spPr>
          <a:xfrm flipH="1">
            <a:off x="9754746" y="2877406"/>
            <a:ext cx="701764" cy="61038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Left Brace 27">
            <a:extLst>
              <a:ext uri="{FF2B5EF4-FFF2-40B4-BE49-F238E27FC236}">
                <a16:creationId xmlns:a16="http://schemas.microsoft.com/office/drawing/2014/main" id="{F398DE5C-973E-324A-9493-349B5B9C7C88}"/>
              </a:ext>
            </a:extLst>
          </p:cNvPr>
          <p:cNvSpPr/>
          <p:nvPr/>
        </p:nvSpPr>
        <p:spPr>
          <a:xfrm rot="5400000">
            <a:off x="9684692" y="1947422"/>
            <a:ext cx="77724" cy="3240998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Left Brace 28">
            <a:extLst>
              <a:ext uri="{FF2B5EF4-FFF2-40B4-BE49-F238E27FC236}">
                <a16:creationId xmlns:a16="http://schemas.microsoft.com/office/drawing/2014/main" id="{C6804AF3-8AD0-7046-8295-4174F7C06C86}"/>
              </a:ext>
            </a:extLst>
          </p:cNvPr>
          <p:cNvSpPr/>
          <p:nvPr/>
        </p:nvSpPr>
        <p:spPr>
          <a:xfrm rot="5400000">
            <a:off x="8493154" y="3786176"/>
            <a:ext cx="77725" cy="554114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Left Brace 29">
            <a:extLst>
              <a:ext uri="{FF2B5EF4-FFF2-40B4-BE49-F238E27FC236}">
                <a16:creationId xmlns:a16="http://schemas.microsoft.com/office/drawing/2014/main" id="{4E4C0CBE-023F-8F42-9881-6C2E04AC72F3}"/>
              </a:ext>
            </a:extLst>
          </p:cNvPr>
          <p:cNvSpPr/>
          <p:nvPr/>
        </p:nvSpPr>
        <p:spPr>
          <a:xfrm rot="5400000">
            <a:off x="8999564" y="3853361"/>
            <a:ext cx="74435" cy="416453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B10C2F-07E3-2A4F-872E-8BD004725E78}"/>
              </a:ext>
            </a:extLst>
          </p:cNvPr>
          <p:cNvSpPr txBox="1"/>
          <p:nvPr/>
        </p:nvSpPr>
        <p:spPr>
          <a:xfrm>
            <a:off x="8284993" y="3813023"/>
            <a:ext cx="49404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1.3 </a:t>
            </a:r>
            <a:r>
              <a:rPr lang="en-US" sz="800" dirty="0" err="1"/>
              <a:t>ms</a:t>
            </a:r>
            <a:endParaRPr lang="en-US" sz="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F6A7513-790E-A145-BAEE-9150A4766488}"/>
              </a:ext>
            </a:extLst>
          </p:cNvPr>
          <p:cNvSpPr txBox="1"/>
          <p:nvPr/>
        </p:nvSpPr>
        <p:spPr>
          <a:xfrm>
            <a:off x="8779039" y="3819558"/>
            <a:ext cx="49404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1.0 </a:t>
            </a:r>
            <a:r>
              <a:rPr lang="en-US" sz="800" dirty="0" err="1"/>
              <a:t>ms</a:t>
            </a:r>
            <a:endParaRPr lang="en-US" sz="8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3B86D1-BCA6-134D-9724-BC10D340CCB3}"/>
              </a:ext>
            </a:extLst>
          </p:cNvPr>
          <p:cNvSpPr txBox="1"/>
          <p:nvPr/>
        </p:nvSpPr>
        <p:spPr>
          <a:xfrm>
            <a:off x="7633567" y="2600407"/>
            <a:ext cx="19127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Each trace= 1 skew quad</a:t>
            </a:r>
          </a:p>
        </p:txBody>
      </p:sp>
      <p:sp>
        <p:nvSpPr>
          <p:cNvPr id="34" name="Left Brace 33">
            <a:extLst>
              <a:ext uri="{FF2B5EF4-FFF2-40B4-BE49-F238E27FC236}">
                <a16:creationId xmlns:a16="http://schemas.microsoft.com/office/drawing/2014/main" id="{BEB92BF4-158B-CA4D-B29E-E3E00ED3E2CF}"/>
              </a:ext>
            </a:extLst>
          </p:cNvPr>
          <p:cNvSpPr/>
          <p:nvPr/>
        </p:nvSpPr>
        <p:spPr>
          <a:xfrm rot="5400000">
            <a:off x="7992966" y="3857127"/>
            <a:ext cx="74435" cy="416453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249F96C-8ADD-5A45-B5DF-257E59F80591}"/>
              </a:ext>
            </a:extLst>
          </p:cNvPr>
          <p:cNvSpPr txBox="1"/>
          <p:nvPr/>
        </p:nvSpPr>
        <p:spPr>
          <a:xfrm>
            <a:off x="7767656" y="3819558"/>
            <a:ext cx="49404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1.0 </a:t>
            </a:r>
            <a:r>
              <a:rPr lang="en-US" sz="800" dirty="0" err="1"/>
              <a:t>ms</a:t>
            </a:r>
            <a:endParaRPr lang="en-US" sz="800" dirty="0"/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B3FF67CA-0212-4B49-BF0F-653832CF8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697" y="56744"/>
            <a:ext cx="11049000" cy="816332"/>
          </a:xfrm>
        </p:spPr>
        <p:txBody>
          <a:bodyPr>
            <a:normAutofit/>
          </a:bodyPr>
          <a:lstStyle/>
          <a:p>
            <a:r>
              <a:rPr lang="en-US" sz="3600" dirty="0"/>
              <a:t>Calculated correction waveforms</a:t>
            </a:r>
          </a:p>
        </p:txBody>
      </p:sp>
    </p:spTree>
    <p:extLst>
      <p:ext uri="{BB962C8B-B14F-4D97-AF65-F5344CB8AC3E}">
        <p14:creationId xmlns:p14="http://schemas.microsoft.com/office/powerpoint/2010/main" val="3693687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4C432-497B-A022-13A1-4B38F1F02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C18B1-4E15-5867-D5AE-537C08BC4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57" y="52609"/>
            <a:ext cx="11049000" cy="827067"/>
          </a:xfrm>
        </p:spPr>
        <p:txBody>
          <a:bodyPr/>
          <a:lstStyle/>
          <a:p>
            <a:r>
              <a:rPr lang="en-US" dirty="0"/>
              <a:t>Ramp implementation and Polarization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11B96E-1A87-FBE2-5B78-9DC8841BF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19508" y="6166124"/>
            <a:ext cx="432486" cy="365125"/>
          </a:xfrm>
        </p:spPr>
        <p:txBody>
          <a:bodyPr/>
          <a:lstStyle/>
          <a:p>
            <a:fld id="{933A556B-7C63-244D-9B7C-B0EA8042B330}" type="slidenum">
              <a:rPr lang="en-US" smtClean="0"/>
              <a:pPr/>
              <a:t>11</a:t>
            </a:fld>
            <a:endParaRPr lang="en-US" sz="1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9E791C-8C1E-230A-DB5E-828619D5B1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26242" y="3950342"/>
            <a:ext cx="4954747" cy="2438829"/>
          </a:xfrm>
          <a:prstGeom prst="rect">
            <a:avLst/>
          </a:prstGeom>
        </p:spPr>
      </p:pic>
      <p:pic>
        <p:nvPicPr>
          <p:cNvPr id="5" name="Picture 4" descr="Chart, line chart&#10;&#10;Description automatically generated">
            <a:extLst>
              <a:ext uri="{FF2B5EF4-FFF2-40B4-BE49-F238E27FC236}">
                <a16:creationId xmlns:a16="http://schemas.microsoft.com/office/drawing/2014/main" id="{4D2A405C-23F1-1E81-5043-3E4E8EEB79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6187" y="1854271"/>
            <a:ext cx="5054344" cy="42226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67FCAF-460D-ACEE-E4D9-88F3B1525735}"/>
              </a:ext>
            </a:extLst>
          </p:cNvPr>
          <p:cNvSpPr txBox="1"/>
          <p:nvPr/>
        </p:nvSpPr>
        <p:spPr>
          <a:xfrm>
            <a:off x="7064168" y="1386235"/>
            <a:ext cx="3491943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Correcting only resonance above transition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D15CDF-D1C2-7A7E-628B-90ABC8F1D5EC}"/>
              </a:ext>
            </a:extLst>
          </p:cNvPr>
          <p:cNvSpPr txBox="1"/>
          <p:nvPr/>
        </p:nvSpPr>
        <p:spPr>
          <a:xfrm>
            <a:off x="990502" y="3830770"/>
            <a:ext cx="2055765" cy="3231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Skew quad current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CBC64D-C824-E9C8-4D37-1BB69F6F63BD}"/>
              </a:ext>
            </a:extLst>
          </p:cNvPr>
          <p:cNvSpPr txBox="1"/>
          <p:nvPr/>
        </p:nvSpPr>
        <p:spPr>
          <a:xfrm>
            <a:off x="677985" y="983848"/>
            <a:ext cx="57228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Early attempts: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High energy pulses only (avoids difficult low energy optics)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Omitting several pulses with </a:t>
            </a:r>
            <a:r>
              <a:rPr lang="en-US" dirty="0">
                <a:solidFill>
                  <a:srgbClr val="FF0000"/>
                </a:solidFill>
              </a:rPr>
              <a:t>too large orbit excursions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Within statistical error of model in terms of gain factor over uncorrected polarization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9EF996-3A02-2D55-72F5-E89148265FD8}"/>
              </a:ext>
            </a:extLst>
          </p:cNvPr>
          <p:cNvSpPr txBox="1"/>
          <p:nvPr/>
        </p:nvSpPr>
        <p:spPr>
          <a:xfrm>
            <a:off x="1554984" y="5665824"/>
            <a:ext cx="19127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Each trace= 1 skew quad</a:t>
            </a:r>
          </a:p>
        </p:txBody>
      </p:sp>
    </p:spTree>
    <p:extLst>
      <p:ext uri="{BB962C8B-B14F-4D97-AF65-F5344CB8AC3E}">
        <p14:creationId xmlns:p14="http://schemas.microsoft.com/office/powerpoint/2010/main" val="2400177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91CC9-6F10-6746-5649-53C11D126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57" y="176280"/>
            <a:ext cx="11049000" cy="437233"/>
          </a:xfrm>
        </p:spPr>
        <p:txBody>
          <a:bodyPr>
            <a:normAutofit fontScale="90000"/>
          </a:bodyPr>
          <a:lstStyle/>
          <a:p>
            <a:r>
              <a:rPr lang="en-US" dirty="0"/>
              <a:t>Low energy resonance correction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008C1D-93CB-2724-3172-4B7C376BE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12</a:t>
            </a:fld>
            <a:endParaRPr lang="en-US" sz="1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14DE59-4683-BE1C-83AD-F59D065637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902777" y="1297527"/>
            <a:ext cx="5157643" cy="45129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 descr="Chart, bar chart&#10;&#10;Description automatically generated">
            <a:extLst>
              <a:ext uri="{FF2B5EF4-FFF2-40B4-BE49-F238E27FC236}">
                <a16:creationId xmlns:a16="http://schemas.microsoft.com/office/drawing/2014/main" id="{2A31511D-275F-E0A3-A7F9-96344DB2C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98" y="3840240"/>
            <a:ext cx="5114259" cy="25571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C8E13D-F9E7-69F0-2384-5B19D284576D}"/>
              </a:ext>
            </a:extLst>
          </p:cNvPr>
          <p:cNvSpPr txBox="1"/>
          <p:nvPr/>
        </p:nvSpPr>
        <p:spPr>
          <a:xfrm>
            <a:off x="245542" y="1000532"/>
            <a:ext cx="66572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Benefit from low energy pulses (GƔ &lt; 15) expected to be ~3-4%</a:t>
            </a:r>
          </a:p>
          <a:p>
            <a:r>
              <a:rPr lang="en-US" dirty="0"/>
              <a:t>Measured benefit ~1%</a:t>
            </a:r>
          </a:p>
          <a:p>
            <a:r>
              <a:rPr lang="en-US" dirty="0"/>
              <a:t>	In some cases negative, less reliable correction</a:t>
            </a:r>
          </a:p>
          <a:p>
            <a:endParaRPr lang="en-US" dirty="0"/>
          </a:p>
          <a:p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896FF6-E3A8-D776-233A-8E253F5AE5EC}"/>
              </a:ext>
            </a:extLst>
          </p:cNvPr>
          <p:cNvSpPr txBox="1"/>
          <p:nvPr/>
        </p:nvSpPr>
        <p:spPr>
          <a:xfrm rot="16200000">
            <a:off x="2141922" y="4742585"/>
            <a:ext cx="1141659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1000" dirty="0"/>
              <a:t>Intentionally omit</a:t>
            </a:r>
          </a:p>
          <a:p>
            <a:r>
              <a:rPr lang="en-US" sz="1000" dirty="0"/>
              <a:t>Near transition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EF01B4-2064-0FEF-A7B0-F746E86C5C6E}"/>
              </a:ext>
            </a:extLst>
          </p:cNvPr>
          <p:cNvSpPr txBox="1"/>
          <p:nvPr/>
        </p:nvSpPr>
        <p:spPr>
          <a:xfrm>
            <a:off x="7367231" y="815866"/>
            <a:ext cx="3491943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Correcting scaling, full cycle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7F3C45-93AB-B15E-9155-76704A5015B8}"/>
              </a:ext>
            </a:extLst>
          </p:cNvPr>
          <p:cNvSpPr txBox="1"/>
          <p:nvPr/>
        </p:nvSpPr>
        <p:spPr>
          <a:xfrm rot="16200000">
            <a:off x="-571920" y="4745625"/>
            <a:ext cx="22236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Skew quad currents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4A638-BF1E-6CFF-F0A6-53E5B6075914}"/>
              </a:ext>
            </a:extLst>
          </p:cNvPr>
          <p:cNvSpPr txBox="1"/>
          <p:nvPr/>
        </p:nvSpPr>
        <p:spPr>
          <a:xfrm>
            <a:off x="7511971" y="2465407"/>
            <a:ext cx="1250066" cy="335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Orb correction also enables broader scans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3E5FBE0-ECE6-C44B-DB1E-90B3D4DDB2D3}"/>
              </a:ext>
            </a:extLst>
          </p:cNvPr>
          <p:cNvCxnSpPr>
            <a:stCxn id="12" idx="2"/>
          </p:cNvCxnSpPr>
          <p:nvPr/>
        </p:nvCxnSpPr>
        <p:spPr>
          <a:xfrm flipH="1">
            <a:off x="8137003" y="2801072"/>
            <a:ext cx="1" cy="752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39AEF34-BD56-AA36-79D0-D294669DAC64}"/>
              </a:ext>
            </a:extLst>
          </p:cNvPr>
          <p:cNvSpPr txBox="1"/>
          <p:nvPr/>
        </p:nvSpPr>
        <p:spPr>
          <a:xfrm>
            <a:off x="1287631" y="5678420"/>
            <a:ext cx="19127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Each trace= 1 skew quad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F45071D-C691-018C-D631-CB618291F533}"/>
              </a:ext>
            </a:extLst>
          </p:cNvPr>
          <p:cNvSpPr/>
          <p:nvPr/>
        </p:nvSpPr>
        <p:spPr>
          <a:xfrm>
            <a:off x="1517091" y="3671890"/>
            <a:ext cx="954696" cy="2138575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30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9E1EA-AC1C-7A05-1D0D-87C87DD37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09" y="1"/>
            <a:ext cx="11049000" cy="578734"/>
          </a:xfrm>
        </p:spPr>
        <p:txBody>
          <a:bodyPr>
            <a:normAutofit/>
          </a:bodyPr>
          <a:lstStyle/>
          <a:p>
            <a:r>
              <a:rPr lang="en-US" sz="3000" dirty="0"/>
              <a:t>Skew quadrupole operation: ramp and polarization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B871B06-6A64-E294-FA45-ECB36A45A9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13</a:t>
            </a:fld>
            <a:endParaRPr lang="en-US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E0BCB1-FB18-E86B-E697-DBB21A5292D1}"/>
              </a:ext>
            </a:extLst>
          </p:cNvPr>
          <p:cNvSpPr txBox="1"/>
          <p:nvPr/>
        </p:nvSpPr>
        <p:spPr>
          <a:xfrm>
            <a:off x="324091" y="798653"/>
            <a:ext cx="57719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Enabling more pulses via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Incremental orbit improvements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Fixing bug in resonance calculation for low energy resonances when </a:t>
            </a:r>
            <a:r>
              <a:rPr lang="en-US" dirty="0" err="1"/>
              <a:t>Qy</a:t>
            </a:r>
            <a:r>
              <a:rPr lang="en-US" dirty="0"/>
              <a:t> not in spin tune gap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Included model-predicted orbit response of the skew quads in the optimization to minimize resulting vertical rms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Resonance strength, |</a:t>
            </a:r>
            <a:r>
              <a:rPr lang="en-US" dirty="0" err="1"/>
              <a:t>ε</a:t>
            </a:r>
            <a:r>
              <a:rPr lang="en-US" dirty="0"/>
              <a:t>| = 0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Tune shift from coupling, </a:t>
            </a:r>
            <a:r>
              <a:rPr lang="en-US" dirty="0" err="1"/>
              <a:t>ΔQ</a:t>
            </a:r>
            <a:r>
              <a:rPr lang="en-US" baseline="-25000" dirty="0" err="1"/>
              <a:t>y</a:t>
            </a:r>
            <a:r>
              <a:rPr lang="en-US" dirty="0"/>
              <a:t>&lt; 0.005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Vertical  |</a:t>
            </a:r>
            <a:r>
              <a:rPr lang="en-US" dirty="0" err="1">
                <a:solidFill>
                  <a:srgbClr val="FF0000"/>
                </a:solidFill>
              </a:rPr>
              <a:t>M</a:t>
            </a:r>
            <a:r>
              <a:rPr lang="en-US" baseline="-25000" dirty="0" err="1">
                <a:solidFill>
                  <a:srgbClr val="FF0000"/>
                </a:solidFill>
              </a:rPr>
              <a:t>orm</a:t>
            </a:r>
            <a:r>
              <a:rPr lang="en-US" dirty="0">
                <a:solidFill>
                  <a:srgbClr val="FF0000"/>
                </a:solidFill>
              </a:rPr>
              <a:t>*(</a:t>
            </a:r>
            <a:r>
              <a:rPr lang="en-US" dirty="0" err="1">
                <a:solidFill>
                  <a:srgbClr val="FF0000"/>
                </a:solidFill>
              </a:rPr>
              <a:t>k</a:t>
            </a:r>
            <a:r>
              <a:rPr lang="en-US" baseline="-25000" dirty="0" err="1">
                <a:solidFill>
                  <a:srgbClr val="FF0000"/>
                </a:solidFill>
              </a:rPr>
              <a:t>skew</a:t>
            </a:r>
            <a:r>
              <a:rPr lang="en-US" dirty="0">
                <a:solidFill>
                  <a:srgbClr val="FF0000"/>
                </a:solidFill>
              </a:rPr>
              <a:t>*</a:t>
            </a:r>
            <a:r>
              <a:rPr lang="en-US" dirty="0" err="1">
                <a:solidFill>
                  <a:srgbClr val="FF0000"/>
                </a:solidFill>
              </a:rPr>
              <a:t>x</a:t>
            </a:r>
            <a:r>
              <a:rPr lang="en-US" baseline="-25000" dirty="0" err="1">
                <a:solidFill>
                  <a:srgbClr val="FF0000"/>
                </a:solidFill>
              </a:rPr>
              <a:t>skew</a:t>
            </a:r>
            <a:r>
              <a:rPr lang="en-US" dirty="0">
                <a:solidFill>
                  <a:srgbClr val="FF0000"/>
                </a:solidFill>
              </a:rPr>
              <a:t>)|</a:t>
            </a:r>
            <a:r>
              <a:rPr lang="en-US" baseline="-25000" dirty="0">
                <a:solidFill>
                  <a:srgbClr val="FF0000"/>
                </a:solidFill>
              </a:rPr>
              <a:t>max</a:t>
            </a:r>
            <a:r>
              <a:rPr lang="en-US" dirty="0">
                <a:solidFill>
                  <a:srgbClr val="FF0000"/>
                </a:solidFill>
              </a:rPr>
              <a:t> &lt; 1 mm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FDAE9C-452A-36F4-3BAB-609C62DD72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06961" y="3960564"/>
            <a:ext cx="3204428" cy="1441146"/>
          </a:xfrm>
          <a:prstGeom prst="rect">
            <a:avLst/>
          </a:prstGeom>
        </p:spPr>
      </p:pic>
      <p:pic>
        <p:nvPicPr>
          <p:cNvPr id="6" name="Picture 5" descr="A graph of a graph&#10;&#10;Description automatically generated with medium confidence">
            <a:extLst>
              <a:ext uri="{FF2B5EF4-FFF2-40B4-BE49-F238E27FC236}">
                <a16:creationId xmlns:a16="http://schemas.microsoft.com/office/drawing/2014/main" id="{EEA95619-20FC-28E6-48BD-DFB0B0360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636" y="5256079"/>
            <a:ext cx="3207429" cy="1442494"/>
          </a:xfrm>
          <a:prstGeom prst="rect">
            <a:avLst/>
          </a:prstGeom>
        </p:spPr>
      </p:pic>
      <p:sp>
        <p:nvSpPr>
          <p:cNvPr id="7" name="Down Arrow 6">
            <a:extLst>
              <a:ext uri="{FF2B5EF4-FFF2-40B4-BE49-F238E27FC236}">
                <a16:creationId xmlns:a16="http://schemas.microsoft.com/office/drawing/2014/main" id="{B1CDDD60-F650-AC1D-FF50-6401548AEB2D}"/>
              </a:ext>
            </a:extLst>
          </p:cNvPr>
          <p:cNvSpPr/>
          <p:nvPr/>
        </p:nvSpPr>
        <p:spPr>
          <a:xfrm>
            <a:off x="3428930" y="5065821"/>
            <a:ext cx="244588" cy="44877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43D6F1-E3F2-689F-2293-9FE0A0B3ED40}"/>
              </a:ext>
            </a:extLst>
          </p:cNvPr>
          <p:cNvSpPr txBox="1"/>
          <p:nvPr/>
        </p:nvSpPr>
        <p:spPr>
          <a:xfrm rot="16200000">
            <a:off x="424804" y="5034497"/>
            <a:ext cx="22236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Skew quad currents</a:t>
            </a:r>
          </a:p>
        </p:txBody>
      </p:sp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B8D10EF7-00B0-FF47-8445-1FB52A697234}"/>
              </a:ext>
            </a:extLst>
          </p:cNvPr>
          <p:cNvSpPr txBox="1">
            <a:spLocks/>
          </p:cNvSpPr>
          <p:nvPr/>
        </p:nvSpPr>
        <p:spPr>
          <a:xfrm>
            <a:off x="11713214" y="640261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3A556B-7C63-244D-9B7C-B0EA8042B330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3591395-48FB-A742-AE21-3852B4FE4B6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666278" y="775533"/>
            <a:ext cx="3944649" cy="337571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7148AA2-7A27-04FE-471D-6A48D353AB5E}"/>
              </a:ext>
            </a:extLst>
          </p:cNvPr>
          <p:cNvSpPr/>
          <p:nvPr/>
        </p:nvSpPr>
        <p:spPr>
          <a:xfrm>
            <a:off x="6971113" y="3391383"/>
            <a:ext cx="3703898" cy="7870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B8D879-F886-C403-3FAB-EFE3FA6362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531" b="4531"/>
          <a:stretch/>
        </p:blipFill>
        <p:spPr>
          <a:xfrm>
            <a:off x="6404740" y="3521599"/>
            <a:ext cx="4296428" cy="315617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9B87DF0-6B5D-51E0-9883-B256A90603B5}"/>
              </a:ext>
            </a:extLst>
          </p:cNvPr>
          <p:cNvSpPr txBox="1"/>
          <p:nvPr/>
        </p:nvSpPr>
        <p:spPr>
          <a:xfrm>
            <a:off x="7119431" y="2578673"/>
            <a:ext cx="196720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263EEE"/>
                </a:solidFill>
              </a:rPr>
              <a:t>Skew quads ON</a:t>
            </a:r>
          </a:p>
          <a:p>
            <a:r>
              <a:rPr lang="en-US" dirty="0">
                <a:solidFill>
                  <a:srgbClr val="FF0000"/>
                </a:solidFill>
              </a:rPr>
              <a:t>Skew quads OFF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5FC101-7687-2C40-4F95-A8EAA479848B}"/>
              </a:ext>
            </a:extLst>
          </p:cNvPr>
          <p:cNvSpPr txBox="1"/>
          <p:nvPr/>
        </p:nvSpPr>
        <p:spPr>
          <a:xfrm>
            <a:off x="8220955" y="5256079"/>
            <a:ext cx="228043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Polarization ratio </a:t>
            </a:r>
          </a:p>
          <a:p>
            <a:r>
              <a:rPr lang="en-US" sz="16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Skew Quads ON/OFF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E1CA5A-1A6C-B80E-E8B6-3F430D7B1303}"/>
              </a:ext>
            </a:extLst>
          </p:cNvPr>
          <p:cNvSpPr txBox="1"/>
          <p:nvPr/>
        </p:nvSpPr>
        <p:spPr>
          <a:xfrm>
            <a:off x="7499623" y="507678"/>
            <a:ext cx="264687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Polarization comparison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27DDBD-D21D-3304-05CE-2B88127CA0EF}"/>
              </a:ext>
            </a:extLst>
          </p:cNvPr>
          <p:cNvCxnSpPr>
            <a:cxnSpLocks/>
          </p:cNvCxnSpPr>
          <p:nvPr/>
        </p:nvCxnSpPr>
        <p:spPr>
          <a:xfrm flipH="1">
            <a:off x="9387068" y="1885244"/>
            <a:ext cx="1427688" cy="4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4B23520F-4EF4-D58A-CFC2-223B0E97B318}"/>
              </a:ext>
            </a:extLst>
          </p:cNvPr>
          <p:cNvSpPr txBox="1"/>
          <p:nvPr/>
        </p:nvSpPr>
        <p:spPr>
          <a:xfrm>
            <a:off x="10768456" y="1626266"/>
            <a:ext cx="1377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Mysterious decline in base polarization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C74B7C6-829F-3C4C-3ED8-56604E81831A}"/>
              </a:ext>
            </a:extLst>
          </p:cNvPr>
          <p:cNvCxnSpPr>
            <a:cxnSpLocks/>
          </p:cNvCxnSpPr>
          <p:nvPr/>
        </p:nvCxnSpPr>
        <p:spPr>
          <a:xfrm flipH="1">
            <a:off x="10418405" y="4641217"/>
            <a:ext cx="129285" cy="1703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EBAC45C-A65C-E77F-640C-812DE0135B07}"/>
              </a:ext>
            </a:extLst>
          </p:cNvPr>
          <p:cNvSpPr txBox="1"/>
          <p:nvPr/>
        </p:nvSpPr>
        <p:spPr>
          <a:xfrm>
            <a:off x="10501390" y="4382239"/>
            <a:ext cx="13772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1.08-1.1 typical of jump quad performance</a:t>
            </a:r>
          </a:p>
        </p:txBody>
      </p:sp>
    </p:spTree>
    <p:extLst>
      <p:ext uri="{BB962C8B-B14F-4D97-AF65-F5344CB8AC3E}">
        <p14:creationId xmlns:p14="http://schemas.microsoft.com/office/powerpoint/2010/main" val="1714351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87458D-45E2-7B7C-10FE-3FA5230EF8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14</a:t>
            </a:fld>
            <a:endParaRPr lang="en-US" sz="10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09EC1E3-AC85-616E-43E4-2B2969629E76}"/>
              </a:ext>
            </a:extLst>
          </p:cNvPr>
          <p:cNvSpPr txBox="1">
            <a:spLocks/>
          </p:cNvSpPr>
          <p:nvPr/>
        </p:nvSpPr>
        <p:spPr>
          <a:xfrm>
            <a:off x="247409" y="1"/>
            <a:ext cx="11049000" cy="5787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000" dirty="0"/>
              <a:t>Skew quadrupole operation: Current status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9F318E-87E5-95AE-3411-D856150EE59B}"/>
              </a:ext>
            </a:extLst>
          </p:cNvPr>
          <p:cNvSpPr txBox="1"/>
          <p:nvPr/>
        </p:nvSpPr>
        <p:spPr>
          <a:xfrm>
            <a:off x="440871" y="589847"/>
            <a:ext cx="1104900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Resonance correction with skew quads has demonstrated higher polarization gain than jump quads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Up to 15%, relative to 8-10% from jump quads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But not </a:t>
            </a:r>
            <a:r>
              <a:rPr lang="en-US" dirty="0">
                <a:solidFill>
                  <a:srgbClr val="FF0000"/>
                </a:solidFill>
              </a:rPr>
              <a:t>reliably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Where is the rest?</a:t>
            </a:r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KNOWN horizontal resonance issues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~1-2% in the gap around transition </a:t>
            </a:r>
            <a:r>
              <a:rPr lang="en-US" dirty="0">
                <a:sym typeface="Wingdings" pitchFamily="2" charset="2"/>
              </a:rPr>
              <a:t> surmountable modeling issue, no further discussion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2% in the ‘low energy’ resonances  more difficult modeling issue, orbit problems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ym typeface="Wingdings" pitchFamily="2" charset="2"/>
              </a:rPr>
              <a:t>UNKNOWN horizontal resonance issues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Unknown skew quadrupole fields  fixable with survey + TBT BPMs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Main magnet roll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Vertical closed orbit in </a:t>
            </a:r>
            <a:r>
              <a:rPr lang="en-US" dirty="0" err="1">
                <a:sym typeface="Wingdings" pitchFamily="2" charset="2"/>
              </a:rPr>
              <a:t>sextupoles</a:t>
            </a:r>
            <a:endParaRPr lang="en-US" dirty="0">
              <a:sym typeface="Wingdings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These create resonances exactly like the skew quads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I.e. there are really three resonance vectors: a known snake term, a known applied skew quads term, an unknown skew quadrupole error term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This unknown term would cause residual depolarization even in the case where the applied skew quad correction for the snake is perfect.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ym typeface="Wingdings" pitchFamily="2" charset="2"/>
              </a:rPr>
              <a:t>UKNOWN vertical resonance issues Needs exploratory model work to suggest further experiments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>
                <a:sym typeface="Wingdings" pitchFamily="2" charset="2"/>
              </a:rPr>
              <a:t>Some experimental evidence suggests the vertical resonance situation is not totally addressed by the spin tune gap.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416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DCFD3-F562-5D97-A74D-F6A4A69C4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CF557-3C3E-A03C-EDD1-2F0A5943F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806" y="15501"/>
            <a:ext cx="11049000" cy="1325563"/>
          </a:xfrm>
        </p:spPr>
        <p:txBody>
          <a:bodyPr/>
          <a:lstStyle/>
          <a:p>
            <a:r>
              <a:rPr lang="en-US" dirty="0"/>
              <a:t>Polarized Helium-3 at the HIC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BDBB1-1EE4-8792-D738-EC52240ED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238655"/>
            <a:ext cx="5291036" cy="4794155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Polarized He-3 will facilitate polarized neutron collisions for the Electron Ion Collider.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Polarized He-3 beams will be produced at the Electron Beam Ion Source (EBIS) with an expected intensity of 2.5 × 1011 ions/pulse and 85% polarization.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EBIS accelerates the beam to 2 MeV/u (|</a:t>
            </a:r>
            <a:r>
              <a:rPr lang="en-US" dirty="0" err="1"/>
              <a:t>Gγ</a:t>
            </a:r>
            <a:r>
              <a:rPr lang="en-US" dirty="0"/>
              <a:t>|=4.1932).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Booster accelerates up to |</a:t>
            </a:r>
            <a:r>
              <a:rPr lang="en-US" dirty="0" err="1"/>
              <a:t>Gγ</a:t>
            </a:r>
            <a:r>
              <a:rPr lang="en-US" dirty="0"/>
              <a:t>|=7.5 or 10.5 to match stable spin directions with AGS.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AGS accelerates up to |</a:t>
            </a:r>
            <a:r>
              <a:rPr lang="en-US" dirty="0" err="1"/>
              <a:t>Gγ</a:t>
            </a:r>
            <a:r>
              <a:rPr lang="en-US" dirty="0"/>
              <a:t>|=49.5, avoiding the strong |</a:t>
            </a:r>
            <a:r>
              <a:rPr lang="en-US" dirty="0" err="1"/>
              <a:t>Gγ</a:t>
            </a:r>
            <a:r>
              <a:rPr lang="en-US" dirty="0"/>
              <a:t>|=60−νy intrinsic resonances.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HSR will accelerate and store the beam up to |</a:t>
            </a:r>
            <a:r>
              <a:rPr lang="en-US" dirty="0" err="1"/>
              <a:t>Gγ</a:t>
            </a:r>
            <a:r>
              <a:rPr lang="en-US" dirty="0"/>
              <a:t>|=820.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This is significantly higher than polarized protons with </a:t>
            </a:r>
            <a:r>
              <a:rPr lang="en-US" dirty="0" err="1"/>
              <a:t>Gγ</a:t>
            </a:r>
            <a:r>
              <a:rPr lang="en-US" dirty="0"/>
              <a:t>=487 (RHIC, achieved) and </a:t>
            </a:r>
            <a:r>
              <a:rPr lang="en-US" dirty="0" err="1"/>
              <a:t>Gγ</a:t>
            </a:r>
            <a:r>
              <a:rPr lang="en-US" dirty="0"/>
              <a:t>=525 (HSR, planned).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EIC requires He-3 with a store intensity of 0.8×1011 ions/bunch and 70% polarization.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EDE72-3B3F-3F86-DF9B-15682AF0CA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15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C99235-48DF-08E5-9C9A-21D93BD4FFE5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4402B-9588-95EB-92DB-01C5AB1FE2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536" y="938094"/>
            <a:ext cx="5456221" cy="545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41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6403B2-A285-2375-0728-70FF8A62C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47FE-497E-2C26-3CF9-F33E964F9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274" y="8444"/>
            <a:ext cx="11049000" cy="1325563"/>
          </a:xfrm>
        </p:spPr>
        <p:txBody>
          <a:bodyPr/>
          <a:lstStyle/>
          <a:p>
            <a:r>
              <a:rPr lang="en-US" dirty="0"/>
              <a:t>Polarized Helium-3 in the Booster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31ECFCF-30AA-FF46-5233-92593CAD34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6346" t="10970" r="26522"/>
          <a:stretch>
            <a:fillRect/>
          </a:stretch>
        </p:blipFill>
        <p:spPr>
          <a:xfrm>
            <a:off x="1160836" y="1053204"/>
            <a:ext cx="9845597" cy="52306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14246D-738E-DE02-C1DA-F0F9DBBD9B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16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84106D-E711-611A-3B99-418B1862B045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</p:spTree>
    <p:extLst>
      <p:ext uri="{BB962C8B-B14F-4D97-AF65-F5344CB8AC3E}">
        <p14:creationId xmlns:p14="http://schemas.microsoft.com/office/powerpoint/2010/main" val="16919785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313E3-190B-4F9A-A676-2327AC00A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41841-8BAC-00CB-682E-7F9FDE5F4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274" y="8444"/>
            <a:ext cx="11049000" cy="1325563"/>
          </a:xfrm>
        </p:spPr>
        <p:txBody>
          <a:bodyPr/>
          <a:lstStyle/>
          <a:p>
            <a:r>
              <a:rPr lang="en-US" dirty="0"/>
              <a:t>Polarized Helium-3 in the Booster II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8ABFA-30C2-E0C4-B217-FB2A601DC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17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68381B-AAFA-1D39-EABF-4D6AAE4FF6E5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0B55F39-EEB7-E0FF-DE41-A5D3136BE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9486" t="59708" r="19228" b="8782"/>
          <a:stretch>
            <a:fillRect/>
          </a:stretch>
        </p:blipFill>
        <p:spPr>
          <a:xfrm>
            <a:off x="2696260" y="4228022"/>
            <a:ext cx="6499696" cy="2088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7E7CB1D-1A3D-2B3F-408C-E372BCECEDC1}"/>
                  </a:ext>
                </a:extLst>
              </p:cNvPr>
              <p:cNvSpPr txBox="1"/>
              <p:nvPr/>
            </p:nvSpPr>
            <p:spPr>
              <a:xfrm>
                <a:off x="841664" y="3429000"/>
                <a:ext cx="10778836" cy="959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Summary of corrector current needs for each imperfection resonance with total maximum currents needed to flip or correct the imperfection resonance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F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C</m:t>
                        </m:r>
                      </m:sub>
                    </m:sSub>
                  </m:oMath>
                </a14:m>
                <a:r>
                  <a:rPr lang="en-US" dirty="0"/>
                  <a:t>). All resonances evaluated with h=4 and 5 corrected.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7E7CB1D-1A3D-2B3F-408C-E372BCECED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664" y="3429000"/>
                <a:ext cx="10778836" cy="959878"/>
              </a:xfrm>
              <a:prstGeom prst="rect">
                <a:avLst/>
              </a:prstGeom>
              <a:blipFill>
                <a:blip r:embed="rId3"/>
                <a:stretch>
                  <a:fillRect l="-452" t="-3822" b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ADEB2F87-9AF8-9683-5CFD-6FA3E56491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212" t="23652" r="31353" b="66029"/>
          <a:stretch>
            <a:fillRect/>
          </a:stretch>
        </p:blipFill>
        <p:spPr>
          <a:xfrm>
            <a:off x="3840480" y="2329732"/>
            <a:ext cx="3888188" cy="7076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6119E7A-074E-DB02-7BC3-A32A05D174F1}"/>
                  </a:ext>
                </a:extLst>
              </p:cNvPr>
              <p:cNvSpPr txBox="1"/>
              <p:nvPr/>
            </p:nvSpPr>
            <p:spPr>
              <a:xfrm>
                <a:off x="698631" y="1313466"/>
                <a:ext cx="10778836" cy="670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Froissart-Stora for imperfection resonance crossing for resonance at h=k with optimal currents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𝑜𝑆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𝑜</m:t>
                        </m:r>
                        <m:r>
                          <m:rPr>
                            <m:sty m:val="p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C</m:t>
                        </m:r>
                      </m:sub>
                    </m:sSub>
                  </m:oMath>
                </a14:m>
                <a:r>
                  <a:rPr lang="en-US" dirty="0"/>
                  <a:t>) and given currents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S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C</m:t>
                        </m:r>
                      </m:sub>
                    </m:sSub>
                  </m:oMath>
                </a14:m>
                <a:r>
                  <a:rPr lang="en-US" dirty="0"/>
                  <a:t>):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6119E7A-074E-DB02-7BC3-A32A05D174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631" y="1313466"/>
                <a:ext cx="10778836" cy="670696"/>
              </a:xfrm>
              <a:prstGeom prst="rect">
                <a:avLst/>
              </a:prstGeom>
              <a:blipFill>
                <a:blip r:embed="rId4"/>
                <a:stretch>
                  <a:fillRect l="-509" t="-4545" r="-283" b="-11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81000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0F289-85D7-9118-D5F6-D9632A989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D624D-90AA-F969-23D2-D78AEC0E5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304" y="-4526"/>
            <a:ext cx="11049000" cy="1325563"/>
          </a:xfrm>
        </p:spPr>
        <p:txBody>
          <a:bodyPr/>
          <a:lstStyle/>
          <a:p>
            <a:r>
              <a:rPr lang="en-US" dirty="0"/>
              <a:t>Polarized Helium-3 in the AGS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5EA2375-7B22-903C-67E5-F4AA75AEED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6640" t="11631" r="27931"/>
          <a:stretch>
            <a:fillRect/>
          </a:stretch>
        </p:blipFill>
        <p:spPr>
          <a:xfrm>
            <a:off x="1128409" y="875489"/>
            <a:ext cx="9791220" cy="5356698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82D0FD-9784-3D86-8198-B48947E231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18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C941DC-DA83-30F8-82DC-691B194E6BFF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</p:spTree>
    <p:extLst>
      <p:ext uri="{BB962C8B-B14F-4D97-AF65-F5344CB8AC3E}">
        <p14:creationId xmlns:p14="http://schemas.microsoft.com/office/powerpoint/2010/main" val="2650264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1ADA0-69F5-7526-B37A-7F2659E32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64F9D-9902-ECE1-E928-5865C7B19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304" y="142192"/>
            <a:ext cx="110490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Polarized Helium-3 HIC Development Schedule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B6952-C245-ED1C-57AC-752AA4FFD5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19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345D6A-0C55-261C-301C-CCD49A9DB30F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9F92D6-064E-44D1-EB61-24BA457D2A43}"/>
              </a:ext>
            </a:extLst>
          </p:cNvPr>
          <p:cNvSpPr txBox="1"/>
          <p:nvPr/>
        </p:nvSpPr>
        <p:spPr>
          <a:xfrm>
            <a:off x="778213" y="4902740"/>
            <a:ext cx="10934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Polarized He-3 development in the Booster will follow the installation of the He-3 gas cell at EBIS and the Booster </a:t>
            </a:r>
            <a:r>
              <a:rPr lang="en-US"/>
              <a:t>polarimeter installation.</a:t>
            </a:r>
            <a:endParaRPr lang="en-US" dirty="0"/>
          </a:p>
          <a:p>
            <a:r>
              <a:rPr lang="en-US" dirty="0"/>
              <a:t>Polarized He-3 development in the Booster will follow the AGS re-cabling and Readiness Reviews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12A99215-F9A8-81A8-DD31-66341213A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62" r="462"/>
          <a:stretch/>
        </p:blipFill>
        <p:spPr>
          <a:xfrm>
            <a:off x="328590" y="1045213"/>
            <a:ext cx="11723861" cy="3546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97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53C2-C5AB-6D77-3692-6ED094DB8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6875C-828B-61AA-48B5-44FED4196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304" y="142192"/>
            <a:ext cx="110490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Polarized Beam HIC Development Schedule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B638E-6186-C667-9293-C0E05D47AB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20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0481DC-267F-A147-B36A-972372140641}"/>
              </a:ext>
            </a:extLst>
          </p:cNvPr>
          <p:cNvSpPr txBox="1"/>
          <p:nvPr/>
        </p:nvSpPr>
        <p:spPr>
          <a:xfrm>
            <a:off x="10349643" y="3651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K. Hock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647122-3368-F448-6DF8-38FF369F6A56}"/>
              </a:ext>
            </a:extLst>
          </p:cNvPr>
          <p:cNvSpPr txBox="1"/>
          <p:nvPr/>
        </p:nvSpPr>
        <p:spPr>
          <a:xfrm>
            <a:off x="508883" y="1319916"/>
            <a:ext cx="112351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FY27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Complete survey of AGS.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Install Booster polarimeter.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Install He-3 gas cell in EBIS.</a:t>
            </a:r>
          </a:p>
          <a:p>
            <a:r>
              <a:rPr lang="en-US" dirty="0"/>
              <a:t>FY28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Commission Booster polarimeter with protons and polarized He-3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Begin commissioning of He-3 in Booster</a:t>
            </a:r>
          </a:p>
          <a:p>
            <a:r>
              <a:rPr lang="en-US" dirty="0"/>
              <a:t>FY29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He-3 in Booster commissioned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AGS cable tray replacement complete.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Begin commissioning polarized He-3 in AGS.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Continue skew quad studies in AGS.</a:t>
            </a:r>
          </a:p>
          <a:p>
            <a:r>
              <a:rPr lang="en-US" dirty="0"/>
              <a:t>FY30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He-3 commissioned in AGS.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Skew quads in AGS fully commissioned.</a:t>
            </a:r>
          </a:p>
          <a:p>
            <a:r>
              <a:rPr lang="en-US" dirty="0"/>
              <a:t>Make determination in FY30/31 of maximum achievable polarization transmission and determine if additional upgrades need to be implemented.</a:t>
            </a:r>
          </a:p>
        </p:txBody>
      </p:sp>
    </p:spTree>
    <p:extLst>
      <p:ext uri="{BB962C8B-B14F-4D97-AF65-F5344CB8AC3E}">
        <p14:creationId xmlns:p14="http://schemas.microsoft.com/office/powerpoint/2010/main" val="4114641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D0282-A3FB-4E00-44E6-D146F5E40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AEA06-0F05-C077-23D4-AE837041B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Current endeavors to support polarization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85F5559-24EC-7C47-18EB-A0CC5118FA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71500" y="1385889"/>
                <a:ext cx="11049000" cy="4646922"/>
              </a:xfrm>
            </p:spPr>
            <p:txBody>
              <a:bodyPr>
                <a:normAutofit fontScale="85000" lnSpcReduction="20000"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Booster polarimeter design for measurements independent of the AGS.</a:t>
                </a:r>
              </a:p>
              <a:p>
                <a:pPr marL="914400" lvl="1" indent="-457200"/>
                <a:r>
                  <a:rPr lang="en-US" dirty="0"/>
                  <a:t>Measurement time for polarization error of </a:t>
                </a:r>
                <a:r>
                  <a:rPr lang="en-US" dirty="0" err="1"/>
                  <a:t>dP</a:t>
                </a:r>
                <a:r>
                  <a:rPr lang="en-US" dirty="0"/>
                  <a:t>/P~1%: protons ~50 </a:t>
                </a:r>
                <a:r>
                  <a:rPr lang="en-US" dirty="0" err="1"/>
                  <a:t>ms</a:t>
                </a:r>
                <a:r>
                  <a:rPr lang="en-US" dirty="0"/>
                  <a:t>, He-3 ~8 s.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AGS survey (paused since early June) expected to be done before the end of 2026 (~3 months of work remain).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AGS low energy modelling and skew quad analysis.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Simulation work to understand the vertical polarization profile in the AGS.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Design work on raising the maximum supported Booster to AGS transfer rigidity from 9.5 Tm to 12.7 Tm to support transfer of protons at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=7.5</m:t>
                    </m:r>
                  </m:oMath>
                </a14:m>
                <a:r>
                  <a:rPr lang="en-US" dirty="0"/>
                  <a:t> and He-3 at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.5</m:t>
                    </m:r>
                  </m:oMath>
                </a14:m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Simulations of space charge effects at AGS injection.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AGS snake upgrades.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TBT BPM upgrade for Booster and AGS.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dirty="0"/>
                  <a:t>Corrector upgrades for Booster and AGS.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85F5559-24EC-7C47-18EB-A0CC5118FA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71500" y="1385889"/>
                <a:ext cx="11049000" cy="4646922"/>
              </a:xfrm>
              <a:blipFill>
                <a:blip r:embed="rId2"/>
                <a:stretch>
                  <a:fillRect l="-773" t="-31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95E92C-248E-C8B5-C0F5-346990154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21</a:t>
            </a:fld>
            <a:endParaRPr lang="en-US" sz="1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8B5853-8C90-E12A-B572-F391EAD8FC26}"/>
              </a:ext>
            </a:extLst>
          </p:cNvPr>
          <p:cNvSpPr txBox="1"/>
          <p:nvPr/>
        </p:nvSpPr>
        <p:spPr>
          <a:xfrm>
            <a:off x="10349643" y="365125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by H. Huang</a:t>
            </a:r>
          </a:p>
        </p:txBody>
      </p:sp>
    </p:spTree>
    <p:extLst>
      <p:ext uri="{BB962C8B-B14F-4D97-AF65-F5344CB8AC3E}">
        <p14:creationId xmlns:p14="http://schemas.microsoft.com/office/powerpoint/2010/main" val="25427356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435BA-1507-E38A-E6E9-9D2687401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A792A-47AB-2EBC-B6A1-90A441340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4E97B-70B1-3614-23D5-6641E54E0C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Polarized proton development continues in the AGS, with the survey expected to be completed early FY27 and commissioning to resume in FY29.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Polarized He-3 development will begin after EBIS He-3 gas cell is installed and the Booster polarimeter is installed, both expected in late FY27 and commissioning expected to begin in FY28.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campaign covering various studies is underway to better understand the current polarization loss and emittance growth.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To meet the EIC requirements, near lossless transmission of polarization must </a:t>
            </a:r>
            <a:r>
              <a:rPr lang="en-US"/>
              <a:t>be achieved.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34A95B-1599-CE93-D579-719F1C65CE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22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50347938"/>
      </p:ext>
    </p:extLst>
  </p:cSld>
  <p:clrMapOvr>
    <a:masterClrMapping/>
  </p:clrMapOvr>
</p:sld>
</file>

<file path=ppt/theme/theme1.xml><?xml version="1.0" encoding="utf-8"?>
<a:theme xmlns:a="http://schemas.openxmlformats.org/drawingml/2006/main" name="BNL">
  <a:themeElements>
    <a:clrScheme name="BNL Color Palett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05C78"/>
      </a:accent1>
      <a:accent2>
        <a:srgbClr val="00ADDC"/>
      </a:accent2>
      <a:accent3>
        <a:srgbClr val="B2D33B"/>
      </a:accent3>
      <a:accent4>
        <a:srgbClr val="F68B1F"/>
      </a:accent4>
      <a:accent5>
        <a:srgbClr val="B72467"/>
      </a:accent5>
      <a:accent6>
        <a:srgbClr val="FFCD34"/>
      </a:accent6>
      <a:hlink>
        <a:srgbClr val="4881C3"/>
      </a:hlink>
      <a:folHlink>
        <a:srgbClr val="51499E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5" id="{02B1611D-C42F-0A41-BAED-D3B41970EBE3}" vid="{7E203859-C242-EE45-BB6D-C700A593D73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89561e60-dc75-4c28-a1c9-2e8d8870196b}" enabled="0" method="" siteId="{89561e60-dc75-4c28-a1c9-2e8d887019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bnl-ppt-template-widescreen</Template>
  <TotalTime>27052</TotalTime>
  <Words>1877</Words>
  <Application>Microsoft Office PowerPoint</Application>
  <PresentationFormat>Widescreen</PresentationFormat>
  <Paragraphs>322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BNL</vt:lpstr>
      <vt:lpstr>Polarized beams at the Hadron Injector Complex</vt:lpstr>
      <vt:lpstr>Outline</vt:lpstr>
      <vt:lpstr>The Hadron Injector Complex</vt:lpstr>
      <vt:lpstr>Polarized Protons at the RHIC</vt:lpstr>
      <vt:lpstr>Polarized Protons in the Booster</vt:lpstr>
      <vt:lpstr>Polarized Protons in the AGS</vt:lpstr>
      <vt:lpstr>Resonance compensation via coupling</vt:lpstr>
      <vt:lpstr>Partial snake resonance suppression with betatron coupling</vt:lpstr>
      <vt:lpstr>Magnets and locations</vt:lpstr>
      <vt:lpstr>Calculated correction waveforms</vt:lpstr>
      <vt:lpstr>Ramp implementation and Polarization</vt:lpstr>
      <vt:lpstr>Low energy resonance correction</vt:lpstr>
      <vt:lpstr>Skew quadrupole operation: ramp and polarization</vt:lpstr>
      <vt:lpstr>PowerPoint Presentation</vt:lpstr>
      <vt:lpstr>Polarized Helium-3 at the HIC</vt:lpstr>
      <vt:lpstr>Polarized Helium-3 in the Booster</vt:lpstr>
      <vt:lpstr>Polarized Helium-3 in the Booster II</vt:lpstr>
      <vt:lpstr>Polarized Helium-3 in the AGS</vt:lpstr>
      <vt:lpstr>Polarized Helium-3 HIC Development Schedule </vt:lpstr>
      <vt:lpstr>Polarized Beam HIC Development Schedule </vt:lpstr>
      <vt:lpstr>Current endeavors to support polarization</vt:lpstr>
      <vt:lpstr>Summary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Hock, Kiel</dc:creator>
  <cp:keywords/>
  <dc:description/>
  <cp:lastModifiedBy>Hock, Kiel</cp:lastModifiedBy>
  <cp:revision>9</cp:revision>
  <dcterms:created xsi:type="dcterms:W3CDTF">2025-05-06T13:15:06Z</dcterms:created>
  <dcterms:modified xsi:type="dcterms:W3CDTF">2026-09-02T18:41:06Z</dcterms:modified>
  <cp:category/>
</cp:coreProperties>
</file>