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60" r:id="rId1"/>
  </p:sldMasterIdLst>
  <p:notesMasterIdLst>
    <p:notesMasterId r:id="rId16"/>
  </p:notesMasterIdLst>
  <p:sldIdLst>
    <p:sldId id="256" r:id="rId2"/>
    <p:sldId id="257" r:id="rId3"/>
    <p:sldId id="259" r:id="rId4"/>
    <p:sldId id="260" r:id="rId5"/>
    <p:sldId id="281" r:id="rId6"/>
    <p:sldId id="258" r:id="rId7"/>
    <p:sldId id="261" r:id="rId8"/>
    <p:sldId id="262" r:id="rId9"/>
    <p:sldId id="263" r:id="rId10"/>
    <p:sldId id="279" r:id="rId11"/>
    <p:sldId id="275" r:id="rId12"/>
    <p:sldId id="276" r:id="rId13"/>
    <p:sldId id="280" r:id="rId14"/>
    <p:sldId id="277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006"/>
    <p:restoredTop sz="94694"/>
  </p:normalViewPr>
  <p:slideViewPr>
    <p:cSldViewPr snapToGrid="0" snapToObjects="1">
      <p:cViewPr varScale="1">
        <p:scale>
          <a:sx n="117" d="100"/>
          <a:sy n="117" d="100"/>
        </p:scale>
        <p:origin x="248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36F475-F7F5-6C41-B37C-656C49194CAF}" type="datetimeFigureOut">
              <a:rPr lang="en-US" smtClean="0"/>
              <a:t>9/1/26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5839EF-EF2D-A244-8B03-02564FD387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9280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5839EF-EF2D-A244-8B03-02564FD3872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50769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5839EF-EF2D-A244-8B03-02564FD3872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37321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FFF5E1-0916-D487-72B4-34C9397815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CDFAB9-1D69-4520-1792-453688CEB00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CEA7FF-BF24-2CD0-6F24-6794B72A1CB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C06FFD-215E-8110-CD53-EC7A41A8553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5839EF-EF2D-A244-8B03-02564FD3872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21893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5839EF-EF2D-A244-8B03-02564FD3872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56814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5839EF-EF2D-A244-8B03-02564FD38722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8737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BFD422-CF21-5F4B-9F3C-D943F67A9BE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13175" y="2685326"/>
            <a:ext cx="10334625" cy="1803939"/>
          </a:xfrm>
        </p:spPr>
        <p:txBody>
          <a:bodyPr anchor="t" anchorCtr="0"/>
          <a:lstStyle>
            <a:lvl1pPr algn="l">
              <a:defRPr sz="6000" b="1" i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A5F0DF-C789-3B48-88B2-EEF178B168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3175" y="5773229"/>
            <a:ext cx="10334625" cy="746185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B87851E-C1E1-6E46-8D1B-95D6C188859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13175" y="4501444"/>
            <a:ext cx="10334625" cy="1259607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FontTx/>
              <a:buNone/>
              <a:defRPr sz="2000"/>
            </a:lvl2pPr>
            <a:lvl3pPr marL="914400" indent="0">
              <a:buFontTx/>
              <a:buNone/>
              <a:defRPr sz="2000"/>
            </a:lvl3pPr>
            <a:lvl4pPr marL="1371600" indent="0">
              <a:buFontTx/>
              <a:buNone/>
              <a:defRPr sz="2000"/>
            </a:lvl4pPr>
            <a:lvl5pPr marL="1828800" indent="0">
              <a:buFontTx/>
              <a:buNone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1CCAF04-6C30-614D-8071-3CC683E9765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60000"/>
          </a:blip>
          <a:srcRect/>
          <a:stretch/>
        </p:blipFill>
        <p:spPr>
          <a:xfrm>
            <a:off x="8418740" y="5755088"/>
            <a:ext cx="3173185" cy="41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6553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7" orient="horz" pos="2160" userDrawn="1">
          <p15:clr>
            <a:srgbClr val="FBAE40"/>
          </p15:clr>
        </p15:guide>
        <p15:guide id="8" pos="3840" userDrawn="1">
          <p15:clr>
            <a:srgbClr val="FBAE40"/>
          </p15:clr>
        </p15:guide>
        <p15:guide id="9" orient="horz" pos="3888" userDrawn="1">
          <p15:clr>
            <a:srgbClr val="FBAE40"/>
          </p15:clr>
        </p15:guide>
        <p15:guide id="10" pos="360" userDrawn="1">
          <p15:clr>
            <a:srgbClr val="FBAE40"/>
          </p15:clr>
        </p15:guide>
        <p15:guide id="11" pos="7320" userDrawn="1">
          <p15:clr>
            <a:srgbClr val="FBAE40"/>
          </p15:clr>
        </p15:guide>
        <p15:guide id="12" orient="horz" pos="3984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1_Title Slide_Print-friendl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BFD422-CF21-5F4B-9F3C-D943F67A9BE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13175" y="2650602"/>
            <a:ext cx="10334625" cy="1838663"/>
          </a:xfrm>
        </p:spPr>
        <p:txBody>
          <a:bodyPr anchor="t" anchorCtr="0"/>
          <a:lstStyle>
            <a:lvl1pPr algn="l">
              <a:defRPr sz="6000" b="1" i="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A5F0DF-C789-3B48-88B2-EEF178B168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3175" y="5773229"/>
            <a:ext cx="10334625" cy="746185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B87851E-C1E1-6E46-8D1B-95D6C188859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13175" y="4501444"/>
            <a:ext cx="10334625" cy="1259607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FontTx/>
              <a:buNone/>
              <a:defRPr sz="2000"/>
            </a:lvl2pPr>
            <a:lvl3pPr marL="914400" indent="0">
              <a:buFontTx/>
              <a:buNone/>
              <a:defRPr sz="2000"/>
            </a:lvl3pPr>
            <a:lvl4pPr marL="1371600" indent="0">
              <a:buFontTx/>
              <a:buNone/>
              <a:defRPr sz="2000"/>
            </a:lvl4pPr>
            <a:lvl5pPr marL="1828800" indent="0">
              <a:buFontTx/>
              <a:buNone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64EB6B9-C6AF-7F40-9A3F-E71E87EB2DF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8418740" y="5742910"/>
            <a:ext cx="3173185" cy="41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065429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7" orient="horz" pos="2160" userDrawn="1">
          <p15:clr>
            <a:srgbClr val="FBAE40"/>
          </p15:clr>
        </p15:guide>
        <p15:guide id="8" pos="3840" userDrawn="1">
          <p15:clr>
            <a:srgbClr val="FBAE40"/>
          </p15:clr>
        </p15:guide>
        <p15:guide id="9" orient="horz" pos="3888" userDrawn="1">
          <p15:clr>
            <a:srgbClr val="FBAE40"/>
          </p15:clr>
        </p15:guide>
        <p15:guide id="10" pos="360" userDrawn="1">
          <p15:clr>
            <a:srgbClr val="FBAE40"/>
          </p15:clr>
        </p15:guide>
        <p15:guide id="11" pos="7320" userDrawn="1">
          <p15:clr>
            <a:srgbClr val="FBAE40"/>
          </p15:clr>
        </p15:guide>
        <p15:guide id="12" orient="horz" pos="3984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5F96C7-1801-CD4F-9F28-C99CEA00AE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1FB783-2389-2044-9FEC-A01C09265E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 typeface="Arial" panose="020B0604020202020204" pitchFamily="34" charset="0"/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4785F67-179E-4145-8BCB-4A0C61A894B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88014" y="6316595"/>
            <a:ext cx="432486" cy="365125"/>
          </a:xfrm>
          <a:prstGeom prst="rect">
            <a:avLst/>
          </a:prstGeom>
        </p:spPr>
        <p:txBody>
          <a:bodyPr lIns="0" tIns="0" rIns="45720" bIns="0" anchor="ctr"/>
          <a:lstStyle>
            <a:lvl1pPr algn="r">
              <a:defRPr sz="1000"/>
            </a:lvl1pPr>
          </a:lstStyle>
          <a:p>
            <a:fld id="{933A556B-7C63-244D-9B7C-B0EA8042B330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7945689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C4E73FD-DB7D-6846-A2AE-E73A318442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88014" y="6316595"/>
            <a:ext cx="432486" cy="365125"/>
          </a:xfrm>
          <a:prstGeom prst="rect">
            <a:avLst/>
          </a:prstGeom>
        </p:spPr>
        <p:txBody>
          <a:bodyPr lIns="0" tIns="0" rIns="45720" bIns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933A556B-7C63-244D-9B7C-B0EA8042B3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27110BA2-9B68-CC4C-A636-3277ABFA5F1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13175" y="2541806"/>
            <a:ext cx="10334625" cy="1947460"/>
          </a:xfrm>
        </p:spPr>
        <p:txBody>
          <a:bodyPr anchor="t" anchorCtr="0"/>
          <a:lstStyle>
            <a:lvl1pPr algn="l">
              <a:defRPr sz="6000" b="1" i="0">
                <a:solidFill>
                  <a:schemeClr val="bg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9FCBF15F-CA7F-7641-B9E3-4E9C3E92F43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13175" y="4501444"/>
            <a:ext cx="10334625" cy="1259607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FontTx/>
              <a:buNone/>
              <a:defRPr sz="2000"/>
            </a:lvl2pPr>
            <a:lvl3pPr marL="914400" indent="0">
              <a:buFontTx/>
              <a:buNone/>
              <a:defRPr sz="2000"/>
            </a:lvl3pPr>
            <a:lvl4pPr marL="1371600" indent="0">
              <a:buFontTx/>
              <a:buNone/>
              <a:defRPr sz="2000"/>
            </a:lvl4pPr>
            <a:lvl5pPr marL="1828800" indent="0">
              <a:buFontTx/>
              <a:buNone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23687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Section Header_Print-friendl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C4E73FD-DB7D-6846-A2AE-E73A318442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88014" y="6316595"/>
            <a:ext cx="432486" cy="365125"/>
          </a:xfrm>
          <a:prstGeom prst="rect">
            <a:avLst/>
          </a:prstGeom>
        </p:spPr>
        <p:txBody>
          <a:bodyPr lIns="0" tIns="0" rIns="45720" bIns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933A556B-7C63-244D-9B7C-B0EA8042B3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27110BA2-9B68-CC4C-A636-3277ABFA5F1F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13175" y="2541806"/>
            <a:ext cx="10334625" cy="1947460"/>
          </a:xfrm>
        </p:spPr>
        <p:txBody>
          <a:bodyPr anchor="t" anchorCtr="0"/>
          <a:lstStyle>
            <a:lvl1pPr algn="l">
              <a:defRPr sz="6000" b="1" i="0">
                <a:solidFill>
                  <a:schemeClr val="tx1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9FCBF15F-CA7F-7641-B9E3-4E9C3E92F43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13175" y="4501444"/>
            <a:ext cx="10334625" cy="1259607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FontTx/>
              <a:buNone/>
              <a:defRPr sz="2000"/>
            </a:lvl2pPr>
            <a:lvl3pPr marL="914400" indent="0">
              <a:buFontTx/>
              <a:buNone/>
              <a:defRPr sz="2000"/>
            </a:lvl3pPr>
            <a:lvl4pPr marL="1371600" indent="0">
              <a:buFontTx/>
              <a:buNone/>
              <a:defRPr sz="2000"/>
            </a:lvl4pPr>
            <a:lvl5pPr marL="1828800" indent="0">
              <a:buFontTx/>
              <a:buNone/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24543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FB965E-00C4-6F4C-8817-84A69C14D2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8926A3-B154-C14C-BFED-E141D3C8B7D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715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40C922-34CF-D846-A402-06F51B1894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1868AE-308B-D548-82A1-318656FC55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88014" y="6316595"/>
            <a:ext cx="432486" cy="365125"/>
          </a:xfrm>
          <a:prstGeom prst="rect">
            <a:avLst/>
          </a:prstGeom>
        </p:spPr>
        <p:txBody>
          <a:bodyPr lIns="0" tIns="0" rIns="45720" bIns="0" anchor="ctr"/>
          <a:lstStyle>
            <a:lvl1pPr algn="r">
              <a:defRPr sz="1000"/>
            </a:lvl1pPr>
          </a:lstStyle>
          <a:p>
            <a:fld id="{933A556B-7C63-244D-9B7C-B0EA8042B330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36306142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9ACFC5-D97A-B448-B815-E68D1A9731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5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BFB46D-01D9-1D44-ABED-AC6282C16B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1500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8F9F48-3F7F-A545-9387-0732A54B5B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71500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90C0DC1-B7CB-B343-8B4E-8D57625AEA9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0960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2689F1-F4A7-6440-A9D9-1BF6E3E127B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0960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24E88283-FA1D-D040-8AFC-1D07DFC302A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188014" y="6316595"/>
            <a:ext cx="432486" cy="365125"/>
          </a:xfrm>
          <a:prstGeom prst="rect">
            <a:avLst/>
          </a:prstGeom>
        </p:spPr>
        <p:txBody>
          <a:bodyPr lIns="0" tIns="0" rIns="45720" bIns="0" anchor="ctr"/>
          <a:lstStyle>
            <a:lvl1pPr algn="r">
              <a:defRPr sz="1000"/>
            </a:lvl1pPr>
          </a:lstStyle>
          <a:p>
            <a:fld id="{933A556B-7C63-244D-9B7C-B0EA8042B330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35739312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4B70F5-09AC-CD48-85DB-1752A5E862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D6FDB5-5C90-C844-8D34-266A469CEC5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88014" y="6316595"/>
            <a:ext cx="432486" cy="365125"/>
          </a:xfrm>
          <a:prstGeom prst="rect">
            <a:avLst/>
          </a:prstGeom>
        </p:spPr>
        <p:txBody>
          <a:bodyPr lIns="0" tIns="0" rIns="45720" bIns="0" anchor="ctr"/>
          <a:lstStyle>
            <a:lvl1pPr algn="r">
              <a:defRPr sz="1000"/>
            </a:lvl1pPr>
          </a:lstStyle>
          <a:p>
            <a:fld id="{933A556B-7C63-244D-9B7C-B0EA8042B330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41335934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D20343-9337-0E42-A01C-2815CA8E056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88014" y="6316595"/>
            <a:ext cx="432486" cy="365125"/>
          </a:xfrm>
          <a:prstGeom prst="rect">
            <a:avLst/>
          </a:prstGeom>
        </p:spPr>
        <p:txBody>
          <a:bodyPr lIns="0" tIns="0" rIns="45720" bIns="0" anchor="ctr"/>
          <a:lstStyle>
            <a:lvl1pPr algn="r">
              <a:defRPr sz="1000"/>
            </a:lvl1pPr>
          </a:lstStyle>
          <a:p>
            <a:fld id="{933A556B-7C63-244D-9B7C-B0EA8042B330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391252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184E83-FA30-AE49-A809-D1503D6A57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F97B18-F1D3-C845-98E1-FCEEFD596F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0677A6-B440-D244-B039-82AFE3A152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6ACFED41-9DB8-3441-9E99-88FCE31DC2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88014" y="6316595"/>
            <a:ext cx="432486" cy="365125"/>
          </a:xfrm>
          <a:prstGeom prst="rect">
            <a:avLst/>
          </a:prstGeom>
        </p:spPr>
        <p:txBody>
          <a:bodyPr lIns="0" tIns="0" rIns="45720" bIns="0" anchor="ctr"/>
          <a:lstStyle>
            <a:lvl1pPr algn="r">
              <a:defRPr sz="1000"/>
            </a:lvl1pPr>
          </a:lstStyle>
          <a:p>
            <a:fld id="{933A556B-7C63-244D-9B7C-B0EA8042B330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41603393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999BF-B963-A049-A11E-595313950F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BA4A0F9-2FD7-DE46-AE52-AD7C0C073AC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9413AE-9723-9D45-B482-FF92ED073F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0BC717A-FCD7-0D46-A097-931C022815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88014" y="6316595"/>
            <a:ext cx="432486" cy="365125"/>
          </a:xfrm>
          <a:prstGeom prst="rect">
            <a:avLst/>
          </a:prstGeom>
        </p:spPr>
        <p:txBody>
          <a:bodyPr lIns="0" tIns="0" rIns="45720" bIns="0" anchor="ctr"/>
          <a:lstStyle>
            <a:lvl1pPr algn="r">
              <a:defRPr sz="1000"/>
            </a:lvl1pPr>
          </a:lstStyle>
          <a:p>
            <a:fld id="{933A556B-7C63-244D-9B7C-B0EA8042B330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18119199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80FA0D-AA3C-664A-87D2-78DEA605DF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105DD7F-359B-0241-A0E1-CB41463949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94FE3B0-EE83-EE47-9729-1EF195304D1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88014" y="6316595"/>
            <a:ext cx="432486" cy="365125"/>
          </a:xfrm>
          <a:prstGeom prst="rect">
            <a:avLst/>
          </a:prstGeom>
        </p:spPr>
        <p:txBody>
          <a:bodyPr lIns="0" tIns="0" rIns="45720" bIns="0" anchor="ctr"/>
          <a:lstStyle>
            <a:lvl1pPr algn="r">
              <a:defRPr sz="1000"/>
            </a:lvl1pPr>
          </a:lstStyle>
          <a:p>
            <a:fld id="{933A556B-7C63-244D-9B7C-B0EA8042B330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23816605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B7785AC-BC0C-8F4E-B552-D8A6AD40EEB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59A820-91F6-F544-8B07-61605B067C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1FAE437-C75F-3A40-9104-1FFF2D5E794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88014" y="6316595"/>
            <a:ext cx="432486" cy="365125"/>
          </a:xfrm>
          <a:prstGeom prst="rect">
            <a:avLst/>
          </a:prstGeom>
        </p:spPr>
        <p:txBody>
          <a:bodyPr lIns="0" tIns="0" rIns="45720" bIns="0" anchor="ctr"/>
          <a:lstStyle>
            <a:lvl1pPr algn="r">
              <a:defRPr sz="1000"/>
            </a:lvl1pPr>
          </a:lstStyle>
          <a:p>
            <a:fld id="{933A556B-7C63-244D-9B7C-B0EA8042B330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1066097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D7DAAA2-8718-2247-8539-9A0DC22C04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500" y="365125"/>
            <a:ext cx="11049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3056FE-C136-A54B-9DE3-EACD8E08FE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1500" y="1825625"/>
            <a:ext cx="11049000" cy="4207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125833E0-DD3D-DF4F-9316-F67B7A80E3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88014" y="6316595"/>
            <a:ext cx="432486" cy="365125"/>
          </a:xfrm>
          <a:prstGeom prst="rect">
            <a:avLst/>
          </a:prstGeom>
        </p:spPr>
        <p:txBody>
          <a:bodyPr lIns="0" tIns="0" rIns="45720" bIns="0" anchor="ctr"/>
          <a:lstStyle>
            <a:lvl1pPr algn="r">
              <a:defRPr sz="1000"/>
            </a:lvl1pPr>
          </a:lstStyle>
          <a:p>
            <a:fld id="{933A556B-7C63-244D-9B7C-B0EA8042B330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544521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2" r:id="rId2"/>
    <p:sldLayoutId id="2147483662" r:id="rId3"/>
    <p:sldLayoutId id="2147483663" r:id="rId4"/>
    <p:sldLayoutId id="214748367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7" orient="horz" pos="2160" userDrawn="1">
          <p15:clr>
            <a:srgbClr val="F26B43"/>
          </p15:clr>
        </p15:guide>
        <p15:guide id="8" pos="3840" userDrawn="1">
          <p15:clr>
            <a:srgbClr val="F26B43"/>
          </p15:clr>
        </p15:guide>
        <p15:guide id="9" pos="360" userDrawn="1">
          <p15:clr>
            <a:srgbClr val="F26B43"/>
          </p15:clr>
        </p15:guide>
        <p15:guide id="10" orient="horz" pos="3888" userDrawn="1">
          <p15:clr>
            <a:srgbClr val="F26B43"/>
          </p15:clr>
        </p15:guide>
        <p15:guide id="11" pos="7320" userDrawn="1">
          <p15:clr>
            <a:srgbClr val="F26B43"/>
          </p15:clr>
        </p15:guide>
        <p15:guide id="12" orient="horz" pos="412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partnerships.genesismissionconsortium.org/user/login" TargetMode="External"/><Relationship Id="rId2" Type="http://schemas.openxmlformats.org/officeDocument/2006/relationships/hyperlink" Target="https://www.genesismissionconsortium.org/" TargetMode="Externa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156CBC-DA70-7741-BB3F-BCDBBE052F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6603" y="1625061"/>
            <a:ext cx="10334625" cy="1803939"/>
          </a:xfrm>
        </p:spPr>
        <p:txBody>
          <a:bodyPr>
            <a:noAutofit/>
          </a:bodyPr>
          <a:lstStyle/>
          <a:p>
            <a:r>
              <a:rPr lang="en-US" sz="4800" dirty="0"/>
              <a:t>Genesis Proposal BNL:</a:t>
            </a:r>
            <a:br>
              <a:rPr lang="en-US" sz="4800" dirty="0"/>
            </a:br>
            <a:r>
              <a:rPr lang="en-US" sz="4800" dirty="0"/>
              <a:t>AI-Driven, Self-Learning Digital Twins for Robust Operation of Particle Accelerators</a:t>
            </a:r>
            <a:br>
              <a:rPr lang="en-US" sz="4800" dirty="0"/>
            </a:br>
            <a:endParaRPr lang="en-US" sz="48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DB0E14B-6889-F849-8A8C-D01D7C36038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2 September 2026	EIC-</a:t>
            </a:r>
            <a:r>
              <a:rPr lang="en-US" dirty="0" err="1"/>
              <a:t>BeamAI</a:t>
            </a:r>
            <a:r>
              <a:rPr lang="en-US" dirty="0"/>
              <a:t> Collaboration Meeting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0F4563-AB5E-1F4E-B28C-08AC132303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13175" y="5041734"/>
            <a:ext cx="10334625" cy="731495"/>
          </a:xfrm>
        </p:spPr>
        <p:txBody>
          <a:bodyPr/>
          <a:lstStyle/>
          <a:p>
            <a:r>
              <a:rPr lang="en-US" dirty="0"/>
              <a:t>Kevin Brown, BNL</a:t>
            </a:r>
          </a:p>
        </p:txBody>
      </p:sp>
    </p:spTree>
    <p:extLst>
      <p:ext uri="{BB962C8B-B14F-4D97-AF65-F5344CB8AC3E}">
        <p14:creationId xmlns:p14="http://schemas.microsoft.com/office/powerpoint/2010/main" val="22467559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D153C9-B6EC-5440-87A3-9DCF9B76E7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3A556B-7C63-244D-9B7C-B0EA8042B330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57A2BAF-118E-7057-0073-6679CBF85C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715"/>
          <a:stretch>
            <a:fillRect/>
          </a:stretch>
        </p:blipFill>
        <p:spPr bwMode="auto">
          <a:xfrm>
            <a:off x="1458686" y="-8369"/>
            <a:ext cx="9590314" cy="632496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6813628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B2AE46-B3D2-054A-9F92-273948CEEE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500" y="0"/>
            <a:ext cx="11049000" cy="1325563"/>
          </a:xfrm>
        </p:spPr>
        <p:txBody>
          <a:bodyPr/>
          <a:lstStyle/>
          <a:p>
            <a:r>
              <a:rPr lang="en-US" dirty="0"/>
              <a:t>Project Objectives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E27FFE6-4B4B-AA70-75B5-906389DC59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500" y="1085396"/>
            <a:ext cx="11049000" cy="5108575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The Phase I effort will demonstrate the </a:t>
            </a:r>
            <a:r>
              <a:rPr lang="en-US" i="1" u="sng" dirty="0"/>
              <a:t>feasibility of a closed-loop AI and digital twin (DT) framework for accelerator operations </a:t>
            </a:r>
            <a:r>
              <a:rPr lang="en-US" dirty="0"/>
              <a:t>under uncertainty using representative BNL accelerator systems, with the AGS Booster serving as the primary proof-of-concept environment.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The goal is to </a:t>
            </a:r>
            <a:r>
              <a:rPr lang="en-US" i="1" u="sng" dirty="0"/>
              <a:t>establish AI as the core operational intelligence in a self-learning DT workflow that integrates simulation, measurement, uncertainty quantification (UQ), and decision support</a:t>
            </a:r>
            <a:r>
              <a:rPr lang="en-US" dirty="0"/>
              <a:t>.</a:t>
            </a:r>
          </a:p>
          <a:p>
            <a:pPr marL="0" indent="0"/>
            <a:r>
              <a:rPr lang="en-US" dirty="0"/>
              <a:t>Objective 1: Autonomous Sim2Real Digital Twin Workflows with UQ</a:t>
            </a:r>
          </a:p>
          <a:p>
            <a:pPr marL="0" indent="0"/>
            <a:r>
              <a:rPr lang="en-US" dirty="0"/>
              <a:t>Objective 2: AI-Driven Operational Decision-Making 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A0D2EBA-591D-0D41-9C46-2E17C49223C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3A556B-7C63-244D-9B7C-B0EA8042B330}" type="slidenum">
              <a:rPr lang="en-US" smtClean="0"/>
              <a:pPr/>
              <a:t>3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13879880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0C20482F-F331-ECCB-F799-A94240778D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500" y="4413011"/>
            <a:ext cx="11049000" cy="1722067"/>
          </a:xfrm>
        </p:spPr>
        <p:txBody>
          <a:bodyPr>
            <a:normAutofit lnSpcReduction="10000"/>
          </a:bodyPr>
          <a:lstStyle/>
          <a:p>
            <a:r>
              <a:rPr lang="en-US" sz="2000" dirty="0"/>
              <a:t>Currently working on: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Develop and benchmark the </a:t>
            </a:r>
            <a:r>
              <a:rPr lang="en-US" sz="2000" dirty="0" err="1"/>
              <a:t>SciBmad</a:t>
            </a:r>
            <a:r>
              <a:rPr lang="en-US" sz="2000" dirty="0"/>
              <a:t> model of the AGS Booster as the primary DT engine and begin development of a physics-informed AI.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DT/OED Workflow and UQ methodology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/>
              <a:t>NARAD &amp; PALS infrastructure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F71BE7A-12FF-A4A1-C926-6D4075C041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3A556B-7C63-244D-9B7C-B0EA8042B330}" type="slidenum">
              <a:rPr lang="en-US" smtClean="0"/>
              <a:pPr/>
              <a:t>4</a:t>
            </a:fld>
            <a:endParaRPr lang="en-US" sz="1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11FE1B-F590-8127-796A-4FD879DBC2E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22" t="3754" r="4533" b="52138"/>
          <a:stretch>
            <a:fillRect/>
          </a:stretch>
        </p:blipFill>
        <p:spPr bwMode="auto">
          <a:xfrm>
            <a:off x="279784" y="982172"/>
            <a:ext cx="11565332" cy="332857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B776422-E881-4B6C-BAC6-1E8CA6817AE4}"/>
              </a:ext>
            </a:extLst>
          </p:cNvPr>
          <p:cNvSpPr txBox="1"/>
          <p:nvPr/>
        </p:nvSpPr>
        <p:spPr>
          <a:xfrm>
            <a:off x="6629515" y="283029"/>
            <a:ext cx="32630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Actual start: August 19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8EF7F3F3-42EB-9870-032E-2B433AB870C0}"/>
              </a:ext>
            </a:extLst>
          </p:cNvPr>
          <p:cNvCxnSpPr>
            <a:cxnSpLocks/>
            <a:stCxn id="4" idx="2"/>
          </p:cNvCxnSpPr>
          <p:nvPr/>
        </p:nvCxnSpPr>
        <p:spPr>
          <a:xfrm flipH="1">
            <a:off x="6183086" y="744694"/>
            <a:ext cx="2077966" cy="539820"/>
          </a:xfrm>
          <a:prstGeom prst="straightConnector1">
            <a:avLst/>
          </a:prstGeom>
          <a:ln w="50800">
            <a:solidFill>
              <a:srgbClr val="FF0000"/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412414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FBFF84-F912-D1F4-C0CF-27F43EDC85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Genesis Mission Resources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6A70B8-4B6C-C2A0-DBCC-06B56518FB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Genesis Mission Consortium</a:t>
            </a:r>
          </a:p>
          <a:p>
            <a:r>
              <a:rPr lang="en-US" dirty="0">
                <a:hlinkClick r:id="rId2"/>
              </a:rPr>
              <a:t>https://www.genesismissionconsortium.org/</a:t>
            </a:r>
            <a:endParaRPr lang="en-US" dirty="0"/>
          </a:p>
          <a:p>
            <a:r>
              <a:rPr lang="en-US" dirty="0"/>
              <a:t>Genesis Mission Partnership Exchange</a:t>
            </a:r>
          </a:p>
          <a:p>
            <a:r>
              <a:rPr lang="en-US" dirty="0">
                <a:hlinkClick r:id="rId3"/>
              </a:rPr>
              <a:t>https://partnerships.genesismissionconsortium.org/user/login</a:t>
            </a:r>
            <a:endParaRPr lang="en-US" dirty="0"/>
          </a:p>
          <a:p>
            <a:r>
              <a:rPr lang="en-US" dirty="0"/>
              <a:t>(Your account at Genesis Mission Partnership Exchange has been activated.)</a:t>
            </a:r>
          </a:p>
          <a:p>
            <a:r>
              <a:rPr lang="en-US" dirty="0"/>
              <a:t>Have had meetings with: Nvidia and Accenture</a:t>
            </a:r>
          </a:p>
          <a:p>
            <a:r>
              <a:rPr lang="en-US" dirty="0"/>
              <a:t>Been contacted by: Databricks, Ansys/Synopsys, + others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FD7F63-4170-576E-BC49-A61F3721E6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3A556B-7C63-244D-9B7C-B0EA8042B330}" type="slidenum">
              <a:rPr lang="en-US" smtClean="0"/>
              <a:pPr/>
              <a:t>5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35527759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AE147A3-EBAC-5C4E-8CD3-74DAF0B9A4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3A556B-7C63-244D-9B7C-B0EA8042B330}" type="slidenum">
              <a:rPr lang="en-US" smtClean="0"/>
              <a:pPr/>
              <a:t>6</a:t>
            </a:fld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BDB68A9-B5EB-314F-849D-FB440A7B37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0744" y="2455270"/>
            <a:ext cx="11527971" cy="1947460"/>
          </a:xfrm>
        </p:spPr>
        <p:txBody>
          <a:bodyPr/>
          <a:lstStyle/>
          <a:p>
            <a:r>
              <a:rPr lang="en-US" dirty="0"/>
              <a:t>Support Infrastructure at BNL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BD80E2-64A8-2746-84CE-DAC7C533996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12157098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156CBC-DA70-7741-BB3F-BCDBBE052F8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3175" y="2596896"/>
            <a:ext cx="10925169" cy="1892369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en-US" sz="4800" dirty="0">
                <a:cs typeface="Arial"/>
              </a:rPr>
              <a:t>The </a:t>
            </a:r>
            <a:r>
              <a:rPr lang="en-US" sz="4800" u="sng" dirty="0">
                <a:cs typeface="Arial"/>
              </a:rPr>
              <a:t>Br</a:t>
            </a:r>
            <a:r>
              <a:rPr lang="en-US" sz="4800" dirty="0">
                <a:cs typeface="Arial"/>
              </a:rPr>
              <a:t>ookhaven </a:t>
            </a:r>
            <a:r>
              <a:rPr lang="en-US" sz="4800" u="sng" dirty="0">
                <a:cs typeface="Arial"/>
              </a:rPr>
              <a:t>AI</a:t>
            </a:r>
            <a:r>
              <a:rPr lang="en-US" sz="4800" dirty="0">
                <a:cs typeface="Arial"/>
              </a:rPr>
              <a:t> I</a:t>
            </a:r>
            <a:r>
              <a:rPr lang="en-US" sz="4800" u="sng" dirty="0">
                <a:cs typeface="Arial"/>
              </a:rPr>
              <a:t>n</a:t>
            </a:r>
            <a:r>
              <a:rPr lang="en-US" sz="4800" dirty="0">
                <a:cs typeface="Arial"/>
              </a:rPr>
              <a:t>ference (BRAIN) Platform</a:t>
            </a:r>
            <a:br>
              <a:rPr lang="en-US" dirty="0"/>
            </a:br>
            <a:r>
              <a:rPr lang="en-US" sz="2400" dirty="0">
                <a:cs typeface="Arial"/>
              </a:rPr>
              <a:t>Secure, On-Premise AI for Scientific Computing and Operations</a:t>
            </a:r>
            <a:endParaRPr lang="en-US" dirty="0">
              <a:cs typeface="Arial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DB0E14B-6889-F849-8A8C-D01D7C36038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sz="1500" dirty="0"/>
              <a:t>Updated: 08-31-2026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0F4563-AB5E-1F4E-B28C-08AC132303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13175" y="4699591"/>
            <a:ext cx="10334625" cy="1061460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dirty="0"/>
              <a:t>Meifeng Lin</a:t>
            </a:r>
          </a:p>
          <a:p>
            <a:r>
              <a:rPr lang="en-US" dirty="0">
                <a:cs typeface="Arial"/>
              </a:rPr>
              <a:t>Computational Science Department, CDS</a:t>
            </a:r>
          </a:p>
          <a:p>
            <a:endParaRPr lang="en-US" sz="1800" dirty="0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8542484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822113-706F-70E8-6E2F-383A40C03C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Vision and Objectives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51F3BA-2492-5B83-E694-3E7BEE89E0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b="1" dirty="0"/>
              <a:t>Primary Goal: </a:t>
            </a:r>
            <a:r>
              <a:rPr lang="en-US" dirty="0"/>
              <a:t>Deploy secure, locally hosted Large Language Models (LLMs) to support Brookhaven's research and administrative workflows without compromising data privacy.</a:t>
            </a:r>
          </a:p>
          <a:p>
            <a:r>
              <a:rPr lang="en-US" b="1" dirty="0"/>
              <a:t>Key Drivers:</a:t>
            </a:r>
          </a:p>
          <a:p>
            <a:pPr lvl="1"/>
            <a:r>
              <a:rPr lang="en-US" b="1" dirty="0"/>
              <a:t>Data Security: </a:t>
            </a:r>
            <a:r>
              <a:rPr lang="en-US" dirty="0"/>
              <a:t>Keep sensitive research data strictly on-premise.</a:t>
            </a:r>
          </a:p>
          <a:p>
            <a:pPr lvl="1"/>
            <a:r>
              <a:rPr lang="en-US" b="1" dirty="0"/>
              <a:t>Customizability:</a:t>
            </a:r>
            <a:r>
              <a:rPr lang="en-US" dirty="0"/>
              <a:t> Fine-tune models for specific scientific domains and augment retrieval using internal BNL documentation.</a:t>
            </a:r>
          </a:p>
          <a:p>
            <a:pPr lvl="1"/>
            <a:r>
              <a:rPr lang="en-US" b="1" dirty="0"/>
              <a:t>Accessibility: </a:t>
            </a:r>
            <a:r>
              <a:rPr lang="en-US" dirty="0"/>
              <a:t>Lower the barrier to entry for AI integration across various lab departments and scientific projects.</a:t>
            </a:r>
          </a:p>
          <a:p>
            <a:pPr lvl="1"/>
            <a:r>
              <a:rPr lang="en-US" b="1" dirty="0">
                <a:cs typeface="Arial"/>
              </a:rPr>
              <a:t>Cost:</a:t>
            </a:r>
            <a:r>
              <a:rPr lang="en-US" dirty="0">
                <a:cs typeface="Arial"/>
              </a:rPr>
              <a:t> Rising costs with commercial AI models and platforms. </a:t>
            </a:r>
          </a:p>
          <a:p>
            <a:endParaRPr lang="en-US" dirty="0">
              <a:cs typeface="Arial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775C0C-FB57-BFCD-8FAA-8F3B99A937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3A556B-7C63-244D-9B7C-B0EA8042B330}" type="slidenum">
              <a:rPr lang="en-US" smtClean="0"/>
              <a:pPr/>
              <a:t>8</a:t>
            </a:fld>
            <a:endParaRPr lang="en-US" sz="1000"/>
          </a:p>
        </p:txBody>
      </p:sp>
    </p:spTree>
    <p:extLst>
      <p:ext uri="{BB962C8B-B14F-4D97-AF65-F5344CB8AC3E}">
        <p14:creationId xmlns:p14="http://schemas.microsoft.com/office/powerpoint/2010/main" val="33042197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221CDC-B75E-1AF0-DD93-AE83936F74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500" y="365126"/>
            <a:ext cx="11049000" cy="595002"/>
          </a:xfrm>
        </p:spPr>
        <p:txBody>
          <a:bodyPr>
            <a:normAutofit fontScale="90000"/>
          </a:bodyPr>
          <a:lstStyle/>
          <a:p>
            <a:r>
              <a:rPr lang="en-US"/>
              <a:t>Services Provided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F5EDEF-3BE1-C8D9-D914-A761829CC0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500" y="1285103"/>
            <a:ext cx="5829300" cy="4893275"/>
          </a:xfr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pPr>
              <a:lnSpc>
                <a:spcPct val="120000"/>
              </a:lnSpc>
            </a:pPr>
            <a:r>
              <a:rPr lang="en-US" dirty="0"/>
              <a:t>1</a:t>
            </a:r>
            <a:r>
              <a:rPr lang="en-US" b="1" dirty="0"/>
              <a:t>. Internal Chat Interface: </a:t>
            </a:r>
            <a:r>
              <a:rPr lang="en-US" dirty="0"/>
              <a:t>A secure, web-based UI for general inquiries, drafting emails, and coding assistance. Inclusion of image generation capabilities through Flux.1. </a:t>
            </a:r>
          </a:p>
          <a:p>
            <a:pPr>
              <a:lnSpc>
                <a:spcPct val="120000"/>
              </a:lnSpc>
            </a:pPr>
            <a:r>
              <a:rPr lang="en-US" dirty="0"/>
              <a:t>2. </a:t>
            </a:r>
            <a:r>
              <a:rPr lang="en-US" b="1" dirty="0"/>
              <a:t>API Access: </a:t>
            </a:r>
            <a:r>
              <a:rPr lang="en-US" dirty="0"/>
              <a:t>RESTful APIs for researchers to integrate LLM capabilities directly into their scientific workflows or AI agents. </a:t>
            </a:r>
          </a:p>
          <a:p>
            <a:pPr>
              <a:lnSpc>
                <a:spcPct val="120000"/>
              </a:lnSpc>
            </a:pPr>
            <a:r>
              <a:rPr lang="en-US" dirty="0"/>
              <a:t>3. </a:t>
            </a:r>
            <a:r>
              <a:rPr lang="en-US" b="1" dirty="0"/>
              <a:t>Document Retrieval (RAG): </a:t>
            </a:r>
            <a:r>
              <a:rPr lang="en-US" dirty="0"/>
              <a:t>"Chat with your data" capabilities to securely search and summarize large volumes of internal PDFs, reports, and technical manuals.</a:t>
            </a:r>
          </a:p>
          <a:p>
            <a:pPr>
              <a:lnSpc>
                <a:spcPct val="120000"/>
              </a:lnSpc>
            </a:pPr>
            <a:r>
              <a:rPr lang="en-US" dirty="0"/>
              <a:t>4. </a:t>
            </a:r>
            <a:r>
              <a:rPr lang="en-US" b="1" dirty="0"/>
              <a:t>MCP Server</a:t>
            </a:r>
            <a:r>
              <a:rPr lang="en-US" dirty="0"/>
              <a:t>: Hosting internal knowledge base and specialized tools</a:t>
            </a:r>
          </a:p>
          <a:p>
            <a:pPr>
              <a:lnSpc>
                <a:spcPct val="120000"/>
              </a:lnSpc>
            </a:pPr>
            <a:endParaRPr lang="en-US" dirty="0"/>
          </a:p>
          <a:p>
            <a:pPr>
              <a:lnSpc>
                <a:spcPct val="120000"/>
              </a:lnSpc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D57555-7902-974B-5E13-48457698359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3A556B-7C63-244D-9B7C-B0EA8042B330}" type="slidenum">
              <a:rPr lang="en-US" smtClean="0"/>
              <a:pPr/>
              <a:t>9</a:t>
            </a:fld>
            <a:endParaRPr lang="en-US" sz="100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F0E7D99-D68F-F8C2-BA7F-C0B8CEB11C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0" y="1431407"/>
            <a:ext cx="5695083" cy="371377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4FA9838-5059-B985-AAFF-13A55E1CB1AF}"/>
              </a:ext>
            </a:extLst>
          </p:cNvPr>
          <p:cNvSpPr txBox="1"/>
          <p:nvPr/>
        </p:nvSpPr>
        <p:spPr>
          <a:xfrm>
            <a:off x="8162114" y="5247130"/>
            <a:ext cx="21724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BRAIN Architecture</a:t>
            </a:r>
          </a:p>
        </p:txBody>
      </p:sp>
    </p:spTree>
    <p:extLst>
      <p:ext uri="{BB962C8B-B14F-4D97-AF65-F5344CB8AC3E}">
        <p14:creationId xmlns:p14="http://schemas.microsoft.com/office/powerpoint/2010/main" val="3921207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E25C2A-6143-2D48-6FE7-F355785493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29A6AF-C21C-7E5F-FF23-5BB7C2BEE9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500" y="190500"/>
            <a:ext cx="11049000" cy="504948"/>
          </a:xfrm>
        </p:spPr>
        <p:txBody>
          <a:bodyPr>
            <a:normAutofit fontScale="90000"/>
          </a:bodyPr>
          <a:lstStyle/>
          <a:p>
            <a:r>
              <a:rPr lang="en-US"/>
              <a:t>Models Currently Hosted (US Models Only)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920B13-57B6-AC03-F7A4-16F46E36BCF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3A556B-7C63-244D-9B7C-B0EA8042B330}" type="slidenum">
              <a:rPr lang="en-US" smtClean="0"/>
              <a:pPr/>
              <a:t>10</a:t>
            </a:fld>
            <a:endParaRPr lang="en-US" sz="100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55D1183-6162-778C-68FD-2ADC780B1CDD}"/>
              </a:ext>
            </a:extLst>
          </p:cNvPr>
          <p:cNvSpPr txBox="1"/>
          <p:nvPr/>
        </p:nvSpPr>
        <p:spPr>
          <a:xfrm>
            <a:off x="4869713" y="6316595"/>
            <a:ext cx="73595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Modified from a summary generated with ChatGPT 5.6</a:t>
            </a: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F1162D5D-2A85-CEAC-C6B5-A8596507ED2D}"/>
              </a:ext>
            </a:extLst>
          </p:cNvPr>
          <p:cNvGraphicFramePr>
            <a:graphicFrameLocks noGrp="1"/>
          </p:cNvGraphicFramePr>
          <p:nvPr/>
        </p:nvGraphicFramePr>
        <p:xfrm>
          <a:off x="381552" y="873815"/>
          <a:ext cx="11725755" cy="5305412"/>
        </p:xfrm>
        <a:graphic>
          <a:graphicData uri="http://schemas.openxmlformats.org/drawingml/2006/table">
            <a:tbl>
              <a:tblPr/>
              <a:tblGrid>
                <a:gridCol w="1954293">
                  <a:extLst>
                    <a:ext uri="{9D8B030D-6E8A-4147-A177-3AD203B41FA5}">
                      <a16:colId xmlns:a16="http://schemas.microsoft.com/office/drawing/2014/main" val="2876662078"/>
                    </a:ext>
                  </a:extLst>
                </a:gridCol>
                <a:gridCol w="1041339">
                  <a:extLst>
                    <a:ext uri="{9D8B030D-6E8A-4147-A177-3AD203B41FA5}">
                      <a16:colId xmlns:a16="http://schemas.microsoft.com/office/drawing/2014/main" val="3747934290"/>
                    </a:ext>
                  </a:extLst>
                </a:gridCol>
                <a:gridCol w="2867245">
                  <a:extLst>
                    <a:ext uri="{9D8B030D-6E8A-4147-A177-3AD203B41FA5}">
                      <a16:colId xmlns:a16="http://schemas.microsoft.com/office/drawing/2014/main" val="2869689508"/>
                    </a:ext>
                  </a:extLst>
                </a:gridCol>
                <a:gridCol w="1954293">
                  <a:extLst>
                    <a:ext uri="{9D8B030D-6E8A-4147-A177-3AD203B41FA5}">
                      <a16:colId xmlns:a16="http://schemas.microsoft.com/office/drawing/2014/main" val="3336329674"/>
                    </a:ext>
                  </a:extLst>
                </a:gridCol>
                <a:gridCol w="1079500">
                  <a:extLst>
                    <a:ext uri="{9D8B030D-6E8A-4147-A177-3AD203B41FA5}">
                      <a16:colId xmlns:a16="http://schemas.microsoft.com/office/drawing/2014/main" val="3501066171"/>
                    </a:ext>
                  </a:extLst>
                </a:gridCol>
                <a:gridCol w="2829085">
                  <a:extLst>
                    <a:ext uri="{9D8B030D-6E8A-4147-A177-3AD203B41FA5}">
                      <a16:colId xmlns:a16="http://schemas.microsoft.com/office/drawing/2014/main" val="3225462779"/>
                    </a:ext>
                  </a:extLst>
                </a:gridCol>
              </a:tblGrid>
              <a:tr h="33540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 b="1">
                          <a:solidFill>
                            <a:schemeClr val="accent1"/>
                          </a:solidFill>
                        </a:rPr>
                        <a:t>Model</a:t>
                      </a:r>
                    </a:p>
                  </a:txBody>
                  <a:tcPr marL="13440" marR="13440" marT="6720" marB="6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 b="1" dirty="0">
                          <a:solidFill>
                            <a:schemeClr val="accent1"/>
                          </a:solidFill>
                        </a:rPr>
                        <a:t>Provider</a:t>
                      </a:r>
                    </a:p>
                  </a:txBody>
                  <a:tcPr marL="13440" marR="13440" marT="6720" marB="6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 b="1">
                          <a:solidFill>
                            <a:schemeClr val="accent1"/>
                          </a:solidFill>
                        </a:rPr>
                        <a:t>Practical best uses</a:t>
                      </a:r>
                    </a:p>
                  </a:txBody>
                  <a:tcPr marL="13440" marR="13440" marT="6720" marB="6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200" b="1">
                          <a:solidFill>
                            <a:schemeClr val="accent1"/>
                          </a:solidFill>
                        </a:rPr>
                        <a:t>Context window / prompt limit</a:t>
                      </a:r>
                    </a:p>
                  </a:txBody>
                  <a:tcPr marL="13440" marR="13440" marT="6720" marB="6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 b="1">
                          <a:solidFill>
                            <a:schemeClr val="accent1"/>
                          </a:solidFill>
                        </a:rPr>
                        <a:t>Modalities</a:t>
                      </a:r>
                    </a:p>
                  </a:txBody>
                  <a:tcPr marL="13440" marR="13440" marT="6720" marB="6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 b="1">
                          <a:solidFill>
                            <a:schemeClr val="accent1"/>
                          </a:solidFill>
                        </a:rPr>
                        <a:t>Reasoning / generation features</a:t>
                      </a:r>
                    </a:p>
                  </a:txBody>
                  <a:tcPr marL="13440" marR="13440" marT="6720" marB="6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7086790"/>
                  </a:ext>
                </a:extLst>
              </a:tr>
              <a:tr h="82116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 b="1" dirty="0"/>
                        <a:t>Muse Glimmer-30B</a:t>
                      </a:r>
                    </a:p>
                    <a:p>
                      <a:pPr>
                        <a:buNone/>
                      </a:pPr>
                      <a:r>
                        <a:rPr lang="en-US" sz="1200" b="1" dirty="0">
                          <a:solidFill>
                            <a:srgbClr val="FF0000"/>
                          </a:solidFill>
                        </a:rPr>
                        <a:t>(Replacing Llama4-Scout)</a:t>
                      </a:r>
                      <a:endParaRPr 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 marL="13440" marR="13440" marT="6720" marB="6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 b="1"/>
                        <a:t>Meta</a:t>
                      </a:r>
                      <a:endParaRPr lang="en-US" sz="1200"/>
                    </a:p>
                  </a:txBody>
                  <a:tcPr marL="13440" marR="13440" marT="6720" marB="6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 dirty="0"/>
                        <a:t>Local agentic assistants, MCP/tool agents, coding, deep-search/RAG, multimodal document analysis, autonomous task completion</a:t>
                      </a:r>
                    </a:p>
                  </a:txBody>
                  <a:tcPr marL="13440" marR="13440" marT="6720" marB="6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200" b="1" dirty="0"/>
                        <a:t>131K+ tokens</a:t>
                      </a:r>
                      <a:endParaRPr lang="en-US" dirty="0"/>
                    </a:p>
                  </a:txBody>
                  <a:tcPr marL="13440" marR="13440" marT="6720" marB="6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 dirty="0"/>
                        <a:t>Text + image → text/code</a:t>
                      </a:r>
                    </a:p>
                  </a:txBody>
                  <a:tcPr marL="13440" marR="13440" marT="6720" marB="6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 dirty="0"/>
                        <a:t>Multi-step reasoning; reliable tool use; failure recovery; controllable reasoning effort; trained for end-to-end agentic tasks; multilingual across 100+ languages</a:t>
                      </a:r>
                    </a:p>
                  </a:txBody>
                  <a:tcPr marL="13440" marR="13440" marT="6720" marB="6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2022003"/>
                  </a:ext>
                </a:extLst>
              </a:tr>
              <a:tr h="65924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 b="1" dirty="0"/>
                        <a:t>Gemma 4 26B-A4B</a:t>
                      </a:r>
                      <a:endParaRPr lang="en-US" sz="1200" dirty="0"/>
                    </a:p>
                  </a:txBody>
                  <a:tcPr marL="13440" marR="13440" marT="6720" marB="6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 b="1"/>
                        <a:t>Google </a:t>
                      </a:r>
                      <a:endParaRPr lang="en-US" sz="1200"/>
                    </a:p>
                  </a:txBody>
                  <a:tcPr marL="13440" marR="13440" marT="6720" marB="6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Efficient general-purpose assistant, coding, scientific assistance, multimodal RAG, moderate-scale agents</a:t>
                      </a:r>
                    </a:p>
                  </a:txBody>
                  <a:tcPr marL="13440" marR="13440" marT="6720" marB="6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200" b="1" dirty="0"/>
                        <a:t>Up to 256K tokens </a:t>
                      </a:r>
                    </a:p>
                  </a:txBody>
                  <a:tcPr marL="13440" marR="13440" marT="6720" marB="6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Text + image → text/code</a:t>
                      </a:r>
                    </a:p>
                  </a:txBody>
                  <a:tcPr marL="13440" marR="13440" marT="6720" marB="6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Configurable thinking, native function calling, coding, reasoning, system-role support</a:t>
                      </a:r>
                    </a:p>
                  </a:txBody>
                  <a:tcPr marL="13440" marR="13440" marT="6720" marB="6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65987655"/>
                  </a:ext>
                </a:extLst>
              </a:tr>
              <a:tr h="65924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 b="1"/>
                        <a:t>GPT-OSS-120B</a:t>
                      </a:r>
                      <a:endParaRPr lang="en-US" sz="1200"/>
                    </a:p>
                  </a:txBody>
                  <a:tcPr marL="13440" marR="13440" marT="6720" marB="6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 b="1"/>
                        <a:t>OpenAI</a:t>
                      </a:r>
                      <a:endParaRPr lang="en-US" sz="1200"/>
                    </a:p>
                  </a:txBody>
                  <a:tcPr marL="13440" marR="13440" marT="6720" marB="6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 dirty="0"/>
                        <a:t>Deep reasoning, scientific problem solving, difficult coding, structured outputs, tool-driven agents</a:t>
                      </a:r>
                    </a:p>
                  </a:txBody>
                  <a:tcPr marL="13440" marR="13440" marT="6720" marB="6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200" b="1"/>
                        <a:t>Up to 131,072 tokens</a:t>
                      </a:r>
                      <a:endParaRPr lang="en-US" sz="1200"/>
                    </a:p>
                  </a:txBody>
                  <a:tcPr marL="13440" marR="13440" marT="6720" marB="6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Text → text/code</a:t>
                      </a:r>
                    </a:p>
                  </a:txBody>
                  <a:tcPr marL="13440" marR="13440" marT="6720" marB="6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Configurable reasoning effort, native function calling, tool use, structured output, fine-tuning</a:t>
                      </a:r>
                    </a:p>
                  </a:txBody>
                  <a:tcPr marL="13440" marR="13440" marT="6720" marB="6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3395412"/>
                  </a:ext>
                </a:extLst>
              </a:tr>
              <a:tr h="65924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 b="1"/>
                        <a:t>Nemotron 3 Super 120B-A12B</a:t>
                      </a:r>
                      <a:endParaRPr lang="en-US" sz="1200"/>
                    </a:p>
                  </a:txBody>
                  <a:tcPr marL="13440" marR="13440" marT="6720" marB="6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 b="1"/>
                        <a:t>NVIDIA</a:t>
                      </a:r>
                      <a:endParaRPr lang="en-US" sz="1200"/>
                    </a:p>
                  </a:txBody>
                  <a:tcPr marL="13440" marR="13440" marT="6720" marB="6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Production agentic AI, multi-agent systems, coding, RAG, tool orchestration, high-throughput reasoning</a:t>
                      </a:r>
                    </a:p>
                  </a:txBody>
                  <a:tcPr marL="13440" marR="13440" marT="6720" marB="6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200" b="1"/>
                        <a:t>Up to 1M tokens</a:t>
                      </a:r>
                      <a:endParaRPr lang="en-US" sz="1200"/>
                    </a:p>
                  </a:txBody>
                  <a:tcPr marL="13440" marR="13440" marT="6720" marB="6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Text → text/code</a:t>
                      </a:r>
                    </a:p>
                  </a:txBody>
                  <a:tcPr marL="13440" marR="13440" marT="6720" marB="6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Reasoning-budget control, tool calling, planning, long-running and collaborative-agent optimization</a:t>
                      </a:r>
                    </a:p>
                  </a:txBody>
                  <a:tcPr marL="13440" marR="13440" marT="6720" marB="6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28297469"/>
                  </a:ext>
                </a:extLst>
              </a:tr>
              <a:tr h="12573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 b="1"/>
                        <a:t>Nemotron 3 Ultra 550B-A55B (</a:t>
                      </a:r>
                      <a:r>
                        <a:rPr lang="en-US" sz="1200" b="1">
                          <a:solidFill>
                            <a:schemeClr val="accent4"/>
                          </a:solidFill>
                        </a:rPr>
                        <a:t>Preview</a:t>
                      </a:r>
                      <a:r>
                        <a:rPr lang="en-US" sz="1200" b="1"/>
                        <a:t>)</a:t>
                      </a:r>
                      <a:endParaRPr lang="en-US" sz="1200"/>
                    </a:p>
                  </a:txBody>
                  <a:tcPr marL="13440" marR="13440" marT="6720" marB="6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 b="1"/>
                        <a:t>NVIDIA</a:t>
                      </a:r>
                      <a:endParaRPr lang="en-US" sz="1200"/>
                    </a:p>
                  </a:txBody>
                  <a:tcPr marL="13440" marR="13440" marT="6720" marB="6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 b="1"/>
                        <a:t>Highest-accuracy reasoning</a:t>
                      </a:r>
                      <a:r>
                        <a:rPr lang="en-US" sz="1200"/>
                        <a:t>, complex scientific/code reasoning, mission-critical multi-step agents, deep planning, high-stakes RAG, very long-context analysis</a:t>
                      </a:r>
                    </a:p>
                  </a:txBody>
                  <a:tcPr marL="13440" marR="13440" marT="6720" marB="6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200" b="1" dirty="0"/>
                        <a:t>Up to 1M tokens</a:t>
                      </a:r>
                    </a:p>
                    <a:p>
                      <a:pPr lvl="0" algn="l">
                        <a:buNone/>
                      </a:pPr>
                      <a:r>
                        <a:rPr lang="en-US" sz="1200" b="1" dirty="0"/>
                        <a:t>(</a:t>
                      </a:r>
                      <a:r>
                        <a:rPr lang="en-US" sz="1200" b="1" dirty="0">
                          <a:solidFill>
                            <a:schemeClr val="accent4"/>
                          </a:solidFill>
                        </a:rPr>
                        <a:t>limited to 512K tokens in current deployment)</a:t>
                      </a:r>
                    </a:p>
                  </a:txBody>
                  <a:tcPr marL="13440" marR="13440" marT="6720" marB="6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Text → text/code</a:t>
                      </a:r>
                    </a:p>
                  </a:txBody>
                  <a:tcPr marL="13440" marR="13440" marT="6720" marB="6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Configurable reasoning mode/budget, tool use, complex agentic workflows; native speculative decoding via MTP; trained with SFT, RL and multi-teacher on-policy distillation</a:t>
                      </a:r>
                    </a:p>
                  </a:txBody>
                  <a:tcPr marL="13440" marR="13440" marT="6720" marB="6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2331271"/>
                  </a:ext>
                </a:extLst>
              </a:tr>
              <a:tr h="76333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 b="1"/>
                        <a:t>FLUX.1 image-generation </a:t>
                      </a:r>
                    </a:p>
                  </a:txBody>
                  <a:tcPr marL="13440" marR="13440" marT="6720" marB="6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 b="1"/>
                        <a:t>Black Forest Labs</a:t>
                      </a:r>
                      <a:endParaRPr lang="en-US" sz="1200"/>
                    </a:p>
                  </a:txBody>
                  <a:tcPr marL="13440" marR="13440" marT="6720" marB="6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Text-to-image generation, scientific illustrations, presentation graphics, outreach, UI assets, concept art</a:t>
                      </a:r>
                    </a:p>
                  </a:txBody>
                  <a:tcPr marL="13440" marR="13440" marT="6720" marB="6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rial"/>
                          <a:cs typeface="Arial"/>
                        </a:rPr>
                        <a:t>Up to 512 input tokens</a:t>
                      </a:r>
                      <a:endParaRPr lang="en-US"/>
                    </a:p>
                    <a:p>
                      <a:pPr lvl="0" algn="l">
                        <a:buNone/>
                      </a:pPr>
                      <a:endParaRPr lang="en-US"/>
                    </a:p>
                  </a:txBody>
                  <a:tcPr marL="13440" marR="13440" marT="6720" marB="6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/>
                        <a:t>Text → image</a:t>
                      </a:r>
                    </a:p>
                  </a:txBody>
                  <a:tcPr marL="13440" marR="13440" marT="6720" marB="6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1200" dirty="0"/>
                        <a:t>Strong prompt adherence, typography, style diversity, variable resolutions/aspect ratios.</a:t>
                      </a:r>
                    </a:p>
                  </a:txBody>
                  <a:tcPr marL="13440" marR="13440" marT="6720" marB="672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57430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259119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59DBE826-1A18-2889-0AD5-F94B1FB7F5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28" y="825191"/>
            <a:ext cx="12192000" cy="3902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FEA16D9-8C73-EE75-BE98-27EC446050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500" y="176281"/>
            <a:ext cx="11049000" cy="648910"/>
          </a:xfrm>
        </p:spPr>
        <p:txBody>
          <a:bodyPr>
            <a:normAutofit fontScale="90000"/>
          </a:bodyPr>
          <a:lstStyle/>
          <a:p>
            <a:r>
              <a:rPr lang="en-US" dirty="0"/>
              <a:t>How Good Are These Models?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ACE2B0-7837-0678-566C-105C739449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3A556B-7C63-244D-9B7C-B0EA8042B330}" type="slidenum">
              <a:rPr lang="en-US" smtClean="0"/>
              <a:pPr/>
              <a:t>11</a:t>
            </a:fld>
            <a:endParaRPr lang="en-US" sz="1000"/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3B7E745C-7016-2070-4FA2-2FE1B0145B9D}"/>
              </a:ext>
            </a:extLst>
          </p:cNvPr>
          <p:cNvSpPr/>
          <p:nvPr/>
        </p:nvSpPr>
        <p:spPr>
          <a:xfrm>
            <a:off x="472440" y="1571980"/>
            <a:ext cx="11636829" cy="457144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9B4213D1-364C-1FB6-FD1D-A3A70441A71E}"/>
              </a:ext>
            </a:extLst>
          </p:cNvPr>
          <p:cNvSpPr/>
          <p:nvPr/>
        </p:nvSpPr>
        <p:spPr>
          <a:xfrm>
            <a:off x="472439" y="2483709"/>
            <a:ext cx="11636829" cy="1586962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E81D953-D344-3637-31C6-1A1CD84DA2B8}"/>
              </a:ext>
            </a:extLst>
          </p:cNvPr>
          <p:cNvGraphicFramePr>
            <a:graphicFrameLocks noGrp="1"/>
          </p:cNvGraphicFramePr>
          <p:nvPr/>
        </p:nvGraphicFramePr>
        <p:xfrm>
          <a:off x="472440" y="4748048"/>
          <a:ext cx="11247120" cy="21099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04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765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12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494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24942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63744">
                <a:tc>
                  <a:txBody>
                    <a:bodyPr/>
                    <a:lstStyle/>
                    <a:p>
                      <a:pPr>
                        <a:defRPr sz="1400" b="1">
                          <a:solidFill>
                            <a:srgbClr val="FFFFFF"/>
                          </a:solidFill>
                        </a:defRPr>
                      </a:pPr>
                      <a:r>
                        <a:rPr sz="1050"/>
                        <a:t>Benchmark</a:t>
                      </a:r>
                    </a:p>
                  </a:txBody>
                  <a:tcPr>
                    <a:solidFill>
                      <a:srgbClr val="105C7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400" b="1">
                          <a:solidFill>
                            <a:srgbClr val="FFFFFF"/>
                          </a:solidFill>
                        </a:defRPr>
                      </a:pPr>
                      <a:r>
                        <a:rPr sz="1050"/>
                        <a:t>Capability Tested</a:t>
                      </a:r>
                    </a:p>
                  </a:txBody>
                  <a:tcPr>
                    <a:solidFill>
                      <a:srgbClr val="105C7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400" b="1">
                          <a:solidFill>
                            <a:srgbClr val="FFFFFF"/>
                          </a:solidFill>
                        </a:defRPr>
                      </a:pPr>
                      <a:r>
                        <a:rPr sz="1050"/>
                        <a:t>Format</a:t>
                      </a:r>
                    </a:p>
                  </a:txBody>
                  <a:tcPr>
                    <a:solidFill>
                      <a:srgbClr val="105C7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400" b="1">
                          <a:solidFill>
                            <a:srgbClr val="FFFFFF"/>
                          </a:solidFill>
                        </a:defRPr>
                      </a:pPr>
                      <a:r>
                        <a:rPr sz="1050"/>
                        <a:t>Questions</a:t>
                      </a:r>
                    </a:p>
                  </a:txBody>
                  <a:tcPr>
                    <a:solidFill>
                      <a:srgbClr val="105C7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400" b="1">
                          <a:solidFill>
                            <a:srgbClr val="FFFFFF"/>
                          </a:solidFill>
                        </a:defRPr>
                      </a:pPr>
                      <a:r>
                        <a:rPr sz="1050"/>
                        <a:t>Status</a:t>
                      </a:r>
                    </a:p>
                  </a:txBody>
                  <a:tcPr>
                    <a:solidFill>
                      <a:srgbClr val="105C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3744">
                <a:tc>
                  <a:txBody>
                    <a:bodyPr/>
                    <a:lstStyle/>
                    <a:p>
                      <a:pPr>
                        <a:defRPr sz="1300">
                          <a:solidFill>
                            <a:srgbClr val="333333"/>
                          </a:solidFill>
                        </a:defRPr>
                      </a:pPr>
                      <a:r>
                        <a:rPr lang="en-US" sz="1050" b="1"/>
                        <a:t>OpenBookQA</a:t>
                      </a:r>
                      <a:endParaRPr lang="en-US" sz="1050" b="1" err="1"/>
                    </a:p>
                  </a:txBody>
                  <a:tcP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300">
                          <a:solidFill>
                            <a:srgbClr val="333333"/>
                          </a:solidFill>
                        </a:defRPr>
                      </a:pPr>
                      <a:r>
                        <a:rPr sz="1050"/>
                        <a:t>Multi-step science reasoning + common sense</a:t>
                      </a:r>
                    </a:p>
                  </a:txBody>
                  <a:tcP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300">
                          <a:solidFill>
                            <a:srgbClr val="333333"/>
                          </a:solidFill>
                        </a:defRPr>
                      </a:pPr>
                      <a:r>
                        <a:rPr sz="1050"/>
                        <a:t>4-way MCQ</a:t>
                      </a:r>
                    </a:p>
                  </a:txBody>
                  <a:tcP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300">
                          <a:solidFill>
                            <a:srgbClr val="333333"/>
                          </a:solidFill>
                        </a:defRPr>
                      </a:pPr>
                      <a:r>
                        <a:rPr sz="1050"/>
                        <a:t>500</a:t>
                      </a:r>
                    </a:p>
                  </a:txBody>
                  <a:tcP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300">
                          <a:solidFill>
                            <a:srgbClr val="333333"/>
                          </a:solidFill>
                        </a:defRPr>
                      </a:pPr>
                      <a:r>
                        <a:rPr sz="1050"/>
                        <a:t>Complete</a:t>
                      </a:r>
                    </a:p>
                  </a:txBody>
                  <a:tcP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3744">
                <a:tc>
                  <a:txBody>
                    <a:bodyPr/>
                    <a:lstStyle/>
                    <a:p>
                      <a:pPr>
                        <a:defRPr sz="1300">
                          <a:solidFill>
                            <a:srgbClr val="333333"/>
                          </a:solidFill>
                        </a:defRPr>
                      </a:pPr>
                      <a:r>
                        <a:rPr lang="en-US" sz="1050" b="1"/>
                        <a:t>SciQ</a:t>
                      </a:r>
                      <a:endParaRPr lang="en-US" sz="1050" b="1" err="1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300">
                          <a:solidFill>
                            <a:srgbClr val="333333"/>
                          </a:solidFill>
                        </a:defRPr>
                      </a:pPr>
                      <a:r>
                        <a:rPr sz="1050"/>
                        <a:t>Physics, chemistry, biology knowledge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300">
                          <a:solidFill>
                            <a:srgbClr val="333333"/>
                          </a:solidFill>
                        </a:defRPr>
                      </a:pPr>
                      <a:r>
                        <a:rPr sz="1050"/>
                        <a:t>4-way MCQ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300">
                          <a:solidFill>
                            <a:srgbClr val="333333"/>
                          </a:solidFill>
                        </a:defRPr>
                      </a:pPr>
                      <a:r>
                        <a:rPr sz="1050"/>
                        <a:t>1,000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300">
                          <a:solidFill>
                            <a:srgbClr val="333333"/>
                          </a:solidFill>
                        </a:defRPr>
                      </a:pPr>
                      <a:r>
                        <a:rPr sz="1050"/>
                        <a:t>Complete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3744">
                <a:tc>
                  <a:txBody>
                    <a:bodyPr/>
                    <a:lstStyle/>
                    <a:p>
                      <a:pPr>
                        <a:defRPr sz="1300">
                          <a:solidFill>
                            <a:srgbClr val="333333"/>
                          </a:solidFill>
                        </a:defRPr>
                      </a:pPr>
                      <a:r>
                        <a:rPr lang="en-US" sz="1050" b="1"/>
                        <a:t>CoLA</a:t>
                      </a:r>
                      <a:endParaRPr lang="en-US" sz="1050" b="1" err="1"/>
                    </a:p>
                  </a:txBody>
                  <a:tcP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300">
                          <a:solidFill>
                            <a:srgbClr val="333333"/>
                          </a:solidFill>
                        </a:defRPr>
                      </a:pPr>
                      <a:r>
                        <a:rPr sz="1050"/>
                        <a:t>Linguistic acceptability / grammar</a:t>
                      </a:r>
                    </a:p>
                  </a:txBody>
                  <a:tcP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300">
                          <a:solidFill>
                            <a:srgbClr val="333333"/>
                          </a:solidFill>
                        </a:defRPr>
                      </a:pPr>
                      <a:r>
                        <a:rPr sz="1050"/>
                        <a:t>Binary MCQ</a:t>
                      </a:r>
                    </a:p>
                  </a:txBody>
                  <a:tcP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300">
                          <a:solidFill>
                            <a:srgbClr val="333333"/>
                          </a:solidFill>
                        </a:defRPr>
                      </a:pPr>
                      <a:r>
                        <a:rPr sz="1050"/>
                        <a:t>500</a:t>
                      </a:r>
                    </a:p>
                  </a:txBody>
                  <a:tcP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300">
                          <a:solidFill>
                            <a:srgbClr val="333333"/>
                          </a:solidFill>
                        </a:defRPr>
                      </a:pPr>
                      <a:r>
                        <a:rPr sz="1050"/>
                        <a:t>Complete</a:t>
                      </a:r>
                    </a:p>
                  </a:txBody>
                  <a:tcP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3744">
                <a:tc>
                  <a:txBody>
                    <a:bodyPr/>
                    <a:lstStyle/>
                    <a:p>
                      <a:pPr>
                        <a:defRPr sz="1300">
                          <a:solidFill>
                            <a:srgbClr val="333333"/>
                          </a:solidFill>
                        </a:defRPr>
                      </a:pPr>
                      <a:r>
                        <a:rPr lang="en-US" sz="1050" b="1"/>
                        <a:t>MMLU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300">
                          <a:solidFill>
                            <a:srgbClr val="333333"/>
                          </a:solidFill>
                        </a:defRPr>
                      </a:pPr>
                      <a:r>
                        <a:rPr sz="1050"/>
                        <a:t>Broad knowledge across 57 subjects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300">
                          <a:solidFill>
                            <a:srgbClr val="333333"/>
                          </a:solidFill>
                        </a:defRPr>
                      </a:pPr>
                      <a:r>
                        <a:rPr sz="1050"/>
                        <a:t>4-way MCQ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300">
                          <a:solidFill>
                            <a:srgbClr val="333333"/>
                          </a:solidFill>
                        </a:defRPr>
                      </a:pPr>
                      <a:r>
                        <a:rPr sz="1050"/>
                        <a:t>500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300">
                          <a:solidFill>
                            <a:srgbClr val="333333"/>
                          </a:solidFill>
                        </a:defRPr>
                      </a:pPr>
                      <a:r>
                        <a:rPr sz="1050"/>
                        <a:t>Complete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3744">
                <a:tc>
                  <a:txBody>
                    <a:bodyPr/>
                    <a:lstStyle/>
                    <a:p>
                      <a:pPr>
                        <a:defRPr sz="1300">
                          <a:solidFill>
                            <a:srgbClr val="333333"/>
                          </a:solidFill>
                        </a:defRPr>
                      </a:pPr>
                      <a:r>
                        <a:rPr lang="en-US" sz="1050" b="1"/>
                        <a:t>RACE</a:t>
                      </a:r>
                    </a:p>
                  </a:txBody>
                  <a:tcP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300">
                          <a:solidFill>
                            <a:srgbClr val="333333"/>
                          </a:solidFill>
                        </a:defRPr>
                      </a:pPr>
                      <a:r>
                        <a:rPr sz="1050"/>
                        <a:t>Reading comprehension</a:t>
                      </a:r>
                    </a:p>
                  </a:txBody>
                  <a:tcP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300">
                          <a:solidFill>
                            <a:srgbClr val="333333"/>
                          </a:solidFill>
                        </a:defRPr>
                      </a:pPr>
                      <a:r>
                        <a:rPr sz="1050"/>
                        <a:t>4-way MCQ</a:t>
                      </a:r>
                    </a:p>
                  </a:txBody>
                  <a:tcP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300">
                          <a:solidFill>
                            <a:srgbClr val="333333"/>
                          </a:solidFill>
                        </a:defRPr>
                      </a:pPr>
                      <a:r>
                        <a:rPr sz="1050"/>
                        <a:t>500</a:t>
                      </a:r>
                    </a:p>
                  </a:txBody>
                  <a:tcP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300">
                          <a:solidFill>
                            <a:srgbClr val="333333"/>
                          </a:solidFill>
                        </a:defRPr>
                      </a:pPr>
                      <a:r>
                        <a:rPr sz="1050"/>
                        <a:t>Complete</a:t>
                      </a:r>
                    </a:p>
                  </a:txBody>
                  <a:tcP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3744">
                <a:tc>
                  <a:txBody>
                    <a:bodyPr/>
                    <a:lstStyle/>
                    <a:p>
                      <a:pPr>
                        <a:defRPr sz="1300">
                          <a:solidFill>
                            <a:srgbClr val="333333"/>
                          </a:solidFill>
                        </a:defRPr>
                      </a:pPr>
                      <a:r>
                        <a:rPr lang="en-US" sz="1050" b="1"/>
                        <a:t>HumanEval</a:t>
                      </a:r>
                      <a:endParaRPr lang="en-US" sz="1050" b="1" err="1"/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300">
                          <a:solidFill>
                            <a:srgbClr val="333333"/>
                          </a:solidFill>
                        </a:defRPr>
                      </a:pPr>
                      <a:r>
                        <a:rPr sz="1050"/>
                        <a:t>Python code correctness (execution-graded)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300">
                          <a:solidFill>
                            <a:srgbClr val="333333"/>
                          </a:solidFill>
                        </a:defRPr>
                      </a:pPr>
                      <a:r>
                        <a:rPr sz="1050"/>
                        <a:t>Pass/fail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300">
                          <a:solidFill>
                            <a:srgbClr val="333333"/>
                          </a:solidFill>
                        </a:defRPr>
                      </a:pPr>
                      <a:r>
                        <a:rPr sz="1050"/>
                        <a:t>164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300">
                          <a:solidFill>
                            <a:srgbClr val="333333"/>
                          </a:solidFill>
                        </a:defRPr>
                      </a:pPr>
                      <a:r>
                        <a:rPr sz="1050"/>
                        <a:t>Complete</a:t>
                      </a:r>
                    </a:p>
                  </a:txBody>
                  <a:tcP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3744">
                <a:tc>
                  <a:txBody>
                    <a:bodyPr/>
                    <a:lstStyle/>
                    <a:p>
                      <a:pPr>
                        <a:defRPr sz="1300">
                          <a:solidFill>
                            <a:srgbClr val="333333"/>
                          </a:solidFill>
                        </a:defRPr>
                      </a:pPr>
                      <a:r>
                        <a:rPr lang="en-US" sz="1050" b="1"/>
                        <a:t>IFEval</a:t>
                      </a:r>
                      <a:endParaRPr lang="en-US" sz="1050" b="1" err="1"/>
                    </a:p>
                  </a:txBody>
                  <a:tcP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300">
                          <a:solidFill>
                            <a:srgbClr val="333333"/>
                          </a:solidFill>
                        </a:defRPr>
                      </a:pPr>
                      <a:r>
                        <a:rPr sz="1050"/>
                        <a:t>Instruction-following compliance (deterministic)</a:t>
                      </a:r>
                    </a:p>
                  </a:txBody>
                  <a:tcP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300">
                          <a:solidFill>
                            <a:srgbClr val="333333"/>
                          </a:solidFill>
                        </a:defRPr>
                      </a:pPr>
                      <a:r>
                        <a:rPr sz="1050"/>
                        <a:t>Verifiable checks</a:t>
                      </a:r>
                    </a:p>
                  </a:txBody>
                  <a:tcP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300">
                          <a:solidFill>
                            <a:srgbClr val="333333"/>
                          </a:solidFill>
                        </a:defRPr>
                      </a:pPr>
                      <a:r>
                        <a:rPr sz="1050"/>
                        <a:t>541</a:t>
                      </a:r>
                    </a:p>
                  </a:txBody>
                  <a:tcP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300">
                          <a:solidFill>
                            <a:srgbClr val="333333"/>
                          </a:solidFill>
                        </a:defRPr>
                      </a:pPr>
                      <a:r>
                        <a:rPr lang="en-US" sz="1050"/>
                        <a:t>Complete</a:t>
                      </a:r>
                    </a:p>
                  </a:txBody>
                  <a:tcP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8A7B417F-77C3-A3A9-D3A4-9DD677A251A2}"/>
              </a:ext>
            </a:extLst>
          </p:cNvPr>
          <p:cNvSpPr txBox="1"/>
          <p:nvPr/>
        </p:nvSpPr>
        <p:spPr>
          <a:xfrm>
            <a:off x="8372348" y="773311"/>
            <a:ext cx="3736920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/>
              <a:t>Muse-glimmer-30b results pending</a:t>
            </a:r>
          </a:p>
        </p:txBody>
      </p:sp>
    </p:spTree>
    <p:extLst>
      <p:ext uri="{BB962C8B-B14F-4D97-AF65-F5344CB8AC3E}">
        <p14:creationId xmlns:p14="http://schemas.microsoft.com/office/powerpoint/2010/main" val="21168129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3FBA99-8FFF-5C01-5FB7-17C9411984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500" y="176280"/>
            <a:ext cx="11049000" cy="722270"/>
          </a:xfrm>
        </p:spPr>
        <p:txBody>
          <a:bodyPr/>
          <a:lstStyle/>
          <a:p>
            <a:r>
              <a:rPr lang="en-US" dirty="0"/>
              <a:t>Detailed Scores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633F8C-1A17-881B-F33B-643D43D0E6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3A556B-7C63-244D-9B7C-B0EA8042B330}" type="slidenum">
              <a:rPr lang="en-US" smtClean="0"/>
              <a:pPr/>
              <a:t>12</a:t>
            </a:fld>
            <a:endParaRPr lang="en-US" sz="1000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299EDEC7-001E-276D-17E8-F67AB9ADC6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42730"/>
            <a:ext cx="12192000" cy="4110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813E5B9-1805-2039-7EAA-8147A7A47A80}"/>
              </a:ext>
            </a:extLst>
          </p:cNvPr>
          <p:cNvSpPr txBox="1"/>
          <p:nvPr/>
        </p:nvSpPr>
        <p:spPr>
          <a:xfrm>
            <a:off x="308562" y="5052767"/>
            <a:ext cx="11770025" cy="116955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400" b="1" dirty="0"/>
              <a:t>Top Model Performance Summary</a:t>
            </a:r>
            <a:endParaRPr lang="en-US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="1" dirty="0"/>
              <a:t>Leader:</a:t>
            </a:r>
            <a:r>
              <a:rPr lang="en-US" sz="1400" dirty="0"/>
              <a:t> </a:t>
            </a:r>
            <a:r>
              <a:rPr lang="en-US" sz="1400" b="1" dirty="0"/>
              <a:t>nemotron-3-ultra-550b</a:t>
            </a:r>
            <a:r>
              <a:rPr lang="en-US" sz="1400" dirty="0"/>
              <a:t> (0.94 overall) — Exceptional instruction following and science proficiency.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="1" dirty="0"/>
              <a:t>Top-Tier:</a:t>
            </a:r>
            <a:r>
              <a:rPr lang="en-US" sz="1400" dirty="0"/>
              <a:t> </a:t>
            </a:r>
            <a:r>
              <a:rPr lang="en-US" sz="1400" b="1" dirty="0"/>
              <a:t>gemma-4-26b</a:t>
            </a:r>
            <a:r>
              <a:rPr lang="en-US" sz="1400" dirty="0"/>
              <a:t> (0.92) — Highly balanced performance across reasoning and science.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="1" dirty="0"/>
              <a:t>Key Strengths:</a:t>
            </a:r>
            <a:r>
              <a:rPr lang="en-US" sz="1400" dirty="0"/>
              <a:t> Universal high performance in </a:t>
            </a:r>
            <a:r>
              <a:rPr lang="en-US" sz="1400" b="1" dirty="0"/>
              <a:t>Python (</a:t>
            </a:r>
            <a:r>
              <a:rPr lang="en-US" sz="1400" b="1" dirty="0" err="1"/>
              <a:t>HumanEval</a:t>
            </a:r>
            <a:r>
              <a:rPr lang="en-US" sz="1400" b="1" dirty="0"/>
              <a:t>)</a:t>
            </a:r>
            <a:r>
              <a:rPr lang="en-US" sz="1400" dirty="0"/>
              <a:t> and </a:t>
            </a:r>
            <a:r>
              <a:rPr lang="en-US" sz="1400" b="1" dirty="0"/>
              <a:t>Science (</a:t>
            </a:r>
            <a:r>
              <a:rPr lang="en-US" sz="1400" b="1" dirty="0" err="1"/>
              <a:t>SciQ</a:t>
            </a:r>
            <a:r>
              <a:rPr lang="en-US" sz="1400" b="1" dirty="0"/>
              <a:t>)</a:t>
            </a:r>
            <a:r>
              <a:rPr lang="en-US" sz="1400" dirty="0"/>
              <a:t> across all top models.</a:t>
            </a:r>
            <a:endParaRPr lang="en-US" sz="1400">
              <a:cs typeface="Arial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b="1" dirty="0"/>
              <a:t>Primary Weakness:</a:t>
            </a:r>
            <a:r>
              <a:rPr lang="en-US" sz="1400" dirty="0"/>
              <a:t> All top models show a relative dip in </a:t>
            </a:r>
            <a:r>
              <a:rPr lang="en-US" sz="1400" b="1" dirty="0"/>
              <a:t>Linguistic Acceptability (</a:t>
            </a:r>
            <a:r>
              <a:rPr lang="en-US" sz="1400" b="1"/>
              <a:t>CoLA</a:t>
            </a:r>
            <a:r>
              <a:rPr lang="en-US" sz="1400" b="1" dirty="0"/>
              <a:t>)</a:t>
            </a:r>
            <a:r>
              <a:rPr lang="en-US" sz="1400" dirty="0"/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D8EED5E-2849-65D9-1110-FA1387723517}"/>
              </a:ext>
            </a:extLst>
          </p:cNvPr>
          <p:cNvSpPr txBox="1"/>
          <p:nvPr/>
        </p:nvSpPr>
        <p:spPr>
          <a:xfrm>
            <a:off x="8372348" y="773311"/>
            <a:ext cx="3736920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dirty="0"/>
              <a:t>Muse-glimmer-30b results pending</a:t>
            </a:r>
          </a:p>
        </p:txBody>
      </p:sp>
    </p:spTree>
    <p:extLst>
      <p:ext uri="{BB962C8B-B14F-4D97-AF65-F5344CB8AC3E}">
        <p14:creationId xmlns:p14="http://schemas.microsoft.com/office/powerpoint/2010/main" val="10875476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0CAC99-42B4-A324-69A8-9BB372069E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Rollout Schedule &amp; Timeline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2A9F77-2AA6-57DB-E238-4DF3BBC50B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500" y="1690688"/>
            <a:ext cx="11049000" cy="4342122"/>
          </a:xfrm>
        </p:spPr>
        <p:txBody>
          <a:bodyPr>
            <a:normAutofit fontScale="92500"/>
          </a:bodyPr>
          <a:lstStyle/>
          <a:p>
            <a:r>
              <a:rPr lang="en-US" dirty="0"/>
              <a:t>Phase 1: Proof of Concept and Beta Launch (Q4 FY2026)</a:t>
            </a:r>
          </a:p>
          <a:p>
            <a:pPr lvl="1"/>
            <a:r>
              <a:rPr lang="en-US" dirty="0"/>
              <a:t>Deploy initial hardware infrastructure.</a:t>
            </a:r>
          </a:p>
          <a:p>
            <a:pPr lvl="1"/>
            <a:r>
              <a:rPr lang="en-US" dirty="0"/>
              <a:t>Test Chat UI and API access with selected groups of users (scientists and ops staff).</a:t>
            </a:r>
          </a:p>
          <a:p>
            <a:pPr lvl="1"/>
            <a:r>
              <a:rPr lang="en-US" dirty="0"/>
              <a:t>Gather feedback on latency, model accuracy, features and workflow integration.</a:t>
            </a:r>
          </a:p>
          <a:p>
            <a:r>
              <a:rPr lang="en-US" dirty="0"/>
              <a:t>Phase 2: General Availability (Q1 FY2027)</a:t>
            </a:r>
          </a:p>
          <a:p>
            <a:pPr lvl="1"/>
            <a:r>
              <a:rPr lang="en-US" dirty="0"/>
              <a:t>Lab-wide rollout of LLM services, utilizing new hardware procured.</a:t>
            </a:r>
          </a:p>
          <a:p>
            <a:r>
              <a:rPr lang="en-US" dirty="0"/>
              <a:t>Phase 3: Ongoing Optimization and Scale-up (Q2 FY2027 &amp; Beyond)</a:t>
            </a:r>
          </a:p>
          <a:p>
            <a:pPr lvl="1"/>
            <a:r>
              <a:rPr lang="en-US" dirty="0"/>
              <a:t>Scale hardware, update to newer model architectures, and expand integration with broader BNL resources.</a:t>
            </a:r>
          </a:p>
          <a:p>
            <a:pPr lvl="1"/>
            <a:r>
              <a:rPr lang="en-US" dirty="0"/>
              <a:t>Introduce domain-specific fine-tuning options for individual departments.</a:t>
            </a:r>
          </a:p>
          <a:p>
            <a:pPr lvl="1"/>
            <a:endParaRPr lang="en-US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1685FFB-70CB-E7CC-3815-49DB167C4F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3A556B-7C63-244D-9B7C-B0EA8042B330}" type="slidenum">
              <a:rPr lang="en-US" smtClean="0"/>
              <a:pPr/>
              <a:t>13</a:t>
            </a:fld>
            <a:endParaRPr lang="en-US" sz="1000"/>
          </a:p>
        </p:txBody>
      </p:sp>
    </p:spTree>
    <p:extLst>
      <p:ext uri="{BB962C8B-B14F-4D97-AF65-F5344CB8AC3E}">
        <p14:creationId xmlns:p14="http://schemas.microsoft.com/office/powerpoint/2010/main" val="27981332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9F95E6-2384-3942-909A-9E1C1A2535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500" y="365126"/>
            <a:ext cx="11049000" cy="734332"/>
          </a:xfrm>
        </p:spPr>
        <p:txBody>
          <a:bodyPr/>
          <a:lstStyle/>
          <a:p>
            <a:r>
              <a:rPr lang="en-US"/>
              <a:t>Acknowledgments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538AF7-C78B-9655-1E3A-544F0198D8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500" y="1284514"/>
            <a:ext cx="11049000" cy="4748297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US" b="1" dirty="0"/>
              <a:t>Core Technical Team:</a:t>
            </a:r>
          </a:p>
          <a:p>
            <a:pPr marL="914400" lvl="1" indent="-457200"/>
            <a:r>
              <a:rPr lang="en-US" dirty="0"/>
              <a:t>Mohammad Atif – MCP Server, BNL knowledge integration </a:t>
            </a:r>
          </a:p>
          <a:p>
            <a:pPr marL="914400" lvl="1" indent="-457200"/>
            <a:r>
              <a:rPr lang="en-US" dirty="0">
                <a:ea typeface="+mn-lt"/>
                <a:cs typeface="+mn-lt"/>
              </a:rPr>
              <a:t>Costin </a:t>
            </a:r>
            <a:r>
              <a:rPr lang="en-US" dirty="0" err="1">
                <a:ea typeface="+mn-lt"/>
                <a:cs typeface="+mn-lt"/>
              </a:rPr>
              <a:t>Caramarcu</a:t>
            </a:r>
            <a:r>
              <a:rPr lang="en-US" dirty="0">
                <a:ea typeface="+mn-lt"/>
                <a:cs typeface="+mn-lt"/>
              </a:rPr>
              <a:t> – Initial prototypes of Open </a:t>
            </a:r>
            <a:r>
              <a:rPr lang="en-US" dirty="0" err="1">
                <a:ea typeface="+mn-lt"/>
                <a:cs typeface="+mn-lt"/>
              </a:rPr>
              <a:t>WebUI</a:t>
            </a:r>
            <a:r>
              <a:rPr lang="en-US" dirty="0">
                <a:ea typeface="+mn-lt"/>
                <a:cs typeface="+mn-lt"/>
              </a:rPr>
              <a:t>, </a:t>
            </a:r>
            <a:r>
              <a:rPr lang="en-US" dirty="0" err="1">
                <a:ea typeface="+mn-lt"/>
                <a:cs typeface="+mn-lt"/>
              </a:rPr>
              <a:t>vLLM</a:t>
            </a:r>
            <a:r>
              <a:rPr lang="en-US" dirty="0">
                <a:ea typeface="+mn-lt"/>
                <a:cs typeface="+mn-lt"/>
              </a:rPr>
              <a:t>/</a:t>
            </a:r>
            <a:r>
              <a:rPr lang="en-US" dirty="0" err="1">
                <a:ea typeface="+mn-lt"/>
                <a:cs typeface="+mn-lt"/>
              </a:rPr>
              <a:t>LiteLLM</a:t>
            </a:r>
            <a:r>
              <a:rPr lang="en-US" dirty="0">
                <a:ea typeface="+mn-lt"/>
                <a:cs typeface="+mn-lt"/>
              </a:rPr>
              <a:t> </a:t>
            </a:r>
            <a:endParaRPr lang="en-US" dirty="0"/>
          </a:p>
          <a:p>
            <a:pPr marL="914400" lvl="1" indent="-457200"/>
            <a:r>
              <a:rPr lang="en-US" dirty="0"/>
              <a:t>Kriti Chopra – Model performance benchmarking </a:t>
            </a:r>
          </a:p>
          <a:p>
            <a:pPr marL="914400" lvl="1" indent="-457200"/>
            <a:r>
              <a:rPr lang="en-US" dirty="0"/>
              <a:t>Zhihua Dong – Deployment, hardware infrastructure </a:t>
            </a:r>
          </a:p>
          <a:p>
            <a:pPr marL="914400" lvl="1" indent="-457200"/>
            <a:r>
              <a:rPr lang="en-US" dirty="0"/>
              <a:t>Mikhail Titov – Web pages, user guide, GitHub</a:t>
            </a:r>
          </a:p>
          <a:p>
            <a:pPr marL="914400" lvl="1" indent="-457200"/>
            <a:r>
              <a:rPr lang="en-US" dirty="0" err="1"/>
              <a:t>Tianle</a:t>
            </a:r>
            <a:r>
              <a:rPr lang="en-US" dirty="0"/>
              <a:t> Wang – Computational performance benchmarking, optimization </a:t>
            </a:r>
          </a:p>
          <a:p>
            <a:pPr marL="457200" lvl="1" indent="0">
              <a:buNone/>
            </a:pPr>
            <a:endParaRPr lang="en-US" dirty="0"/>
          </a:p>
          <a:p>
            <a:pPr marL="457200" indent="-457200"/>
            <a:r>
              <a:rPr lang="en-US" b="1" dirty="0"/>
              <a:t>Advisors:</a:t>
            </a:r>
          </a:p>
          <a:p>
            <a:pPr marL="914400" lvl="1" indent="-457200"/>
            <a:r>
              <a:rPr lang="en-US" dirty="0"/>
              <a:t>Nick D’Imperio</a:t>
            </a:r>
          </a:p>
          <a:p>
            <a:pPr marL="914400" lvl="1" indent="-457200"/>
            <a:r>
              <a:rPr lang="en-US" dirty="0"/>
              <a:t>Tony Wong</a:t>
            </a:r>
          </a:p>
          <a:p>
            <a:pPr marL="914400" lvl="1" indent="-457200"/>
            <a:r>
              <a:rPr lang="en-US" dirty="0" err="1"/>
              <a:t>Shinjae</a:t>
            </a:r>
            <a:r>
              <a:rPr lang="en-US" dirty="0"/>
              <a:t> Yoo </a:t>
            </a:r>
          </a:p>
          <a:p>
            <a:pPr marL="457200" lvl="1" indent="0">
              <a:buNone/>
            </a:pPr>
            <a:endParaRPr lang="en-US" dirty="0"/>
          </a:p>
          <a:p>
            <a:pPr marL="457200" indent="-457200"/>
            <a:r>
              <a:rPr lang="en-US" dirty="0"/>
              <a:t>We thank ITD for their prompt support of the changing service requirements! </a:t>
            </a:r>
          </a:p>
          <a:p>
            <a:pPr marL="0" indent="0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56859C-261A-D284-8C79-5B2307A039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3A556B-7C63-244D-9B7C-B0EA8042B330}" type="slidenum">
              <a:rPr lang="en-US" smtClean="0"/>
              <a:pPr/>
              <a:t>14</a:t>
            </a:fld>
            <a:endParaRPr lang="en-US" sz="1000"/>
          </a:p>
        </p:txBody>
      </p:sp>
    </p:spTree>
    <p:extLst>
      <p:ext uri="{BB962C8B-B14F-4D97-AF65-F5344CB8AC3E}">
        <p14:creationId xmlns:p14="http://schemas.microsoft.com/office/powerpoint/2010/main" val="468972681"/>
      </p:ext>
    </p:extLst>
  </p:cSld>
  <p:clrMapOvr>
    <a:masterClrMapping/>
  </p:clrMapOvr>
</p:sld>
</file>

<file path=ppt/theme/theme1.xml><?xml version="1.0" encoding="utf-8"?>
<a:theme xmlns:a="http://schemas.openxmlformats.org/drawingml/2006/main" name="BNL">
  <a:themeElements>
    <a:clrScheme name="BNL Color Palett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05C78"/>
      </a:accent1>
      <a:accent2>
        <a:srgbClr val="00ADDC"/>
      </a:accent2>
      <a:accent3>
        <a:srgbClr val="B2D33B"/>
      </a:accent3>
      <a:accent4>
        <a:srgbClr val="F68B1F"/>
      </a:accent4>
      <a:accent5>
        <a:srgbClr val="B72467"/>
      </a:accent5>
      <a:accent6>
        <a:srgbClr val="FFCD34"/>
      </a:accent6>
      <a:hlink>
        <a:srgbClr val="4881C3"/>
      </a:hlink>
      <a:folHlink>
        <a:srgbClr val="51499E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5" id="{02B1611D-C42F-0A41-BAED-D3B41970EBE3}" vid="{7E203859-C242-EE45-BB6D-C700A593D73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BNL</Template>
  <TotalTime>1874</TotalTime>
  <Words>1151</Words>
  <Application>Microsoft Macintosh PowerPoint</Application>
  <PresentationFormat>Widescreen</PresentationFormat>
  <Paragraphs>177</Paragraphs>
  <Slides>14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BNL</vt:lpstr>
      <vt:lpstr>Genesis Proposal BNL: AI-Driven, Self-Learning Digital Twins for Robust Operation of Particle Accelerators </vt:lpstr>
      <vt:lpstr>PowerPoint Presentation</vt:lpstr>
      <vt:lpstr>Project Objectives</vt:lpstr>
      <vt:lpstr>PowerPoint Presentation</vt:lpstr>
      <vt:lpstr>Genesis Mission Resources</vt:lpstr>
      <vt:lpstr>Support Infrastructure at BNL</vt:lpstr>
      <vt:lpstr>The Brookhaven AI Inference (BRAIN) Platform Secure, On-Premise AI for Scientific Computing and Operations</vt:lpstr>
      <vt:lpstr>Vision and Objectives </vt:lpstr>
      <vt:lpstr>Services Provided</vt:lpstr>
      <vt:lpstr>Models Currently Hosted (US Models Only)</vt:lpstr>
      <vt:lpstr>How Good Are These Models?</vt:lpstr>
      <vt:lpstr>Detailed Scores</vt:lpstr>
      <vt:lpstr>Rollout Schedule &amp; Timeline</vt:lpstr>
      <vt:lpstr>Acknowledgments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Brown, Kevin A</dc:creator>
  <cp:keywords/>
  <dc:description/>
  <cp:lastModifiedBy>Brown, Kevin A</cp:lastModifiedBy>
  <cp:revision>5</cp:revision>
  <dcterms:created xsi:type="dcterms:W3CDTF">2025-04-22T20:21:03Z</dcterms:created>
  <dcterms:modified xsi:type="dcterms:W3CDTF">2026-09-03T02:25:27Z</dcterms:modified>
  <cp:category/>
</cp:coreProperties>
</file>