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8"/>
  </p:notesMasterIdLst>
  <p:sldIdLst>
    <p:sldId id="383" r:id="rId2"/>
    <p:sldId id="385" r:id="rId3"/>
    <p:sldId id="534" r:id="rId4"/>
    <p:sldId id="535" r:id="rId5"/>
    <p:sldId id="498" r:id="rId6"/>
    <p:sldId id="514" r:id="rId7"/>
    <p:sldId id="512" r:id="rId8"/>
    <p:sldId id="513" r:id="rId9"/>
    <p:sldId id="516" r:id="rId10"/>
    <p:sldId id="502" r:id="rId11"/>
    <p:sldId id="505" r:id="rId12"/>
    <p:sldId id="504" r:id="rId13"/>
    <p:sldId id="532" r:id="rId14"/>
    <p:sldId id="522" r:id="rId15"/>
    <p:sldId id="537" r:id="rId16"/>
    <p:sldId id="528" r:id="rId17"/>
    <p:sldId id="495" r:id="rId18"/>
    <p:sldId id="506" r:id="rId19"/>
    <p:sldId id="520" r:id="rId20"/>
    <p:sldId id="533" r:id="rId21"/>
    <p:sldId id="525" r:id="rId22"/>
    <p:sldId id="536" r:id="rId23"/>
    <p:sldId id="527" r:id="rId24"/>
    <p:sldId id="499" r:id="rId25"/>
    <p:sldId id="501" r:id="rId26"/>
    <p:sldId id="483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614"/>
    <p:restoredTop sz="94733"/>
  </p:normalViewPr>
  <p:slideViewPr>
    <p:cSldViewPr snapToGrid="0">
      <p:cViewPr varScale="1">
        <p:scale>
          <a:sx n="118" d="100"/>
          <a:sy n="118" d="100"/>
        </p:scale>
        <p:origin x="240" y="3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8" d="100"/>
        <a:sy n="108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60EBB9-1B56-B748-925F-B4E4499EF4D2}" type="datetimeFigureOut">
              <a:rPr lang="en-US" smtClean="0"/>
              <a:t>9/2/26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A72164-7A61-FF46-98F8-57E47D803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264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029AD5-25B1-0644-945A-B2DE3FB83CC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6987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C71E79-8308-E1F3-EECB-338D77E4E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DAA3E3-A7C5-DF74-93B7-F86956322E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599DBC-01D1-0B9F-A8D6-9D4766A8E6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7FA7EC-17F8-F84C-1B12-217E84226C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908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9A8521-3C29-F54C-05B7-5318FEC52B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52C6CA-F096-641D-F159-75465C364A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92451A-DF09-21DE-3854-B76A44D6D4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8FA0F-3649-D327-E415-6E79387C6B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320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875B31-3808-6272-B580-C414D233BB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7E1725-E023-E274-C845-B2682F8637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E5A489-2700-3A52-DCB6-F72CF3C78B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CF81C0-4B73-DF7F-0944-29B1BB58F8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065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6B87CC-1AE4-1E8A-2F1F-27F8DB1E0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5795C6-F3A8-5C85-601E-5B5C7CBE2E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783922-76F9-3B7C-6DD6-BB956071CD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D44947-40B8-7A98-FB17-7838FA20B1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532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C6186A-B4C2-44B2-92A0-83064659C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7F0571-CE56-51A1-528D-BC129961A0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0B2531-BD5F-DDED-E2E9-9C1B8ED52F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CAA4A0-AA82-57D9-C2B5-369D72EADD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144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77D8BB-FADE-6BB6-AC2F-E610E3E612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18353B-B664-A745-FFB9-C56DB6D4C9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2BF1F2-68ED-870A-B37A-678BF2A307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1088AC-382D-5052-7D09-27B763F2D3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348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08973F-4225-7AB9-8862-C1079621D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163E43-4E9D-7A35-7C3A-FCA3061C14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182BED-9FAF-C5A9-B53F-1597AAF7CE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1B31D9-2F62-2770-6A53-FF5B2B8F52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2096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C874C6-1F7A-43C5-0D9B-19E136F89E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76A1FD-BCB7-CC6C-1BB3-0B358172D4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1F1515-3CC4-F3EE-AAA1-8FB8404C7C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BA8DA3-8F3C-DF09-0772-5B851F9287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3248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23B552-08ED-A2A7-CDAE-C0FDD6693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D18795-94BE-6D5C-F263-9AF35E03C1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6B7C83-7F67-939B-E6BD-101B701C35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figure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896419-CE4C-EB78-9B8A-990EE191AB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0003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E96EED-B806-FCBC-3E4D-CE608BC685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EA922E-A797-E206-B101-9E51B3A7C7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0170C8-D44C-4C06-8B66-77EBEF3EEB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figure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089A5B-0AFD-48F1-5C87-F61E1E85F6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947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953E24-7320-A65F-521D-6C0802B7D7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83EBA7-BB92-2F88-AAA8-C25AAF93A5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E96DE9-5531-1818-5C51-6798D7B8EE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7B89AB-533B-A865-099D-447079B922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36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95D05-F4FD-3FDD-401E-3BF0062F83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F94D33-5AAA-EE28-3693-47C1147217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75DF58-6CDB-2174-518B-425C1B7E71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86B6F5-5445-8AA8-C6DF-14F31449D5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5090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E2F975-BFA0-55D6-4B6D-8834D5264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620449-8F8C-0520-CAEF-BA79382502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0F1BFA-6C94-7759-704D-3F74669EC3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6F3D13-FB09-0368-752C-7BD929541A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3034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4E234E-62A2-95C9-FA33-87B6A1B48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54AE44-1C1C-BD6C-2926-7D6E522732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8C7F9D-D023-01A4-179D-C878B584D4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F283A0-2CE7-A543-31DB-3FD66C3B61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666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1AC1DC-01FC-1355-5B3F-265E60DBF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6B782D-1F0B-4953-7B8C-75BBBE7AC6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D44133-F9E7-F022-21B3-FA7ECB3AD2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691D49-D9EA-526C-B0DA-E96597F23B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273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C96BCF-AFD7-041D-3E7C-7FC2ED701F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81637C-1448-8639-8715-7D1DC1946C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53A280-E4ED-B01A-C505-232B03F516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DB9A51-8426-D5F1-0468-B0A6FADA8B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7769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639F16-24C0-4EE1-13C6-CAC60844C0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F26846-BA46-9711-740A-469E23B8C0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3ADC76-A63F-494B-A64F-BA6A3F1C1A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figure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A022E1-C682-AD4B-6E70-C32E14B305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9857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41EE14-F937-0121-5821-EA1F9A6E51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05D362-2C09-8804-C8F4-66FE21C1BC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9E7439-2327-D740-DF48-2DADC3B06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75F924-B824-D1A7-2315-6753A61A2C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3655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B13B59-2E46-0B72-7B78-47E6A07C08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56D38F-1FC6-43D1-CAB2-FC5BEA4A1D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6CB59F-1CB7-1761-95BA-F515EC35BE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076114-DA84-D31A-7D0A-5DFC1F211C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779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89B6B-981D-A5B4-FBC7-FAE8D8CB1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6E2341-D5FA-22C2-F104-D1DD44D3DA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8E7CBE-7B73-F1F3-D6EF-2459B9F048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3C4723-C172-E7E8-0D0B-16D6CC3B44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2164-7A61-FF46-98F8-57E47D8038B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64C90-89A9-3F72-63A2-6621B6CD11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3C6730-BF00-5470-5052-C033569EC6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07DE7D-1E47-A410-B5CE-7433071B1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71BD9-C259-4049-93F3-018C6CD90552}" type="datetime1">
              <a:rPr lang="en-US" smtClean="0"/>
              <a:t>9/2/26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55061-C793-7404-3547-6601F78BD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Monika Yadav (ODU)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E82A2A-AAE7-83DA-BF4B-C8A25CC44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462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9BF11-0524-CD6B-3B69-588C362A8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6EFADD-69CA-8D3E-4610-281AEC93E4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B054CF-A125-1C2F-1AE7-DC6C05164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43577-F947-CD4E-8EA6-053AC3888388}" type="datetime1">
              <a:rPr lang="en-US" smtClean="0"/>
              <a:t>9/2/26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CE4ED3-8287-B090-2DCA-57E6303ED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Monika Yadav (ODU)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123DC1-5C3C-7EDD-405C-AA5AD9AA7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883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F0236-2DE1-948E-4B92-D0450E8B4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45CC8C-6969-DF52-D5ED-852D417455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22192-87FE-4CEC-6951-E6166F7E9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9B984-24BA-E849-BF14-7C36DC13C86B}" type="datetime1">
              <a:rPr lang="en-US" smtClean="0"/>
              <a:t>9/2/26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E2F48E-B09F-8F7A-1940-4166701AA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Monika Yadav (ODU)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4AA709-23F3-E2F8-48F3-10A0DCBD0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25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607EA-5C20-F499-ECC6-E48E911E5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A7B15-6872-0C97-327D-2DD3D2F130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2857DE-085A-C763-DA70-834D7FDFDB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911EDF-F1C1-3B21-FE82-EBCD35CE0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A6C90-CA5A-364A-BC80-C4D222ABC354}" type="datetime1">
              <a:rPr lang="en-US" smtClean="0"/>
              <a:t>9/2/26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9A82C9-A985-CE30-BE05-EDD981220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Monika Yadav (ODU)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56849B-E4CA-0699-2D01-BDC2245CB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375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5C141-5C65-8CBD-1165-90B8F4AC0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ACC915-E288-7F56-9131-295603718A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643469-0998-81FB-FC7D-ECD2CB2EBF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38E25D-0A99-8798-FA07-5B88B59DA5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D9652D-D921-7760-5EE7-3B348F1F66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E00598-B1BB-E909-4940-2B0D39829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052-4DA5-3A48-9DCD-D88B02BBE433}" type="datetime1">
              <a:rPr lang="en-US" smtClean="0"/>
              <a:t>9/2/26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4C0FE6-1EB2-A370-9B2D-264B0EFA4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Monika Yadav (ODU)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CAB377-4525-F467-3787-83ECBB857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622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704EE-4BB8-4487-A2E4-76AE9271A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ED473E-87A2-94E0-9988-28477041F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E029-4F04-5641-AB10-ECB69AE4433D}" type="datetime1">
              <a:rPr lang="en-US" smtClean="0"/>
              <a:t>9/2/26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44EDAF-2CF7-64A4-AA81-F95D703FC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Monika Yadav (ODU)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B61125-7357-727E-7628-BE37F38C0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787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A5B5E8-0E6D-70EE-FFEB-FBB3E528B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D11F4-BA55-CB4C-A4D7-3D77246432F2}" type="datetime1">
              <a:rPr lang="en-US" smtClean="0"/>
              <a:t>9/2/26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467BE2-FDFC-8B26-5FDD-1B6F0D38D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Monika Yadav (ODU)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E1ACEB-F5DA-AE02-8173-81A2625FF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06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FB5B1-DB46-A53C-991F-75F93A791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475F4-D275-3754-4811-FBFBC8E968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D9EB8C-F8F7-91A7-4EBB-E44C55F402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55594B-216B-8C58-6B75-07FB1CD33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56672-B232-7F4F-99C2-E6D78685D37A}" type="datetime1">
              <a:rPr lang="en-US" smtClean="0"/>
              <a:t>9/2/26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68FDC8-8C62-6EE9-F00D-60C6314FD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Monika Yadav (ODU)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229CA8-2E1C-47DA-FB1A-095FDC4A2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369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0E523-C746-35C0-5E2F-2EBCD1974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C1A5F2-16B9-9F25-2AA0-B241F42771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55D27F-E848-EDF1-B883-BE27AE5FEC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E5E5F2-2C58-2727-3585-96E3C1256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DBD2-EEAA-6E41-8618-01C2221A4797}" type="datetime1">
              <a:rPr lang="en-US" smtClean="0"/>
              <a:t>9/2/26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41931A-B0ED-A5E0-55F1-DEE0B8A01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Monika Yadav (ODU)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4B105B-3B2C-6AF3-F554-DE10D17E0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44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A21B1-79AE-A6D5-490D-7552D4E49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790FE9-365B-C6CD-0442-6F7DD4E5A5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EC7A5-DC13-C601-3ADC-FE321634A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40F2D-1DA9-114A-83A5-30F1AEF5E836}" type="datetime1">
              <a:rPr lang="en-US" smtClean="0"/>
              <a:t>9/2/26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8C74DF-FE5E-60DA-C643-ABDA8BA06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Monika Yadav (ODU)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1C6B85-9F44-25F8-2F0C-49EEC948B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179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52FA91-8AD9-704B-6840-F24D67DD34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99980F-C70A-0D72-BAC3-043385E53C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D9045A-E85D-BE10-65E3-E1B670B38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9D957-2EE9-9B44-B1A1-B5ACA49719F5}" type="datetime1">
              <a:rPr lang="en-US" smtClean="0"/>
              <a:t>9/2/26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A91AB-EAC0-C845-238F-24E2556FE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Monika Yadav (ODU)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A8A19E-92CB-A1D9-4405-B7768CAA0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209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5F187F-F172-F4D0-2687-AF15BAC21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BBE02-41CA-B80F-CFE9-F78F4BF8C2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A5B1B0-E8F0-77B1-0D14-57D7A7DF29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8B11CF-5412-B548-9AEB-1CD94703FBED}" type="datetime1">
              <a:rPr lang="en-US" smtClean="0"/>
              <a:t>9/2/26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78AABC-496D-09A6-4E0D-4936823754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Monika Yadav (ODU)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1E3468-500D-572C-8C4F-F71A77BAC7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5E7794-C065-F748-8E07-E0A94BD49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028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0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lume.science/" TargetMode="Externa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als-apg/osprey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jpg"/><Relationship Id="rId9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lide Number Placeholder 4"/>
          <p:cNvSpPr txBox="1">
            <a:spLocks noGrp="1"/>
          </p:cNvSpPr>
          <p:nvPr>
            <p:ph type="sldNum" sz="quarter" idx="12"/>
          </p:nvPr>
        </p:nvSpPr>
        <p:spPr>
          <a:xfrm>
            <a:off x="11172418" y="6414760"/>
            <a:ext cx="181383" cy="24830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1</a:t>
            </a:fld>
            <a:endParaRPr/>
          </a:p>
        </p:txBody>
      </p:sp>
      <p:sp>
        <p:nvSpPr>
          <p:cNvPr id="96" name="Rectangle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2774AE"/>
          </a:solidFill>
          <a:ln w="12700">
            <a:miter lim="400000"/>
          </a:ln>
        </p:spPr>
        <p:txBody>
          <a:bodyPr lIns="45719" rIns="45719" anchor="ctr"/>
          <a:lstStyle/>
          <a:p>
            <a:pPr lvl="4"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r>
              <a:rPr lang="en-US" sz="2800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44E6E8-3BF6-CC8F-DE0F-62DE9344B252}"/>
              </a:ext>
            </a:extLst>
          </p:cNvPr>
          <p:cNvSpPr txBox="1"/>
          <p:nvPr/>
        </p:nvSpPr>
        <p:spPr>
          <a:xfrm>
            <a:off x="3404672" y="2551836"/>
            <a:ext cx="539526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Monika Yadav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School of Data Science,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Physics,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 Dominion University, VA, USA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EFF3A5-7850-C1A1-7EC0-B88E4522F3E8}"/>
              </a:ext>
            </a:extLst>
          </p:cNvPr>
          <p:cNvSpPr txBox="1"/>
          <p:nvPr/>
        </p:nvSpPr>
        <p:spPr>
          <a:xfrm>
            <a:off x="2487807" y="5531311"/>
            <a:ext cx="7877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4th EIC-Beam AI Collaboration Meeting, Sep 3, 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459E6B-A800-05C0-33CA-60AC9C1EA847}"/>
              </a:ext>
            </a:extLst>
          </p:cNvPr>
          <p:cNvSpPr txBox="1"/>
          <p:nvPr/>
        </p:nvSpPr>
        <p:spPr>
          <a:xfrm>
            <a:off x="0" y="417909"/>
            <a:ext cx="12192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AI-Enabled Digital Twin for Scalable Injector Optimization and Control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AA9049A-6805-12A6-469E-933F88969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Monika Yadav (ODU)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A6A15-3E85-B32E-A3A5-165DDFE7C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C9BAD81D-4985-2E78-D6A3-EFB78541516D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3771F454-6B73-7E2B-FC3E-7BFA94EE27A4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me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0E8020-86A5-805D-DC6F-6498E5C3A3B3}"/>
              </a:ext>
            </a:extLst>
          </p:cNvPr>
          <p:cNvSpPr txBox="1"/>
          <p:nvPr/>
        </p:nvSpPr>
        <p:spPr>
          <a:xfrm>
            <a:off x="-1" y="1647369"/>
            <a:ext cx="5669733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Ph.D. Thesis: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Betatron radiation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underdense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plasma for FACET-II beamline at Stanford National accelerator center (SLAC).</a:t>
            </a:r>
          </a:p>
          <a:p>
            <a:pPr marL="800100" lvl="1" indent="-342900" algn="just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Postdoc: Continuation of Ph.D. work at UCLA</a:t>
            </a:r>
          </a:p>
          <a:p>
            <a:pPr marL="800100" lvl="1" indent="-342900" algn="just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at ODU in the school of Data Science and Physics </a:t>
            </a:r>
          </a:p>
          <a:p>
            <a:pPr marL="800100" lvl="1" indent="-342900" algn="just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Genesis Mission Accepted proposals (ODU led)</a:t>
            </a:r>
          </a:p>
          <a:p>
            <a:pPr marL="800100" lvl="1" indent="-342900" algn="just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57300" lvl="2" indent="-342900" algn="just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AI-Enabled Digital Twin for Scalable Injector Optimization and Control</a:t>
            </a:r>
          </a:p>
          <a:p>
            <a:pPr marL="1257300" lvl="2" indent="-342900" algn="just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57300" lvl="2" indent="-342900" algn="just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Real-Time Attack Detection and Adaptive</a:t>
            </a:r>
          </a:p>
          <a:p>
            <a:pPr lvl="2"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Mitigation for AI-Driven Scientific Workflows 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ECC680D4-846E-FE2B-BE9A-CA27D84EB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1D6C4B72-B065-38E1-C530-8935B92D0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jpg">
            <a:extLst>
              <a:ext uri="{FF2B5EF4-FFF2-40B4-BE49-F238E27FC236}">
                <a16:creationId xmlns:a16="http://schemas.microsoft.com/office/drawing/2014/main" id="{42C1CA36-15FE-605B-3E0C-AD9D34AE55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89"/>
          <a:stretch/>
        </p:blipFill>
        <p:spPr>
          <a:xfrm>
            <a:off x="9082840" y="2241455"/>
            <a:ext cx="2354999" cy="1845419"/>
          </a:xfrm>
          <a:prstGeom prst="rect">
            <a:avLst/>
          </a:prstGeom>
        </p:spPr>
      </p:pic>
      <p:pic>
        <p:nvPicPr>
          <p:cNvPr id="6" name="Picture 2" descr="https://scontent-lhr3-1.xx.fbcdn.net/hphotos-xpf1/v/t1.0-9/10383085_10206860960352335_4482648422042304564_n.jpg?oh=91e99942f7eccff90e3d77fa50181b15&amp;oe=563134A5">
            <a:extLst>
              <a:ext uri="{FF2B5EF4-FFF2-40B4-BE49-F238E27FC236}">
                <a16:creationId xmlns:a16="http://schemas.microsoft.com/office/drawing/2014/main" id="{F1F22BC2-DFC1-4859-2DE6-4D3F6BCE5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166" y="2228912"/>
            <a:ext cx="2786944" cy="1857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A building with a lawn and a banner&#10;&#10;AI-generated content may be incorrect.">
            <a:extLst>
              <a:ext uri="{FF2B5EF4-FFF2-40B4-BE49-F238E27FC236}">
                <a16:creationId xmlns:a16="http://schemas.microsoft.com/office/drawing/2014/main" id="{8745E9B7-8350-0333-56C4-F0CE3CB710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4420720"/>
            <a:ext cx="2429369" cy="16189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01C617-F5C7-4FCF-C8B2-48E29A8974B0}"/>
              </a:ext>
            </a:extLst>
          </p:cNvPr>
          <p:cNvSpPr txBox="1"/>
          <p:nvPr/>
        </p:nvSpPr>
        <p:spPr>
          <a:xfrm>
            <a:off x="6191667" y="1881564"/>
            <a:ext cx="2369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Liverpool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A6B92F-9533-ED18-36CE-9552BDACC292}"/>
              </a:ext>
            </a:extLst>
          </p:cNvPr>
          <p:cNvSpPr txBox="1"/>
          <p:nvPr/>
        </p:nvSpPr>
        <p:spPr>
          <a:xfrm>
            <a:off x="5997152" y="4100778"/>
            <a:ext cx="3664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California Los Angeles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3DFAF8E-FE46-DC36-F6D5-2F4E09E5EE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8231" y="4431287"/>
            <a:ext cx="2741789" cy="163745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C458883-7AD3-A30F-7BA3-0658C4CE2772}"/>
              </a:ext>
            </a:extLst>
          </p:cNvPr>
          <p:cNvSpPr txBox="1"/>
          <p:nvPr/>
        </p:nvSpPr>
        <p:spPr>
          <a:xfrm>
            <a:off x="9834287" y="4100778"/>
            <a:ext cx="837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ODU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253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2C33BD-8998-1A55-28EE-66F568DC4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B38F7-478D-94BB-33B4-605E2C4A5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85961533-1D99-EFEC-5F8B-EA412306A2D4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2E26A367-4D75-F5DD-B373-345AB3E8F938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Upgraded Injector Test Facility (UITF)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C72AC173-581F-70CB-1AF3-7BB51861C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BBD2F84-515D-DD53-BCB3-6AEA98F51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44D9A96-B876-FF3D-F023-E6FECF22ECEB}"/>
              </a:ext>
            </a:extLst>
          </p:cNvPr>
          <p:cNvSpPr txBox="1"/>
          <p:nvPr/>
        </p:nvSpPr>
        <p:spPr>
          <a:xfrm>
            <a:off x="143083" y="3547967"/>
            <a:ext cx="71766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UITF at Jefferson Lab for testing new algorithms and framework including the ability of these models to transfer between facilities.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0B5DE4D-100D-E622-8897-939CFC03F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65" y="1739417"/>
            <a:ext cx="6545668" cy="18288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538AF8C-2C50-2894-10B3-1F68D39EE3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4848" y="1661529"/>
            <a:ext cx="3119419" cy="21945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9C483C7-7FAE-0A46-69D6-B47540C4547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6819" b="16992"/>
          <a:stretch>
            <a:fillRect/>
          </a:stretch>
        </p:blipFill>
        <p:spPr>
          <a:xfrm>
            <a:off x="5425662" y="4584436"/>
            <a:ext cx="909786" cy="914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D5C04BA-70EB-6549-9CD3-12F1F3F7E4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41" r="11155"/>
          <a:stretch>
            <a:fillRect/>
          </a:stretch>
        </p:blipFill>
        <p:spPr>
          <a:xfrm>
            <a:off x="6986646" y="4098987"/>
            <a:ext cx="2157322" cy="17373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8F3E0B-08AE-BB1C-9126-A79256D8BE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41" r="12433"/>
          <a:stretch>
            <a:fillRect/>
          </a:stretch>
        </p:blipFill>
        <p:spPr>
          <a:xfrm>
            <a:off x="9324963" y="4098987"/>
            <a:ext cx="2126312" cy="17373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9BDE91E-238C-CBB4-4D1A-0B47168FD40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-140" b="48055"/>
          <a:stretch>
            <a:fillRect/>
          </a:stretch>
        </p:blipFill>
        <p:spPr>
          <a:xfrm>
            <a:off x="310892" y="4243011"/>
            <a:ext cx="1083998" cy="15972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A4DB250-C0D8-4DCE-D5BD-506D20C92DF0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b="18852"/>
          <a:stretch>
            <a:fillRect/>
          </a:stretch>
        </p:blipFill>
        <p:spPr>
          <a:xfrm>
            <a:off x="2217075" y="4243012"/>
            <a:ext cx="1076867" cy="159724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BFF96E-A650-C792-9482-B6EDDDEB94F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75693" y="4557976"/>
            <a:ext cx="905710" cy="99842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A82FF51-7F8E-DD0C-FD19-131B7DCA4E08}"/>
              </a:ext>
            </a:extLst>
          </p:cNvPr>
          <p:cNvSpPr txBox="1"/>
          <p:nvPr/>
        </p:nvSpPr>
        <p:spPr>
          <a:xfrm>
            <a:off x="1479948" y="4534333"/>
            <a:ext cx="5738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K202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1743ABD-0C0F-A5FE-6FE8-5834ED740717}"/>
              </a:ext>
            </a:extLst>
          </p:cNvPr>
          <p:cNvSpPr txBox="1"/>
          <p:nvPr/>
        </p:nvSpPr>
        <p:spPr>
          <a:xfrm>
            <a:off x="3276215" y="4284106"/>
            <a:ext cx="13676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6/10/2021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583308-BB38-6B66-6BA5-8DC5304A991B}"/>
              </a:ext>
            </a:extLst>
          </p:cNvPr>
          <p:cNvSpPr txBox="1"/>
          <p:nvPr/>
        </p:nvSpPr>
        <p:spPr>
          <a:xfrm>
            <a:off x="310891" y="5895256"/>
            <a:ext cx="111626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Example of navigating through data architecture. Middle: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Gaussian fit of pixel vs. intensity from beam radiation. Right: Spread of beam position data in y)</a:t>
            </a:r>
            <a:endParaRPr lang="en-US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3811A38-F870-57F5-EEFA-EF5251E40452}"/>
              </a:ext>
            </a:extLst>
          </p:cNvPr>
          <p:cNvCxnSpPr>
            <a:cxnSpLocks/>
          </p:cNvCxnSpPr>
          <p:nvPr/>
        </p:nvCxnSpPr>
        <p:spPr>
          <a:xfrm>
            <a:off x="1457064" y="5057553"/>
            <a:ext cx="596704" cy="277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3E0128D-A346-6ABF-6F83-E45D809785AF}"/>
              </a:ext>
            </a:extLst>
          </p:cNvPr>
          <p:cNvCxnSpPr>
            <a:cxnSpLocks/>
          </p:cNvCxnSpPr>
          <p:nvPr/>
        </p:nvCxnSpPr>
        <p:spPr>
          <a:xfrm>
            <a:off x="3380548" y="5054775"/>
            <a:ext cx="596704" cy="277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3354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6EA734-D600-D5FD-6D24-76F15516C1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02DCC-3A31-619A-E335-8A27AA5BC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4BB6FBF0-6F50-4798-3F4C-D2E96D90116D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0247E265-D506-BDEC-916E-A273480FC608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Objectives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2B3F13E-3F72-7251-942B-246158DD0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22E09666-FF50-E36E-4108-030DD7640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91BCF8-41D7-F097-57B9-C4D2CCF36E72}"/>
              </a:ext>
            </a:extLst>
          </p:cNvPr>
          <p:cNvSpPr txBox="1"/>
          <p:nvPr/>
        </p:nvSpPr>
        <p:spPr>
          <a:xfrm>
            <a:off x="260524" y="1685012"/>
            <a:ext cx="11931476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specific Phase I objectives are to: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a unified digital representation of the UITF injector by integrating models of the source, RF cavities, magnetic elements, solenoids, and diagnostics such as viewer screens;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 simulation-to-experiment mismatch through ML based sim2real calibration trained on archived and validated on live machine data;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incorporate machine learning, computer vision, and auxiliary signals to enhance observability, virtual diagnostics, and beam-loss detection;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demonstrate AI-assisted optimization that recommends improved operating points and reduces injector setup effort; and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 the technical basis for transferring the framework from UITF to CEBAF injector operation in Phase II.</a:t>
            </a:r>
          </a:p>
        </p:txBody>
      </p:sp>
    </p:spTree>
    <p:extLst>
      <p:ext uri="{BB962C8B-B14F-4D97-AF65-F5344CB8AC3E}">
        <p14:creationId xmlns:p14="http://schemas.microsoft.com/office/powerpoint/2010/main" val="1133491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3FF682-091C-9703-AB7F-B95E82485A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427C89-0DA9-EEDC-7768-FA43D5473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5DB08564-8C91-CE72-FA57-AB899D4E0C78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3698D541-D102-0A78-AC61-1CD14BC6D864}"/>
              </a:ext>
            </a:extLst>
          </p:cNvPr>
          <p:cNvSpPr txBox="1"/>
          <p:nvPr/>
        </p:nvSpPr>
        <p:spPr>
          <a:xfrm>
            <a:off x="-3669" y="20895"/>
            <a:ext cx="12195671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>
              <a:defRPr sz="2550" b="1" i="0">
                <a:solidFill>
                  <a:srgbClr val="A30B2E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Injector tuning is a partially observed, high-dimensional problem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DBA9C4A5-0BF9-1C57-305A-58C2C90AC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593FEC0B-7871-D98F-C4F6-67107F726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0366711-3E29-BDFF-695E-865120D837C7}"/>
              </a:ext>
            </a:extLst>
          </p:cNvPr>
          <p:cNvGrpSpPr/>
          <p:nvPr/>
        </p:nvGrpSpPr>
        <p:grpSpPr>
          <a:xfrm>
            <a:off x="334395" y="1685012"/>
            <a:ext cx="7819005" cy="4970366"/>
            <a:chOff x="2095498" y="1634890"/>
            <a:chExt cx="7819005" cy="4970366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A8C89E8-81FF-CB95-4AD8-97032EC885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19789"/>
            <a:stretch>
              <a:fillRect/>
            </a:stretch>
          </p:blipFill>
          <p:spPr>
            <a:xfrm rot="16200000">
              <a:off x="3581841" y="272593"/>
              <a:ext cx="4846320" cy="7819005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84850E9-DBB8-6D6E-A799-592F3C8C07E6}"/>
                </a:ext>
              </a:extLst>
            </p:cNvPr>
            <p:cNvSpPr/>
            <p:nvPr/>
          </p:nvSpPr>
          <p:spPr>
            <a:xfrm>
              <a:off x="5154930" y="1737360"/>
              <a:ext cx="4114800" cy="1691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60E1372-2CBB-C447-89D8-8C043597B976}"/>
                </a:ext>
              </a:extLst>
            </p:cNvPr>
            <p:cNvSpPr/>
            <p:nvPr/>
          </p:nvSpPr>
          <p:spPr>
            <a:xfrm>
              <a:off x="3360420" y="1634890"/>
              <a:ext cx="632460" cy="11368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27691889-44BE-1528-7CB8-BB14367906FF}"/>
              </a:ext>
            </a:extLst>
          </p:cNvPr>
          <p:cNvSpPr/>
          <p:nvPr/>
        </p:nvSpPr>
        <p:spPr>
          <a:xfrm>
            <a:off x="3611880" y="1874520"/>
            <a:ext cx="251460" cy="3314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E4BA7-DA36-B08D-5748-918903F33659}"/>
              </a:ext>
            </a:extLst>
          </p:cNvPr>
          <p:cNvSpPr>
            <a:spLocks noGrp="1"/>
          </p:cNvSpPr>
          <p:nvPr/>
        </p:nvSpPr>
        <p:spPr>
          <a:xfrm>
            <a:off x="8219054" y="1697507"/>
            <a:ext cx="3841765" cy="4379201"/>
          </a:xfrm>
          <a:prstGeom prst="roundRect">
            <a:avLst>
              <a:gd name="adj" fmla="val 3665"/>
            </a:avLst>
          </a:prstGeom>
          <a:solidFill>
            <a:srgbClr val="F5F7F8"/>
          </a:solidFill>
          <a:ln w="9525">
            <a:solidFill>
              <a:srgbClr val="D7DDE2"/>
            </a:solidFill>
            <a:prstDash val="solid"/>
          </a:ln>
        </p:spPr>
        <p:txBody>
          <a:bodyPr/>
          <a:lstStyle/>
          <a:p>
            <a:pPr marL="285750" indent="-285750">
              <a:lnSpc>
                <a:spcPct val="112000"/>
              </a:lnSpc>
              <a:buFont typeface="Wingdings" pitchFamily="2" charset="2"/>
              <a:buChar char="Ø"/>
              <a:defRPr sz="150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Many controls</a:t>
            </a:r>
            <a:r>
              <a:rPr lang="en-US" sz="1600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 magnet strengths, phases, set points, etc..</a:t>
            </a:r>
          </a:p>
          <a:p>
            <a:pPr marL="285750" indent="-285750">
              <a:lnSpc>
                <a:spcPct val="112000"/>
              </a:lnSpc>
              <a:buFont typeface="Wingdings" pitchFamily="2" charset="2"/>
              <a:buChar char="Ø"/>
              <a:defRPr sz="150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endParaRPr lang="en-US" sz="1600" dirty="0">
              <a:solidFill>
                <a:srgbClr val="182332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2000"/>
              </a:lnSpc>
              <a:buFont typeface="Wingdings" pitchFamily="2" charset="2"/>
              <a:buChar char="Ø"/>
              <a:defRPr sz="150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Few diagnostics</a:t>
            </a:r>
            <a:r>
              <a:rPr lang="en-US" sz="1600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 screens and monitors observe only projections</a:t>
            </a:r>
          </a:p>
          <a:p>
            <a:pPr marL="285750" indent="-285750">
              <a:lnSpc>
                <a:spcPct val="112000"/>
              </a:lnSpc>
              <a:buFont typeface="Wingdings" pitchFamily="2" charset="2"/>
              <a:buChar char="Ø"/>
              <a:defRPr sz="150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endParaRPr lang="en-US" sz="1600" dirty="0">
              <a:solidFill>
                <a:srgbClr val="182332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2000"/>
              </a:lnSpc>
              <a:buFont typeface="Wingdings" pitchFamily="2" charset="2"/>
              <a:buChar char="Ø"/>
              <a:defRPr sz="150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Expensive evaluation</a:t>
            </a:r>
            <a:r>
              <a:rPr lang="en-US" sz="1600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 machine time and high-fidelity tracking are limited</a:t>
            </a:r>
          </a:p>
          <a:p>
            <a:pPr marL="285750" indent="-285750">
              <a:lnSpc>
                <a:spcPct val="112000"/>
              </a:lnSpc>
              <a:buFont typeface="Wingdings" pitchFamily="2" charset="2"/>
              <a:buChar char="Ø"/>
              <a:defRPr sz="150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endParaRPr lang="en-US" sz="1600" dirty="0">
              <a:solidFill>
                <a:srgbClr val="182332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2000"/>
              </a:lnSpc>
              <a:buFont typeface="Wingdings" pitchFamily="2" charset="2"/>
              <a:buChar char="Ø"/>
              <a:defRPr sz="150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Changing machine</a:t>
            </a:r>
            <a:r>
              <a:rPr lang="en-US" sz="1600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 component errors and drift create sim2real mismatch</a:t>
            </a:r>
          </a:p>
          <a:p>
            <a:pPr marL="285750" indent="-285750">
              <a:lnSpc>
                <a:spcPct val="112000"/>
              </a:lnSpc>
              <a:buFont typeface="Wingdings" pitchFamily="2" charset="2"/>
              <a:buChar char="Ø"/>
              <a:defRPr sz="150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endParaRPr lang="en-US" sz="1600" dirty="0">
              <a:solidFill>
                <a:srgbClr val="182332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2000"/>
              </a:lnSpc>
              <a:buFont typeface="Wingdings" pitchFamily="2" charset="2"/>
              <a:buChar char="Ø"/>
              <a:defRPr sz="150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Turn sparse measurements into a calibrated state estimate and actionable tuning guidance.</a:t>
            </a:r>
          </a:p>
          <a:p>
            <a:pPr marL="285750" indent="-285750">
              <a:lnSpc>
                <a:spcPct val="112000"/>
              </a:lnSpc>
              <a:buFont typeface="Wingdings" pitchFamily="2" charset="2"/>
              <a:buChar char="Ø"/>
              <a:defRPr sz="150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endParaRPr lang="en-US" sz="1600" dirty="0">
              <a:solidFill>
                <a:srgbClr val="182332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B9321B6-B70D-F194-6730-5AEAF8A6BFC2}"/>
              </a:ext>
            </a:extLst>
          </p:cNvPr>
          <p:cNvSpPr txBox="1"/>
          <p:nvPr/>
        </p:nvSpPr>
        <p:spPr>
          <a:xfrm>
            <a:off x="2453833" y="2040255"/>
            <a:ext cx="3156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UITF beamline drawing</a:t>
            </a:r>
          </a:p>
        </p:txBody>
      </p:sp>
    </p:spTree>
    <p:extLst>
      <p:ext uri="{BB962C8B-B14F-4D97-AF65-F5344CB8AC3E}">
        <p14:creationId xmlns:p14="http://schemas.microsoft.com/office/powerpoint/2010/main" val="12321545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C84F6E-F473-4F78-9B03-14D7DFCB25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F2ECB-4B74-EBFB-37E1-8C82B5D5E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B30C9270-F4FC-2B2B-2A1B-62D0C107459F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6E3DD2CE-E67A-8C21-4029-2F1D24514D32}"/>
              </a:ext>
            </a:extLst>
          </p:cNvPr>
          <p:cNvSpPr txBox="1"/>
          <p:nvPr/>
        </p:nvSpPr>
        <p:spPr>
          <a:xfrm>
            <a:off x="-3669" y="20895"/>
            <a:ext cx="12195671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/>
            <a:r>
              <a:rPr lang="en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Proposed Initial Beam and Neural Network Transformation</a:t>
            </a:r>
            <a:endParaRPr lang="en-US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098F699F-34C9-D997-7F66-888FC958B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E8E35ED-695D-DC4D-CCB5-93778148D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Google Shape;603;p65">
            <a:extLst>
              <a:ext uri="{FF2B5EF4-FFF2-40B4-BE49-F238E27FC236}">
                <a16:creationId xmlns:a16="http://schemas.microsoft.com/office/drawing/2014/main" id="{7127CCE6-3EC5-13F2-789E-90EAC6ACE111}"/>
              </a:ext>
            </a:extLst>
          </p:cNvPr>
          <p:cNvSpPr/>
          <p:nvPr/>
        </p:nvSpPr>
        <p:spPr>
          <a:xfrm>
            <a:off x="8610600" y="2537116"/>
            <a:ext cx="2358600" cy="640097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/>
              <a:t>Run digital twin </a:t>
            </a:r>
            <a:endParaRPr sz="16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chemeClr val="dk2"/>
                </a:solidFill>
              </a:rPr>
              <a:t>Using UITF data from Archiver</a:t>
            </a:r>
            <a:endParaRPr sz="1200" dirty="0">
              <a:solidFill>
                <a:schemeClr val="dk2"/>
              </a:solidFill>
            </a:endParaRPr>
          </a:p>
        </p:txBody>
      </p:sp>
      <p:sp>
        <p:nvSpPr>
          <p:cNvPr id="12" name="Google Shape;604;p65">
            <a:extLst>
              <a:ext uri="{FF2B5EF4-FFF2-40B4-BE49-F238E27FC236}">
                <a16:creationId xmlns:a16="http://schemas.microsoft.com/office/drawing/2014/main" id="{B21FB78C-0052-E220-003A-937FF870111F}"/>
              </a:ext>
            </a:extLst>
          </p:cNvPr>
          <p:cNvSpPr/>
          <p:nvPr/>
        </p:nvSpPr>
        <p:spPr>
          <a:xfrm>
            <a:off x="7633984" y="1642882"/>
            <a:ext cx="1738594" cy="590982"/>
          </a:xfrm>
          <a:prstGeom prst="roundRect">
            <a:avLst>
              <a:gd name="adj" fmla="val 16667"/>
            </a:avLst>
          </a:prstGeom>
          <a:solidFill>
            <a:srgbClr val="9FC5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Develop DAF</a:t>
            </a:r>
            <a:endParaRPr sz="1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2"/>
                </a:solidFill>
              </a:rPr>
              <a:t>Simulation Workflow</a:t>
            </a:r>
            <a:endParaRPr sz="1200">
              <a:solidFill>
                <a:schemeClr val="dk2"/>
              </a:solidFill>
            </a:endParaRPr>
          </a:p>
        </p:txBody>
      </p:sp>
      <p:sp>
        <p:nvSpPr>
          <p:cNvPr id="13" name="Google Shape;605;p65">
            <a:extLst>
              <a:ext uri="{FF2B5EF4-FFF2-40B4-BE49-F238E27FC236}">
                <a16:creationId xmlns:a16="http://schemas.microsoft.com/office/drawing/2014/main" id="{B93E1301-5F7C-FBA7-5864-8CEFFC75810F}"/>
              </a:ext>
            </a:extLst>
          </p:cNvPr>
          <p:cNvSpPr/>
          <p:nvPr/>
        </p:nvSpPr>
        <p:spPr>
          <a:xfrm>
            <a:off x="5881865" y="2537116"/>
            <a:ext cx="1752119" cy="654699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/>
              <a:t>Get beam data</a:t>
            </a:r>
            <a:endParaRPr sz="16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chemeClr val="dk2"/>
                </a:solidFill>
              </a:rPr>
              <a:t>BPM data</a:t>
            </a:r>
            <a:endParaRPr sz="1200" dirty="0">
              <a:solidFill>
                <a:schemeClr val="dk2"/>
              </a:solidFill>
            </a:endParaRPr>
          </a:p>
        </p:txBody>
      </p:sp>
      <p:sp>
        <p:nvSpPr>
          <p:cNvPr id="14" name="Google Shape;606;p65">
            <a:extLst>
              <a:ext uri="{FF2B5EF4-FFF2-40B4-BE49-F238E27FC236}">
                <a16:creationId xmlns:a16="http://schemas.microsoft.com/office/drawing/2014/main" id="{6F8A1172-D0FD-AB0B-2084-9F1D0FF016D0}"/>
              </a:ext>
            </a:extLst>
          </p:cNvPr>
          <p:cNvSpPr/>
          <p:nvPr/>
        </p:nvSpPr>
        <p:spPr>
          <a:xfrm>
            <a:off x="7106028" y="3570956"/>
            <a:ext cx="2243700" cy="548943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/>
              <a:t>Compare beams</a:t>
            </a:r>
            <a:endParaRPr sz="16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chemeClr val="dk2"/>
                </a:solidFill>
              </a:rPr>
              <a:t>(sim2real)</a:t>
            </a:r>
            <a:endParaRPr sz="1200" dirty="0">
              <a:solidFill>
                <a:schemeClr val="dk2"/>
              </a:solidFill>
            </a:endParaRPr>
          </a:p>
        </p:txBody>
      </p:sp>
      <p:sp>
        <p:nvSpPr>
          <p:cNvPr id="15" name="Google Shape;607;p65">
            <a:extLst>
              <a:ext uri="{FF2B5EF4-FFF2-40B4-BE49-F238E27FC236}">
                <a16:creationId xmlns:a16="http://schemas.microsoft.com/office/drawing/2014/main" id="{39C9C6C9-8D40-FC42-4BD3-D9B1A66C67D0}"/>
              </a:ext>
            </a:extLst>
          </p:cNvPr>
          <p:cNvSpPr/>
          <p:nvPr/>
        </p:nvSpPr>
        <p:spPr>
          <a:xfrm>
            <a:off x="9585713" y="1640808"/>
            <a:ext cx="2454000" cy="590982"/>
          </a:xfrm>
          <a:prstGeom prst="roundRect">
            <a:avLst>
              <a:gd name="adj" fmla="val 16667"/>
            </a:avLst>
          </a:prstGeom>
          <a:solidFill>
            <a:srgbClr val="9FC5E8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/>
              <a:t>UITF data</a:t>
            </a:r>
            <a:endParaRPr sz="16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2"/>
                </a:solidFill>
              </a:rPr>
              <a:t>from Archiver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16" name="Google Shape;608;p65">
            <a:extLst>
              <a:ext uri="{FF2B5EF4-FFF2-40B4-BE49-F238E27FC236}">
                <a16:creationId xmlns:a16="http://schemas.microsoft.com/office/drawing/2014/main" id="{F8B8056F-B2FB-5633-3919-0F245E586C7E}"/>
              </a:ext>
            </a:extLst>
          </p:cNvPr>
          <p:cNvSpPr/>
          <p:nvPr/>
        </p:nvSpPr>
        <p:spPr>
          <a:xfrm>
            <a:off x="5881865" y="1617135"/>
            <a:ext cx="1446794" cy="616729"/>
          </a:xfrm>
          <a:prstGeom prst="roundRect">
            <a:avLst>
              <a:gd name="adj" fmla="val 16667"/>
            </a:avLst>
          </a:prstGeom>
          <a:solidFill>
            <a:srgbClr val="9FC5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/>
              <a:t>UITF RUNS</a:t>
            </a:r>
            <a:endParaRPr sz="16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chemeClr val="dk2"/>
                </a:solidFill>
              </a:rPr>
              <a:t>September</a:t>
            </a:r>
            <a:endParaRPr sz="1200" dirty="0">
              <a:solidFill>
                <a:schemeClr val="dk2"/>
              </a:solidFill>
            </a:endParaRPr>
          </a:p>
        </p:txBody>
      </p:sp>
      <p:sp>
        <p:nvSpPr>
          <p:cNvPr id="22" name="Down Arrow 21">
            <a:extLst>
              <a:ext uri="{FF2B5EF4-FFF2-40B4-BE49-F238E27FC236}">
                <a16:creationId xmlns:a16="http://schemas.microsoft.com/office/drawing/2014/main" id="{CAD594C9-0782-FF51-51E3-AED43A444A04}"/>
              </a:ext>
            </a:extLst>
          </p:cNvPr>
          <p:cNvSpPr/>
          <p:nvPr/>
        </p:nvSpPr>
        <p:spPr>
          <a:xfrm>
            <a:off x="6468546" y="2236141"/>
            <a:ext cx="124207" cy="279447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Down Arrow 22">
            <a:extLst>
              <a:ext uri="{FF2B5EF4-FFF2-40B4-BE49-F238E27FC236}">
                <a16:creationId xmlns:a16="http://schemas.microsoft.com/office/drawing/2014/main" id="{1286AC6A-14AF-7A5E-8DE9-0A44FBB3D777}"/>
              </a:ext>
            </a:extLst>
          </p:cNvPr>
          <p:cNvSpPr/>
          <p:nvPr/>
        </p:nvSpPr>
        <p:spPr>
          <a:xfrm rot="2230415">
            <a:off x="9495643" y="3160645"/>
            <a:ext cx="150551" cy="457970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Down Arrow 23">
            <a:extLst>
              <a:ext uri="{FF2B5EF4-FFF2-40B4-BE49-F238E27FC236}">
                <a16:creationId xmlns:a16="http://schemas.microsoft.com/office/drawing/2014/main" id="{B957A2A7-C5E6-181B-EA88-50D4AD17750C}"/>
              </a:ext>
            </a:extLst>
          </p:cNvPr>
          <p:cNvSpPr/>
          <p:nvPr/>
        </p:nvSpPr>
        <p:spPr>
          <a:xfrm rot="19464415">
            <a:off x="6813415" y="3205083"/>
            <a:ext cx="150551" cy="457970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2D74E24-5E31-032B-0D96-290C89221303}"/>
              </a:ext>
            </a:extLst>
          </p:cNvPr>
          <p:cNvSpPr txBox="1"/>
          <p:nvPr/>
        </p:nvSpPr>
        <p:spPr>
          <a:xfrm>
            <a:off x="55193" y="1816525"/>
            <a:ext cx="554405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Unified Accelerator Management: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central Accelerator object manages all devices and maintains the machine’s complete operating state through a consistent programming interface.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Digital-Twin Control Room: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Digital Accelerator Framework (DAF) enables users to configure machine parameters, control data acquisition, inspect settings, and operate the virtual accelerator like a physical machine.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Simulation Integration: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DAF generates and analyzes beam data while supporting comparison across different backend simulation engines, allowing new engines to be integrated as needed.</a:t>
            </a:r>
          </a:p>
        </p:txBody>
      </p:sp>
      <p:sp>
        <p:nvSpPr>
          <p:cNvPr id="30" name="Down Arrow 29">
            <a:extLst>
              <a:ext uri="{FF2B5EF4-FFF2-40B4-BE49-F238E27FC236}">
                <a16:creationId xmlns:a16="http://schemas.microsoft.com/office/drawing/2014/main" id="{73786004-CC85-C5F4-05F4-F1215A358BD5}"/>
              </a:ext>
            </a:extLst>
          </p:cNvPr>
          <p:cNvSpPr/>
          <p:nvPr/>
        </p:nvSpPr>
        <p:spPr>
          <a:xfrm>
            <a:off x="8856092" y="2236141"/>
            <a:ext cx="124207" cy="279447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Down Arrow 30">
            <a:extLst>
              <a:ext uri="{FF2B5EF4-FFF2-40B4-BE49-F238E27FC236}">
                <a16:creationId xmlns:a16="http://schemas.microsoft.com/office/drawing/2014/main" id="{1E69CA95-7166-F8BC-5F2C-C6D4565E64CF}"/>
              </a:ext>
            </a:extLst>
          </p:cNvPr>
          <p:cNvSpPr/>
          <p:nvPr/>
        </p:nvSpPr>
        <p:spPr>
          <a:xfrm>
            <a:off x="10561172" y="2236141"/>
            <a:ext cx="124207" cy="279447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BBC5807A-F321-1E19-4990-6C8E4F559C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166" y="4323724"/>
            <a:ext cx="5515897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758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F8FC0-018F-D561-18C4-AEC1A3098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870F8-EFFA-A434-22A9-E278522A4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39E4CE9A-44AF-8EFD-18EF-4F8E06BD5418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9E5824D2-5AB5-F098-4326-52FB47A3129E}"/>
              </a:ext>
            </a:extLst>
          </p:cNvPr>
          <p:cNvSpPr txBox="1"/>
          <p:nvPr/>
        </p:nvSpPr>
        <p:spPr>
          <a:xfrm>
            <a:off x="-3669" y="20895"/>
            <a:ext cx="12195671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>
              <a:defRPr sz="2550" b="1" i="0">
                <a:solidFill>
                  <a:srgbClr val="A30B2E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Phase-space reconstruction is the first inverse problem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C65DF8CD-58DF-6E9B-2636-2DB33424B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8D3785B7-EB21-23A8-34E6-778183811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736B758-2448-1A01-6163-F94D929A331C}"/>
              </a:ext>
            </a:extLst>
          </p:cNvPr>
          <p:cNvSpPr txBox="1"/>
          <p:nvPr/>
        </p:nvSpPr>
        <p:spPr>
          <a:xfrm>
            <a:off x="101279" y="1657926"/>
            <a:ext cx="526937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b="1" i="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Phase Space Reconstruction</a:t>
            </a:r>
            <a:endParaRPr lang="en-US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rtl="0" fontAlgn="base">
              <a:buFont typeface="Wingdings" pitchFamily="2" charset="2"/>
              <a:buChar char="Ø"/>
            </a:pPr>
            <a:r>
              <a:rPr lang="en-US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Infer the upstream beam distribution based on the downstream transverse measurements</a:t>
            </a:r>
          </a:p>
          <a:p>
            <a:pPr marL="285750" indent="-285750" rtl="0" fontAlgn="base">
              <a:buFont typeface="Wingdings" pitchFamily="2" charset="2"/>
              <a:buChar char="Ø"/>
            </a:pPr>
            <a:r>
              <a:rPr lang="en-US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Central part to understanding beam dynamics &amp; improving performance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B162DF-CD8B-DB53-2F05-C956AFDFD439}"/>
              </a:ext>
            </a:extLst>
          </p:cNvPr>
          <p:cNvSpPr txBox="1"/>
          <p:nvPr/>
        </p:nvSpPr>
        <p:spPr>
          <a:xfrm>
            <a:off x="5865470" y="1657926"/>
            <a:ext cx="61056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b="1" i="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ML and Differentiable Simulations</a:t>
            </a:r>
            <a:endParaRPr lang="en-US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rtl="0" fontAlgn="base">
              <a:buFont typeface="Wingdings" pitchFamily="2" charset="2"/>
              <a:buChar char="Ø"/>
            </a:pPr>
            <a:r>
              <a:rPr lang="en-US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Quadrupole scans give a means of emittance measurements</a:t>
            </a:r>
          </a:p>
          <a:p>
            <a:pPr marL="285750" indent="-285750" rtl="0" fontAlgn="base">
              <a:buFont typeface="Wingdings" pitchFamily="2" charset="2"/>
              <a:buChar char="Ø"/>
            </a:pPr>
            <a:r>
              <a:rPr lang="en-US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Differentiable simulations supply gradient information to machine learning algorithms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1D6C11D-1AA4-932A-AD02-0BCD5ECD71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1653" y="3153179"/>
            <a:ext cx="6858000" cy="245795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4479768-1940-9E34-09F2-96E54C389525}"/>
              </a:ext>
            </a:extLst>
          </p:cNvPr>
          <p:cNvSpPr txBox="1"/>
          <p:nvPr/>
        </p:nvSpPr>
        <p:spPr>
          <a:xfrm>
            <a:off x="3609885" y="5490555"/>
            <a:ext cx="610564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chemeClr val="dk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Roussel, et al. Phys. Rev. Lett 130, 145001, 2023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DDE61B2-F16A-15A4-CCE1-8B68282A1436}"/>
              </a:ext>
            </a:extLst>
          </p:cNvPr>
          <p:cNvSpPr txBox="1"/>
          <p:nvPr/>
        </p:nvSpPr>
        <p:spPr>
          <a:xfrm>
            <a:off x="416681" y="5888129"/>
            <a:ext cx="82205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buNone/>
              <a:defRPr sz="1238" b="0" i="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0" i="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Different component errors can produce similar downstream observations; calibration must report uncertainty and degeneracy, a best fit.</a:t>
            </a:r>
          </a:p>
        </p:txBody>
      </p:sp>
    </p:spTree>
    <p:extLst>
      <p:ext uri="{BB962C8B-B14F-4D97-AF65-F5344CB8AC3E}">
        <p14:creationId xmlns:p14="http://schemas.microsoft.com/office/powerpoint/2010/main" val="2563154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0207B5-C38A-31D1-C137-70AFF4ED9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6742E-4042-0BF3-0B25-4D5743EAE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0D292A34-2EB1-874E-6CF2-5E5443B4E8D9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DF528C98-59AC-F34E-74F0-CAF802AA317B}"/>
              </a:ext>
            </a:extLst>
          </p:cNvPr>
          <p:cNvSpPr txBox="1"/>
          <p:nvPr/>
        </p:nvSpPr>
        <p:spPr>
          <a:xfrm>
            <a:off x="-3669" y="20895"/>
            <a:ext cx="12195671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>
              <a:defRPr sz="2550" b="1" i="0">
                <a:solidFill>
                  <a:srgbClr val="A30B2E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Quadrupole scans make the inverse problem observable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09AD3F4E-56ED-F9B0-3A67-2FF545E85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C100CB0-31CE-107B-BFAB-1FC5F015B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00C2198-6CAD-9110-C693-40E63F0962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9376" y="1697508"/>
            <a:ext cx="6013941" cy="2286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0B89C48-F1AB-0ED3-62FC-BA1B977EF0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9374" y="4231910"/>
            <a:ext cx="5663900" cy="13716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0D60ADE-9BB7-F3C1-0384-B5073ECD08A4}"/>
              </a:ext>
            </a:extLst>
          </p:cNvPr>
          <p:cNvSpPr txBox="1"/>
          <p:nvPr/>
        </p:nvSpPr>
        <p:spPr>
          <a:xfrm>
            <a:off x="-3669" y="1868291"/>
            <a:ext cx="5096530" cy="315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22275" lvl="0" indent="-285750" algn="l" rtl="0">
              <a:lnSpc>
                <a:spcPct val="105000"/>
              </a:lnSpc>
              <a:spcBef>
                <a:spcPts val="1000"/>
              </a:spcBef>
              <a:spcAft>
                <a:spcPts val="0"/>
              </a:spcAft>
              <a:buSzPts val="1450"/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Dataset is from multiple simulated quadrupole strengths of the Upgraded Injector Test Facility (UITF) beamline MeV region (MQJM604 to IYGM604)</a:t>
            </a:r>
          </a:p>
          <a:p>
            <a:pPr marL="422275" lvl="0" indent="-28575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450"/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Quad scanning for </a:t>
            </a:r>
            <a:r>
              <a:rPr lang="en-US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measurements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 the range of [-20,20]</a:t>
            </a:r>
          </a:p>
          <a:p>
            <a:pPr marL="422275" lvl="0" indent="-285750" algn="l" rtl="0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450"/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Transverse beam measurements (x/y) collected on a screen following a drift section</a:t>
            </a:r>
          </a:p>
          <a:p>
            <a:pPr marL="422275" lvl="0" indent="-285750" algn="l" rtl="0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SzPts val="1450"/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Dataset is split </a:t>
            </a:r>
            <a:r>
              <a:rPr lang="en-US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50/50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training and testing sets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F48FE9-9F8A-77E2-3C4F-43F86FD68C73}"/>
              </a:ext>
            </a:extLst>
          </p:cNvPr>
          <p:cNvSpPr txBox="1"/>
          <p:nvPr/>
        </p:nvSpPr>
        <p:spPr>
          <a:xfrm>
            <a:off x="400807" y="5603510"/>
            <a:ext cx="1133251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buNone/>
              <a:defRPr sz="1575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2000" b="1" i="0" dirty="0">
                <a:solidFill>
                  <a:schemeClr val="accent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Each magnet setting creates a new projection; together, the scan supplies complementary constraints on the latent beam state.</a:t>
            </a:r>
          </a:p>
        </p:txBody>
      </p:sp>
    </p:spTree>
    <p:extLst>
      <p:ext uri="{BB962C8B-B14F-4D97-AF65-F5344CB8AC3E}">
        <p14:creationId xmlns:p14="http://schemas.microsoft.com/office/powerpoint/2010/main" val="1656397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D779F6-03FF-5D40-190C-28282D7BC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637D6-D069-E0EA-7C7D-BBD1AA864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0F268041-93C7-7694-E4CF-80E065D414BF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204423F4-BDB2-4315-B92B-EF9439AF7206}"/>
              </a:ext>
            </a:extLst>
          </p:cNvPr>
          <p:cNvSpPr txBox="1"/>
          <p:nvPr/>
        </p:nvSpPr>
        <p:spPr>
          <a:xfrm>
            <a:off x="-3669" y="20895"/>
            <a:ext cx="12195671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/>
            <a:r>
              <a:rPr lang="en" sz="4400" dirty="0">
                <a:solidFill>
                  <a:schemeClr val="bg1"/>
                </a:solidFill>
              </a:rPr>
              <a:t>Lattice - Quadrupole Scanning in Differentiable Simulation</a:t>
            </a:r>
            <a:endParaRPr lang="en-US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0F8F1484-3713-8D37-BA99-E10E412BF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91A6B68-478B-BE56-437D-EDC4293CA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417AB0-2A3F-9C43-33B8-AAD9EE7ACF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526" y="4843425"/>
            <a:ext cx="4878447" cy="10972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4BBFCA-71FF-7B07-93E9-6C22C0F456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4798" y="1697508"/>
            <a:ext cx="4342972" cy="301752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C45589F-13E1-0A42-7F26-3F29E214E9BB}"/>
              </a:ext>
            </a:extLst>
          </p:cNvPr>
          <p:cNvSpPr txBox="1"/>
          <p:nvPr/>
        </p:nvSpPr>
        <p:spPr>
          <a:xfrm>
            <a:off x="182301" y="1799270"/>
            <a:ext cx="610564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Targeted quadrupole region is implemented using Cheetah, the differentiable particle tracker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Wingdings" pitchFamily="2" charset="2"/>
              <a:buChar char="Ø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each new proposed initial beam is created, it is run through this simulation to generate new measurements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Wingdings" pitchFamily="2" charset="2"/>
              <a:buChar char="Ø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Every element in the simulation is differentiable!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34EB7AA-D566-0B51-5CE0-8671ADF93F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6574" y="4811098"/>
            <a:ext cx="6766560" cy="1161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624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233F1-ED20-6C9D-D901-815605871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DC6E7-9C01-57F8-F0A1-11613FFBFC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5B9A875C-B974-AD74-69A4-C1C54A25450F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9A9FE111-2A4F-304B-12B0-65794EFB7C45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MQJM604 to IFYM604 (MeV region)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783C3E74-B7EC-3A6F-D8D0-D60850747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CD26EF9-B1FC-322D-3E1A-01C659926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72DB5BA-E35B-7EB9-F8E5-5A5E040F6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9120" y="2250945"/>
            <a:ext cx="3566160" cy="146554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0FD60E3-BEA5-B82C-E0E2-C8A7CBB2D5C2}"/>
              </a:ext>
            </a:extLst>
          </p:cNvPr>
          <p:cNvSpPr txBox="1"/>
          <p:nvPr/>
        </p:nvSpPr>
        <p:spPr>
          <a:xfrm>
            <a:off x="1757468" y="1880713"/>
            <a:ext cx="21125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Testing Dataset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B12F26-72ED-1455-7F40-6243CB6877F4}"/>
              </a:ext>
            </a:extLst>
          </p:cNvPr>
          <p:cNvSpPr txBox="1"/>
          <p:nvPr/>
        </p:nvSpPr>
        <p:spPr>
          <a:xfrm>
            <a:off x="262890" y="3758296"/>
            <a:ext cx="61036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buNone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Resulting Downstream Predictions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E3C5100-9401-1BAB-6DDA-EB55F8BFFE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854" y="4572568"/>
            <a:ext cx="7543800" cy="12954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5ABB591-0FEC-5F49-C878-CAEABA2B16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700" y="2320181"/>
            <a:ext cx="7543800" cy="129540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E2911A2-09BB-3F14-BDCB-CE9443D58F76}"/>
              </a:ext>
            </a:extLst>
          </p:cNvPr>
          <p:cNvSpPr txBox="1"/>
          <p:nvPr/>
        </p:nvSpPr>
        <p:spPr>
          <a:xfrm>
            <a:off x="7814842" y="4727164"/>
            <a:ext cx="425755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dk2"/>
                </a:solidFill>
              </a:rPr>
              <a:t>Particles</a:t>
            </a:r>
            <a:r>
              <a:rPr lang="en-US" sz="1800" dirty="0">
                <a:solidFill>
                  <a:schemeClr val="dk2"/>
                </a:solidFill>
              </a:rPr>
              <a:t>: 100,000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dk2"/>
                </a:solidFill>
              </a:rPr>
              <a:t>Model:</a:t>
            </a:r>
            <a:r>
              <a:rPr lang="en-US" sz="1800" dirty="0">
                <a:solidFill>
                  <a:schemeClr val="dk2"/>
                </a:solidFill>
              </a:rPr>
              <a:t> MLP with 2 layers of 20 nodes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dk2"/>
                </a:solidFill>
              </a:rPr>
              <a:t>Epochs</a:t>
            </a:r>
            <a:r>
              <a:rPr lang="en-US" sz="1800" dirty="0">
                <a:solidFill>
                  <a:schemeClr val="dk2"/>
                </a:solidFill>
              </a:rPr>
              <a:t>: 10,000 with 5,000 set for burn-in</a:t>
            </a:r>
          </a:p>
        </p:txBody>
      </p:sp>
      <p:pic>
        <p:nvPicPr>
          <p:cNvPr id="27" name="Google Shape;158;p24" title="Screenshot 2026-08-20 at 23-09-01 mqjm604_iygm… - JupyterLab.png">
            <a:extLst>
              <a:ext uri="{FF2B5EF4-FFF2-40B4-BE49-F238E27FC236}">
                <a16:creationId xmlns:a16="http://schemas.microsoft.com/office/drawing/2014/main" id="{7389EE4F-8D8A-A568-559D-FDA6230C01DA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199120" y="3832363"/>
            <a:ext cx="3369599" cy="7789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2657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5CD51-CDCF-3D54-6787-4602933498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D9CB0-9D25-50A9-4AD1-3B6CA35CA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08862A6C-6AC7-FCBF-D268-A11506C3F23D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algn="ctr">
              <a:defRPr sz="2550" b="1" i="0">
                <a:solidFill>
                  <a:srgbClr val="A30B2E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Simulation study recovers held-out downstream projections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D3264F33-C70C-CAD9-A781-C0359D593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D8276C5-6D53-4074-E456-8F53515B9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598ED36-865B-43F8-E24A-BDCE7154F0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8797" y="2514762"/>
            <a:ext cx="4267200" cy="12319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A721731-7062-B7A8-289B-033AE70E1A41}"/>
              </a:ext>
            </a:extLst>
          </p:cNvPr>
          <p:cNvSpPr txBox="1"/>
          <p:nvPr/>
        </p:nvSpPr>
        <p:spPr>
          <a:xfrm>
            <a:off x="590309" y="1986079"/>
            <a:ext cx="51979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dk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Predicted Upstream Beam vs. Ground Truth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08117A-01B3-45FD-6C51-CC32D36B4E4F}"/>
              </a:ext>
            </a:extLst>
          </p:cNvPr>
          <p:cNvSpPr txBox="1"/>
          <p:nvPr/>
        </p:nvSpPr>
        <p:spPr>
          <a:xfrm>
            <a:off x="7788797" y="3964050"/>
            <a:ext cx="42672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beam ripped right from the reference paper (Roussel 2023)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Simply an illustrative attempt to show method on more complicated beam distribution </a:t>
            </a:r>
          </a:p>
          <a:p>
            <a:pPr lvl="0"/>
            <a:r>
              <a:rPr lang="en-US" b="1" dirty="0">
                <a:solidFill>
                  <a:schemeClr val="dk2"/>
                </a:solidFill>
              </a:rPr>
              <a:t>Ensemble Epochs</a:t>
            </a:r>
            <a:r>
              <a:rPr lang="en-US" dirty="0">
                <a:solidFill>
                  <a:schemeClr val="dk2"/>
                </a:solidFill>
              </a:rPr>
              <a:t>: Snapshot saved every 500 epochs</a:t>
            </a:r>
          </a:p>
          <a:p>
            <a:pPr lvl="0"/>
            <a:r>
              <a:rPr lang="en-US" b="1" dirty="0">
                <a:solidFill>
                  <a:schemeClr val="dk2"/>
                </a:solidFill>
              </a:rPr>
              <a:t>LR Scheduler</a:t>
            </a:r>
            <a:r>
              <a:rPr lang="en-US" dirty="0">
                <a:solidFill>
                  <a:schemeClr val="dk2"/>
                </a:solidFill>
              </a:rPr>
              <a:t>: Cosine Annealing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CCC1DD1-9074-61B5-7B1B-A6B9198E75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03" y="2581161"/>
            <a:ext cx="7589520" cy="372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349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14A95C-4E8C-7929-4849-BB4E57A3AA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92C12-7E14-5E4D-48A5-22B90390D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B42E9974-5C7B-725D-9C06-7641F2B4603E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B72B1751-71EE-91E8-8F51-5F3066372322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sz="4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LUME’s Overall Framework</a:t>
            </a:r>
            <a:endParaRPr lang="en-US" sz="4400" dirty="0">
              <a:solidFill>
                <a:schemeClr val="bg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8D2D22CD-9FF2-9B8D-3F11-F88448B7B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2B66D6A-AC06-452E-F293-38C098E72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8AEBF43-54E7-E170-9D06-781A651A20BE}"/>
              </a:ext>
            </a:extLst>
          </p:cNvPr>
          <p:cNvGrpSpPr/>
          <p:nvPr/>
        </p:nvGrpSpPr>
        <p:grpSpPr>
          <a:xfrm>
            <a:off x="282741" y="2143781"/>
            <a:ext cx="7296912" cy="3757337"/>
            <a:chOff x="2646142" y="2012921"/>
            <a:chExt cx="6548745" cy="3302677"/>
          </a:xfrm>
        </p:grpSpPr>
        <p:pic>
          <p:nvPicPr>
            <p:cNvPr id="14" name="Google Shape;419;p46">
              <a:extLst>
                <a:ext uri="{FF2B5EF4-FFF2-40B4-BE49-F238E27FC236}">
                  <a16:creationId xmlns:a16="http://schemas.microsoft.com/office/drawing/2014/main" id="{56A60274-11FE-FEBE-17AB-48A7EC20363F}"/>
                </a:ext>
              </a:extLst>
            </p:cNvPr>
            <p:cNvPicPr preferRelativeResize="0">
              <a:picLocks noChangeAspect="1"/>
            </p:cNvPicPr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472659" y="2012921"/>
              <a:ext cx="4890762" cy="330267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Google Shape;420;p46">
              <a:extLst>
                <a:ext uri="{FF2B5EF4-FFF2-40B4-BE49-F238E27FC236}">
                  <a16:creationId xmlns:a16="http://schemas.microsoft.com/office/drawing/2014/main" id="{0172FF6B-0D06-9E20-4D03-4B494ECA59B1}"/>
                </a:ext>
              </a:extLst>
            </p:cNvPr>
            <p:cNvSpPr/>
            <p:nvPr/>
          </p:nvSpPr>
          <p:spPr>
            <a:xfrm>
              <a:off x="4231794" y="4622699"/>
              <a:ext cx="759300" cy="3387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/>
                <a:t>UITF keV</a:t>
              </a:r>
              <a:endParaRPr sz="900"/>
            </a:p>
          </p:txBody>
        </p:sp>
        <p:sp>
          <p:nvSpPr>
            <p:cNvPr id="16" name="Google Shape;421;p46">
              <a:extLst>
                <a:ext uri="{FF2B5EF4-FFF2-40B4-BE49-F238E27FC236}">
                  <a16:creationId xmlns:a16="http://schemas.microsoft.com/office/drawing/2014/main" id="{6481FDD4-71DC-261A-48DE-B842748F440E}"/>
                </a:ext>
              </a:extLst>
            </p:cNvPr>
            <p:cNvSpPr/>
            <p:nvPr/>
          </p:nvSpPr>
          <p:spPr>
            <a:xfrm>
              <a:off x="5540875" y="4622699"/>
              <a:ext cx="759300" cy="3387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/>
                <a:t>UITF MeV</a:t>
              </a:r>
              <a:endParaRPr sz="900"/>
            </a:p>
          </p:txBody>
        </p:sp>
        <p:sp>
          <p:nvSpPr>
            <p:cNvPr id="17" name="Google Shape;422;p46">
              <a:extLst>
                <a:ext uri="{FF2B5EF4-FFF2-40B4-BE49-F238E27FC236}">
                  <a16:creationId xmlns:a16="http://schemas.microsoft.com/office/drawing/2014/main" id="{2A6B4680-FC0D-227A-4620-5AAE9C6DA4D7}"/>
                </a:ext>
              </a:extLst>
            </p:cNvPr>
            <p:cNvSpPr/>
            <p:nvPr/>
          </p:nvSpPr>
          <p:spPr>
            <a:xfrm>
              <a:off x="6741970" y="4596956"/>
              <a:ext cx="913800" cy="3936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/>
                <a:t>more…</a:t>
              </a:r>
              <a:endParaRPr sz="900"/>
            </a:p>
          </p:txBody>
        </p:sp>
        <p:pic>
          <p:nvPicPr>
            <p:cNvPr id="18" name="Google Shape;423;p46">
              <a:extLst>
                <a:ext uri="{FF2B5EF4-FFF2-40B4-BE49-F238E27FC236}">
                  <a16:creationId xmlns:a16="http://schemas.microsoft.com/office/drawing/2014/main" id="{7DBB1D24-9325-FFF5-9FD6-059A190EB54E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6142" y="4622696"/>
              <a:ext cx="1259448" cy="393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Google Shape;429;p46">
              <a:extLst>
                <a:ext uri="{FF2B5EF4-FFF2-40B4-BE49-F238E27FC236}">
                  <a16:creationId xmlns:a16="http://schemas.microsoft.com/office/drawing/2014/main" id="{ECF5B730-C1C4-4207-4903-8650F1B7082A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935439" y="4622695"/>
              <a:ext cx="1259448" cy="3936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1DD94458-5642-6FF6-2167-9C071416E808}"/>
              </a:ext>
            </a:extLst>
          </p:cNvPr>
          <p:cNvSpPr txBox="1"/>
          <p:nvPr/>
        </p:nvSpPr>
        <p:spPr>
          <a:xfrm>
            <a:off x="7596412" y="1659237"/>
            <a:ext cx="4429683" cy="3847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LUME for the Digital Twin?</a:t>
            </a:r>
          </a:p>
          <a:p>
            <a:endParaRPr lang="en-US" sz="1600" b="1" dirty="0"/>
          </a:p>
          <a:p>
            <a:pPr marL="285750" indent="-285750">
              <a:buFont typeface="Wingdings" pitchFamily="2" charset="2"/>
              <a:buChar char="Ø"/>
            </a:pP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Unified interface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Impact, GPT, Astra, Genesis, Bmad, and Cheetah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simulation engine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selected for each UITF beamline region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PyTorch surrogate models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fast predictions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Lume-PVA connection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live control-room beam data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Transferable framework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deployment across accelerator facilities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69695C2-254E-4944-CAC2-7885EB14BE69}"/>
              </a:ext>
            </a:extLst>
          </p:cNvPr>
          <p:cNvSpPr txBox="1"/>
          <p:nvPr/>
        </p:nvSpPr>
        <p:spPr>
          <a:xfrm>
            <a:off x="7815604" y="5472122"/>
            <a:ext cx="257352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buNone/>
            </a:pPr>
            <a:r>
              <a:rPr lang="en-US" sz="1600" b="0" i="0" u="sng" strike="noStrike" dirty="0">
                <a:solidFill>
                  <a:srgbClr val="0097A7"/>
                </a:solidFill>
                <a:effectLst/>
                <a:latin typeface="Arial" panose="020B0604020202020204" pitchFamily="34" charset="0"/>
                <a:hlinkClick r:id="rId5"/>
              </a:rPr>
              <a:t>https://www.lume.science/</a:t>
            </a:r>
            <a:endParaRPr lang="en-US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03168B8-D3F2-5E17-8A75-BF0C94411C75}"/>
              </a:ext>
            </a:extLst>
          </p:cNvPr>
          <p:cNvSpPr txBox="1"/>
          <p:nvPr/>
        </p:nvSpPr>
        <p:spPr>
          <a:xfrm>
            <a:off x="230705" y="5964279"/>
            <a:ext cx="1172692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buNone/>
              <a:defRPr sz="1575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2000" b="1" i="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Modularity is what makes the DT maintainable and what makes transfer to another accelerator plausible.</a:t>
            </a:r>
          </a:p>
        </p:txBody>
      </p:sp>
    </p:spTree>
    <p:extLst>
      <p:ext uri="{BB962C8B-B14F-4D97-AF65-F5344CB8AC3E}">
        <p14:creationId xmlns:p14="http://schemas.microsoft.com/office/powerpoint/2010/main" val="40619600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000AC-4454-E547-98C3-B37A77BB5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78B73-4145-4AC6-B26C-A9D743D173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106A4DEB-E77F-EB46-68D6-FDF345877CEB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76059A90-9D44-0BC1-7670-1ACE503872AF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>
              <a:defRPr sz="2700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The twin operates as a continuous evidence loop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37EBE00C-C7C0-BB8E-0EBF-66A03A87A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FF967D3-9125-EB55-6217-47B9D16FB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definition-panel">
            <a:extLst>
              <a:ext uri="{FF2B5EF4-FFF2-40B4-BE49-F238E27FC236}">
                <a16:creationId xmlns:a16="http://schemas.microsoft.com/office/drawing/2014/main" id="{093BC71E-2ECE-26ED-7D41-79D1DCEDFC3B}"/>
              </a:ext>
            </a:extLst>
          </p:cNvPr>
          <p:cNvSpPr>
            <a:spLocks noGrp="1"/>
          </p:cNvSpPr>
          <p:nvPr/>
        </p:nvSpPr>
        <p:spPr>
          <a:xfrm>
            <a:off x="457200" y="1885950"/>
            <a:ext cx="1581150" cy="2552700"/>
          </a:xfrm>
          <a:prstGeom prst="roundRect">
            <a:avLst>
              <a:gd name="adj" fmla="val 4819"/>
            </a:avLst>
          </a:prstGeom>
          <a:solidFill>
            <a:srgbClr val="EDEDED"/>
          </a:solidFill>
          <a:ln w="0">
            <a:noFill/>
            <a:prstDash val="solid"/>
          </a:ln>
        </p:spPr>
        <p:txBody>
          <a:bodyPr/>
          <a:lstStyle/>
          <a:p>
            <a:pPr>
              <a:defRPr sz="1725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Machine definition</a:t>
            </a:r>
          </a:p>
        </p:txBody>
      </p:sp>
      <p:sp>
        <p:nvSpPr>
          <p:cNvPr id="4" name="lume-panel">
            <a:extLst>
              <a:ext uri="{FF2B5EF4-FFF2-40B4-BE49-F238E27FC236}">
                <a16:creationId xmlns:a16="http://schemas.microsoft.com/office/drawing/2014/main" id="{73464BC5-C8D0-64FD-DAEC-19FD450A9238}"/>
              </a:ext>
            </a:extLst>
          </p:cNvPr>
          <p:cNvSpPr>
            <a:spLocks noGrp="1"/>
          </p:cNvSpPr>
          <p:nvPr/>
        </p:nvSpPr>
        <p:spPr>
          <a:xfrm>
            <a:off x="2343150" y="1885950"/>
            <a:ext cx="1581150" cy="2552700"/>
          </a:xfrm>
          <a:prstGeom prst="roundRect">
            <a:avLst>
              <a:gd name="adj" fmla="val 4819"/>
            </a:avLst>
          </a:prstGeom>
          <a:solidFill>
            <a:srgbClr val="E9F6FD"/>
          </a:solidFill>
          <a:ln w="19050">
            <a:solidFill>
              <a:srgbClr val="3D8DFF"/>
            </a:solidFill>
            <a:prstDash val="solid"/>
          </a:ln>
        </p:spPr>
        <p:txBody>
          <a:bodyPr/>
          <a:lstStyle/>
          <a:p>
            <a:pPr>
              <a:defRPr sz="1725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Lume workflow</a:t>
            </a:r>
          </a:p>
        </p:txBody>
      </p:sp>
      <p:sp>
        <p:nvSpPr>
          <p:cNvPr id="6" name="engines-panel">
            <a:extLst>
              <a:ext uri="{FF2B5EF4-FFF2-40B4-BE49-F238E27FC236}">
                <a16:creationId xmlns:a16="http://schemas.microsoft.com/office/drawing/2014/main" id="{9F10E074-C00F-F346-E372-0BDF0FA4F3D7}"/>
              </a:ext>
            </a:extLst>
          </p:cNvPr>
          <p:cNvSpPr>
            <a:spLocks noGrp="1"/>
          </p:cNvSpPr>
          <p:nvPr/>
        </p:nvSpPr>
        <p:spPr>
          <a:xfrm>
            <a:off x="4229100" y="1885950"/>
            <a:ext cx="1581150" cy="2552700"/>
          </a:xfrm>
          <a:prstGeom prst="roundRect">
            <a:avLst>
              <a:gd name="adj" fmla="val 4819"/>
            </a:avLst>
          </a:prstGeom>
          <a:solidFill>
            <a:srgbClr val="EDEDED"/>
          </a:solidFill>
          <a:ln w="0">
            <a:noFill/>
            <a:prstDash val="solid"/>
          </a:ln>
        </p:spPr>
        <p:txBody>
          <a:bodyPr/>
          <a:lstStyle/>
          <a:p>
            <a:pPr>
              <a:defRPr sz="1725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Physics engines</a:t>
            </a:r>
          </a:p>
        </p:txBody>
      </p:sp>
      <p:sp>
        <p:nvSpPr>
          <p:cNvPr id="8" name="synthetic-panel">
            <a:extLst>
              <a:ext uri="{FF2B5EF4-FFF2-40B4-BE49-F238E27FC236}">
                <a16:creationId xmlns:a16="http://schemas.microsoft.com/office/drawing/2014/main" id="{73CF684A-7FFB-360E-B20B-5DBE4B1FFD0A}"/>
              </a:ext>
            </a:extLst>
          </p:cNvPr>
          <p:cNvSpPr>
            <a:spLocks noGrp="1"/>
          </p:cNvSpPr>
          <p:nvPr/>
        </p:nvSpPr>
        <p:spPr>
          <a:xfrm>
            <a:off x="6115050" y="1885950"/>
            <a:ext cx="1581150" cy="2552700"/>
          </a:xfrm>
          <a:prstGeom prst="roundRect">
            <a:avLst>
              <a:gd name="adj" fmla="val 4819"/>
            </a:avLst>
          </a:prstGeom>
          <a:solidFill>
            <a:srgbClr val="EDEDED"/>
          </a:solidFill>
          <a:ln w="0">
            <a:noFill/>
            <a:prstDash val="solid"/>
          </a:ln>
        </p:spPr>
        <p:txBody>
          <a:bodyPr/>
          <a:lstStyle/>
          <a:p>
            <a:pPr>
              <a:defRPr sz="1725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Synthetic data</a:t>
            </a:r>
          </a:p>
        </p:txBody>
      </p:sp>
      <p:sp>
        <p:nvSpPr>
          <p:cNvPr id="9" name="compare-panel">
            <a:extLst>
              <a:ext uri="{FF2B5EF4-FFF2-40B4-BE49-F238E27FC236}">
                <a16:creationId xmlns:a16="http://schemas.microsoft.com/office/drawing/2014/main" id="{5A748E5F-FDC4-C971-C08A-969AFBEB63EE}"/>
              </a:ext>
            </a:extLst>
          </p:cNvPr>
          <p:cNvSpPr>
            <a:spLocks noGrp="1"/>
          </p:cNvSpPr>
          <p:nvPr/>
        </p:nvSpPr>
        <p:spPr>
          <a:xfrm>
            <a:off x="8001000" y="1885950"/>
            <a:ext cx="1581150" cy="2552700"/>
          </a:xfrm>
          <a:prstGeom prst="roundRect">
            <a:avLst>
              <a:gd name="adj" fmla="val 4819"/>
            </a:avLst>
          </a:prstGeom>
          <a:solidFill>
            <a:srgbClr val="EDEDED"/>
          </a:solidFill>
          <a:ln w="0">
            <a:noFill/>
            <a:prstDash val="solid"/>
          </a:ln>
        </p:spPr>
        <p:txBody>
          <a:bodyPr/>
          <a:lstStyle/>
          <a:p>
            <a:pPr>
              <a:defRPr sz="1725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Compare to UITF</a:t>
            </a:r>
          </a:p>
        </p:txBody>
      </p:sp>
      <p:sp>
        <p:nvSpPr>
          <p:cNvPr id="12" name="calibrate-panel">
            <a:extLst>
              <a:ext uri="{FF2B5EF4-FFF2-40B4-BE49-F238E27FC236}">
                <a16:creationId xmlns:a16="http://schemas.microsoft.com/office/drawing/2014/main" id="{FEB671F4-3837-67D8-2ABF-8421BE00D5E9}"/>
              </a:ext>
            </a:extLst>
          </p:cNvPr>
          <p:cNvSpPr>
            <a:spLocks noGrp="1"/>
          </p:cNvSpPr>
          <p:nvPr/>
        </p:nvSpPr>
        <p:spPr>
          <a:xfrm>
            <a:off x="9886950" y="1885950"/>
            <a:ext cx="1581150" cy="2552700"/>
          </a:xfrm>
          <a:prstGeom prst="roundRect">
            <a:avLst>
              <a:gd name="adj" fmla="val 4819"/>
            </a:avLst>
          </a:prstGeom>
          <a:solidFill>
            <a:srgbClr val="E9F6FD"/>
          </a:solidFill>
          <a:ln w="19050">
            <a:solidFill>
              <a:srgbClr val="3D8DFF"/>
            </a:solidFill>
            <a:prstDash val="solid"/>
          </a:ln>
        </p:spPr>
        <p:txBody>
          <a:bodyPr/>
          <a:lstStyle/>
          <a:p>
            <a:pPr>
              <a:defRPr sz="1725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Infer &amp; update</a:t>
            </a:r>
          </a:p>
        </p:txBody>
      </p: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0786BB33-F66C-DE9E-343A-79C2C753C00A}"/>
              </a:ext>
            </a:extLst>
          </p:cNvPr>
          <p:cNvCxnSpPr>
            <a:stCxn id="12" idx="2"/>
            <a:endCxn id="3" idx="2"/>
          </p:cNvCxnSpPr>
          <p:nvPr/>
        </p:nvCxnSpPr>
        <p:spPr>
          <a:xfrm rot="5400000">
            <a:off x="5962650" y="-276225"/>
            <a:ext cx="12700" cy="9429750"/>
          </a:xfrm>
          <a:prstGeom prst="bentConnector3">
            <a:avLst>
              <a:gd name="adj1" fmla="val 3167094"/>
            </a:avLst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E5FE018D-3A2B-79FE-C03F-8AF3FB4FE27D}"/>
              </a:ext>
            </a:extLst>
          </p:cNvPr>
          <p:cNvSpPr txBox="1"/>
          <p:nvPr/>
        </p:nvSpPr>
        <p:spPr>
          <a:xfrm>
            <a:off x="1254125" y="4487081"/>
            <a:ext cx="94297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275" b="1">
                <a:solidFill>
                  <a:srgbClr val="3D8DFF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3D8DFF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Iterate until the mismatch is small, stable, and identifiable across multiple diagnostics</a:t>
            </a:r>
          </a:p>
        </p:txBody>
      </p:sp>
      <p:sp>
        <p:nvSpPr>
          <p:cNvPr id="20" name="definition-body">
            <a:extLst>
              <a:ext uri="{FF2B5EF4-FFF2-40B4-BE49-F238E27FC236}">
                <a16:creationId xmlns:a16="http://schemas.microsoft.com/office/drawing/2014/main" id="{42033075-5858-62FE-AFD0-DD2E3059AAE2}"/>
              </a:ext>
            </a:extLst>
          </p:cNvPr>
          <p:cNvSpPr>
            <a:spLocks noGrp="1"/>
          </p:cNvSpPr>
          <p:nvPr/>
        </p:nvSpPr>
        <p:spPr>
          <a:xfrm>
            <a:off x="485773" y="2668818"/>
            <a:ext cx="1238250" cy="123880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Lattice</a:t>
            </a:r>
          </a:p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Field maps</a:t>
            </a:r>
          </a:p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Settings</a:t>
            </a:r>
            <a:endParaRPr lang="en-US" sz="1600" b="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etc..</a:t>
            </a:r>
            <a:endParaRPr sz="1600" b="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</p:txBody>
      </p:sp>
      <p:sp>
        <p:nvSpPr>
          <p:cNvPr id="21" name="lume-body">
            <a:extLst>
              <a:ext uri="{FF2B5EF4-FFF2-40B4-BE49-F238E27FC236}">
                <a16:creationId xmlns:a16="http://schemas.microsoft.com/office/drawing/2014/main" id="{F245243E-FF1B-091C-E1BA-A04E645F67F9}"/>
              </a:ext>
            </a:extLst>
          </p:cNvPr>
          <p:cNvSpPr>
            <a:spLocks noGrp="1"/>
          </p:cNvSpPr>
          <p:nvPr/>
        </p:nvSpPr>
        <p:spPr>
          <a:xfrm>
            <a:off x="2343149" y="2627453"/>
            <a:ext cx="1581149" cy="1658797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Common execution, data interfaces, and reproducible runs</a:t>
            </a:r>
          </a:p>
        </p:txBody>
      </p:sp>
      <p:sp>
        <p:nvSpPr>
          <p:cNvPr id="22" name="engines-body">
            <a:extLst>
              <a:ext uri="{FF2B5EF4-FFF2-40B4-BE49-F238E27FC236}">
                <a16:creationId xmlns:a16="http://schemas.microsoft.com/office/drawing/2014/main" id="{C075EE95-B830-66EC-C9CD-1B319F130E76}"/>
              </a:ext>
            </a:extLst>
          </p:cNvPr>
          <p:cNvSpPr>
            <a:spLocks noGrp="1"/>
          </p:cNvSpPr>
          <p:nvPr/>
        </p:nvSpPr>
        <p:spPr>
          <a:xfrm>
            <a:off x="4229098" y="2654580"/>
            <a:ext cx="1581150" cy="1362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Impact/Impact-T</a:t>
            </a:r>
          </a:p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BMAD / SciBMAD</a:t>
            </a:r>
          </a:p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ASTRA / GPT</a:t>
            </a:r>
          </a:p>
        </p:txBody>
      </p:sp>
      <p:sp>
        <p:nvSpPr>
          <p:cNvPr id="23" name="synthetic-body">
            <a:extLst>
              <a:ext uri="{FF2B5EF4-FFF2-40B4-BE49-F238E27FC236}">
                <a16:creationId xmlns:a16="http://schemas.microsoft.com/office/drawing/2014/main" id="{2489295E-1CDE-06DB-0E40-10E51C73CBBF}"/>
              </a:ext>
            </a:extLst>
          </p:cNvPr>
          <p:cNvSpPr>
            <a:spLocks noGrp="1"/>
          </p:cNvSpPr>
          <p:nvPr/>
        </p:nvSpPr>
        <p:spPr>
          <a:xfrm>
            <a:off x="6115046" y="2634808"/>
            <a:ext cx="1543054" cy="1362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Parameter scans</a:t>
            </a:r>
          </a:p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Phase-space outputs</a:t>
            </a:r>
          </a:p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Surrogate training</a:t>
            </a:r>
          </a:p>
        </p:txBody>
      </p:sp>
      <p:sp>
        <p:nvSpPr>
          <p:cNvPr id="24" name="compare-body">
            <a:extLst>
              <a:ext uri="{FF2B5EF4-FFF2-40B4-BE49-F238E27FC236}">
                <a16:creationId xmlns:a16="http://schemas.microsoft.com/office/drawing/2014/main" id="{7E5C62E0-77FA-22BB-5AB7-CC8E8D3BB6FC}"/>
              </a:ext>
            </a:extLst>
          </p:cNvPr>
          <p:cNvSpPr>
            <a:spLocks noGrp="1"/>
          </p:cNvSpPr>
          <p:nvPr/>
        </p:nvSpPr>
        <p:spPr>
          <a:xfrm>
            <a:off x="8001000" y="2648742"/>
            <a:ext cx="1543050" cy="1362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BPMs</a:t>
            </a:r>
          </a:p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Screens</a:t>
            </a:r>
          </a:p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Phase-space and scan data</a:t>
            </a:r>
          </a:p>
        </p:txBody>
      </p:sp>
      <p:sp>
        <p:nvSpPr>
          <p:cNvPr id="25" name="calibrate-body">
            <a:extLst>
              <a:ext uri="{FF2B5EF4-FFF2-40B4-BE49-F238E27FC236}">
                <a16:creationId xmlns:a16="http://schemas.microsoft.com/office/drawing/2014/main" id="{365B8C67-4F54-370B-42D9-C9475760E677}"/>
              </a:ext>
            </a:extLst>
          </p:cNvPr>
          <p:cNvSpPr>
            <a:spLocks noGrp="1"/>
          </p:cNvSpPr>
          <p:nvPr/>
        </p:nvSpPr>
        <p:spPr>
          <a:xfrm>
            <a:off x="9929874" y="2634808"/>
            <a:ext cx="1504950" cy="1362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Incoming beam</a:t>
            </a:r>
          </a:p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Element offsets</a:t>
            </a:r>
          </a:p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RF / field-map errors</a:t>
            </a:r>
          </a:p>
        </p:txBody>
      </p:sp>
      <p:sp>
        <p:nvSpPr>
          <p:cNvPr id="34" name="space-charge-panel">
            <a:extLst>
              <a:ext uri="{FF2B5EF4-FFF2-40B4-BE49-F238E27FC236}">
                <a16:creationId xmlns:a16="http://schemas.microsoft.com/office/drawing/2014/main" id="{CC44D739-D195-50A8-36FB-A6A1BFC27374}"/>
              </a:ext>
            </a:extLst>
          </p:cNvPr>
          <p:cNvSpPr>
            <a:spLocks noGrp="1"/>
          </p:cNvSpPr>
          <p:nvPr/>
        </p:nvSpPr>
        <p:spPr>
          <a:xfrm>
            <a:off x="485773" y="5128649"/>
            <a:ext cx="4953000" cy="1123950"/>
          </a:xfrm>
          <a:prstGeom prst="roundRect">
            <a:avLst>
              <a:gd name="adj" fmla="val 6780"/>
            </a:avLst>
          </a:prstGeom>
          <a:solidFill>
            <a:srgbClr val="EDEDED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5" name="space-charge-title">
            <a:extLst>
              <a:ext uri="{FF2B5EF4-FFF2-40B4-BE49-F238E27FC236}">
                <a16:creationId xmlns:a16="http://schemas.microsoft.com/office/drawing/2014/main" id="{7CC9A1D4-C6F5-E94A-79D1-732C4AF91304}"/>
              </a:ext>
            </a:extLst>
          </p:cNvPr>
          <p:cNvSpPr>
            <a:spLocks noGrp="1"/>
          </p:cNvSpPr>
          <p:nvPr/>
        </p:nvSpPr>
        <p:spPr>
          <a:xfrm>
            <a:off x="657223" y="5300099"/>
            <a:ext cx="46101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650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5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Strong space charge / low-energy dynamics</a:t>
            </a:r>
          </a:p>
        </p:txBody>
      </p:sp>
      <p:sp>
        <p:nvSpPr>
          <p:cNvPr id="36" name="space-charge-body">
            <a:extLst>
              <a:ext uri="{FF2B5EF4-FFF2-40B4-BE49-F238E27FC236}">
                <a16:creationId xmlns:a16="http://schemas.microsoft.com/office/drawing/2014/main" id="{FBE05D35-23F1-47DF-9B8D-B033C80BE5C8}"/>
              </a:ext>
            </a:extLst>
          </p:cNvPr>
          <p:cNvSpPr>
            <a:spLocks noGrp="1"/>
          </p:cNvSpPr>
          <p:nvPr/>
        </p:nvSpPr>
        <p:spPr>
          <a:xfrm>
            <a:off x="657223" y="5662049"/>
            <a:ext cx="46101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Impact, Impact-T, ASTRA, or GPT</a:t>
            </a:r>
            <a:r>
              <a:rPr lang="en-US" sz="14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 </a:t>
            </a:r>
            <a:r>
              <a:rPr sz="14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validated for the section and fidelity required.</a:t>
            </a:r>
          </a:p>
        </p:txBody>
      </p:sp>
      <p:sp>
        <p:nvSpPr>
          <p:cNvPr id="37" name="optics-csr-panel">
            <a:extLst>
              <a:ext uri="{FF2B5EF4-FFF2-40B4-BE49-F238E27FC236}">
                <a16:creationId xmlns:a16="http://schemas.microsoft.com/office/drawing/2014/main" id="{2435AE99-D7EA-759A-D4DC-95AF0F0F3F9B}"/>
              </a:ext>
            </a:extLst>
          </p:cNvPr>
          <p:cNvSpPr>
            <a:spLocks noGrp="1"/>
          </p:cNvSpPr>
          <p:nvPr/>
        </p:nvSpPr>
        <p:spPr>
          <a:xfrm>
            <a:off x="6076951" y="5127152"/>
            <a:ext cx="4953000" cy="1123950"/>
          </a:xfrm>
          <a:prstGeom prst="roundRect">
            <a:avLst>
              <a:gd name="adj" fmla="val 6780"/>
            </a:avLst>
          </a:prstGeom>
          <a:solidFill>
            <a:srgbClr val="EDEDED"/>
          </a:solidFill>
          <a:ln w="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optics-csr-title">
            <a:extLst>
              <a:ext uri="{FF2B5EF4-FFF2-40B4-BE49-F238E27FC236}">
                <a16:creationId xmlns:a16="http://schemas.microsoft.com/office/drawing/2014/main" id="{9A38FFFF-F40A-126F-E863-A13DAADB3B70}"/>
              </a:ext>
            </a:extLst>
          </p:cNvPr>
          <p:cNvSpPr>
            <a:spLocks noGrp="1"/>
          </p:cNvSpPr>
          <p:nvPr/>
        </p:nvSpPr>
        <p:spPr>
          <a:xfrm>
            <a:off x="6248401" y="5298602"/>
            <a:ext cx="46101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650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5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Optics, tracking, CSR / collective effects</a:t>
            </a:r>
          </a:p>
        </p:txBody>
      </p:sp>
      <p:sp>
        <p:nvSpPr>
          <p:cNvPr id="39" name="optics-csr-body">
            <a:extLst>
              <a:ext uri="{FF2B5EF4-FFF2-40B4-BE49-F238E27FC236}">
                <a16:creationId xmlns:a16="http://schemas.microsoft.com/office/drawing/2014/main" id="{7A8D8CDC-9706-2392-1EA0-16EA1B9C94F7}"/>
              </a:ext>
            </a:extLst>
          </p:cNvPr>
          <p:cNvSpPr>
            <a:spLocks noGrp="1"/>
          </p:cNvSpPr>
          <p:nvPr/>
        </p:nvSpPr>
        <p:spPr>
          <a:xfrm>
            <a:off x="6248401" y="5660552"/>
            <a:ext cx="46101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20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BMAD or SciBMAD, with effect coverage and conventions checked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331747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67AEAC-2CCB-776F-1AB7-941EAC87D4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6788C-376E-AAB8-779A-7E476C2F8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9BB7CE82-0A1F-F3DF-6B71-CBDA4A9490D9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8E2C67E6-57A0-0B2C-85D1-A407D88687D9}"/>
              </a:ext>
            </a:extLst>
          </p:cNvPr>
          <p:cNvSpPr txBox="1"/>
          <p:nvPr/>
        </p:nvSpPr>
        <p:spPr>
          <a:xfrm>
            <a:off x="-3669" y="386539"/>
            <a:ext cx="12195671" cy="7255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>
              <a:lnSpc>
                <a:spcPct val="92000"/>
              </a:lnSpc>
              <a:defRPr sz="29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AI/ML and UQ for a digital twin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6F4B1792-1CF3-457F-4134-9F42E4211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B217296-2A80-0DFE-A0B7-8EA94FCF8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Content-Placeholder-9-4">
            <a:extLst>
              <a:ext uri="{FF2B5EF4-FFF2-40B4-BE49-F238E27FC236}">
                <a16:creationId xmlns:a16="http://schemas.microsoft.com/office/drawing/2014/main" id="{85A738C1-38DC-8233-DCB6-12680FB38632}"/>
              </a:ext>
            </a:extLst>
          </p:cNvPr>
          <p:cNvSpPr>
            <a:spLocks noGrp="1"/>
          </p:cNvSpPr>
          <p:nvPr/>
        </p:nvSpPr>
        <p:spPr>
          <a:xfrm>
            <a:off x="317468" y="1712102"/>
            <a:ext cx="5537168" cy="1643063"/>
          </a:xfrm>
          <a:prstGeom prst="rect">
            <a:avLst/>
          </a:prstGeom>
        </p:spPr>
        <p:txBody>
          <a:bodyPr lIns="91440" tIns="45720" rIns="91440" bIns="45720"/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900"/>
              </a:spcAft>
              <a:buNone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900" b="1" dirty="0">
                <a:solidFill>
                  <a:srgbClr val="2B73C8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Confidence estimates</a:t>
            </a:r>
          </a:p>
          <a:p>
            <a:pPr marL="285750" indent="-28575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Report </a:t>
            </a:r>
            <a:r>
              <a:rPr lang="en-US"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both </a:t>
            </a: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aleatoric and epistemic uncertainty.</a:t>
            </a:r>
            <a:endParaRPr lang="en-US" sz="1600" b="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marL="285750" indent="-28575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Separate measurement noise, model uncertainty, and simulation uncertainty. </a:t>
            </a:r>
            <a:endParaRPr lang="en-US" sz="1600" b="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marL="285750" indent="-28575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Calibrate what can be calibrated; treat the rest as error.</a:t>
            </a:r>
          </a:p>
        </p:txBody>
      </p:sp>
      <p:sp>
        <p:nvSpPr>
          <p:cNvPr id="15" name="Content-Placeholder-10-5">
            <a:extLst>
              <a:ext uri="{FF2B5EF4-FFF2-40B4-BE49-F238E27FC236}">
                <a16:creationId xmlns:a16="http://schemas.microsoft.com/office/drawing/2014/main" id="{67513300-D321-CEC1-62ED-ECC70062139D}"/>
              </a:ext>
            </a:extLst>
          </p:cNvPr>
          <p:cNvSpPr>
            <a:spLocks noGrp="1"/>
          </p:cNvSpPr>
          <p:nvPr/>
        </p:nvSpPr>
        <p:spPr>
          <a:xfrm>
            <a:off x="6094166" y="1712101"/>
            <a:ext cx="5537168" cy="2162162"/>
          </a:xfrm>
          <a:prstGeom prst="rect">
            <a:avLst/>
          </a:prstGeom>
        </p:spPr>
        <p:txBody>
          <a:bodyPr lIns="91440" tIns="45720" rIns="91440" bIns="45720"/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900"/>
              </a:spcAft>
              <a:buNone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900" b="1" dirty="0">
                <a:solidFill>
                  <a:srgbClr val="2B73C8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Model UQ and data drift</a:t>
            </a:r>
          </a:p>
          <a:p>
            <a:pPr marL="285750" indent="-28575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Start with deep ensembles: train multiple models and report predictions for different horizons. </a:t>
            </a:r>
            <a:endParaRPr lang="en-US" sz="1600" b="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marL="285750" indent="-28575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D</a:t>
            </a: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evelop a Bayesian approach such as variational inference. </a:t>
            </a:r>
            <a:endParaRPr lang="en-US" sz="1600" b="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marL="285750" indent="-28575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For Phase II, quantify data drift using environmental measurements.</a:t>
            </a:r>
          </a:p>
        </p:txBody>
      </p:sp>
      <p:sp>
        <p:nvSpPr>
          <p:cNvPr id="16" name="Content-Placeholder-9-6">
            <a:extLst>
              <a:ext uri="{FF2B5EF4-FFF2-40B4-BE49-F238E27FC236}">
                <a16:creationId xmlns:a16="http://schemas.microsoft.com/office/drawing/2014/main" id="{A0A33974-D164-8B33-DFA4-2CEF3F16DEE8}"/>
              </a:ext>
            </a:extLst>
          </p:cNvPr>
          <p:cNvSpPr>
            <a:spLocks noGrp="1"/>
          </p:cNvSpPr>
          <p:nvPr/>
        </p:nvSpPr>
        <p:spPr>
          <a:xfrm>
            <a:off x="393668" y="4016978"/>
            <a:ext cx="5537168" cy="1643158"/>
          </a:xfrm>
          <a:prstGeom prst="rect">
            <a:avLst/>
          </a:prstGeom>
        </p:spPr>
        <p:txBody>
          <a:bodyPr lIns="0" tIns="0" rIns="0" bIns="0">
            <a:normAutofit fontScale="92500" lnSpcReduction="10000"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900"/>
              </a:spcAft>
              <a:buNone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900" b="1" dirty="0">
                <a:solidFill>
                  <a:srgbClr val="2B73C8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Fast models and inverse problems</a:t>
            </a:r>
          </a:p>
          <a:p>
            <a:pPr marL="285750" indent="-28575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Use physics-informed surrogates; the speed–precision trade-off still needs to be understood. </a:t>
            </a:r>
            <a:endParaRPr lang="en-US" sz="1600" b="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marL="285750" indent="-28575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Reconstruct measurements to control parameters using neural networks plus differentiable simulation</a:t>
            </a:r>
            <a:r>
              <a:rPr lang="en-US"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 </a:t>
            </a:r>
            <a:r>
              <a:rPr sz="16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or at least very fast forward models.</a:t>
            </a:r>
          </a:p>
        </p:txBody>
      </p:sp>
      <p:sp>
        <p:nvSpPr>
          <p:cNvPr id="17" name="Content-Placeholder-10-7">
            <a:extLst>
              <a:ext uri="{FF2B5EF4-FFF2-40B4-BE49-F238E27FC236}">
                <a16:creationId xmlns:a16="http://schemas.microsoft.com/office/drawing/2014/main" id="{E24A9D25-CC47-CB47-24F5-850260B07D19}"/>
              </a:ext>
            </a:extLst>
          </p:cNvPr>
          <p:cNvSpPr>
            <a:spLocks noGrp="1"/>
          </p:cNvSpPr>
          <p:nvPr/>
        </p:nvSpPr>
        <p:spPr>
          <a:xfrm>
            <a:off x="6256592" y="4016978"/>
            <a:ext cx="5537168" cy="1896636"/>
          </a:xfrm>
          <a:prstGeom prst="rect">
            <a:avLst/>
          </a:prstGeom>
        </p:spPr>
        <p:txBody>
          <a:bodyPr lIns="0" tIns="0" rIns="0" bIns="0">
            <a:normAutofit fontScale="77500" lnSpcReduction="20000"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900"/>
              </a:spcAft>
              <a:buNone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2400" b="1" dirty="0">
                <a:solidFill>
                  <a:srgbClr val="2B73C8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Safe control and roadmap</a:t>
            </a:r>
          </a:p>
          <a:p>
            <a:pPr marL="285750" indent="-28575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9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Contain control decisions in a safety envelope. Compare continuous beam control using model-predictive control with injector-parameter optimization. </a:t>
            </a:r>
            <a:endParaRPr lang="en-US" sz="1900" b="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marL="285750" indent="-28575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endParaRPr lang="en-US" sz="1700" b="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marL="285750" indent="-28575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 sz="240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sz="19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Phase I evaluates transferability to a different facility; Phase II examines bottlenecks and scaling with more compute, data, and model de</a:t>
            </a:r>
            <a:r>
              <a:rPr lang="en-US" sz="1900" b="0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tail.</a:t>
            </a:r>
            <a:endParaRPr sz="1700" b="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4205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00C468-C274-4F95-DE81-7CC6432FC3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93779-8068-5CC6-CC55-9C07337C4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1EBA7443-41BC-9BDC-4574-33B1D21C7117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DE3C24AF-4E0F-65CF-3B2E-0862ABF70730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/>
            <a:r>
              <a:rPr lang="en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Elegant &amp; SDDS on the HPC through Python</a:t>
            </a:r>
            <a:endParaRPr lang="en-US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CF183ECC-3C72-E721-45BE-0583A5744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E5D9C364-0991-4179-014A-7CB09F5B6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oogle Shape;622;p66" title="dtvis-1.png">
            <a:extLst>
              <a:ext uri="{FF2B5EF4-FFF2-40B4-BE49-F238E27FC236}">
                <a16:creationId xmlns:a16="http://schemas.microsoft.com/office/drawing/2014/main" id="{D2C97F4C-E29E-EFA0-EE33-70A7697FB3AF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94166" y="3265480"/>
            <a:ext cx="5394960" cy="2696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623;p66" title="dtvis-1-1.png">
            <a:extLst>
              <a:ext uri="{FF2B5EF4-FFF2-40B4-BE49-F238E27FC236}">
                <a16:creationId xmlns:a16="http://schemas.microsoft.com/office/drawing/2014/main" id="{2010FEBF-506F-1266-5752-196E275FB150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94166" y="1742443"/>
            <a:ext cx="5394960" cy="1380322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DAF8FD3-17AF-0E00-8628-03B2177FC151}"/>
              </a:ext>
            </a:extLst>
          </p:cNvPr>
          <p:cNvSpPr txBox="1"/>
          <p:nvPr/>
        </p:nvSpPr>
        <p:spPr>
          <a:xfrm>
            <a:off x="367208" y="1970440"/>
            <a:ext cx="539496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chemeClr val="dk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Setup &amp; Configuration</a:t>
            </a:r>
            <a:endParaRPr lang="en-US" sz="2000" dirty="0">
              <a:solidFill>
                <a:schemeClr val="dk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700"/>
              <a:buChar char="●"/>
            </a:pPr>
            <a:r>
              <a:rPr lang="en-US" sz="2000" dirty="0">
                <a:solidFill>
                  <a:schemeClr val="dk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Compiling dependency libraries, Elegant, and SDDS</a:t>
            </a: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700"/>
              <a:buChar char="●"/>
            </a:pPr>
            <a:r>
              <a:rPr lang="en-US" sz="2000" dirty="0">
                <a:solidFill>
                  <a:schemeClr val="dk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Establish Python version and libraries</a:t>
            </a: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700"/>
              <a:buChar char="●"/>
            </a:pPr>
            <a:endParaRPr lang="en-US" sz="2000" dirty="0">
              <a:solidFill>
                <a:schemeClr val="dk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chemeClr val="dk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Execution</a:t>
            </a:r>
            <a:endParaRPr lang="en-US" sz="2000" dirty="0">
              <a:solidFill>
                <a:schemeClr val="dk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700"/>
              <a:buChar char="●"/>
            </a:pPr>
            <a:r>
              <a:rPr lang="en-US" sz="2000" dirty="0">
                <a:solidFill>
                  <a:schemeClr val="dk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 required setup files for shell executions</a:t>
            </a: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700"/>
              <a:buChar char="●"/>
            </a:pPr>
            <a:r>
              <a:rPr lang="en-US" sz="2000" dirty="0">
                <a:solidFill>
                  <a:schemeClr val="dk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Launch the Python-based workflow</a:t>
            </a: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700"/>
              <a:buChar char="●"/>
            </a:pPr>
            <a:r>
              <a:rPr lang="en-US" sz="2000" dirty="0">
                <a:solidFill>
                  <a:schemeClr val="dk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workflow will allow for full setup and post-processing in Python</a:t>
            </a:r>
          </a:p>
        </p:txBody>
      </p:sp>
    </p:spTree>
    <p:extLst>
      <p:ext uri="{BB962C8B-B14F-4D97-AF65-F5344CB8AC3E}">
        <p14:creationId xmlns:p14="http://schemas.microsoft.com/office/powerpoint/2010/main" val="28857568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6F30B-B49D-5E23-9EAB-5DEBF1FBD5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D7C07-2F72-F24F-CFFE-2DF33398C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B029FDC9-FB06-E7F0-1EBE-D690F4F090D1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699E53A5-3277-6325-E8CD-3F0143AE4B1D}"/>
              </a:ext>
            </a:extLst>
          </p:cNvPr>
          <p:cNvSpPr txBox="1"/>
          <p:nvPr/>
        </p:nvSpPr>
        <p:spPr>
          <a:xfrm>
            <a:off x="-3669" y="20895"/>
            <a:ext cx="12195671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Osprey: Production-Ready Agentic AI for Safety-Critical Control Systems 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A308DC61-61B2-1609-D22D-177AB7257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1BAAA57-BD2E-D5C2-5C39-FAD94017F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2764DE-C4C0-FDCA-4E2E-7307FE37EECB}"/>
              </a:ext>
            </a:extLst>
          </p:cNvPr>
          <p:cNvSpPr txBox="1"/>
          <p:nvPr/>
        </p:nvSpPr>
        <p:spPr>
          <a:xfrm>
            <a:off x="7349924" y="1970440"/>
            <a:ext cx="4748511" cy="444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8000"/>
              </a:lnSpc>
              <a:spcAft>
                <a:spcPts val="600"/>
              </a:spcAft>
              <a:buFont typeface="Wingdings" pitchFamily="2" charset="2"/>
              <a:buChar char="Ø"/>
              <a:defRPr sz="1320">
                <a:solidFill>
                  <a:srgbClr val="2C3847"/>
                </a:solidFill>
                <a:latin typeface="Aptos"/>
              </a:defRP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Development, deployment, and extension of the agentic framework </a:t>
            </a:r>
          </a:p>
          <a:p>
            <a:pPr marL="342900" indent="-342900">
              <a:lnSpc>
                <a:spcPct val="108000"/>
              </a:lnSpc>
              <a:spcAft>
                <a:spcPts val="600"/>
              </a:spcAft>
              <a:buFont typeface="Wingdings" pitchFamily="2" charset="2"/>
              <a:buChar char="Ø"/>
              <a:defRPr sz="1320">
                <a:solidFill>
                  <a:srgbClr val="2C3847"/>
                </a:solidFill>
                <a:latin typeface="Aptos"/>
              </a:defRP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 time-to-solution and improve reliability of simulation/control workflows.</a:t>
            </a:r>
          </a:p>
          <a:p>
            <a:pPr marL="342900" indent="-342900">
              <a:lnSpc>
                <a:spcPct val="108000"/>
              </a:lnSpc>
              <a:spcAft>
                <a:spcPts val="600"/>
              </a:spcAft>
              <a:buFont typeface="Wingdings" pitchFamily="2" charset="2"/>
              <a:buChar char="Ø"/>
              <a:defRPr sz="1320">
                <a:solidFill>
                  <a:srgbClr val="2C3847"/>
                </a:solidFill>
                <a:latin typeface="Aptos"/>
              </a:defRP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Bridge operator's goals, software tools, and safe execution.</a:t>
            </a:r>
          </a:p>
          <a:p>
            <a:pPr marL="342900" indent="-342900">
              <a:lnSpc>
                <a:spcPct val="108000"/>
              </a:lnSpc>
              <a:spcAft>
                <a:spcPts val="600"/>
              </a:spcAft>
              <a:buFont typeface="Wingdings" pitchFamily="2" charset="2"/>
              <a:buChar char="Ø"/>
              <a:defRPr sz="1320">
                <a:solidFill>
                  <a:srgbClr val="2C3847"/>
                </a:solidFill>
                <a:latin typeface="Aptos"/>
              </a:defRPr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Adding new features that leverage LLMs and agent-based workflows.</a:t>
            </a:r>
          </a:p>
          <a:p>
            <a:pPr marL="342900" indent="-342900">
              <a:lnSpc>
                <a:spcPct val="108000"/>
              </a:lnSpc>
              <a:spcAft>
                <a:spcPts val="600"/>
              </a:spcAft>
              <a:buFont typeface="Wingdings" pitchFamily="2" charset="2"/>
              <a:buChar char="Ø"/>
              <a:defRPr sz="1320">
                <a:solidFill>
                  <a:srgbClr val="2C3847"/>
                </a:solidFill>
                <a:latin typeface="Aptos"/>
              </a:defRPr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Repository: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://github.com/als-apg/osprey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A9D2610-C03D-BB80-4316-12F43A6CCAA1}"/>
              </a:ext>
            </a:extLst>
          </p:cNvPr>
          <p:cNvSpPr txBox="1"/>
          <p:nvPr/>
        </p:nvSpPr>
        <p:spPr>
          <a:xfrm>
            <a:off x="462643" y="5401949"/>
            <a:ext cx="652598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dirty="0">
                <a:solidFill>
                  <a:schemeClr val="tx1"/>
                </a:solidFill>
                <a:effectLst/>
                <a:latin typeface="+mn-lt"/>
              </a:rPr>
              <a:t>Osprey system architecture from operator to facility, with the safety gate and approval workflow in-line.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3A5E5C3-875F-8573-6AAE-6522CC7C9A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77" y="1741012"/>
            <a:ext cx="6588551" cy="347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2326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82205-9A84-D09F-4C7D-C73550E289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8E8EE-52D9-96F4-AA5F-B45E886DD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A4DB5E57-3798-7572-5E40-7A837CEAA36A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D62E5B28-3FF5-6B28-2499-142A6611E33D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Logbook Retrieval using Osprey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60CC356F-8ED9-AED9-1F63-5F4A6C277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A23CEF5C-7D50-36F7-3786-F495D45EF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D486131-6530-1F85-27A9-BAB245465294}"/>
              </a:ext>
            </a:extLst>
          </p:cNvPr>
          <p:cNvSpPr txBox="1">
            <a:spLocks/>
          </p:cNvSpPr>
          <p:nvPr/>
        </p:nvSpPr>
        <p:spPr>
          <a:xfrm>
            <a:off x="1872761" y="1622585"/>
            <a:ext cx="8482379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20E6815-820C-21A3-ED35-C312D08DFC6C}"/>
              </a:ext>
            </a:extLst>
          </p:cNvPr>
          <p:cNvSpPr/>
          <p:nvPr/>
        </p:nvSpPr>
        <p:spPr>
          <a:xfrm>
            <a:off x="347942" y="1622585"/>
            <a:ext cx="1967581" cy="133570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Osprey Query</a:t>
            </a:r>
          </a:p>
          <a:p>
            <a:pPr algn="ctr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 recent beam loss events and what caused them 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C1DA7103-3C5D-29F7-62A3-53D17D76D191}"/>
              </a:ext>
            </a:extLst>
          </p:cNvPr>
          <p:cNvSpPr/>
          <p:nvPr/>
        </p:nvSpPr>
        <p:spPr>
          <a:xfrm>
            <a:off x="2837648" y="1622585"/>
            <a:ext cx="2198113" cy="133570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Ranking + Retrieval</a:t>
            </a:r>
            <a:endParaRPr lang="en-US" sz="1400" b="1" dirty="0">
              <a:solidFill>
                <a:srgbClr val="DB37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1400" b="1" dirty="0">
                <a:solidFill>
                  <a:srgbClr val="DB37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 </a:t>
            </a:r>
            <a:r>
              <a:rPr lang="en-US" sz="1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time, category, Severity</a:t>
            </a:r>
          </a:p>
          <a:p>
            <a:pPr lvl="0"/>
            <a:r>
              <a:rPr lang="en-US" sz="1400" b="1" dirty="0">
                <a:solidFill>
                  <a:srgbClr val="DB37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Rank</a:t>
            </a:r>
            <a:r>
              <a:rPr lang="en-US" sz="1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 keyword and semantic similarity</a:t>
            </a:r>
          </a:p>
          <a:p>
            <a:pPr algn="ctr"/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70D3F64-7B8D-FEEE-9134-8616CE7D69D4}"/>
              </a:ext>
            </a:extLst>
          </p:cNvPr>
          <p:cNvSpPr/>
          <p:nvPr/>
        </p:nvSpPr>
        <p:spPr>
          <a:xfrm>
            <a:off x="5545350" y="1612858"/>
            <a:ext cx="2198113" cy="133570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Cited logs</a:t>
            </a:r>
            <a:endParaRPr lang="en-US" sz="1400" b="1" dirty="0">
              <a:solidFill>
                <a:srgbClr val="DB37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chemeClr val="dk1"/>
              </a:buClr>
              <a:buSzPts val="1100"/>
            </a:pPr>
            <a:r>
              <a:rPr lang="en-US" sz="1400" b="1" dirty="0">
                <a:solidFill>
                  <a:srgbClr val="DB37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 #142 </a:t>
            </a:r>
          </a:p>
          <a:p>
            <a:pPr lvl="0">
              <a:buClr>
                <a:schemeClr val="dk1"/>
              </a:buClr>
              <a:buSzPts val="1100"/>
            </a:pPr>
            <a:r>
              <a:rPr lang="en-US" sz="1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RF fluctuation - WARN</a:t>
            </a:r>
          </a:p>
          <a:p>
            <a:pPr lvl="0">
              <a:buClr>
                <a:schemeClr val="dk1"/>
              </a:buClr>
              <a:buSzPts val="1100"/>
            </a:pPr>
            <a:r>
              <a:rPr lang="en-US" sz="1400" b="1" dirty="0">
                <a:solidFill>
                  <a:srgbClr val="DB37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 #137 </a:t>
            </a:r>
          </a:p>
          <a:p>
            <a:pPr lvl="0">
              <a:buClr>
                <a:schemeClr val="dk1"/>
              </a:buClr>
              <a:buSzPts val="1100"/>
            </a:pPr>
            <a:r>
              <a:rPr lang="en-US" sz="1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Beam loss - ERROR</a:t>
            </a:r>
            <a:endParaRPr lang="en-US" sz="1400" b="1" dirty="0">
              <a:solidFill>
                <a:srgbClr val="DB37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D096EB42-6311-F33D-9448-D5A959309BC7}"/>
              </a:ext>
            </a:extLst>
          </p:cNvPr>
          <p:cNvSpPr/>
          <p:nvPr/>
        </p:nvSpPr>
        <p:spPr>
          <a:xfrm>
            <a:off x="8242742" y="1622585"/>
            <a:ext cx="2477170" cy="133570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LLM Assisted Report</a:t>
            </a:r>
            <a:endParaRPr lang="en-US" sz="14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1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 generated exclusively from cited logs and generated into PDF report for reference</a:t>
            </a:r>
          </a:p>
          <a:p>
            <a:pPr algn="ctr"/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78;p1">
            <a:extLst>
              <a:ext uri="{FF2B5EF4-FFF2-40B4-BE49-F238E27FC236}">
                <a16:creationId xmlns:a16="http://schemas.microsoft.com/office/drawing/2014/main" id="{FF302AC1-20D4-F9A0-3FC7-97B41742E133}"/>
              </a:ext>
            </a:extLst>
          </p:cNvPr>
          <p:cNvSpPr txBox="1">
            <a:spLocks/>
          </p:cNvSpPr>
          <p:nvPr/>
        </p:nvSpPr>
        <p:spPr>
          <a:xfrm>
            <a:off x="180228" y="3429000"/>
            <a:ext cx="4938260" cy="281765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400" b="1" dirty="0">
                <a:solidFill>
                  <a:schemeClr val="dk1"/>
                </a:solidFill>
                <a:highlight>
                  <a:srgbClr val="FFFFFF"/>
                </a:highlight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Logbook Retrieval for Particle Accelerator Experiments</a:t>
            </a: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 dirty="0">
              <a:solidFill>
                <a:schemeClr val="dk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400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Taking operator queries against thousands of logs and returning cited reports using semantic search and Large Language Models. </a:t>
            </a: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 dirty="0">
              <a:solidFill>
                <a:schemeClr val="dk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400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Operators ask questions in natural language allowing the application to retrieve relevant logbook entries using filtering and </a:t>
            </a:r>
            <a:r>
              <a:rPr lang="en-US" sz="14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ranking</a:t>
            </a:r>
            <a:r>
              <a:rPr lang="en-US" sz="1400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. </a:t>
            </a: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 dirty="0">
              <a:solidFill>
                <a:schemeClr val="dk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400" dirty="0">
                <a:solidFill>
                  <a:schemeClr val="dk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Top logs are returned to the user with grounded AI summaries of the relationship between their queries and the retrieved logs.</a:t>
            </a:r>
          </a:p>
        </p:txBody>
      </p: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F4BB878E-1437-D525-C75F-F9E34E4ECD23}"/>
              </a:ext>
            </a:extLst>
          </p:cNvPr>
          <p:cNvCxnSpPr>
            <a:cxnSpLocks/>
            <a:stCxn id="13" idx="2"/>
            <a:endCxn id="4" idx="2"/>
          </p:cNvCxnSpPr>
          <p:nvPr/>
        </p:nvCxnSpPr>
        <p:spPr>
          <a:xfrm rot="5400000">
            <a:off x="5406530" y="-1116510"/>
            <a:ext cx="12700" cy="8149594"/>
          </a:xfrm>
          <a:prstGeom prst="bentConnector3">
            <a:avLst>
              <a:gd name="adj1" fmla="val 1800000"/>
            </a:avLst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62C92D3-DF9E-DF43-8984-C1BA837F1D54}"/>
              </a:ext>
            </a:extLst>
          </p:cNvPr>
          <p:cNvCxnSpPr>
            <a:cxnSpLocks/>
            <a:stCxn id="4" idx="3"/>
            <a:endCxn id="6" idx="1"/>
          </p:cNvCxnSpPr>
          <p:nvPr/>
        </p:nvCxnSpPr>
        <p:spPr>
          <a:xfrm>
            <a:off x="2315523" y="2290436"/>
            <a:ext cx="522125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21A2C0DB-8D3D-5D04-7A86-E6EDF5CE5BCE}"/>
              </a:ext>
            </a:extLst>
          </p:cNvPr>
          <p:cNvSpPr txBox="1"/>
          <p:nvPr/>
        </p:nvSpPr>
        <p:spPr>
          <a:xfrm>
            <a:off x="5496139" y="3196709"/>
            <a:ext cx="62353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chemeClr val="dk1"/>
              </a:buClr>
              <a:buSzPts val="3200"/>
            </a:pPr>
            <a:r>
              <a:rPr lang="en-US" sz="1400" b="1" dirty="0">
                <a:solidFill>
                  <a:srgbClr val="DB37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FAQs</a:t>
            </a:r>
          </a:p>
          <a:p>
            <a:pPr lvl="0" algn="just">
              <a:buClr>
                <a:srgbClr val="0070C0"/>
              </a:buClr>
              <a:buSzPts val="2000"/>
            </a:pPr>
            <a:r>
              <a:rPr lang="en-US" sz="1400" b="1" dirty="0">
                <a:solidFill>
                  <a:srgbClr val="DB37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does retrieval work?</a:t>
            </a:r>
          </a:p>
          <a:p>
            <a:pPr marL="457200" lvl="0" indent="-336550" algn="just">
              <a:buClr>
                <a:schemeClr val="dk1"/>
              </a:buClr>
              <a:buSzPts val="1700"/>
              <a:buChar char="-"/>
            </a:pPr>
            <a:r>
              <a:rPr lang="en-US" sz="14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Two-stage: filtering -&gt; ranking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336550" algn="just">
              <a:buClr>
                <a:schemeClr val="dk1"/>
              </a:buClr>
              <a:buSzPts val="1700"/>
              <a:buChar char="-"/>
            </a:pPr>
            <a:r>
              <a:rPr lang="en-US" sz="14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Ranking combines keyword matching + semantic similarity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Clr>
                <a:srgbClr val="0070C0"/>
              </a:buClr>
              <a:buSzPts val="2000"/>
            </a:pPr>
            <a:r>
              <a:rPr lang="en-US" sz="1400" b="1" dirty="0">
                <a:solidFill>
                  <a:srgbClr val="DB37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model is used?</a:t>
            </a:r>
          </a:p>
          <a:p>
            <a:pPr marL="457200" lvl="0" indent="-336550" algn="just">
              <a:buClr>
                <a:schemeClr val="dk1"/>
              </a:buClr>
              <a:buSzPts val="1700"/>
              <a:buChar char="-"/>
            </a:pPr>
            <a:r>
              <a:rPr lang="en-US" sz="14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Sentence-transformers for embeddings, LLM used for summarization only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Clr>
                <a:srgbClr val="0070C0"/>
              </a:buClr>
              <a:buSzPts val="2000"/>
            </a:pPr>
            <a:r>
              <a:rPr lang="en-US" sz="1400" b="1" dirty="0">
                <a:solidFill>
                  <a:srgbClr val="DB37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are results grounded?</a:t>
            </a:r>
          </a:p>
          <a:p>
            <a:pPr marL="457200" lvl="0" indent="-336550" algn="just">
              <a:buClr>
                <a:schemeClr val="dk1"/>
              </a:buClr>
              <a:buSzPts val="1700"/>
              <a:buChar char="-"/>
            </a:pPr>
            <a:r>
              <a:rPr lang="en-US" sz="14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Top-k logs returned with timestamps + IDs, Summary is generated only from retrieved logs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Clr>
                <a:srgbClr val="0070C0"/>
              </a:buClr>
              <a:buSzPts val="2000"/>
            </a:pPr>
            <a:r>
              <a:rPr lang="en-US" sz="1400" b="1" dirty="0">
                <a:solidFill>
                  <a:srgbClr val="DB37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does it scale?</a:t>
            </a:r>
          </a:p>
          <a:p>
            <a:pPr marL="457200" lvl="0" indent="-336550" algn="just">
              <a:buClr>
                <a:schemeClr val="dk1"/>
              </a:buClr>
              <a:buSzPts val="1700"/>
              <a:buChar char="-"/>
            </a:pPr>
            <a:r>
              <a:rPr lang="en-US" sz="14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Embeddings precomputed and cached, Retrieval operates on filtered subsets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336550" algn="just">
              <a:buClr>
                <a:schemeClr val="dk1"/>
              </a:buClr>
              <a:buSzPts val="1700"/>
              <a:buChar char="-"/>
            </a:pPr>
            <a:r>
              <a:rPr lang="en-US" sz="14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be extended with vector indexing (FAISS)</a:t>
            </a:r>
            <a:endParaRPr lang="en-US" sz="1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Clr>
                <a:srgbClr val="0070C0"/>
              </a:buClr>
              <a:buSzPts val="2000"/>
            </a:pPr>
            <a:r>
              <a:rPr lang="en-US" sz="1400" b="1" dirty="0">
                <a:solidFill>
                  <a:srgbClr val="DB37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current limitations?</a:t>
            </a:r>
          </a:p>
          <a:p>
            <a:pPr marL="457200" lvl="0" indent="-336550" algn="just">
              <a:buClr>
                <a:schemeClr val="dk1"/>
              </a:buClr>
              <a:buSzPts val="1700"/>
              <a:buChar char="-"/>
            </a:pPr>
            <a:r>
              <a:rPr lang="en-US" sz="14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Dependent on log quality / completeness, No query rewriting yet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400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28338A7-B779-6002-A997-342692338F8F}"/>
              </a:ext>
            </a:extLst>
          </p:cNvPr>
          <p:cNvCxnSpPr/>
          <p:nvPr/>
        </p:nvCxnSpPr>
        <p:spPr>
          <a:xfrm>
            <a:off x="5035761" y="2280709"/>
            <a:ext cx="509589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35A316B-E1DB-44BB-58FA-62CBF13EE0F3}"/>
              </a:ext>
            </a:extLst>
          </p:cNvPr>
          <p:cNvCxnSpPr/>
          <p:nvPr/>
        </p:nvCxnSpPr>
        <p:spPr>
          <a:xfrm>
            <a:off x="7743463" y="2290436"/>
            <a:ext cx="509589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51470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7D0B7-28C1-9C0F-85FF-8558FAC0B2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7AEBD-24D2-C9DA-27AB-C58B10430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4C952319-23DB-F107-1FFC-2EA8F4CD3FF9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algn="ctr"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  <a:sym typeface="Helvetica"/>
              </a:rPr>
              <a:t>EPICS-Driven Radiation Monitoring at JLab</a:t>
            </a:r>
            <a:endParaRPr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D823683E-2B98-E902-2B71-73E3473B8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FF51912-8A46-916A-972A-29C26DD2D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F3A06A-FAFF-18BF-D9E7-C6543562BF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0040" y="2140771"/>
            <a:ext cx="2773382" cy="301752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54C776A-63BA-B430-2717-B3B50A9FF1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106" y="2140771"/>
            <a:ext cx="3357404" cy="301752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CB0B03E-20C8-4C74-8805-5F2684BE9078}"/>
              </a:ext>
            </a:extLst>
          </p:cNvPr>
          <p:cNvSpPr txBox="1"/>
          <p:nvPr/>
        </p:nvSpPr>
        <p:spPr>
          <a:xfrm>
            <a:off x="259106" y="5285572"/>
            <a:ext cx="3444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EPICS menu screen example.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6A78D97-41A7-9C06-AE92-C8493E223657}"/>
              </a:ext>
            </a:extLst>
          </p:cNvPr>
          <p:cNvSpPr txBox="1"/>
          <p:nvPr/>
        </p:nvSpPr>
        <p:spPr>
          <a:xfrm>
            <a:off x="4462232" y="5285572"/>
            <a:ext cx="17689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MTL TX model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F9E0B33-72D4-70F1-FFBD-611FA2E4187D}"/>
              </a:ext>
            </a:extLst>
          </p:cNvPr>
          <p:cNvSpPr txBox="1"/>
          <p:nvPr/>
        </p:nvSpPr>
        <p:spPr>
          <a:xfrm>
            <a:off x="6989563" y="1802872"/>
            <a:ext cx="5202437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EPICS streams real-time, time-series data from radiation sensors across the JLab campus.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Sequence-based AI models analyze the sensor data: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Multi-Task Transformer (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MTL-TX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 Short-Term Memory (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LSTM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networks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models estimate radiation levels at multiple locations. 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workflow demonstrates how AI can interpret complex, physically connected sensor data in real time.</a:t>
            </a:r>
          </a:p>
        </p:txBody>
      </p:sp>
    </p:spTree>
    <p:extLst>
      <p:ext uri="{BB962C8B-B14F-4D97-AF65-F5344CB8AC3E}">
        <p14:creationId xmlns:p14="http://schemas.microsoft.com/office/powerpoint/2010/main" val="924794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A7FE06-50F9-14BC-9759-93B1DF5DBA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0D321-B60B-DE7B-5558-58B0188F2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7DA86D58-528F-7C7E-050C-8D48E1ABC08D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algn="ctr"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AI-Driven Scientific Workflows at Jefferson Lab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E93DFC35-67E6-A202-5123-90212FCA3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2738FE87-38A9-29A0-A6A5-4AF9080A9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142BA18-E80C-DF67-99F1-965891A223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303" y="1827725"/>
            <a:ext cx="5618407" cy="38404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8A3C672-8019-E74B-DEE4-846175DC7795}"/>
              </a:ext>
            </a:extLst>
          </p:cNvPr>
          <p:cNvSpPr txBox="1"/>
          <p:nvPr/>
        </p:nvSpPr>
        <p:spPr>
          <a:xfrm>
            <a:off x="1085127" y="5754615"/>
            <a:ext cx="42739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Hydra Run page example from Hall B.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3E7A30-EA47-3DA6-D16B-6BF6056585C1}"/>
              </a:ext>
            </a:extLst>
          </p:cNvPr>
          <p:cNvSpPr txBox="1"/>
          <p:nvPr/>
        </p:nvSpPr>
        <p:spPr>
          <a:xfrm>
            <a:off x="6501613" y="1735126"/>
            <a:ext cx="535086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JLab increasingly uses real-time AI workflows to support nuclear physics experiments.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Hydra monitoring system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performs near-real-time data-quality assessment.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system identifies potential problems affecting detector or accelerator health.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 are displayed through an interactive run interface.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Operators can rapidly review data quality and respond to abnormal conditions.</a:t>
            </a:r>
          </a:p>
        </p:txBody>
      </p:sp>
    </p:spTree>
    <p:extLst>
      <p:ext uri="{BB962C8B-B14F-4D97-AF65-F5344CB8AC3E}">
        <p14:creationId xmlns:p14="http://schemas.microsoft.com/office/powerpoint/2010/main" val="14450940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5AB84-6111-2200-88E0-18F60552C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53B58-4B92-A9DF-4259-662694E37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74CF0510-55EF-5159-4B05-FC3E7BB74F71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algn="ctr">
              <a:defRPr sz="2625" b="1">
                <a:solidFill>
                  <a:srgbClr val="A30B2E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EPICS connects the physical accelerator to the digital twin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A151BA4A-42EC-FE18-A234-E3D5720FD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C5FFD978-132C-AA28-A6EB-FDDA4D62F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FC074BA0-9CAA-D9BF-B013-7E30544DE7F9}"/>
              </a:ext>
            </a:extLst>
          </p:cNvPr>
          <p:cNvSpPr>
            <a:spLocks noGrp="1"/>
          </p:cNvSpPr>
          <p:nvPr/>
        </p:nvSpPr>
        <p:spPr>
          <a:xfrm>
            <a:off x="2800350" y="2390775"/>
            <a:ext cx="447675" cy="247650"/>
          </a:xfrm>
          <a:prstGeom prst="rightArrow">
            <a:avLst/>
          </a:prstGeom>
          <a:solidFill>
            <a:srgbClr val="A30B2E"/>
          </a:solidFill>
          <a:ln w="0">
            <a:solidFill>
              <a:srgbClr val="A30B2E"/>
            </a:solidFill>
            <a:prstDash val="solid"/>
          </a:ln>
        </p:spPr>
        <p:txBody>
          <a:bodyPr/>
          <a:lstStyle/>
          <a:p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285D0E5D-57E0-4D22-2B30-C3222A119A70}"/>
              </a:ext>
            </a:extLst>
          </p:cNvPr>
          <p:cNvSpPr>
            <a:spLocks noGrp="1"/>
          </p:cNvSpPr>
          <p:nvPr/>
        </p:nvSpPr>
        <p:spPr>
          <a:xfrm>
            <a:off x="5676900" y="2390775"/>
            <a:ext cx="447675" cy="247650"/>
          </a:xfrm>
          <a:prstGeom prst="rightArrow">
            <a:avLst/>
          </a:prstGeom>
          <a:solidFill>
            <a:srgbClr val="A30B2E"/>
          </a:solidFill>
          <a:ln w="0">
            <a:solidFill>
              <a:srgbClr val="A30B2E"/>
            </a:solidFill>
            <a:prstDash val="solid"/>
          </a:ln>
        </p:spPr>
        <p:txBody>
          <a:bodyPr/>
          <a:lstStyle/>
          <a:p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30A28556-C1B1-E623-5D55-DF7E0A146E0D}"/>
              </a:ext>
            </a:extLst>
          </p:cNvPr>
          <p:cNvSpPr>
            <a:spLocks noGrp="1"/>
          </p:cNvSpPr>
          <p:nvPr/>
        </p:nvSpPr>
        <p:spPr>
          <a:xfrm>
            <a:off x="8553450" y="2390775"/>
            <a:ext cx="447675" cy="247650"/>
          </a:xfrm>
          <a:prstGeom prst="rightArrow">
            <a:avLst/>
          </a:prstGeom>
          <a:solidFill>
            <a:srgbClr val="A30B2E"/>
          </a:solidFill>
          <a:ln w="0">
            <a:solidFill>
              <a:srgbClr val="A30B2E"/>
            </a:solidFill>
            <a:prstDash val="solid"/>
          </a:ln>
        </p:spPr>
        <p:txBody>
          <a:bodyPr/>
          <a:lstStyle/>
          <a:p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Straight Connector 11">
            <a:extLst>
              <a:ext uri="{FF2B5EF4-FFF2-40B4-BE49-F238E27FC236}">
                <a16:creationId xmlns:a16="http://schemas.microsoft.com/office/drawing/2014/main" id="{16D418C4-5EFC-31C0-7126-676480F3BA57}"/>
              </a:ext>
            </a:extLst>
          </p:cNvPr>
          <p:cNvSpPr>
            <a:spLocks noGrp="1"/>
          </p:cNvSpPr>
          <p:nvPr/>
        </p:nvSpPr>
        <p:spPr>
          <a:xfrm>
            <a:off x="9801225" y="3269455"/>
            <a:ext cx="0" cy="457200"/>
          </a:xfrm>
          <a:prstGeom prst="line">
            <a:avLst/>
          </a:prstGeom>
          <a:noFill/>
          <a:ln w="23813">
            <a:solidFill>
              <a:srgbClr val="007A91"/>
            </a:solidFill>
            <a:prstDash val="solid"/>
          </a:ln>
        </p:spPr>
        <p:txBody>
          <a:bodyPr/>
          <a:lstStyle/>
          <a:p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traight Connector 12">
            <a:extLst>
              <a:ext uri="{FF2B5EF4-FFF2-40B4-BE49-F238E27FC236}">
                <a16:creationId xmlns:a16="http://schemas.microsoft.com/office/drawing/2014/main" id="{994ACBEE-F80C-BF4F-1FD5-FA66E82EFC9B}"/>
              </a:ext>
            </a:extLst>
          </p:cNvPr>
          <p:cNvSpPr>
            <a:spLocks noGrp="1"/>
          </p:cNvSpPr>
          <p:nvPr/>
        </p:nvSpPr>
        <p:spPr>
          <a:xfrm>
            <a:off x="1800225" y="3726655"/>
            <a:ext cx="8001000" cy="0"/>
          </a:xfrm>
          <a:prstGeom prst="line">
            <a:avLst/>
          </a:prstGeom>
          <a:noFill/>
          <a:ln w="23813">
            <a:solidFill>
              <a:srgbClr val="007A91"/>
            </a:solidFill>
            <a:prstDash val="solid"/>
          </a:ln>
        </p:spPr>
        <p:txBody>
          <a:bodyPr/>
          <a:lstStyle/>
          <a:p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Straight Connector 13">
            <a:extLst>
              <a:ext uri="{FF2B5EF4-FFF2-40B4-BE49-F238E27FC236}">
                <a16:creationId xmlns:a16="http://schemas.microsoft.com/office/drawing/2014/main" id="{49ECF836-615D-3DE7-0FDB-5B5BF176A81D}"/>
              </a:ext>
            </a:extLst>
          </p:cNvPr>
          <p:cNvSpPr>
            <a:spLocks noGrp="1"/>
          </p:cNvSpPr>
          <p:nvPr/>
        </p:nvSpPr>
        <p:spPr>
          <a:xfrm>
            <a:off x="1800225" y="3269455"/>
            <a:ext cx="0" cy="457200"/>
          </a:xfrm>
          <a:prstGeom prst="line">
            <a:avLst/>
          </a:prstGeom>
          <a:noFill/>
          <a:ln w="23813">
            <a:solidFill>
              <a:srgbClr val="007A91"/>
            </a:solidFill>
            <a:prstDash val="solid"/>
          </a:ln>
        </p:spPr>
        <p:txBody>
          <a:bodyPr/>
          <a:lstStyle/>
          <a:p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Left Arrow 14">
            <a:extLst>
              <a:ext uri="{FF2B5EF4-FFF2-40B4-BE49-F238E27FC236}">
                <a16:creationId xmlns:a16="http://schemas.microsoft.com/office/drawing/2014/main" id="{CBA89BF1-E7EA-07B8-9A0B-E7D7577B0CB8}"/>
              </a:ext>
            </a:extLst>
          </p:cNvPr>
          <p:cNvSpPr>
            <a:spLocks noGrp="1"/>
          </p:cNvSpPr>
          <p:nvPr/>
        </p:nvSpPr>
        <p:spPr>
          <a:xfrm>
            <a:off x="5648325" y="3612355"/>
            <a:ext cx="628650" cy="228600"/>
          </a:xfrm>
          <a:prstGeom prst="leftArrow">
            <a:avLst/>
          </a:prstGeom>
          <a:solidFill>
            <a:srgbClr val="007A91"/>
          </a:solidFill>
          <a:ln w="0">
            <a:solidFill>
              <a:srgbClr val="007A91"/>
            </a:solidFill>
            <a:prstDash val="solid"/>
          </a:ln>
        </p:spPr>
        <p:txBody>
          <a:bodyPr/>
          <a:lstStyle/>
          <a:p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D70635AB-64B1-B685-71AA-13825EE0C2F9}"/>
              </a:ext>
            </a:extLst>
          </p:cNvPr>
          <p:cNvSpPr>
            <a:spLocks noGrp="1"/>
          </p:cNvSpPr>
          <p:nvPr/>
        </p:nvSpPr>
        <p:spPr>
          <a:xfrm>
            <a:off x="533400" y="1657351"/>
            <a:ext cx="2266950" cy="1610992"/>
          </a:xfrm>
          <a:prstGeom prst="roundRect">
            <a:avLst>
              <a:gd name="adj" fmla="val 5532"/>
            </a:avLst>
          </a:prstGeom>
          <a:solidFill>
            <a:srgbClr val="E5F3F5"/>
          </a:solidFill>
          <a:ln w="11430">
            <a:solidFill>
              <a:srgbClr val="D7DD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99CFCC5-0AF5-2BEC-D7E6-CE06052A9BE6}"/>
              </a:ext>
            </a:extLst>
          </p:cNvPr>
          <p:cNvSpPr>
            <a:spLocks noGrp="1"/>
          </p:cNvSpPr>
          <p:nvPr/>
        </p:nvSpPr>
        <p:spPr>
          <a:xfrm>
            <a:off x="742950" y="1847850"/>
            <a:ext cx="18669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100000"/>
              </a:lnSpc>
              <a:buNone/>
              <a:defRPr sz="1650" b="1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1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Accelerator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6B86527-FC9F-A76E-4C0A-0DAC7947BDFE}"/>
              </a:ext>
            </a:extLst>
          </p:cNvPr>
          <p:cNvSpPr>
            <a:spLocks noGrp="1"/>
          </p:cNvSpPr>
          <p:nvPr/>
        </p:nvSpPr>
        <p:spPr>
          <a:xfrm>
            <a:off x="742950" y="2219325"/>
            <a:ext cx="1866900" cy="90725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238" b="0">
                <a:solidFill>
                  <a:srgbClr val="53617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53617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Sensors, magnets, RF, diagnostics and equipment state</a:t>
            </a:r>
            <a:endParaRPr lang="en-US" sz="1600" b="0" dirty="0">
              <a:solidFill>
                <a:srgbClr val="536171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5778AB8-9FAF-FCB3-25C9-4A517D257A92}"/>
              </a:ext>
            </a:extLst>
          </p:cNvPr>
          <p:cNvSpPr>
            <a:spLocks noGrp="1"/>
          </p:cNvSpPr>
          <p:nvPr/>
        </p:nvSpPr>
        <p:spPr>
          <a:xfrm>
            <a:off x="3248025" y="1657351"/>
            <a:ext cx="2428875" cy="1610992"/>
          </a:xfrm>
          <a:prstGeom prst="roundRect">
            <a:avLst>
              <a:gd name="adj" fmla="val 5532"/>
            </a:avLst>
          </a:prstGeom>
          <a:solidFill>
            <a:srgbClr val="F6E9ED"/>
          </a:solidFill>
          <a:ln w="11430">
            <a:solidFill>
              <a:srgbClr val="D7DD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BC3064-BAAF-11A5-1BA0-1484C8FAB3A6}"/>
              </a:ext>
            </a:extLst>
          </p:cNvPr>
          <p:cNvSpPr>
            <a:spLocks noGrp="1"/>
          </p:cNvSpPr>
          <p:nvPr/>
        </p:nvSpPr>
        <p:spPr>
          <a:xfrm>
            <a:off x="3457575" y="1847850"/>
            <a:ext cx="202882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100000"/>
              </a:lnSpc>
              <a:buNone/>
              <a:defRPr sz="1650" b="1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1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EPICS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6C45FCF-C591-F498-5AF7-8C7AE0AE7855}"/>
              </a:ext>
            </a:extLst>
          </p:cNvPr>
          <p:cNvSpPr>
            <a:spLocks noGrp="1"/>
          </p:cNvSpPr>
          <p:nvPr/>
        </p:nvSpPr>
        <p:spPr>
          <a:xfrm>
            <a:off x="3457575" y="2162175"/>
            <a:ext cx="2028825" cy="1049018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238" b="0">
                <a:solidFill>
                  <a:srgbClr val="53617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53617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IOCs publish named process variables with values, timestamps, alarms and limits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99A662D5-72A4-31CA-DCD1-BD52C8D727BF}"/>
              </a:ext>
            </a:extLst>
          </p:cNvPr>
          <p:cNvSpPr>
            <a:spLocks noGrp="1"/>
          </p:cNvSpPr>
          <p:nvPr/>
        </p:nvSpPr>
        <p:spPr>
          <a:xfrm>
            <a:off x="6124575" y="1657351"/>
            <a:ext cx="2428875" cy="1610992"/>
          </a:xfrm>
          <a:prstGeom prst="roundRect">
            <a:avLst>
              <a:gd name="adj" fmla="val 5532"/>
            </a:avLst>
          </a:prstGeom>
          <a:solidFill>
            <a:srgbClr val="FCEDE5"/>
          </a:solidFill>
          <a:ln w="11430">
            <a:solidFill>
              <a:srgbClr val="D7DD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4BD5E75-2F75-FFFE-9475-A5C74432D8CC}"/>
              </a:ext>
            </a:extLst>
          </p:cNvPr>
          <p:cNvSpPr>
            <a:spLocks noGrp="1"/>
          </p:cNvSpPr>
          <p:nvPr/>
        </p:nvSpPr>
        <p:spPr>
          <a:xfrm>
            <a:off x="6334125" y="1847850"/>
            <a:ext cx="202882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100000"/>
              </a:lnSpc>
              <a:buNone/>
              <a:defRPr sz="1650" b="1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1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Digital twin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84389FE-09FE-3721-C69D-BA1BCD4ED692}"/>
              </a:ext>
            </a:extLst>
          </p:cNvPr>
          <p:cNvSpPr>
            <a:spLocks noGrp="1"/>
          </p:cNvSpPr>
          <p:nvPr/>
        </p:nvSpPr>
        <p:spPr>
          <a:xfrm>
            <a:off x="6334125" y="2219325"/>
            <a:ext cx="2028825" cy="1049018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238" b="0">
                <a:solidFill>
                  <a:srgbClr val="53617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53617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Estimate the beam state, run physics or surrogate models, and quantify uncertainty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01875E7-1C6B-2125-DA73-1A1B11494643}"/>
              </a:ext>
            </a:extLst>
          </p:cNvPr>
          <p:cNvSpPr>
            <a:spLocks noGrp="1"/>
          </p:cNvSpPr>
          <p:nvPr/>
        </p:nvSpPr>
        <p:spPr>
          <a:xfrm>
            <a:off x="9001125" y="1657351"/>
            <a:ext cx="2657475" cy="1610992"/>
          </a:xfrm>
          <a:prstGeom prst="roundRect">
            <a:avLst>
              <a:gd name="adj" fmla="val 5532"/>
            </a:avLst>
          </a:prstGeom>
          <a:solidFill>
            <a:srgbClr val="E8F4ED"/>
          </a:solidFill>
          <a:ln w="11430">
            <a:solidFill>
              <a:srgbClr val="D7DDE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06C1E9F-2E5D-ECFB-827A-188674161F19}"/>
              </a:ext>
            </a:extLst>
          </p:cNvPr>
          <p:cNvSpPr>
            <a:spLocks noGrp="1"/>
          </p:cNvSpPr>
          <p:nvPr/>
        </p:nvSpPr>
        <p:spPr>
          <a:xfrm>
            <a:off x="9210675" y="1847850"/>
            <a:ext cx="2257425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100000"/>
              </a:lnSpc>
              <a:buNone/>
              <a:defRPr sz="1650" b="1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1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Decision workflow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2B1F9AC-3A2B-38DF-E6FE-CFBF7FD5D9A8}"/>
              </a:ext>
            </a:extLst>
          </p:cNvPr>
          <p:cNvSpPr>
            <a:spLocks noGrp="1"/>
          </p:cNvSpPr>
          <p:nvPr/>
        </p:nvSpPr>
        <p:spPr>
          <a:xfrm>
            <a:off x="9210675" y="2219325"/>
            <a:ext cx="2257425" cy="90725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5000"/>
              </a:lnSpc>
              <a:buNone/>
              <a:defRPr sz="1238" b="0">
                <a:solidFill>
                  <a:srgbClr val="53617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53617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Compare prediction with measurement; recommend, approve or reject a setting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3A186B3E-03F5-6473-E9CA-B7A2C1A1F9E2}"/>
              </a:ext>
            </a:extLst>
          </p:cNvPr>
          <p:cNvSpPr>
            <a:spLocks noGrp="1"/>
          </p:cNvSpPr>
          <p:nvPr/>
        </p:nvSpPr>
        <p:spPr>
          <a:xfrm>
            <a:off x="3314700" y="3564730"/>
            <a:ext cx="5238750" cy="495300"/>
          </a:xfrm>
          <a:prstGeom prst="roundRect">
            <a:avLst>
              <a:gd name="adj" fmla="val 50000"/>
            </a:avLst>
          </a:prstGeom>
          <a:solidFill>
            <a:srgbClr val="E5F3F5"/>
          </a:solidFill>
          <a:ln w="0">
            <a:noFill/>
            <a:prstDash val="solid"/>
          </a:ln>
        </p:spPr>
        <p:txBody>
          <a:bodyPr/>
          <a:lstStyle/>
          <a:p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4F34F91-B125-BCD4-8D34-5B76CBD18136}"/>
              </a:ext>
            </a:extLst>
          </p:cNvPr>
          <p:cNvSpPr>
            <a:spLocks noGrp="1"/>
          </p:cNvSpPr>
          <p:nvPr/>
        </p:nvSpPr>
        <p:spPr>
          <a:xfrm>
            <a:off x="3514725" y="3679030"/>
            <a:ext cx="4838700" cy="2571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00000"/>
              </a:lnSpc>
              <a:buNone/>
              <a:defRPr sz="1200" b="1">
                <a:solidFill>
                  <a:srgbClr val="00596B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1">
                <a:solidFill>
                  <a:srgbClr val="00596B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Measurements calibrate the twin • approved setpoints return through EPICS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A067776-F4FA-A8BC-D55E-F0532A96993A}"/>
              </a:ext>
            </a:extLst>
          </p:cNvPr>
          <p:cNvSpPr>
            <a:spLocks noGrp="1"/>
          </p:cNvSpPr>
          <p:nvPr/>
        </p:nvSpPr>
        <p:spPr>
          <a:xfrm>
            <a:off x="942975" y="4517230"/>
            <a:ext cx="37147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  <a:buNone/>
              <a:defRPr sz="1725" b="1">
                <a:solidFill>
                  <a:srgbClr val="A30B2E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1">
                <a:solidFill>
                  <a:srgbClr val="A30B2E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EPICS is the communication layer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2279E62-6F3F-A3E6-9779-ADD765DF664E}"/>
              </a:ext>
            </a:extLst>
          </p:cNvPr>
          <p:cNvSpPr>
            <a:spLocks noGrp="1"/>
          </p:cNvSpPr>
          <p:nvPr/>
        </p:nvSpPr>
        <p:spPr>
          <a:xfrm>
            <a:off x="942975" y="4978917"/>
            <a:ext cx="4095750" cy="4667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  <a:buNone/>
              <a:defRPr sz="1275" b="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Acquire, timestamp, distribute and</a:t>
            </a:r>
            <a:r>
              <a:rPr lang="en-US" sz="1600" b="0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 </a:t>
            </a:r>
            <a:r>
              <a:rPr sz="1600" b="0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when authorized</a:t>
            </a:r>
            <a:r>
              <a:rPr lang="en-US" sz="1600" b="0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 </a:t>
            </a:r>
            <a:r>
              <a:rPr sz="1600" b="0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write machine values.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B0EADD5-1FED-17BB-72A3-051976D7CDDE}"/>
              </a:ext>
            </a:extLst>
          </p:cNvPr>
          <p:cNvSpPr>
            <a:spLocks noGrp="1"/>
          </p:cNvSpPr>
          <p:nvPr/>
        </p:nvSpPr>
        <p:spPr>
          <a:xfrm>
            <a:off x="6610348" y="4493277"/>
            <a:ext cx="4333875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  <a:buNone/>
              <a:defRPr sz="1725" b="1">
                <a:solidFill>
                  <a:srgbClr val="00596B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1" dirty="0">
                <a:solidFill>
                  <a:srgbClr val="00596B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The digital twin is the reasoning layer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5D016E4-94A3-2430-61B5-30DAAA4520B9}"/>
              </a:ext>
            </a:extLst>
          </p:cNvPr>
          <p:cNvSpPr>
            <a:spLocks noGrp="1"/>
          </p:cNvSpPr>
          <p:nvPr/>
        </p:nvSpPr>
        <p:spPr>
          <a:xfrm>
            <a:off x="6610349" y="4978917"/>
            <a:ext cx="4333875" cy="4667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  <a:buNone/>
              <a:defRPr sz="1275" b="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sz="1600" b="0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Reconstruct, simulate, calibrate, predict and optimize before touching hardware.</a:t>
            </a:r>
          </a:p>
        </p:txBody>
      </p:sp>
    </p:spTree>
    <p:extLst>
      <p:ext uri="{BB962C8B-B14F-4D97-AF65-F5344CB8AC3E}">
        <p14:creationId xmlns:p14="http://schemas.microsoft.com/office/powerpoint/2010/main" val="27955506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0A738C-BBB7-49C1-82F8-7C2D86173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A90CB-FC9F-EBB5-5E37-EB4F97A82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4C8BE1D7-2954-6663-51A4-35B80C43DCEB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136C1BAE-4787-3EA9-0C6D-DBA357FBC856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>
              <a:defRPr sz="2700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Plan for building a Digital Twin 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FDF18A73-37FB-9151-ECF9-708F18284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23367037-0632-4D72-BDE5-B82214D7B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er-device-panel">
            <a:extLst>
              <a:ext uri="{FF2B5EF4-FFF2-40B4-BE49-F238E27FC236}">
                <a16:creationId xmlns:a16="http://schemas.microsoft.com/office/drawing/2014/main" id="{0D333687-A1C6-2D53-20C9-2DD87C035FBB}"/>
              </a:ext>
            </a:extLst>
          </p:cNvPr>
          <p:cNvSpPr>
            <a:spLocks noGrp="1"/>
          </p:cNvSpPr>
          <p:nvPr/>
        </p:nvSpPr>
        <p:spPr>
          <a:xfrm>
            <a:off x="271763" y="4303573"/>
            <a:ext cx="3929604" cy="1907414"/>
          </a:xfrm>
          <a:prstGeom prst="roundRect">
            <a:avLst>
              <a:gd name="adj" fmla="val 2685"/>
            </a:avLst>
          </a:prstGeom>
          <a:solidFill>
            <a:srgbClr val="EDEDED"/>
          </a:solidFill>
          <a:ln w="0">
            <a:noFill/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6" name="degeneracy-panel">
            <a:extLst>
              <a:ext uri="{FF2B5EF4-FFF2-40B4-BE49-F238E27FC236}">
                <a16:creationId xmlns:a16="http://schemas.microsoft.com/office/drawing/2014/main" id="{A7F9610A-35E4-8E91-D48B-B07DC6F87B0F}"/>
              </a:ext>
            </a:extLst>
          </p:cNvPr>
          <p:cNvSpPr>
            <a:spLocks noGrp="1"/>
          </p:cNvSpPr>
          <p:nvPr/>
        </p:nvSpPr>
        <p:spPr>
          <a:xfrm>
            <a:off x="4419117" y="4323999"/>
            <a:ext cx="2981325" cy="1654472"/>
          </a:xfrm>
          <a:prstGeom prst="roundRect">
            <a:avLst>
              <a:gd name="adj" fmla="val 3493"/>
            </a:avLst>
          </a:prstGeom>
          <a:solidFill>
            <a:srgbClr val="E9F6FD"/>
          </a:solidFill>
          <a:ln w="19050">
            <a:solidFill>
              <a:srgbClr val="3D8D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combined-panel">
            <a:extLst>
              <a:ext uri="{FF2B5EF4-FFF2-40B4-BE49-F238E27FC236}">
                <a16:creationId xmlns:a16="http://schemas.microsoft.com/office/drawing/2014/main" id="{2FD11DB7-87D6-F6B7-030B-643BEE6CBDC5}"/>
              </a:ext>
            </a:extLst>
          </p:cNvPr>
          <p:cNvSpPr>
            <a:spLocks noGrp="1"/>
          </p:cNvSpPr>
          <p:nvPr/>
        </p:nvSpPr>
        <p:spPr>
          <a:xfrm>
            <a:off x="7477005" y="4231898"/>
            <a:ext cx="3752850" cy="1746573"/>
          </a:xfrm>
          <a:prstGeom prst="roundRect">
            <a:avLst>
              <a:gd name="adj" fmla="val 2685"/>
            </a:avLst>
          </a:prstGeom>
          <a:solidFill>
            <a:srgbClr val="EDEDED"/>
          </a:solidFill>
          <a:ln w="0">
            <a:noFill/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9" name="per-device-body">
            <a:extLst>
              <a:ext uri="{FF2B5EF4-FFF2-40B4-BE49-F238E27FC236}">
                <a16:creationId xmlns:a16="http://schemas.microsoft.com/office/drawing/2014/main" id="{E073E16F-E8FC-6970-1CC1-A67DA49D5633}"/>
              </a:ext>
            </a:extLst>
          </p:cNvPr>
          <p:cNvSpPr>
            <a:spLocks noGrp="1"/>
          </p:cNvSpPr>
          <p:nvPr/>
        </p:nvSpPr>
        <p:spPr>
          <a:xfrm>
            <a:off x="443213" y="4464413"/>
            <a:ext cx="3758154" cy="174657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buNone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ways of identifying errors in an accelerator model: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Per-device approach: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Adjust and calibrate one component at a time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Combined approach: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Estimate errors in several components simultaneously</a:t>
            </a:r>
          </a:p>
          <a:p>
            <a:pPr algn="l">
              <a:defRPr sz="135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endParaRPr lang="en-US" sz="160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algn="l">
              <a:defRPr sz="135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endParaRPr lang="en-US" sz="160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</p:txBody>
      </p:sp>
      <p:sp>
        <p:nvSpPr>
          <p:cNvPr id="12" name="degeneracy-body">
            <a:extLst>
              <a:ext uri="{FF2B5EF4-FFF2-40B4-BE49-F238E27FC236}">
                <a16:creationId xmlns:a16="http://schemas.microsoft.com/office/drawing/2014/main" id="{4D98057C-32BA-5AAE-B032-352AEA05B0F6}"/>
              </a:ext>
            </a:extLst>
          </p:cNvPr>
          <p:cNvSpPr>
            <a:spLocks noGrp="1"/>
          </p:cNvSpPr>
          <p:nvPr/>
        </p:nvSpPr>
        <p:spPr>
          <a:xfrm>
            <a:off x="4428643" y="4484840"/>
            <a:ext cx="2981325" cy="149363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endParaRPr lang="en-US" sz="1600" b="1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degenerate solution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occurs when different combinations of errors produce nearly the same diagnostic output.</a:t>
            </a:r>
            <a:endParaRPr lang="en-US" sz="1600" b="1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pPr algn="l">
              <a:defRPr sz="1275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endParaRPr lang="en-US" sz="1600" b="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</p:txBody>
      </p:sp>
      <p:sp>
        <p:nvSpPr>
          <p:cNvPr id="13" name="combined-body">
            <a:extLst>
              <a:ext uri="{FF2B5EF4-FFF2-40B4-BE49-F238E27FC236}">
                <a16:creationId xmlns:a16="http://schemas.microsoft.com/office/drawing/2014/main" id="{74A5424E-5B8E-0C52-C216-6961642E4C53}"/>
              </a:ext>
            </a:extLst>
          </p:cNvPr>
          <p:cNvSpPr>
            <a:spLocks noGrp="1"/>
          </p:cNvSpPr>
          <p:nvPr/>
        </p:nvSpPr>
        <p:spPr>
          <a:xfrm>
            <a:off x="7648455" y="4392739"/>
            <a:ext cx="3752850" cy="149363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>
              <a:defRPr sz="135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Combined inference</a:t>
            </a:r>
          </a:p>
          <a:p>
            <a:pPr algn="l">
              <a:defRPr sz="135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endParaRPr lang="en-US" sz="1600" b="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Similar beam-position changes can have different causes, requiring targeted diagnostic scans and phase-space analysis to identify the true machine error.</a:t>
            </a:r>
          </a:p>
          <a:p>
            <a:pPr algn="l">
              <a:defRPr sz="1350" b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defRPr>
            </a:pPr>
            <a:endParaRPr lang="en-US" sz="1600" dirty="0">
              <a:solidFill>
                <a:srgbClr val="000000"/>
              </a:solidFill>
              <a:latin typeface="Times New Roman" panose="02020603050405020304" pitchFamily="18" charset="0"/>
              <a:ea typeface="Helvetica Neue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2BE5B01-F07E-45AC-CE1B-9D3E08C4F309}"/>
              </a:ext>
            </a:extLst>
          </p:cNvPr>
          <p:cNvSpPr txBox="1"/>
          <p:nvPr/>
        </p:nvSpPr>
        <p:spPr>
          <a:xfrm>
            <a:off x="218048" y="1610439"/>
            <a:ext cx="1197395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 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UITF digital twin using LUME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synthetic data generation and simulation-to-experiment comparisons.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differentiable physics, AI/ML, and surrogate models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calibrate simulations and reduce sim2real mismatch.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generative phase-space reconstruction and normalizing flows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predict particle distributions and infer upstream machine errors.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reinforcement-learning controllers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accelerator optimization and control.</a:t>
            </a:r>
          </a:p>
          <a:p>
            <a:pPr marL="285750" indent="-285750">
              <a:buFont typeface="Wingdings" pitchFamily="2" charset="2"/>
              <a:buChar char="Ø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Resolve ambiguous machine errors such as magnet misalignment versus incorrect beam angle using targeted magnet scans, diagnostic data, and phase-space analysis.</a:t>
            </a:r>
          </a:p>
        </p:txBody>
      </p:sp>
    </p:spTree>
    <p:extLst>
      <p:ext uri="{BB962C8B-B14F-4D97-AF65-F5344CB8AC3E}">
        <p14:creationId xmlns:p14="http://schemas.microsoft.com/office/powerpoint/2010/main" val="8521453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7F4DC5-8ED0-742D-5585-90567BD8C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37DAC-149F-40F8-005D-B70D81DDA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E4682C14-AE2A-A3D7-D32F-7909C027001F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algn="ctr">
              <a:defRPr sz="2850" b="1" i="0">
                <a:solidFill>
                  <a:srgbClr val="A30B2E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Goal: A digital twin for the UITF beamline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A08256FC-968E-3EE8-CD9D-122F8CBFD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3B62AA36-0D71-5217-7B10-93A95532E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machine-to-gateway">
            <a:extLst>
              <a:ext uri="{FF2B5EF4-FFF2-40B4-BE49-F238E27FC236}">
                <a16:creationId xmlns:a16="http://schemas.microsoft.com/office/drawing/2014/main" id="{FF3E07CE-B57E-764E-27A5-C2615BC7BCBF}"/>
              </a:ext>
            </a:extLst>
          </p:cNvPr>
          <p:cNvSpPr>
            <a:spLocks noGrp="1"/>
          </p:cNvSpPr>
          <p:nvPr/>
        </p:nvSpPr>
        <p:spPr>
          <a:xfrm>
            <a:off x="2514600" y="3414032"/>
            <a:ext cx="266700" cy="247650"/>
          </a:xfrm>
          <a:prstGeom prst="rightArrow">
            <a:avLst/>
          </a:prstGeom>
          <a:solidFill>
            <a:srgbClr val="2D78D4"/>
          </a:solidFill>
          <a:ln w="0">
            <a:solidFill>
              <a:srgbClr val="2D78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gateway-to-input">
            <a:extLst>
              <a:ext uri="{FF2B5EF4-FFF2-40B4-BE49-F238E27FC236}">
                <a16:creationId xmlns:a16="http://schemas.microsoft.com/office/drawing/2014/main" id="{4D61E5DB-4E77-047B-84BE-A69885C683FB}"/>
              </a:ext>
            </a:extLst>
          </p:cNvPr>
          <p:cNvSpPr>
            <a:spLocks noGrp="1"/>
          </p:cNvSpPr>
          <p:nvPr/>
        </p:nvSpPr>
        <p:spPr>
          <a:xfrm>
            <a:off x="4000500" y="2747282"/>
            <a:ext cx="209550" cy="228600"/>
          </a:xfrm>
          <a:prstGeom prst="rightArrow">
            <a:avLst/>
          </a:prstGeom>
          <a:solidFill>
            <a:srgbClr val="00788D"/>
          </a:solidFill>
          <a:ln w="0">
            <a:solidFill>
              <a:srgbClr val="0078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gateway-to-output">
            <a:extLst>
              <a:ext uri="{FF2B5EF4-FFF2-40B4-BE49-F238E27FC236}">
                <a16:creationId xmlns:a16="http://schemas.microsoft.com/office/drawing/2014/main" id="{0D9B0848-D9F8-18A3-5EBE-46C3977B28B3}"/>
              </a:ext>
            </a:extLst>
          </p:cNvPr>
          <p:cNvSpPr>
            <a:spLocks noGrp="1"/>
          </p:cNvSpPr>
          <p:nvPr/>
        </p:nvSpPr>
        <p:spPr>
          <a:xfrm>
            <a:off x="4000500" y="4337957"/>
            <a:ext cx="209550" cy="228600"/>
          </a:xfrm>
          <a:prstGeom prst="rightArrow">
            <a:avLst/>
          </a:prstGeom>
          <a:solidFill>
            <a:srgbClr val="00788D"/>
          </a:solidFill>
          <a:ln w="0">
            <a:solidFill>
              <a:srgbClr val="0078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input-to-model">
            <a:extLst>
              <a:ext uri="{FF2B5EF4-FFF2-40B4-BE49-F238E27FC236}">
                <a16:creationId xmlns:a16="http://schemas.microsoft.com/office/drawing/2014/main" id="{8762A508-F07A-3D58-AA26-B7EB92D667FF}"/>
              </a:ext>
            </a:extLst>
          </p:cNvPr>
          <p:cNvSpPr>
            <a:spLocks noGrp="1"/>
          </p:cNvSpPr>
          <p:nvPr/>
        </p:nvSpPr>
        <p:spPr>
          <a:xfrm>
            <a:off x="5391150" y="2747282"/>
            <a:ext cx="190500" cy="228600"/>
          </a:xfrm>
          <a:prstGeom prst="rightArrow">
            <a:avLst/>
          </a:prstGeom>
          <a:solidFill>
            <a:srgbClr val="D86518"/>
          </a:solidFill>
          <a:ln w="0">
            <a:solidFill>
              <a:srgbClr val="D8651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output-to-tools">
            <a:extLst>
              <a:ext uri="{FF2B5EF4-FFF2-40B4-BE49-F238E27FC236}">
                <a16:creationId xmlns:a16="http://schemas.microsoft.com/office/drawing/2014/main" id="{30E9B368-8A83-DAEE-8476-9E2AF122624C}"/>
              </a:ext>
            </a:extLst>
          </p:cNvPr>
          <p:cNvSpPr>
            <a:spLocks noGrp="1"/>
          </p:cNvSpPr>
          <p:nvPr/>
        </p:nvSpPr>
        <p:spPr>
          <a:xfrm>
            <a:off x="5391150" y="4337957"/>
            <a:ext cx="190500" cy="228600"/>
          </a:xfrm>
          <a:prstGeom prst="rightArrow">
            <a:avLst/>
          </a:prstGeom>
          <a:solidFill>
            <a:srgbClr val="2E6E42"/>
          </a:solidFill>
          <a:ln w="0">
            <a:solidFill>
              <a:srgbClr val="2E6E4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compute-route">
            <a:extLst>
              <a:ext uri="{FF2B5EF4-FFF2-40B4-BE49-F238E27FC236}">
                <a16:creationId xmlns:a16="http://schemas.microsoft.com/office/drawing/2014/main" id="{18B98460-4B6E-DEA2-987D-D93DEA34AF52}"/>
              </a:ext>
            </a:extLst>
          </p:cNvPr>
          <p:cNvSpPr>
            <a:spLocks noGrp="1"/>
          </p:cNvSpPr>
          <p:nvPr/>
        </p:nvSpPr>
        <p:spPr>
          <a:xfrm>
            <a:off x="9277350" y="2813957"/>
            <a:ext cx="381000" cy="0"/>
          </a:xfrm>
          <a:prstGeom prst="line">
            <a:avLst/>
          </a:prstGeom>
          <a:noFill/>
          <a:ln w="17145">
            <a:solidFill>
              <a:srgbClr val="00788D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38" name="archive-route">
            <a:extLst>
              <a:ext uri="{FF2B5EF4-FFF2-40B4-BE49-F238E27FC236}">
                <a16:creationId xmlns:a16="http://schemas.microsoft.com/office/drawing/2014/main" id="{806C262E-4159-95D1-BD99-C416D9160D24}"/>
              </a:ext>
            </a:extLst>
          </p:cNvPr>
          <p:cNvSpPr>
            <a:spLocks noGrp="1"/>
          </p:cNvSpPr>
          <p:nvPr/>
        </p:nvSpPr>
        <p:spPr>
          <a:xfrm>
            <a:off x="9277350" y="4623707"/>
            <a:ext cx="381000" cy="0"/>
          </a:xfrm>
          <a:prstGeom prst="line">
            <a:avLst/>
          </a:prstGeom>
          <a:noFill/>
          <a:ln w="17145">
            <a:solidFill>
              <a:srgbClr val="8B63B8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39" name="feedback-core-down">
            <a:extLst>
              <a:ext uri="{FF2B5EF4-FFF2-40B4-BE49-F238E27FC236}">
                <a16:creationId xmlns:a16="http://schemas.microsoft.com/office/drawing/2014/main" id="{6D4766DC-8E15-6116-BFDD-01FE612AD3AB}"/>
              </a:ext>
            </a:extLst>
          </p:cNvPr>
          <p:cNvSpPr>
            <a:spLocks noGrp="1"/>
          </p:cNvSpPr>
          <p:nvPr/>
        </p:nvSpPr>
        <p:spPr>
          <a:xfrm>
            <a:off x="7515225" y="5690507"/>
            <a:ext cx="0" cy="209550"/>
          </a:xfrm>
          <a:prstGeom prst="line">
            <a:avLst/>
          </a:prstGeom>
          <a:noFill/>
          <a:ln w="20955">
            <a:solidFill>
              <a:srgbClr val="2E6E4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0" name="feedback-return">
            <a:extLst>
              <a:ext uri="{FF2B5EF4-FFF2-40B4-BE49-F238E27FC236}">
                <a16:creationId xmlns:a16="http://schemas.microsoft.com/office/drawing/2014/main" id="{4F003E3C-3D2B-D123-AC29-9D9789E67421}"/>
              </a:ext>
            </a:extLst>
          </p:cNvPr>
          <p:cNvSpPr>
            <a:spLocks noGrp="1"/>
          </p:cNvSpPr>
          <p:nvPr/>
        </p:nvSpPr>
        <p:spPr>
          <a:xfrm>
            <a:off x="3324225" y="5900057"/>
            <a:ext cx="4191000" cy="0"/>
          </a:xfrm>
          <a:prstGeom prst="line">
            <a:avLst/>
          </a:prstGeom>
          <a:noFill/>
          <a:ln w="20955">
            <a:solidFill>
              <a:srgbClr val="2E6E4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1" name="feedback-gateway-up">
            <a:extLst>
              <a:ext uri="{FF2B5EF4-FFF2-40B4-BE49-F238E27FC236}">
                <a16:creationId xmlns:a16="http://schemas.microsoft.com/office/drawing/2014/main" id="{B6D7E40E-2024-C014-7A62-9EC1D9F9B396}"/>
              </a:ext>
            </a:extLst>
          </p:cNvPr>
          <p:cNvSpPr>
            <a:spLocks noGrp="1"/>
          </p:cNvSpPr>
          <p:nvPr/>
        </p:nvSpPr>
        <p:spPr>
          <a:xfrm>
            <a:off x="3324225" y="5252357"/>
            <a:ext cx="0" cy="647700"/>
          </a:xfrm>
          <a:prstGeom prst="line">
            <a:avLst/>
          </a:prstGeom>
          <a:noFill/>
          <a:ln w="20955">
            <a:solidFill>
              <a:srgbClr val="2E6E4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2" name="feedback-arrow">
            <a:extLst>
              <a:ext uri="{FF2B5EF4-FFF2-40B4-BE49-F238E27FC236}">
                <a16:creationId xmlns:a16="http://schemas.microsoft.com/office/drawing/2014/main" id="{CF577E87-F9C9-4717-8612-71DFDC15A13B}"/>
              </a:ext>
            </a:extLst>
          </p:cNvPr>
          <p:cNvSpPr>
            <a:spLocks noGrp="1"/>
          </p:cNvSpPr>
          <p:nvPr/>
        </p:nvSpPr>
        <p:spPr>
          <a:xfrm>
            <a:off x="2724150" y="5661251"/>
            <a:ext cx="514350" cy="228600"/>
          </a:xfrm>
          <a:prstGeom prst="leftArrow">
            <a:avLst/>
          </a:prstGeom>
          <a:solidFill>
            <a:srgbClr val="2E6E42"/>
          </a:solidFill>
          <a:ln w="0">
            <a:solidFill>
              <a:srgbClr val="2E6E4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3" name="machine-panel">
            <a:extLst>
              <a:ext uri="{FF2B5EF4-FFF2-40B4-BE49-F238E27FC236}">
                <a16:creationId xmlns:a16="http://schemas.microsoft.com/office/drawing/2014/main" id="{458795AD-871D-298C-081B-C47311C050F1}"/>
              </a:ext>
            </a:extLst>
          </p:cNvPr>
          <p:cNvSpPr>
            <a:spLocks noGrp="1"/>
          </p:cNvSpPr>
          <p:nvPr/>
        </p:nvSpPr>
        <p:spPr>
          <a:xfrm>
            <a:off x="361950" y="1842407"/>
            <a:ext cx="2152650" cy="3848100"/>
          </a:xfrm>
          <a:prstGeom prst="roundRect">
            <a:avLst>
              <a:gd name="adj" fmla="val 6195"/>
            </a:avLst>
          </a:prstGeom>
          <a:solidFill>
            <a:srgbClr val="FFFFFF"/>
          </a:solidFill>
          <a:ln w="15240">
            <a:solidFill>
              <a:srgbClr val="2D78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4" name="machine-accent">
            <a:extLst>
              <a:ext uri="{FF2B5EF4-FFF2-40B4-BE49-F238E27FC236}">
                <a16:creationId xmlns:a16="http://schemas.microsoft.com/office/drawing/2014/main" id="{F096ABCE-BEBC-47CC-9717-DC8F58952209}"/>
              </a:ext>
            </a:extLst>
          </p:cNvPr>
          <p:cNvSpPr>
            <a:spLocks noGrp="1"/>
          </p:cNvSpPr>
          <p:nvPr/>
        </p:nvSpPr>
        <p:spPr>
          <a:xfrm>
            <a:off x="361950" y="1842407"/>
            <a:ext cx="76200" cy="3848100"/>
          </a:xfrm>
          <a:prstGeom prst="rect">
            <a:avLst/>
          </a:prstGeom>
          <a:solidFill>
            <a:srgbClr val="2D78D4"/>
          </a:solidFill>
          <a:ln w="0">
            <a:solidFill>
              <a:srgbClr val="2D78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5" name="machine-kicker">
            <a:extLst>
              <a:ext uri="{FF2B5EF4-FFF2-40B4-BE49-F238E27FC236}">
                <a16:creationId xmlns:a16="http://schemas.microsoft.com/office/drawing/2014/main" id="{1809304D-AEBE-CE24-92A0-72C500DE7014}"/>
              </a:ext>
            </a:extLst>
          </p:cNvPr>
          <p:cNvSpPr>
            <a:spLocks noGrp="1"/>
          </p:cNvSpPr>
          <p:nvPr/>
        </p:nvSpPr>
        <p:spPr>
          <a:xfrm>
            <a:off x="552450" y="2013857"/>
            <a:ext cx="17526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0000"/>
              </a:lnSpc>
              <a:buNone/>
              <a:defRPr sz="975" b="1" i="0">
                <a:solidFill>
                  <a:srgbClr val="2D78D4"/>
                </a:solidFill>
                <a:latin typeface="Helvetica Neue"/>
                <a:ea typeface="Helvetica Neue"/>
                <a:cs typeface="Helvetica Neue"/>
              </a:defRPr>
            </a:pPr>
            <a:r>
              <a:rPr sz="975" b="1" i="0" dirty="0">
                <a:solidFill>
                  <a:srgbClr val="2D78D4"/>
                </a:solidFill>
                <a:latin typeface="Helvetica Neue"/>
                <a:ea typeface="Helvetica Neue"/>
                <a:cs typeface="Helvetica Neue"/>
              </a:rPr>
              <a:t> PHYSICAL SYSTEM</a:t>
            </a:r>
          </a:p>
        </p:txBody>
      </p:sp>
      <p:sp>
        <p:nvSpPr>
          <p:cNvPr id="46" name="machine-title">
            <a:extLst>
              <a:ext uri="{FF2B5EF4-FFF2-40B4-BE49-F238E27FC236}">
                <a16:creationId xmlns:a16="http://schemas.microsoft.com/office/drawing/2014/main" id="{8F2675A5-BB2D-FABD-944A-BB76CDBC3B76}"/>
              </a:ext>
            </a:extLst>
          </p:cNvPr>
          <p:cNvSpPr>
            <a:spLocks noGrp="1"/>
          </p:cNvSpPr>
          <p:nvPr/>
        </p:nvSpPr>
        <p:spPr>
          <a:xfrm>
            <a:off x="552450" y="2232932"/>
            <a:ext cx="17526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0000"/>
              </a:lnSpc>
              <a:buNone/>
              <a:defRPr sz="1800" b="1" i="0">
                <a:solidFill>
                  <a:srgbClr val="17202B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 i="0">
                <a:solidFill>
                  <a:srgbClr val="17202B"/>
                </a:solidFill>
                <a:latin typeface="Helvetica Neue"/>
                <a:ea typeface="Helvetica Neue"/>
                <a:cs typeface="Helvetica Neue"/>
              </a:rPr>
              <a:t>UITF beamline</a:t>
            </a:r>
          </a:p>
        </p:txBody>
      </p:sp>
      <p:sp>
        <p:nvSpPr>
          <p:cNvPr id="55" name="gateway-panel">
            <a:extLst>
              <a:ext uri="{FF2B5EF4-FFF2-40B4-BE49-F238E27FC236}">
                <a16:creationId xmlns:a16="http://schemas.microsoft.com/office/drawing/2014/main" id="{CE432905-F244-6360-7EC2-7AE5D40197C9}"/>
              </a:ext>
            </a:extLst>
          </p:cNvPr>
          <p:cNvSpPr>
            <a:spLocks noGrp="1"/>
          </p:cNvSpPr>
          <p:nvPr/>
        </p:nvSpPr>
        <p:spPr>
          <a:xfrm>
            <a:off x="2781300" y="2194832"/>
            <a:ext cx="1219200" cy="3057525"/>
          </a:xfrm>
          <a:prstGeom prst="roundRect">
            <a:avLst>
              <a:gd name="adj" fmla="val 14063"/>
            </a:avLst>
          </a:prstGeom>
          <a:solidFill>
            <a:srgbClr val="515B67"/>
          </a:solidFill>
          <a:ln w="11430">
            <a:solidFill>
              <a:srgbClr val="3D465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6" name="gateway-kicker">
            <a:extLst>
              <a:ext uri="{FF2B5EF4-FFF2-40B4-BE49-F238E27FC236}">
                <a16:creationId xmlns:a16="http://schemas.microsoft.com/office/drawing/2014/main" id="{E772A035-A7D4-675D-9694-E0457C6EC438}"/>
              </a:ext>
            </a:extLst>
          </p:cNvPr>
          <p:cNvSpPr>
            <a:spLocks noGrp="1"/>
          </p:cNvSpPr>
          <p:nvPr/>
        </p:nvSpPr>
        <p:spPr>
          <a:xfrm>
            <a:off x="2914650" y="2366282"/>
            <a:ext cx="952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863" b="1" i="0">
                <a:solidFill>
                  <a:srgbClr val="D9E2EA"/>
                </a:solidFill>
                <a:latin typeface="Helvetica Neue"/>
                <a:ea typeface="Helvetica Neue"/>
                <a:cs typeface="Helvetica Neue"/>
              </a:defRPr>
            </a:pPr>
            <a:r>
              <a:rPr sz="863" b="1" i="0" dirty="0">
                <a:solidFill>
                  <a:srgbClr val="D9E2EA"/>
                </a:solidFill>
                <a:latin typeface="Helvetica Neue"/>
                <a:ea typeface="Helvetica Neue"/>
                <a:cs typeface="Helvetica Neue"/>
              </a:rPr>
              <a:t>LIVE GATEWAY</a:t>
            </a:r>
          </a:p>
        </p:txBody>
      </p:sp>
      <p:sp>
        <p:nvSpPr>
          <p:cNvPr id="57" name="gateway-title">
            <a:extLst>
              <a:ext uri="{FF2B5EF4-FFF2-40B4-BE49-F238E27FC236}">
                <a16:creationId xmlns:a16="http://schemas.microsoft.com/office/drawing/2014/main" id="{49722918-EEFD-C923-BDF8-43AF47FDE71C}"/>
              </a:ext>
            </a:extLst>
          </p:cNvPr>
          <p:cNvSpPr>
            <a:spLocks noGrp="1"/>
          </p:cNvSpPr>
          <p:nvPr/>
        </p:nvSpPr>
        <p:spPr>
          <a:xfrm>
            <a:off x="2914650" y="2652032"/>
            <a:ext cx="9525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Autofit/>
          </a:bodyPr>
          <a:lstStyle/>
          <a:p>
            <a:pPr algn="ctr">
              <a:lnSpc>
                <a:spcPct val="100000"/>
              </a:lnSpc>
              <a:buNone/>
              <a:defRPr sz="13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3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EPICS +</a:t>
            </a:r>
          </a:p>
          <a:p>
            <a:pPr algn="ctr">
              <a:lnSpc>
                <a:spcPct val="100000"/>
              </a:lnSpc>
              <a:buNone/>
              <a:defRPr sz="13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3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Lume-PVA</a:t>
            </a:r>
          </a:p>
        </p:txBody>
      </p:sp>
      <p:sp>
        <p:nvSpPr>
          <p:cNvPr id="58" name="gateway-rule-1">
            <a:extLst>
              <a:ext uri="{FF2B5EF4-FFF2-40B4-BE49-F238E27FC236}">
                <a16:creationId xmlns:a16="http://schemas.microsoft.com/office/drawing/2014/main" id="{14EC54CF-0FB0-6C04-FBA7-3C9DB622D5D9}"/>
              </a:ext>
            </a:extLst>
          </p:cNvPr>
          <p:cNvSpPr>
            <a:spLocks noGrp="1"/>
          </p:cNvSpPr>
          <p:nvPr/>
        </p:nvSpPr>
        <p:spPr>
          <a:xfrm>
            <a:off x="2924175" y="3318782"/>
            <a:ext cx="933450" cy="0"/>
          </a:xfrm>
          <a:prstGeom prst="line">
            <a:avLst/>
          </a:prstGeom>
          <a:noFill/>
          <a:ln w="9525">
            <a:solidFill>
              <a:srgbClr val="7B879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9" name="gateway-settings-label">
            <a:extLst>
              <a:ext uri="{FF2B5EF4-FFF2-40B4-BE49-F238E27FC236}">
                <a16:creationId xmlns:a16="http://schemas.microsoft.com/office/drawing/2014/main" id="{14A874DD-6513-CA0A-5D0D-D6C18F69A400}"/>
              </a:ext>
            </a:extLst>
          </p:cNvPr>
          <p:cNvSpPr>
            <a:spLocks noGrp="1"/>
          </p:cNvSpPr>
          <p:nvPr/>
        </p:nvSpPr>
        <p:spPr>
          <a:xfrm>
            <a:off x="2924175" y="3461657"/>
            <a:ext cx="933450" cy="152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825" b="1" i="0">
                <a:solidFill>
                  <a:srgbClr val="D9E2EA"/>
                </a:solidFill>
                <a:latin typeface="Helvetica Neue"/>
                <a:ea typeface="Helvetica Neue"/>
                <a:cs typeface="Helvetica Neue"/>
              </a:defRPr>
            </a:pPr>
            <a:r>
              <a:rPr sz="825" b="1" i="0">
                <a:solidFill>
                  <a:srgbClr val="D9E2EA"/>
                </a:solidFill>
                <a:latin typeface="Helvetica Neue"/>
                <a:ea typeface="Helvetica Neue"/>
                <a:cs typeface="Helvetica Neue"/>
              </a:rPr>
              <a:t>SETTINGS</a:t>
            </a:r>
          </a:p>
        </p:txBody>
      </p:sp>
      <p:sp>
        <p:nvSpPr>
          <p:cNvPr id="60" name="gateway-settings-body">
            <a:extLst>
              <a:ext uri="{FF2B5EF4-FFF2-40B4-BE49-F238E27FC236}">
                <a16:creationId xmlns:a16="http://schemas.microsoft.com/office/drawing/2014/main" id="{AB863F84-18D3-E175-B43D-BC4248678100}"/>
              </a:ext>
            </a:extLst>
          </p:cNvPr>
          <p:cNvSpPr>
            <a:spLocks noGrp="1"/>
          </p:cNvSpPr>
          <p:nvPr/>
        </p:nvSpPr>
        <p:spPr>
          <a:xfrm>
            <a:off x="2924175" y="3642632"/>
            <a:ext cx="9334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0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50" b="1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Setpoints</a:t>
            </a:r>
          </a:p>
          <a:p>
            <a:pPr algn="ctr">
              <a:lnSpc>
                <a:spcPct val="100000"/>
              </a:lnSpc>
              <a:buNone/>
              <a:defRPr sz="10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50" b="1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+ readbacks</a:t>
            </a:r>
          </a:p>
        </p:txBody>
      </p:sp>
      <p:sp>
        <p:nvSpPr>
          <p:cNvPr id="61" name="gateway-state-label">
            <a:extLst>
              <a:ext uri="{FF2B5EF4-FFF2-40B4-BE49-F238E27FC236}">
                <a16:creationId xmlns:a16="http://schemas.microsoft.com/office/drawing/2014/main" id="{4B122498-6A52-F5E5-3389-CAC994EDF83D}"/>
              </a:ext>
            </a:extLst>
          </p:cNvPr>
          <p:cNvSpPr>
            <a:spLocks noGrp="1"/>
          </p:cNvSpPr>
          <p:nvPr/>
        </p:nvSpPr>
        <p:spPr>
          <a:xfrm>
            <a:off x="2924175" y="4147457"/>
            <a:ext cx="933450" cy="152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825" b="1" i="0">
                <a:solidFill>
                  <a:srgbClr val="D9E2EA"/>
                </a:solidFill>
                <a:latin typeface="Helvetica Neue"/>
                <a:ea typeface="Helvetica Neue"/>
                <a:cs typeface="Helvetica Neue"/>
              </a:defRPr>
            </a:pPr>
            <a:r>
              <a:rPr sz="825" b="1" i="0">
                <a:solidFill>
                  <a:srgbClr val="D9E2EA"/>
                </a:solidFill>
                <a:latin typeface="Helvetica Neue"/>
                <a:ea typeface="Helvetica Neue"/>
                <a:cs typeface="Helvetica Neue"/>
              </a:rPr>
              <a:t>STATE</a:t>
            </a:r>
          </a:p>
        </p:txBody>
      </p:sp>
      <p:sp>
        <p:nvSpPr>
          <p:cNvPr id="62" name="gateway-state-body">
            <a:extLst>
              <a:ext uri="{FF2B5EF4-FFF2-40B4-BE49-F238E27FC236}">
                <a16:creationId xmlns:a16="http://schemas.microsoft.com/office/drawing/2014/main" id="{564E0018-BFC2-6080-F19B-1FD41FEAF9D5}"/>
              </a:ext>
            </a:extLst>
          </p:cNvPr>
          <p:cNvSpPr>
            <a:spLocks noGrp="1"/>
          </p:cNvSpPr>
          <p:nvPr/>
        </p:nvSpPr>
        <p:spPr>
          <a:xfrm>
            <a:off x="2924175" y="4328432"/>
            <a:ext cx="9334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0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50" b="1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Timestamps</a:t>
            </a:r>
          </a:p>
          <a:p>
            <a:pPr algn="ctr">
              <a:lnSpc>
                <a:spcPct val="100000"/>
              </a:lnSpc>
              <a:buNone/>
              <a:defRPr sz="10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50" b="1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alarms + limits</a:t>
            </a:r>
          </a:p>
        </p:txBody>
      </p:sp>
      <p:sp>
        <p:nvSpPr>
          <p:cNvPr id="63" name="gateway-operator">
            <a:extLst>
              <a:ext uri="{FF2B5EF4-FFF2-40B4-BE49-F238E27FC236}">
                <a16:creationId xmlns:a16="http://schemas.microsoft.com/office/drawing/2014/main" id="{02A3D234-A6D6-847E-D5B5-CB8E00C9FA1C}"/>
              </a:ext>
            </a:extLst>
          </p:cNvPr>
          <p:cNvSpPr>
            <a:spLocks noGrp="1"/>
          </p:cNvSpPr>
          <p:nvPr/>
        </p:nvSpPr>
        <p:spPr>
          <a:xfrm>
            <a:off x="2924175" y="4918982"/>
            <a:ext cx="933450" cy="152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863" b="1" i="0">
                <a:solidFill>
                  <a:srgbClr val="A8E1EA"/>
                </a:solidFill>
                <a:latin typeface="Helvetica Neue"/>
                <a:ea typeface="Helvetica Neue"/>
                <a:cs typeface="Helvetica Neue"/>
              </a:defRPr>
            </a:pPr>
            <a:r>
              <a:rPr sz="863" b="1" i="0">
                <a:solidFill>
                  <a:srgbClr val="A8E1EA"/>
                </a:solidFill>
                <a:latin typeface="Helvetica Neue"/>
                <a:ea typeface="Helvetica Neue"/>
                <a:cs typeface="Helvetica Neue"/>
              </a:rPr>
              <a:t>OPERATOR GUI</a:t>
            </a:r>
          </a:p>
        </p:txBody>
      </p:sp>
      <p:sp>
        <p:nvSpPr>
          <p:cNvPr id="64" name="pipeline-heading">
            <a:extLst>
              <a:ext uri="{FF2B5EF4-FFF2-40B4-BE49-F238E27FC236}">
                <a16:creationId xmlns:a16="http://schemas.microsoft.com/office/drawing/2014/main" id="{00158B88-849A-2ADC-BD44-4637C97D8261}"/>
              </a:ext>
            </a:extLst>
          </p:cNvPr>
          <p:cNvSpPr>
            <a:spLocks noGrp="1"/>
          </p:cNvSpPr>
          <p:nvPr/>
        </p:nvSpPr>
        <p:spPr>
          <a:xfrm>
            <a:off x="4162425" y="2023382"/>
            <a:ext cx="12573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900" b="1" i="0">
                <a:solidFill>
                  <a:srgbClr val="005A6B"/>
                </a:solidFill>
                <a:latin typeface="Helvetica Neue"/>
                <a:ea typeface="Helvetica Neue"/>
                <a:cs typeface="Helvetica Neue"/>
              </a:defRPr>
            </a:pPr>
            <a:r>
              <a:rPr sz="900" b="1" i="0">
                <a:solidFill>
                  <a:srgbClr val="005A6B"/>
                </a:solidFill>
                <a:latin typeface="Helvetica Neue"/>
                <a:ea typeface="Helvetica Neue"/>
                <a:cs typeface="Helvetica Neue"/>
              </a:rPr>
              <a:t>DATA PIPELINES</a:t>
            </a:r>
          </a:p>
        </p:txBody>
      </p:sp>
      <p:sp>
        <p:nvSpPr>
          <p:cNvPr id="65" name="input-pipeline">
            <a:extLst>
              <a:ext uri="{FF2B5EF4-FFF2-40B4-BE49-F238E27FC236}">
                <a16:creationId xmlns:a16="http://schemas.microsoft.com/office/drawing/2014/main" id="{85546248-668E-D1FA-01FE-EA3A45614CCF}"/>
              </a:ext>
            </a:extLst>
          </p:cNvPr>
          <p:cNvSpPr>
            <a:spLocks noGrp="1"/>
          </p:cNvSpPr>
          <p:nvPr/>
        </p:nvSpPr>
        <p:spPr>
          <a:xfrm>
            <a:off x="4210050" y="2394857"/>
            <a:ext cx="1181100" cy="962025"/>
          </a:xfrm>
          <a:prstGeom prst="roundRect">
            <a:avLst>
              <a:gd name="adj" fmla="val 9901"/>
            </a:avLst>
          </a:prstGeom>
          <a:solidFill>
            <a:srgbClr val="005A6B"/>
          </a:solidFill>
          <a:ln w="0">
            <a:solidFill>
              <a:srgbClr val="005A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6" name="input-pipeline-title">
            <a:extLst>
              <a:ext uri="{FF2B5EF4-FFF2-40B4-BE49-F238E27FC236}">
                <a16:creationId xmlns:a16="http://schemas.microsoft.com/office/drawing/2014/main" id="{6F7C351F-3411-4C16-4280-092053DEACF7}"/>
              </a:ext>
            </a:extLst>
          </p:cNvPr>
          <p:cNvSpPr>
            <a:spLocks noGrp="1"/>
          </p:cNvSpPr>
          <p:nvPr/>
        </p:nvSpPr>
        <p:spPr>
          <a:xfrm>
            <a:off x="4324350" y="2566307"/>
            <a:ext cx="952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8039"/>
          </a:bodyPr>
          <a:lstStyle/>
          <a:p>
            <a:pPr algn="ctr">
              <a:lnSpc>
                <a:spcPct val="100000"/>
              </a:lnSpc>
              <a:buNone/>
              <a:defRPr sz="1275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75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INPUT</a:t>
            </a:r>
          </a:p>
        </p:txBody>
      </p:sp>
      <p:sp>
        <p:nvSpPr>
          <p:cNvPr id="67" name="input-pipeline-body">
            <a:extLst>
              <a:ext uri="{FF2B5EF4-FFF2-40B4-BE49-F238E27FC236}">
                <a16:creationId xmlns:a16="http://schemas.microsoft.com/office/drawing/2014/main" id="{36B58429-E408-34DA-4D55-7CF5CF2C0F93}"/>
              </a:ext>
            </a:extLst>
          </p:cNvPr>
          <p:cNvSpPr>
            <a:spLocks noGrp="1"/>
          </p:cNvSpPr>
          <p:nvPr/>
        </p:nvSpPr>
        <p:spPr>
          <a:xfrm>
            <a:off x="4324350" y="2823482"/>
            <a:ext cx="952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2547"/>
          </a:bodyPr>
          <a:lstStyle/>
          <a:p>
            <a:pPr algn="ctr">
              <a:lnSpc>
                <a:spcPct val="100000"/>
              </a:lnSpc>
              <a:buNone/>
              <a:def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13" b="0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validate units</a:t>
            </a:r>
          </a:p>
          <a:p>
            <a:pPr algn="ctr">
              <a:lnSpc>
                <a:spcPct val="100000"/>
              </a:lnSpc>
              <a:buNone/>
              <a:def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13" b="0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align timestamps</a:t>
            </a:r>
          </a:p>
          <a:p>
            <a:pPr algn="ctr">
              <a:lnSpc>
                <a:spcPct val="100000"/>
              </a:lnSpc>
              <a:buNone/>
              <a:def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13" b="0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check bounds</a:t>
            </a:r>
          </a:p>
        </p:txBody>
      </p:sp>
      <p:sp>
        <p:nvSpPr>
          <p:cNvPr id="68" name="output-pipeline">
            <a:extLst>
              <a:ext uri="{FF2B5EF4-FFF2-40B4-BE49-F238E27FC236}">
                <a16:creationId xmlns:a16="http://schemas.microsoft.com/office/drawing/2014/main" id="{A63361EC-67BD-40D0-B245-45AC7D6B5560}"/>
              </a:ext>
            </a:extLst>
          </p:cNvPr>
          <p:cNvSpPr>
            <a:spLocks noGrp="1"/>
          </p:cNvSpPr>
          <p:nvPr/>
        </p:nvSpPr>
        <p:spPr>
          <a:xfrm>
            <a:off x="4210050" y="3985532"/>
            <a:ext cx="1181100" cy="962025"/>
          </a:xfrm>
          <a:prstGeom prst="roundRect">
            <a:avLst>
              <a:gd name="adj" fmla="val 9901"/>
            </a:avLst>
          </a:prstGeom>
          <a:solidFill>
            <a:srgbClr val="00788D"/>
          </a:solidFill>
          <a:ln w="0">
            <a:solidFill>
              <a:srgbClr val="0078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9" name="output-pipeline-title">
            <a:extLst>
              <a:ext uri="{FF2B5EF4-FFF2-40B4-BE49-F238E27FC236}">
                <a16:creationId xmlns:a16="http://schemas.microsoft.com/office/drawing/2014/main" id="{556BB7FD-9629-28B6-476F-0A2CB3080E90}"/>
              </a:ext>
            </a:extLst>
          </p:cNvPr>
          <p:cNvSpPr>
            <a:spLocks noGrp="1"/>
          </p:cNvSpPr>
          <p:nvPr/>
        </p:nvSpPr>
        <p:spPr>
          <a:xfrm>
            <a:off x="4324350" y="4147457"/>
            <a:ext cx="952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20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MEASURED</a:t>
            </a:r>
          </a:p>
        </p:txBody>
      </p:sp>
      <p:sp>
        <p:nvSpPr>
          <p:cNvPr id="70" name="output-pipeline-body">
            <a:extLst>
              <a:ext uri="{FF2B5EF4-FFF2-40B4-BE49-F238E27FC236}">
                <a16:creationId xmlns:a16="http://schemas.microsoft.com/office/drawing/2014/main" id="{B7848BFE-B829-28B6-D7A6-71C522262214}"/>
              </a:ext>
            </a:extLst>
          </p:cNvPr>
          <p:cNvSpPr>
            <a:spLocks noGrp="1"/>
          </p:cNvSpPr>
          <p:nvPr/>
        </p:nvSpPr>
        <p:spPr>
          <a:xfrm>
            <a:off x="4324350" y="4404632"/>
            <a:ext cx="9525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87103"/>
          </a:bodyPr>
          <a:lstStyle/>
          <a:p>
            <a:pPr algn="ctr">
              <a:lnSpc>
                <a:spcPct val="100000"/>
              </a:lnSpc>
              <a:buNone/>
              <a:def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process images</a:t>
            </a:r>
          </a:p>
          <a:p>
            <a:pPr algn="ctr">
              <a:lnSpc>
                <a:spcPct val="100000"/>
              </a:lnSpc>
              <a:buNone/>
              <a:def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flag invalid beam</a:t>
            </a:r>
          </a:p>
          <a:p>
            <a:pPr algn="ctr">
              <a:lnSpc>
                <a:spcPct val="100000"/>
              </a:lnSpc>
              <a:buNone/>
              <a:def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synchronize runs</a:t>
            </a:r>
          </a:p>
        </p:txBody>
      </p:sp>
      <p:sp>
        <p:nvSpPr>
          <p:cNvPr id="71" name="twin-core-panel">
            <a:extLst>
              <a:ext uri="{FF2B5EF4-FFF2-40B4-BE49-F238E27FC236}">
                <a16:creationId xmlns:a16="http://schemas.microsoft.com/office/drawing/2014/main" id="{FD9AE2FA-EC32-921D-31B7-4B7E3AFF96E1}"/>
              </a:ext>
            </a:extLst>
          </p:cNvPr>
          <p:cNvSpPr>
            <a:spLocks noGrp="1"/>
          </p:cNvSpPr>
          <p:nvPr/>
        </p:nvSpPr>
        <p:spPr>
          <a:xfrm>
            <a:off x="5581650" y="1842407"/>
            <a:ext cx="3695700" cy="3848100"/>
          </a:xfrm>
          <a:prstGeom prst="roundRect">
            <a:avLst>
              <a:gd name="adj" fmla="val 3608"/>
            </a:avLst>
          </a:prstGeom>
          <a:solidFill>
            <a:srgbClr val="F5F6F7"/>
          </a:solidFill>
          <a:ln w="11430">
            <a:solidFill>
              <a:srgbClr val="AEB6B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2" name="core-kicker">
            <a:extLst>
              <a:ext uri="{FF2B5EF4-FFF2-40B4-BE49-F238E27FC236}">
                <a16:creationId xmlns:a16="http://schemas.microsoft.com/office/drawing/2014/main" id="{9D6AADD8-5688-C440-80FC-7C1D29DF62DD}"/>
              </a:ext>
            </a:extLst>
          </p:cNvPr>
          <p:cNvSpPr>
            <a:spLocks noGrp="1"/>
          </p:cNvSpPr>
          <p:nvPr/>
        </p:nvSpPr>
        <p:spPr>
          <a:xfrm>
            <a:off x="5772150" y="2004332"/>
            <a:ext cx="2095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0000"/>
              </a:lnSpc>
              <a:buNone/>
              <a:defRPr sz="975" b="1" i="0">
                <a:solidFill>
                  <a:srgbClr val="A30B2E"/>
                </a:solidFill>
                <a:latin typeface="Helvetica Neue"/>
                <a:ea typeface="Helvetica Neue"/>
                <a:cs typeface="Helvetica Neue"/>
              </a:defRPr>
            </a:pPr>
            <a:r>
              <a:rPr sz="975" b="1" i="0" dirty="0">
                <a:solidFill>
                  <a:srgbClr val="A30B2E"/>
                </a:solidFill>
                <a:latin typeface="Helvetica Neue"/>
                <a:ea typeface="Helvetica Neue"/>
                <a:cs typeface="Helvetica Neue"/>
              </a:rPr>
              <a:t>DIGITAL-TWIN CORE</a:t>
            </a:r>
          </a:p>
        </p:txBody>
      </p:sp>
      <p:sp>
        <p:nvSpPr>
          <p:cNvPr id="73" name="modeling-title">
            <a:extLst>
              <a:ext uri="{FF2B5EF4-FFF2-40B4-BE49-F238E27FC236}">
                <a16:creationId xmlns:a16="http://schemas.microsoft.com/office/drawing/2014/main" id="{735BB20F-4C0F-FB09-9416-28D2FA1B7046}"/>
              </a:ext>
            </a:extLst>
          </p:cNvPr>
          <p:cNvSpPr>
            <a:spLocks noGrp="1"/>
          </p:cNvSpPr>
          <p:nvPr/>
        </p:nvSpPr>
        <p:spPr>
          <a:xfrm>
            <a:off x="5772150" y="2242457"/>
            <a:ext cx="33147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350" b="1" i="0">
                <a:solidFill>
                  <a:srgbClr val="17202B"/>
                </a:solidFill>
                <a:latin typeface="Helvetica Neue"/>
                <a:ea typeface="Helvetica Neue"/>
                <a:cs typeface="Helvetica Neue"/>
              </a:defRPr>
            </a:pPr>
            <a:r>
              <a:rPr sz="1350" b="1" i="0">
                <a:solidFill>
                  <a:srgbClr val="17202B"/>
                </a:solidFill>
                <a:latin typeface="Helvetica Neue"/>
                <a:ea typeface="Helvetica Neue"/>
                <a:cs typeface="Helvetica Neue"/>
              </a:rPr>
              <a:t>ONLINE MODELING</a:t>
            </a:r>
          </a:p>
        </p:txBody>
      </p:sp>
      <p:sp>
        <p:nvSpPr>
          <p:cNvPr id="74" name="physics-model">
            <a:extLst>
              <a:ext uri="{FF2B5EF4-FFF2-40B4-BE49-F238E27FC236}">
                <a16:creationId xmlns:a16="http://schemas.microsoft.com/office/drawing/2014/main" id="{C2F82F4A-C031-7615-BA2C-AE7E44EA89C2}"/>
              </a:ext>
            </a:extLst>
          </p:cNvPr>
          <p:cNvSpPr>
            <a:spLocks noGrp="1"/>
          </p:cNvSpPr>
          <p:nvPr/>
        </p:nvSpPr>
        <p:spPr>
          <a:xfrm>
            <a:off x="5810250" y="2537732"/>
            <a:ext cx="3238500" cy="657225"/>
          </a:xfrm>
          <a:prstGeom prst="roundRect">
            <a:avLst>
              <a:gd name="adj" fmla="val 11594"/>
            </a:avLst>
          </a:prstGeom>
          <a:solidFill>
            <a:srgbClr val="D86518"/>
          </a:solidFill>
          <a:ln w="7620">
            <a:solidFill>
              <a:srgbClr val="B94F1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5" name="physics-model-title">
            <a:extLst>
              <a:ext uri="{FF2B5EF4-FFF2-40B4-BE49-F238E27FC236}">
                <a16:creationId xmlns:a16="http://schemas.microsoft.com/office/drawing/2014/main" id="{4FF6B861-4FD6-4B98-98D2-876EBDD116A6}"/>
              </a:ext>
            </a:extLst>
          </p:cNvPr>
          <p:cNvSpPr>
            <a:spLocks noGrp="1"/>
          </p:cNvSpPr>
          <p:nvPr/>
        </p:nvSpPr>
        <p:spPr>
          <a:xfrm>
            <a:off x="6000750" y="2652032"/>
            <a:ext cx="28575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50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50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Physics baseline</a:t>
            </a:r>
          </a:p>
        </p:txBody>
      </p:sp>
      <p:sp>
        <p:nvSpPr>
          <p:cNvPr id="76" name="physics-model-body">
            <a:extLst>
              <a:ext uri="{FF2B5EF4-FFF2-40B4-BE49-F238E27FC236}">
                <a16:creationId xmlns:a16="http://schemas.microsoft.com/office/drawing/2014/main" id="{730AA492-0FBE-4926-830F-BD421B6EB44A}"/>
              </a:ext>
            </a:extLst>
          </p:cNvPr>
          <p:cNvSpPr>
            <a:spLocks noGrp="1"/>
          </p:cNvSpPr>
          <p:nvPr/>
        </p:nvSpPr>
        <p:spPr>
          <a:xfrm>
            <a:off x="6000750" y="2918732"/>
            <a:ext cx="28575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0559"/>
          </a:bodyPr>
          <a:lstStyle/>
          <a:p>
            <a:pPr algn="ctr">
              <a:lnSpc>
                <a:spcPct val="100000"/>
              </a:lnSpc>
              <a:buNone/>
              <a:def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LUME orchestration • IMPACT-T / ASTRA / Elegant</a:t>
            </a:r>
          </a:p>
        </p:txBody>
      </p:sp>
      <p:sp>
        <p:nvSpPr>
          <p:cNvPr id="77" name="surrogate-model">
            <a:extLst>
              <a:ext uri="{FF2B5EF4-FFF2-40B4-BE49-F238E27FC236}">
                <a16:creationId xmlns:a16="http://schemas.microsoft.com/office/drawing/2014/main" id="{9A3A5C2F-2098-7ACE-11E2-1D68BDC11100}"/>
              </a:ext>
            </a:extLst>
          </p:cNvPr>
          <p:cNvSpPr>
            <a:spLocks noGrp="1"/>
          </p:cNvSpPr>
          <p:nvPr/>
        </p:nvSpPr>
        <p:spPr>
          <a:xfrm>
            <a:off x="5810250" y="3299732"/>
            <a:ext cx="3238500" cy="657225"/>
          </a:xfrm>
          <a:prstGeom prst="roundRect">
            <a:avLst>
              <a:gd name="adj" fmla="val 11594"/>
            </a:avLst>
          </a:prstGeom>
          <a:solidFill>
            <a:srgbClr val="B94F10"/>
          </a:solidFill>
          <a:ln w="7620">
            <a:solidFill>
              <a:srgbClr val="B94F1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8" name="surrogate-model-title">
            <a:extLst>
              <a:ext uri="{FF2B5EF4-FFF2-40B4-BE49-F238E27FC236}">
                <a16:creationId xmlns:a16="http://schemas.microsoft.com/office/drawing/2014/main" id="{C4805DBA-0939-8886-2608-D5D75EF4E173}"/>
              </a:ext>
            </a:extLst>
          </p:cNvPr>
          <p:cNvSpPr>
            <a:spLocks noGrp="1"/>
          </p:cNvSpPr>
          <p:nvPr/>
        </p:nvSpPr>
        <p:spPr>
          <a:xfrm>
            <a:off x="5962650" y="3414032"/>
            <a:ext cx="29337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3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3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Calibrated ML surrogate</a:t>
            </a:r>
          </a:p>
        </p:txBody>
      </p:sp>
      <p:sp>
        <p:nvSpPr>
          <p:cNvPr id="79" name="surrogate-model-body">
            <a:extLst>
              <a:ext uri="{FF2B5EF4-FFF2-40B4-BE49-F238E27FC236}">
                <a16:creationId xmlns:a16="http://schemas.microsoft.com/office/drawing/2014/main" id="{C56AE620-EA40-27EA-676A-4BEC9912706D}"/>
              </a:ext>
            </a:extLst>
          </p:cNvPr>
          <p:cNvSpPr>
            <a:spLocks noGrp="1"/>
          </p:cNvSpPr>
          <p:nvPr/>
        </p:nvSpPr>
        <p:spPr>
          <a:xfrm>
            <a:off x="5962650" y="3680732"/>
            <a:ext cx="29337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6423"/>
          </a:bodyPr>
          <a:lstStyle/>
          <a:p>
            <a:pPr algn="ctr">
              <a:lnSpc>
                <a:spcPct val="100000"/>
              </a:lnSpc>
              <a:buNone/>
              <a:def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13" b="0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Residual learning • uncertainty intervals • status</a:t>
            </a:r>
          </a:p>
        </p:txBody>
      </p:sp>
      <p:sp>
        <p:nvSpPr>
          <p:cNvPr id="80" name="core-divider">
            <a:extLst>
              <a:ext uri="{FF2B5EF4-FFF2-40B4-BE49-F238E27FC236}">
                <a16:creationId xmlns:a16="http://schemas.microsoft.com/office/drawing/2014/main" id="{AC2006F6-A38A-5C9E-B070-DEC4B344415A}"/>
              </a:ext>
            </a:extLst>
          </p:cNvPr>
          <p:cNvSpPr>
            <a:spLocks noGrp="1"/>
          </p:cNvSpPr>
          <p:nvPr/>
        </p:nvSpPr>
        <p:spPr>
          <a:xfrm>
            <a:off x="5772150" y="4080782"/>
            <a:ext cx="3314700" cy="0"/>
          </a:xfrm>
          <a:prstGeom prst="line">
            <a:avLst/>
          </a:prstGeom>
          <a:noFill/>
          <a:ln w="9525">
            <a:solidFill>
              <a:srgbClr val="D4DAE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1" name="decision-title">
            <a:extLst>
              <a:ext uri="{FF2B5EF4-FFF2-40B4-BE49-F238E27FC236}">
                <a16:creationId xmlns:a16="http://schemas.microsoft.com/office/drawing/2014/main" id="{78008085-5F25-96D7-6F81-6F7D0ED26410}"/>
              </a:ext>
            </a:extLst>
          </p:cNvPr>
          <p:cNvSpPr>
            <a:spLocks noGrp="1"/>
          </p:cNvSpPr>
          <p:nvPr/>
        </p:nvSpPr>
        <p:spPr>
          <a:xfrm>
            <a:off x="5772150" y="4204607"/>
            <a:ext cx="33147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275" b="1" i="0">
                <a:solidFill>
                  <a:srgbClr val="17202B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75" b="1" i="0">
                <a:solidFill>
                  <a:srgbClr val="17202B"/>
                </a:solidFill>
                <a:latin typeface="Helvetica Neue"/>
                <a:ea typeface="Helvetica Neue"/>
                <a:cs typeface="Helvetica Neue"/>
              </a:rPr>
              <a:t>CHARACTERIZATION + OPTIMIZATION</a:t>
            </a:r>
          </a:p>
        </p:txBody>
      </p:sp>
      <p:sp>
        <p:nvSpPr>
          <p:cNvPr id="82" name="characterize-node">
            <a:extLst>
              <a:ext uri="{FF2B5EF4-FFF2-40B4-BE49-F238E27FC236}">
                <a16:creationId xmlns:a16="http://schemas.microsoft.com/office/drawing/2014/main" id="{8EC57958-02DD-26BD-6D10-DD3CADEE66A7}"/>
              </a:ext>
            </a:extLst>
          </p:cNvPr>
          <p:cNvSpPr>
            <a:spLocks noGrp="1"/>
          </p:cNvSpPr>
          <p:nvPr/>
        </p:nvSpPr>
        <p:spPr>
          <a:xfrm>
            <a:off x="5810250" y="4490357"/>
            <a:ext cx="1562100" cy="895350"/>
          </a:xfrm>
          <a:prstGeom prst="roundRect">
            <a:avLst>
              <a:gd name="adj" fmla="val 8511"/>
            </a:avLst>
          </a:prstGeom>
          <a:solidFill>
            <a:srgbClr val="4B8D2A"/>
          </a:solidFill>
          <a:ln w="7620">
            <a:solidFill>
              <a:srgbClr val="2E6E4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3" name="characterize-title">
            <a:extLst>
              <a:ext uri="{FF2B5EF4-FFF2-40B4-BE49-F238E27FC236}">
                <a16:creationId xmlns:a16="http://schemas.microsoft.com/office/drawing/2014/main" id="{BFDD3786-61A1-B460-E017-BD17324C35EB}"/>
              </a:ext>
            </a:extLst>
          </p:cNvPr>
          <p:cNvSpPr>
            <a:spLocks noGrp="1"/>
          </p:cNvSpPr>
          <p:nvPr/>
        </p:nvSpPr>
        <p:spPr>
          <a:xfrm>
            <a:off x="5943600" y="4614182"/>
            <a:ext cx="129540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3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3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Characterize</a:t>
            </a:r>
          </a:p>
        </p:txBody>
      </p:sp>
      <p:sp>
        <p:nvSpPr>
          <p:cNvPr id="84" name="characterize-body">
            <a:extLst>
              <a:ext uri="{FF2B5EF4-FFF2-40B4-BE49-F238E27FC236}">
                <a16:creationId xmlns:a16="http://schemas.microsoft.com/office/drawing/2014/main" id="{22BB3D95-C808-5405-D99A-76CD1BD9DC7E}"/>
              </a:ext>
            </a:extLst>
          </p:cNvPr>
          <p:cNvSpPr>
            <a:spLocks noGrp="1"/>
          </p:cNvSpPr>
          <p:nvPr/>
        </p:nvSpPr>
        <p:spPr>
          <a:xfrm>
            <a:off x="5943600" y="4890407"/>
            <a:ext cx="1295400" cy="3714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Compare model and held-out diagnostics</a:t>
            </a:r>
          </a:p>
        </p:txBody>
      </p:sp>
      <p:sp>
        <p:nvSpPr>
          <p:cNvPr id="85" name="optimize-node">
            <a:extLst>
              <a:ext uri="{FF2B5EF4-FFF2-40B4-BE49-F238E27FC236}">
                <a16:creationId xmlns:a16="http://schemas.microsoft.com/office/drawing/2014/main" id="{3D24B17F-5C6C-AEE2-713F-7D9ECAAAD0E8}"/>
              </a:ext>
            </a:extLst>
          </p:cNvPr>
          <p:cNvSpPr>
            <a:spLocks noGrp="1"/>
          </p:cNvSpPr>
          <p:nvPr/>
        </p:nvSpPr>
        <p:spPr>
          <a:xfrm>
            <a:off x="7486650" y="4490357"/>
            <a:ext cx="1562100" cy="895350"/>
          </a:xfrm>
          <a:prstGeom prst="roundRect">
            <a:avLst>
              <a:gd name="adj" fmla="val 8511"/>
            </a:avLst>
          </a:prstGeom>
          <a:solidFill>
            <a:srgbClr val="2E6E42"/>
          </a:solidFill>
          <a:ln w="7620">
            <a:solidFill>
              <a:srgbClr val="2E6E4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6" name="optimize-title">
            <a:extLst>
              <a:ext uri="{FF2B5EF4-FFF2-40B4-BE49-F238E27FC236}">
                <a16:creationId xmlns:a16="http://schemas.microsoft.com/office/drawing/2014/main" id="{C7BAF383-B3AA-47A0-5CDE-883862F6E78F}"/>
              </a:ext>
            </a:extLst>
          </p:cNvPr>
          <p:cNvSpPr>
            <a:spLocks noGrp="1"/>
          </p:cNvSpPr>
          <p:nvPr/>
        </p:nvSpPr>
        <p:spPr>
          <a:xfrm>
            <a:off x="7620000" y="4614182"/>
            <a:ext cx="129540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3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350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Recommend</a:t>
            </a:r>
          </a:p>
        </p:txBody>
      </p:sp>
      <p:sp>
        <p:nvSpPr>
          <p:cNvPr id="87" name="optimize-body">
            <a:extLst>
              <a:ext uri="{FF2B5EF4-FFF2-40B4-BE49-F238E27FC236}">
                <a16:creationId xmlns:a16="http://schemas.microsoft.com/office/drawing/2014/main" id="{426C6DC8-B5CE-7B21-386E-E0A912FA53B4}"/>
              </a:ext>
            </a:extLst>
          </p:cNvPr>
          <p:cNvSpPr>
            <a:spLocks noGrp="1"/>
          </p:cNvSpPr>
          <p:nvPr/>
        </p:nvSpPr>
        <p:spPr>
          <a:xfrm>
            <a:off x="7620000" y="4890407"/>
            <a:ext cx="1295400" cy="3714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2580"/>
          </a:bodyPr>
          <a:lstStyle/>
          <a:p>
            <a:pPr algn="ctr">
              <a:lnSpc>
                <a:spcPct val="100000"/>
              </a:lnSpc>
              <a:buNone/>
              <a:def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13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Optimize within bounds; operator approves</a:t>
            </a:r>
          </a:p>
        </p:txBody>
      </p:sp>
      <p:sp>
        <p:nvSpPr>
          <p:cNvPr id="88" name="platform-title">
            <a:extLst>
              <a:ext uri="{FF2B5EF4-FFF2-40B4-BE49-F238E27FC236}">
                <a16:creationId xmlns:a16="http://schemas.microsoft.com/office/drawing/2014/main" id="{DF581A12-DF03-3188-1DDF-B51A21C3F5AB}"/>
              </a:ext>
            </a:extLst>
          </p:cNvPr>
          <p:cNvSpPr>
            <a:spLocks noGrp="1"/>
          </p:cNvSpPr>
          <p:nvPr/>
        </p:nvSpPr>
        <p:spPr>
          <a:xfrm>
            <a:off x="9620250" y="2013857"/>
            <a:ext cx="20764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975" b="1" i="0">
                <a:solidFill>
                  <a:srgbClr val="245DA7"/>
                </a:solidFill>
                <a:latin typeface="Helvetica Neue"/>
                <a:ea typeface="Helvetica Neue"/>
                <a:cs typeface="Helvetica Neue"/>
              </a:defRPr>
            </a:pPr>
            <a:r>
              <a:rPr sz="975" b="1" i="0" dirty="0">
                <a:solidFill>
                  <a:srgbClr val="245DA7"/>
                </a:solidFill>
                <a:latin typeface="Helvetica Neue"/>
                <a:ea typeface="Helvetica Neue"/>
                <a:cs typeface="Helvetica Neue"/>
              </a:rPr>
              <a:t>COMPUTE + MEMORY</a:t>
            </a:r>
          </a:p>
        </p:txBody>
      </p:sp>
      <p:sp>
        <p:nvSpPr>
          <p:cNvPr id="89" name="compute-panel">
            <a:extLst>
              <a:ext uri="{FF2B5EF4-FFF2-40B4-BE49-F238E27FC236}">
                <a16:creationId xmlns:a16="http://schemas.microsoft.com/office/drawing/2014/main" id="{33241947-A3ED-7C6E-67E1-EF11EC67C3B9}"/>
              </a:ext>
            </a:extLst>
          </p:cNvPr>
          <p:cNvSpPr>
            <a:spLocks noGrp="1"/>
          </p:cNvSpPr>
          <p:nvPr/>
        </p:nvSpPr>
        <p:spPr>
          <a:xfrm>
            <a:off x="9658350" y="2347232"/>
            <a:ext cx="2038350" cy="1066800"/>
          </a:xfrm>
          <a:prstGeom prst="roundRect">
            <a:avLst>
              <a:gd name="adj" fmla="val 8929"/>
            </a:avLst>
          </a:prstGeom>
          <a:solidFill>
            <a:srgbClr val="005A6B"/>
          </a:solidFill>
          <a:ln w="0">
            <a:solidFill>
              <a:srgbClr val="005A6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0" name="compute-title">
            <a:extLst>
              <a:ext uri="{FF2B5EF4-FFF2-40B4-BE49-F238E27FC236}">
                <a16:creationId xmlns:a16="http://schemas.microsoft.com/office/drawing/2014/main" id="{000C0447-9B3A-E0B5-9FDF-2AEB7DA18AB4}"/>
              </a:ext>
            </a:extLst>
          </p:cNvPr>
          <p:cNvSpPr>
            <a:spLocks noGrp="1"/>
          </p:cNvSpPr>
          <p:nvPr/>
        </p:nvSpPr>
        <p:spPr>
          <a:xfrm>
            <a:off x="9810750" y="2518682"/>
            <a:ext cx="173355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82850" lnSpcReduction="10000"/>
          </a:bodyPr>
          <a:lstStyle/>
          <a:p>
            <a:pPr algn="ctr">
              <a:lnSpc>
                <a:spcPct val="100000"/>
              </a:lnSpc>
              <a:buNone/>
              <a:defRPr sz="1275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75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LOCAL / HPC COMPUTE</a:t>
            </a:r>
          </a:p>
        </p:txBody>
      </p:sp>
      <p:sp>
        <p:nvSpPr>
          <p:cNvPr id="91" name="compute-body">
            <a:extLst>
              <a:ext uri="{FF2B5EF4-FFF2-40B4-BE49-F238E27FC236}">
                <a16:creationId xmlns:a16="http://schemas.microsoft.com/office/drawing/2014/main" id="{03AFCD00-EB8B-D3B9-9A8A-C07D6506F482}"/>
              </a:ext>
            </a:extLst>
          </p:cNvPr>
          <p:cNvSpPr>
            <a:spLocks noGrp="1"/>
          </p:cNvSpPr>
          <p:nvPr/>
        </p:nvSpPr>
        <p:spPr>
          <a:xfrm>
            <a:off x="9810750" y="2823482"/>
            <a:ext cx="17335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1912"/>
          </a:bodyPr>
          <a:lstStyle/>
          <a:p>
            <a:pPr algn="ctr">
              <a:lnSpc>
                <a:spcPct val="100000"/>
              </a:lnSpc>
              <a:buNone/>
              <a:defRPr sz="1088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88" b="0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CPU • GPU</a:t>
            </a:r>
          </a:p>
          <a:p>
            <a:pPr algn="ctr">
              <a:lnSpc>
                <a:spcPct val="100000"/>
              </a:lnSpc>
              <a:buNone/>
              <a:defRPr sz="1088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88" b="0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physics ensembles</a:t>
            </a:r>
          </a:p>
          <a:p>
            <a:pPr algn="ctr">
              <a:lnSpc>
                <a:spcPct val="100000"/>
              </a:lnSpc>
              <a:buNone/>
              <a:defRPr sz="1088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88" b="0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model training </a:t>
            </a:r>
            <a:r>
              <a:rPr lang="en-US" sz="1088" b="0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and</a:t>
            </a:r>
            <a:r>
              <a:rPr sz="1088" b="0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 inference</a:t>
            </a:r>
          </a:p>
        </p:txBody>
      </p:sp>
      <p:sp>
        <p:nvSpPr>
          <p:cNvPr id="92" name="archive-panel">
            <a:extLst>
              <a:ext uri="{FF2B5EF4-FFF2-40B4-BE49-F238E27FC236}">
                <a16:creationId xmlns:a16="http://schemas.microsoft.com/office/drawing/2014/main" id="{1B80455C-E216-69BE-6F36-0FC089D09C20}"/>
              </a:ext>
            </a:extLst>
          </p:cNvPr>
          <p:cNvSpPr>
            <a:spLocks noGrp="1"/>
          </p:cNvSpPr>
          <p:nvPr/>
        </p:nvSpPr>
        <p:spPr>
          <a:xfrm>
            <a:off x="9658350" y="3852182"/>
            <a:ext cx="2038350" cy="1514475"/>
          </a:xfrm>
          <a:prstGeom prst="roundRect">
            <a:avLst>
              <a:gd name="adj" fmla="val 11321"/>
            </a:avLst>
          </a:prstGeom>
          <a:solidFill>
            <a:srgbClr val="2D78D4"/>
          </a:solidFill>
          <a:ln w="7620">
            <a:solidFill>
              <a:srgbClr val="245D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3" name="archive-title">
            <a:extLst>
              <a:ext uri="{FF2B5EF4-FFF2-40B4-BE49-F238E27FC236}">
                <a16:creationId xmlns:a16="http://schemas.microsoft.com/office/drawing/2014/main" id="{1105E1EC-B567-CF54-10F5-E02F384229AD}"/>
              </a:ext>
            </a:extLst>
          </p:cNvPr>
          <p:cNvSpPr>
            <a:spLocks noGrp="1"/>
          </p:cNvSpPr>
          <p:nvPr/>
        </p:nvSpPr>
        <p:spPr>
          <a:xfrm>
            <a:off x="9810750" y="4042682"/>
            <a:ext cx="173355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275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75" b="1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ARCHIVE + REGISTRY</a:t>
            </a:r>
          </a:p>
        </p:txBody>
      </p:sp>
      <p:sp>
        <p:nvSpPr>
          <p:cNvPr id="94" name="archive-body">
            <a:extLst>
              <a:ext uri="{FF2B5EF4-FFF2-40B4-BE49-F238E27FC236}">
                <a16:creationId xmlns:a16="http://schemas.microsoft.com/office/drawing/2014/main" id="{4399C08B-09FB-FCC5-04E7-14599AB13127}"/>
              </a:ext>
            </a:extLst>
          </p:cNvPr>
          <p:cNvSpPr>
            <a:spLocks noGrp="1"/>
          </p:cNvSpPr>
          <p:nvPr/>
        </p:nvSpPr>
        <p:spPr>
          <a:xfrm>
            <a:off x="9810750" y="4366532"/>
            <a:ext cx="1733550" cy="647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fontScale="93006"/>
          </a:bodyPr>
          <a:lstStyle/>
          <a:p>
            <a:pPr algn="ctr">
              <a:lnSpc>
                <a:spcPct val="105000"/>
              </a:lnSpc>
              <a:buNone/>
              <a:defRPr sz="1088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88" b="0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raw  → processed</a:t>
            </a:r>
          </a:p>
          <a:p>
            <a:pPr algn="ctr">
              <a:lnSpc>
                <a:spcPct val="105000"/>
              </a:lnSpc>
              <a:buNone/>
              <a:defRPr sz="1088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88" b="0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measurements + predictions</a:t>
            </a:r>
          </a:p>
          <a:p>
            <a:pPr algn="ctr">
              <a:lnSpc>
                <a:spcPct val="105000"/>
              </a:lnSpc>
              <a:buNone/>
              <a:defRPr sz="1088" b="0" i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088" b="0" i="0" dirty="0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models • metrics</a:t>
            </a:r>
          </a:p>
        </p:txBody>
      </p:sp>
      <p:sp>
        <p:nvSpPr>
          <p:cNvPr id="95" name="archive-foot">
            <a:extLst>
              <a:ext uri="{FF2B5EF4-FFF2-40B4-BE49-F238E27FC236}">
                <a16:creationId xmlns:a16="http://schemas.microsoft.com/office/drawing/2014/main" id="{599332C8-E642-DDF2-7C92-9FFC2A7AF75A}"/>
              </a:ext>
            </a:extLst>
          </p:cNvPr>
          <p:cNvSpPr>
            <a:spLocks noGrp="1"/>
          </p:cNvSpPr>
          <p:nvPr/>
        </p:nvSpPr>
        <p:spPr>
          <a:xfrm>
            <a:off x="9810750" y="5090432"/>
            <a:ext cx="1733550" cy="1619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938" b="1" i="0">
                <a:solidFill>
                  <a:srgbClr val="D9E8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938" b="1" i="0" dirty="0">
                <a:solidFill>
                  <a:srgbClr val="D9E8FF"/>
                </a:solidFill>
                <a:latin typeface="Helvetica Neue"/>
                <a:ea typeface="Helvetica Neue"/>
                <a:cs typeface="Helvetica Neue"/>
              </a:rPr>
              <a:t>Versioned and auditable</a:t>
            </a:r>
          </a:p>
        </p:txBody>
      </p:sp>
      <p:sp>
        <p:nvSpPr>
          <p:cNvPr id="96" name="feedback-label">
            <a:extLst>
              <a:ext uri="{FF2B5EF4-FFF2-40B4-BE49-F238E27FC236}">
                <a16:creationId xmlns:a16="http://schemas.microsoft.com/office/drawing/2014/main" id="{2BF41E29-1665-DE73-BA37-8ABFA8F5DCCC}"/>
              </a:ext>
            </a:extLst>
          </p:cNvPr>
          <p:cNvSpPr>
            <a:spLocks noGrp="1"/>
          </p:cNvSpPr>
          <p:nvPr/>
        </p:nvSpPr>
        <p:spPr>
          <a:xfrm>
            <a:off x="2847975" y="6019119"/>
            <a:ext cx="5143500" cy="171450"/>
          </a:xfrm>
          <a:prstGeom prst="rect">
            <a:avLst/>
          </a:prstGeom>
          <a:solidFill>
            <a:srgbClr val="FFFFFF"/>
          </a:solidFill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938" b="1" i="0">
                <a:solidFill>
                  <a:srgbClr val="2E6E42"/>
                </a:solidFill>
                <a:latin typeface="Helvetica Neue"/>
                <a:ea typeface="Helvetica Neue"/>
                <a:cs typeface="Helvetica Neue"/>
              </a:defRPr>
            </a:pPr>
            <a:r>
              <a:rPr sz="938" b="1" i="0" dirty="0">
                <a:solidFill>
                  <a:srgbClr val="2E6E42"/>
                </a:solidFill>
                <a:latin typeface="Helvetica Neue"/>
                <a:ea typeface="Helvetica Neue"/>
                <a:cs typeface="Helvetica Neue"/>
              </a:rPr>
              <a:t>HUMAN-IN-THE-LOOP  •  approved settings → EPICS  •  decisions → archive</a:t>
            </a:r>
          </a:p>
        </p:txBody>
      </p:sp>
      <p:pic>
        <p:nvPicPr>
          <p:cNvPr id="99" name="Picture 98">
            <a:extLst>
              <a:ext uri="{FF2B5EF4-FFF2-40B4-BE49-F238E27FC236}">
                <a16:creationId xmlns:a16="http://schemas.microsoft.com/office/drawing/2014/main" id="{3D770F23-88FB-36AF-5305-E71149D57D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210931" y="3659348"/>
            <a:ext cx="3017520" cy="890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8039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A85BD-94D6-A02C-21E3-73C524451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B8EF9-9795-2F5E-6FE9-CFA00EF30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73664A6E-E3BA-F504-2365-BC5E46D3EA75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58CD56FA-8C41-0E75-E82A-35AEDA502E6C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>
              <a:defRPr sz="2550" b="1" i="0">
                <a:solidFill>
                  <a:srgbClr val="A30B2E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A staged roadmap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DEC74E65-C629-899B-5B24-07DD5636A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CD17D56E-CD44-FB91-4164-58C12E238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FA7C41D6-23AB-A632-BD4E-140E4D88B7FE}"/>
              </a:ext>
            </a:extLst>
          </p:cNvPr>
          <p:cNvSpPr>
            <a:spLocks noGrp="1"/>
          </p:cNvSpPr>
          <p:nvPr/>
        </p:nvSpPr>
        <p:spPr>
          <a:xfrm>
            <a:off x="1285875" y="2234757"/>
            <a:ext cx="9620250" cy="0"/>
          </a:xfrm>
          <a:prstGeom prst="line">
            <a:avLst/>
          </a:prstGeom>
          <a:noFill/>
          <a:ln w="76200">
            <a:solidFill>
              <a:srgbClr val="D7DDE2"/>
            </a:solidFill>
            <a:prstDash val="solid"/>
          </a:ln>
        </p:spPr>
        <p:txBody>
          <a:bodyPr/>
          <a:lstStyle/>
          <a:p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501F6A4-28FB-B28A-54C8-65DF3C045714}"/>
              </a:ext>
            </a:extLst>
          </p:cNvPr>
          <p:cNvSpPr>
            <a:spLocks noGrp="1"/>
          </p:cNvSpPr>
          <p:nvPr/>
        </p:nvSpPr>
        <p:spPr>
          <a:xfrm>
            <a:off x="1143000" y="1996632"/>
            <a:ext cx="476250" cy="476250"/>
          </a:xfrm>
          <a:prstGeom prst="ellipse">
            <a:avLst/>
          </a:prstGeom>
          <a:solidFill>
            <a:srgbClr val="A30B2E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AEB88E-41A5-CD33-931E-EAD9CF7B9524}"/>
              </a:ext>
            </a:extLst>
          </p:cNvPr>
          <p:cNvSpPr>
            <a:spLocks noGrp="1"/>
          </p:cNvSpPr>
          <p:nvPr/>
        </p:nvSpPr>
        <p:spPr>
          <a:xfrm>
            <a:off x="971550" y="1644207"/>
            <a:ext cx="81915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00000"/>
              </a:lnSpc>
              <a:buNone/>
              <a:defRPr sz="1050" b="1" i="0">
                <a:solidFill>
                  <a:srgbClr val="A30B2E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1" i="0" dirty="0">
                <a:solidFill>
                  <a:srgbClr val="A30B2E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M1–2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185FA2A-EFF9-34DC-086F-66460071187A}"/>
              </a:ext>
            </a:extLst>
          </p:cNvPr>
          <p:cNvSpPr>
            <a:spLocks noGrp="1"/>
          </p:cNvSpPr>
          <p:nvPr/>
        </p:nvSpPr>
        <p:spPr>
          <a:xfrm>
            <a:off x="704850" y="2512911"/>
            <a:ext cx="13525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500" b="1" i="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1" i="0" dirty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Baseline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C431AC-D930-3E96-37BE-1DE1BB9C124F}"/>
              </a:ext>
            </a:extLst>
          </p:cNvPr>
          <p:cNvSpPr>
            <a:spLocks noGrp="1"/>
          </p:cNvSpPr>
          <p:nvPr/>
        </p:nvSpPr>
        <p:spPr>
          <a:xfrm>
            <a:off x="254644" y="2767312"/>
            <a:ext cx="2104904" cy="5810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05000"/>
              </a:lnSpc>
              <a:buNone/>
              <a:defRPr sz="1088" b="0" i="0">
                <a:solidFill>
                  <a:srgbClr val="4C5967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0" i="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Data integration</a:t>
            </a:r>
          </a:p>
          <a:p>
            <a:pPr algn="ctr">
              <a:lnSpc>
                <a:spcPct val="105000"/>
              </a:lnSpc>
              <a:buNone/>
              <a:defRPr sz="1088" b="0" i="0">
                <a:solidFill>
                  <a:srgbClr val="4C5967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0" i="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calibrated physics model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B13CA6B-66ED-8B88-2D76-CBBF209E8F40}"/>
              </a:ext>
            </a:extLst>
          </p:cNvPr>
          <p:cNvSpPr>
            <a:spLocks noGrp="1"/>
          </p:cNvSpPr>
          <p:nvPr/>
        </p:nvSpPr>
        <p:spPr>
          <a:xfrm>
            <a:off x="3429000" y="1996632"/>
            <a:ext cx="476250" cy="476250"/>
          </a:xfrm>
          <a:prstGeom prst="ellipse">
            <a:avLst/>
          </a:prstGeom>
          <a:solidFill>
            <a:srgbClr val="007A91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ADB4E12-97E9-FE21-6F45-9A65CD8CF66D}"/>
              </a:ext>
            </a:extLst>
          </p:cNvPr>
          <p:cNvSpPr>
            <a:spLocks noGrp="1"/>
          </p:cNvSpPr>
          <p:nvPr/>
        </p:nvSpPr>
        <p:spPr>
          <a:xfrm>
            <a:off x="3257550" y="1644207"/>
            <a:ext cx="81915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00000"/>
              </a:lnSpc>
              <a:buNone/>
              <a:defRPr sz="1050" b="1" i="0">
                <a:solidFill>
                  <a:srgbClr val="007A9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1" i="0" dirty="0">
                <a:solidFill>
                  <a:srgbClr val="007A91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M2–4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98F9394-577C-DF92-78A3-6898A6AFAF8F}"/>
              </a:ext>
            </a:extLst>
          </p:cNvPr>
          <p:cNvSpPr>
            <a:spLocks noGrp="1"/>
          </p:cNvSpPr>
          <p:nvPr/>
        </p:nvSpPr>
        <p:spPr>
          <a:xfrm>
            <a:off x="2990850" y="2512911"/>
            <a:ext cx="13525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500" b="1" i="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1" i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Build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9F334A-19B3-99A4-9FDA-6072318618F5}"/>
              </a:ext>
            </a:extLst>
          </p:cNvPr>
          <p:cNvSpPr>
            <a:spLocks noGrp="1"/>
          </p:cNvSpPr>
          <p:nvPr/>
        </p:nvSpPr>
        <p:spPr>
          <a:xfrm>
            <a:off x="2540644" y="2767312"/>
            <a:ext cx="2104904" cy="5810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05000"/>
              </a:lnSpc>
              <a:buNone/>
              <a:defRPr sz="1088" b="0" i="0">
                <a:solidFill>
                  <a:srgbClr val="4C5967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0" i="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Reconstruction</a:t>
            </a:r>
          </a:p>
          <a:p>
            <a:pPr algn="ctr">
              <a:lnSpc>
                <a:spcPct val="105000"/>
              </a:lnSpc>
              <a:buNone/>
              <a:defRPr sz="1088" b="0" i="0">
                <a:solidFill>
                  <a:srgbClr val="4C5967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0" i="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digital twin workflow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C0BA4F4-2D66-746E-1FE2-14A160AAB958}"/>
              </a:ext>
            </a:extLst>
          </p:cNvPr>
          <p:cNvSpPr>
            <a:spLocks noGrp="1"/>
          </p:cNvSpPr>
          <p:nvPr/>
        </p:nvSpPr>
        <p:spPr>
          <a:xfrm>
            <a:off x="5715000" y="1996632"/>
            <a:ext cx="476250" cy="476250"/>
          </a:xfrm>
          <a:prstGeom prst="ellipse">
            <a:avLst/>
          </a:prstGeom>
          <a:solidFill>
            <a:srgbClr val="D85D1B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4996BD6-B053-732B-DFA0-5D639511E492}"/>
              </a:ext>
            </a:extLst>
          </p:cNvPr>
          <p:cNvSpPr>
            <a:spLocks noGrp="1"/>
          </p:cNvSpPr>
          <p:nvPr/>
        </p:nvSpPr>
        <p:spPr>
          <a:xfrm>
            <a:off x="5543550" y="1644207"/>
            <a:ext cx="81915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00000"/>
              </a:lnSpc>
              <a:buNone/>
              <a:defRPr sz="1050" b="1" i="0">
                <a:solidFill>
                  <a:srgbClr val="D85D1B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1" i="0" dirty="0">
                <a:solidFill>
                  <a:srgbClr val="D85D1B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M4–6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6AAC7E5-8A0A-5F29-0C59-50824090BE21}"/>
              </a:ext>
            </a:extLst>
          </p:cNvPr>
          <p:cNvSpPr>
            <a:spLocks noGrp="1"/>
          </p:cNvSpPr>
          <p:nvPr/>
        </p:nvSpPr>
        <p:spPr>
          <a:xfrm>
            <a:off x="5276850" y="2512911"/>
            <a:ext cx="13525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500" b="1" i="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1" i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Evaluate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C5B05E5-82F0-A105-33AE-5020031F23A4}"/>
              </a:ext>
            </a:extLst>
          </p:cNvPr>
          <p:cNvSpPr>
            <a:spLocks noGrp="1"/>
          </p:cNvSpPr>
          <p:nvPr/>
        </p:nvSpPr>
        <p:spPr>
          <a:xfrm>
            <a:off x="5159898" y="2767312"/>
            <a:ext cx="1771650" cy="5810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5000"/>
              </a:lnSpc>
              <a:buNone/>
              <a:defRPr sz="1088" b="0" i="0">
                <a:solidFill>
                  <a:srgbClr val="4C5967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0" i="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Held-out tests</a:t>
            </a:r>
          </a:p>
          <a:p>
            <a:pPr algn="ctr">
              <a:lnSpc>
                <a:spcPct val="105000"/>
              </a:lnSpc>
              <a:buNone/>
              <a:defRPr sz="1088" b="0" i="0">
                <a:solidFill>
                  <a:srgbClr val="4C5967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0" i="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tuning usefulness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0C044A3-1EFD-59A8-D445-AA5BA7F8A398}"/>
              </a:ext>
            </a:extLst>
          </p:cNvPr>
          <p:cNvSpPr>
            <a:spLocks noGrp="1"/>
          </p:cNvSpPr>
          <p:nvPr/>
        </p:nvSpPr>
        <p:spPr>
          <a:xfrm>
            <a:off x="8001000" y="1996632"/>
            <a:ext cx="476250" cy="476250"/>
          </a:xfrm>
          <a:prstGeom prst="ellipse">
            <a:avLst/>
          </a:prstGeom>
          <a:solidFill>
            <a:srgbClr val="2D8659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D225190-40C2-E8C1-AEC5-2265EE398965}"/>
              </a:ext>
            </a:extLst>
          </p:cNvPr>
          <p:cNvSpPr>
            <a:spLocks noGrp="1"/>
          </p:cNvSpPr>
          <p:nvPr/>
        </p:nvSpPr>
        <p:spPr>
          <a:xfrm>
            <a:off x="7829550" y="1644207"/>
            <a:ext cx="81915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00000"/>
              </a:lnSpc>
              <a:buNone/>
              <a:defRPr sz="1050" b="1" i="0">
                <a:solidFill>
                  <a:srgbClr val="2D865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1" i="0" dirty="0">
                <a:solidFill>
                  <a:srgbClr val="2D8659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M6–8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964CFC9-7B10-D7F7-EF72-49266757D204}"/>
              </a:ext>
            </a:extLst>
          </p:cNvPr>
          <p:cNvSpPr>
            <a:spLocks noGrp="1"/>
          </p:cNvSpPr>
          <p:nvPr/>
        </p:nvSpPr>
        <p:spPr>
          <a:xfrm>
            <a:off x="7562850" y="2512911"/>
            <a:ext cx="13525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500" b="1" i="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1" i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Validate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FBA0D97-B1C9-BA97-19CC-341D7E03219E}"/>
              </a:ext>
            </a:extLst>
          </p:cNvPr>
          <p:cNvSpPr>
            <a:spLocks noGrp="1"/>
          </p:cNvSpPr>
          <p:nvPr/>
        </p:nvSpPr>
        <p:spPr>
          <a:xfrm>
            <a:off x="7445898" y="2767312"/>
            <a:ext cx="1771650" cy="5810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5000"/>
              </a:lnSpc>
              <a:buNone/>
              <a:defRPr sz="1088" b="0" i="0">
                <a:solidFill>
                  <a:srgbClr val="4C5967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0" i="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Machine cases</a:t>
            </a:r>
          </a:p>
          <a:p>
            <a:pPr algn="ctr">
              <a:lnSpc>
                <a:spcPct val="105000"/>
              </a:lnSpc>
              <a:buNone/>
              <a:defRPr sz="1088" b="0" i="0">
                <a:solidFill>
                  <a:srgbClr val="4C5967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0" i="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 uncertainty </a:t>
            </a:r>
            <a:r>
              <a:rPr lang="en-US" sz="140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and </a:t>
            </a:r>
            <a:r>
              <a:rPr sz="1400" b="0" i="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drift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4D653B5-6251-6829-2493-64F9FBB6CB12}"/>
              </a:ext>
            </a:extLst>
          </p:cNvPr>
          <p:cNvSpPr>
            <a:spLocks noGrp="1"/>
          </p:cNvSpPr>
          <p:nvPr/>
        </p:nvSpPr>
        <p:spPr>
          <a:xfrm>
            <a:off x="10287000" y="1996632"/>
            <a:ext cx="476250" cy="476250"/>
          </a:xfrm>
          <a:prstGeom prst="ellipse">
            <a:avLst/>
          </a:prstGeom>
          <a:solidFill>
            <a:srgbClr val="781126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5163271-4D2E-E788-CE95-912D9CDB77C7}"/>
              </a:ext>
            </a:extLst>
          </p:cNvPr>
          <p:cNvSpPr>
            <a:spLocks noGrp="1"/>
          </p:cNvSpPr>
          <p:nvPr/>
        </p:nvSpPr>
        <p:spPr>
          <a:xfrm>
            <a:off x="10115550" y="1644207"/>
            <a:ext cx="819150" cy="219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00000"/>
              </a:lnSpc>
              <a:buNone/>
              <a:defRPr sz="1050" b="1" i="0">
                <a:solidFill>
                  <a:srgbClr val="781126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1" i="0" dirty="0">
                <a:solidFill>
                  <a:srgbClr val="781126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M8–9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6895E85-EE8E-9DC7-5E23-3865362469EE}"/>
              </a:ext>
            </a:extLst>
          </p:cNvPr>
          <p:cNvSpPr>
            <a:spLocks noGrp="1"/>
          </p:cNvSpPr>
          <p:nvPr/>
        </p:nvSpPr>
        <p:spPr>
          <a:xfrm>
            <a:off x="9848850" y="2512911"/>
            <a:ext cx="13525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0000"/>
              </a:lnSpc>
              <a:buNone/>
              <a:defRPr sz="1500" b="1" i="0">
                <a:solidFill>
                  <a:srgbClr val="182332"/>
                </a:solidFill>
                <a:latin typeface="Helvetica Neue"/>
                <a:ea typeface="Helvetica Neue"/>
                <a:cs typeface="Helvetica Neue"/>
              </a:defRPr>
            </a:pPr>
            <a:r>
              <a:rPr sz="1400" b="1" i="0">
                <a:solidFill>
                  <a:srgbClr val="182332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Transfer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609A414-210C-EBDC-15CA-7254D41BFD1C}"/>
              </a:ext>
            </a:extLst>
          </p:cNvPr>
          <p:cNvSpPr>
            <a:spLocks noGrp="1"/>
          </p:cNvSpPr>
          <p:nvPr/>
        </p:nvSpPr>
        <p:spPr>
          <a:xfrm>
            <a:off x="9731898" y="2767312"/>
            <a:ext cx="1771650" cy="5810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ctr">
              <a:lnSpc>
                <a:spcPct val="105000"/>
              </a:lnSpc>
              <a:buNone/>
              <a:defRPr sz="1088" b="0" i="0">
                <a:solidFill>
                  <a:srgbClr val="4C5967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400" b="0" i="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CEBAF </a:t>
            </a:r>
            <a:r>
              <a:rPr sz="1400" b="0" i="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mapping</a:t>
            </a:r>
          </a:p>
          <a:p>
            <a:pPr algn="ctr">
              <a:lnSpc>
                <a:spcPct val="105000"/>
              </a:lnSpc>
              <a:buNone/>
              <a:defRPr sz="1088" b="0" i="0">
                <a:solidFill>
                  <a:srgbClr val="4C5967"/>
                </a:solidFill>
                <a:latin typeface="Helvetica Neue"/>
                <a:ea typeface="Helvetica Neue"/>
                <a:cs typeface="Helvetica Neue"/>
              </a:defRPr>
            </a:pPr>
            <a:r>
              <a:rPr lang="en-US" sz="140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And </a:t>
            </a:r>
            <a:r>
              <a:rPr sz="1400" b="0" i="0" dirty="0">
                <a:solidFill>
                  <a:srgbClr val="4C5967"/>
                </a:solidFill>
                <a:latin typeface="Times New Roman" panose="02020603050405020304" pitchFamily="18" charset="0"/>
                <a:ea typeface="Helvetica Neue"/>
                <a:cs typeface="Times New Roman" panose="02020603050405020304" pitchFamily="18" charset="0"/>
              </a:rPr>
              <a:t> Phase II plan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B110DCA7-88B8-0713-98E2-77012D3ED1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6885" y="3544802"/>
            <a:ext cx="4551064" cy="249631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E5034CD5-3C1B-2B45-AEE3-5843BDE68399}"/>
              </a:ext>
            </a:extLst>
          </p:cNvPr>
          <p:cNvSpPr txBox="1"/>
          <p:nvPr/>
        </p:nvSpPr>
        <p:spPr>
          <a:xfrm>
            <a:off x="7210720" y="5944235"/>
            <a:ext cx="369540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Gantt chart for proposed research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EB8F42F-5F30-D70C-20EC-2261676FB1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3602740"/>
            <a:ext cx="6035040" cy="2496214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D42C48F-2754-D889-7AAC-465958AB93F6}"/>
              </a:ext>
            </a:extLst>
          </p:cNvPr>
          <p:cNvSpPr txBox="1"/>
          <p:nvPr/>
        </p:nvSpPr>
        <p:spPr>
          <a:xfrm>
            <a:off x="511845" y="6041114"/>
            <a:ext cx="369540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gate metrics</a:t>
            </a:r>
          </a:p>
        </p:txBody>
      </p:sp>
    </p:spTree>
    <p:extLst>
      <p:ext uri="{BB962C8B-B14F-4D97-AF65-F5344CB8AC3E}">
        <p14:creationId xmlns:p14="http://schemas.microsoft.com/office/powerpoint/2010/main" val="22981569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614D6-33C2-494D-C20D-67F494A94B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DA184-426D-95F6-80C2-20DF654B6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D3057982-21E4-39F4-7004-715FF2A72163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E171B344-12E0-D015-E6F5-BC145B88C838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Team</a:t>
            </a:r>
            <a:endParaRPr lang="en-US" sz="6600" b="1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925C7746-C33B-71E7-5C7B-FE35C829D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85F3CE73-3DC5-9DA4-6E2A-9851F5F15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Google Shape;370;p57">
            <a:extLst>
              <a:ext uri="{FF2B5EF4-FFF2-40B4-BE49-F238E27FC236}">
                <a16:creationId xmlns:a16="http://schemas.microsoft.com/office/drawing/2014/main" id="{4D8B9186-18A4-790A-33D5-B05FF713D0DD}"/>
              </a:ext>
            </a:extLst>
          </p:cNvPr>
          <p:cNvSpPr txBox="1"/>
          <p:nvPr/>
        </p:nvSpPr>
        <p:spPr>
          <a:xfrm>
            <a:off x="446795" y="1722336"/>
            <a:ext cx="2009880" cy="3670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Old Dominion University </a:t>
            </a:r>
          </a:p>
          <a:p>
            <a:endParaRPr lang="en-US" b="1" dirty="0">
              <a:solidFill>
                <a:schemeClr val="dk1"/>
              </a:solidFill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r>
              <a:rPr lang="en-US" dirty="0"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Monika Yadav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(PI)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Qianqian Su</a:t>
            </a:r>
          </a:p>
          <a:p>
            <a:r>
              <a:rPr lang="en-US" dirty="0"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Léon Van Riesen-Haupt</a:t>
            </a:r>
          </a:p>
          <a:p>
            <a:r>
              <a:rPr lang="en-US" dirty="0"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Balša Terzić</a:t>
            </a:r>
          </a:p>
          <a:p>
            <a:r>
              <a:rPr lang="en-US" dirty="0"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Jean Delayen</a:t>
            </a:r>
          </a:p>
          <a:p>
            <a:r>
              <a:rPr lang="en-US" dirty="0"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Frank Liu</a:t>
            </a:r>
          </a:p>
          <a:p>
            <a:r>
              <a:rPr lang="en-US" dirty="0"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Matt Grau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Subashini De Silva</a:t>
            </a:r>
            <a:endParaRPr lang="en-US" dirty="0"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r>
              <a:rPr lang="en-US" dirty="0"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Masha Sosonkina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4EA145-8E1C-C5E7-40D5-83DEE2B2B002}"/>
              </a:ext>
            </a:extLst>
          </p:cNvPr>
          <p:cNvSpPr txBox="1"/>
          <p:nvPr/>
        </p:nvSpPr>
        <p:spPr>
          <a:xfrm>
            <a:off x="5346181" y="1756826"/>
            <a:ext cx="192152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PNNL</a:t>
            </a:r>
          </a:p>
          <a:p>
            <a:pPr rtl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Jan Strube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(co-PI)</a:t>
            </a:r>
          </a:p>
          <a:p>
            <a:pPr rtl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Milan Jain</a:t>
            </a:r>
          </a:p>
          <a:p>
            <a:pPr rtl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Natalie Isenberg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954685-E408-7B0D-7E3F-9C655FE86180}"/>
              </a:ext>
            </a:extLst>
          </p:cNvPr>
          <p:cNvSpPr txBox="1"/>
          <p:nvPr/>
        </p:nvSpPr>
        <p:spPr>
          <a:xfrm>
            <a:off x="7262763" y="1756826"/>
            <a:ext cx="178127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LBNL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Jean-Luc Vay</a:t>
            </a:r>
          </a:p>
          <a:p>
            <a:pPr rtl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SLAC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Auralee Edelen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356951-C13D-B826-D52F-3B892E8A3F06}"/>
              </a:ext>
            </a:extLst>
          </p:cNvPr>
          <p:cNvSpPr txBox="1"/>
          <p:nvPr/>
        </p:nvSpPr>
        <p:spPr>
          <a:xfrm>
            <a:off x="2552134" y="1722336"/>
            <a:ext cx="237710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Jefferson Lab</a:t>
            </a:r>
          </a:p>
          <a:p>
            <a:pPr rtl="0">
              <a:buNone/>
            </a:pP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Todd Satogata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(co-PI)</a:t>
            </a:r>
          </a:p>
          <a:p>
            <a:pPr rtl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Zhang</a:t>
            </a:r>
          </a:p>
          <a:p>
            <a:pPr rtl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Steven Goldenberg</a:t>
            </a:r>
          </a:p>
          <a:p>
            <a:pPr rtl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Kishansingh Rajput</a:t>
            </a:r>
          </a:p>
          <a:p>
            <a:pPr rtl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Christopher Tennant</a:t>
            </a:r>
          </a:p>
          <a:p>
            <a:pPr rtl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Matthew Poelker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16C3980-7BFC-E327-B225-FEC4464716D7}"/>
              </a:ext>
            </a:extLst>
          </p:cNvPr>
          <p:cNvSpPr txBox="1"/>
          <p:nvPr/>
        </p:nvSpPr>
        <p:spPr>
          <a:xfrm>
            <a:off x="9277756" y="1756826"/>
            <a:ext cx="281077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Graduate students </a:t>
            </a: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Karen Makino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Jacob Bird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Kazi Ridwan Ahmed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Muhammad Faisal Sattar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Owen A Gerdes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Pengyu Li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Students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Tony Griffin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Kamelia Marchand Vaudrin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Jim Ryan 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8845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F6F22-B048-F1E2-CC72-E1FEEFFF4C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C3A25-C8D9-5292-FD9D-18B5EB92F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\</a:t>
            </a: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EEFED079-2E21-DDF4-BC58-F162083494C2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Background">
            <a:extLst>
              <a:ext uri="{FF2B5EF4-FFF2-40B4-BE49-F238E27FC236}">
                <a16:creationId xmlns:a16="http://schemas.microsoft.com/office/drawing/2014/main" id="{064C927B-6DAC-3AF7-E405-D2B6E920FC30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Existing and Potential Partnerships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FE8C5D-34B1-5377-C23B-308A84234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5D6DBB-B46C-1FEB-79F4-10BB1519F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Google Shape;484;p64">
            <a:extLst>
              <a:ext uri="{FF2B5EF4-FFF2-40B4-BE49-F238E27FC236}">
                <a16:creationId xmlns:a16="http://schemas.microsoft.com/office/drawing/2014/main" id="{AC75AAAD-71DB-CB3D-2369-9405EE155F62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616015" y="1811353"/>
            <a:ext cx="914400" cy="85275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485;p64">
            <a:extLst>
              <a:ext uri="{FF2B5EF4-FFF2-40B4-BE49-F238E27FC236}">
                <a16:creationId xmlns:a16="http://schemas.microsoft.com/office/drawing/2014/main" id="{CE87C7C6-D803-EACB-AD46-DB5CE4B4C260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81775" y="5225400"/>
            <a:ext cx="914400" cy="462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486;p64" title="JeffersonLab_Logo_Stacked_White-thumb.jpg">
            <a:extLst>
              <a:ext uri="{FF2B5EF4-FFF2-40B4-BE49-F238E27FC236}">
                <a16:creationId xmlns:a16="http://schemas.microsoft.com/office/drawing/2014/main" id="{7EA6D549-EB0D-9B73-B014-18D045E30D79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647399" y="2699409"/>
            <a:ext cx="914400" cy="6614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487;p64" title="berkeley_lab.png">
            <a:extLst>
              <a:ext uri="{FF2B5EF4-FFF2-40B4-BE49-F238E27FC236}">
                <a16:creationId xmlns:a16="http://schemas.microsoft.com/office/drawing/2014/main" id="{86F78BB3-3F8E-9939-2EF9-635F6A667A1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r="-1030" b="-1276"/>
          <a:stretch/>
        </p:blipFill>
        <p:spPr>
          <a:xfrm>
            <a:off x="9895345" y="2674509"/>
            <a:ext cx="914400" cy="71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488;p64" title="campus-logo.jpg">
            <a:extLst>
              <a:ext uri="{FF2B5EF4-FFF2-40B4-BE49-F238E27FC236}">
                <a16:creationId xmlns:a16="http://schemas.microsoft.com/office/drawing/2014/main" id="{5D929D67-AD60-56BA-394D-4E8CEBA809E5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l="19600" t="29111" r="19282" b="28241"/>
          <a:stretch/>
        </p:blipFill>
        <p:spPr>
          <a:xfrm>
            <a:off x="8679359" y="3700860"/>
            <a:ext cx="914401" cy="448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489;p64">
            <a:extLst>
              <a:ext uri="{FF2B5EF4-FFF2-40B4-BE49-F238E27FC236}">
                <a16:creationId xmlns:a16="http://schemas.microsoft.com/office/drawing/2014/main" id="{60357B34-ABC4-19D9-1978-C3B972DAFFB9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679350" y="4318640"/>
            <a:ext cx="914400" cy="770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490;p64" descr="Argonne National Laboratory – REMADE Institute">
            <a:extLst>
              <a:ext uri="{FF2B5EF4-FFF2-40B4-BE49-F238E27FC236}">
                <a16:creationId xmlns:a16="http://schemas.microsoft.com/office/drawing/2014/main" id="{70A57385-D3FC-B978-F3EF-CDA60E75CDF6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 l="10237" t="36800" r="13537" b="36621"/>
          <a:stretch/>
        </p:blipFill>
        <p:spPr>
          <a:xfrm>
            <a:off x="9751338" y="2007465"/>
            <a:ext cx="1119661" cy="38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491;p64">
            <a:extLst>
              <a:ext uri="{FF2B5EF4-FFF2-40B4-BE49-F238E27FC236}">
                <a16:creationId xmlns:a16="http://schemas.microsoft.com/office/drawing/2014/main" id="{A0CEFBB9-CF5F-58CB-D581-59AD79CCA240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 l="13165" t="29646" r="14053" b="29490"/>
          <a:stretch/>
        </p:blipFill>
        <p:spPr>
          <a:xfrm>
            <a:off x="9983100" y="3700853"/>
            <a:ext cx="914401" cy="288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492;p64">
            <a:extLst>
              <a:ext uri="{FF2B5EF4-FFF2-40B4-BE49-F238E27FC236}">
                <a16:creationId xmlns:a16="http://schemas.microsoft.com/office/drawing/2014/main" id="{DB836907-A1A3-E7A2-E084-6E9D27BBB70C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 r="13614"/>
          <a:stretch/>
        </p:blipFill>
        <p:spPr>
          <a:xfrm>
            <a:off x="8763387" y="5186065"/>
            <a:ext cx="914401" cy="542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493;p64">
            <a:extLst>
              <a:ext uri="{FF2B5EF4-FFF2-40B4-BE49-F238E27FC236}">
                <a16:creationId xmlns:a16="http://schemas.microsoft.com/office/drawing/2014/main" id="{8B671576-62E2-3B53-6623-7DD31BB4EC5C}"/>
              </a:ext>
            </a:extLst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9813700" y="4469114"/>
            <a:ext cx="1070150" cy="2769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2BBD9D-57A1-4E5F-275B-EF02B99F75CF}"/>
              </a:ext>
            </a:extLst>
          </p:cNvPr>
          <p:cNvSpPr txBox="1"/>
          <p:nvPr/>
        </p:nvSpPr>
        <p:spPr>
          <a:xfrm>
            <a:off x="158429" y="1775486"/>
            <a:ext cx="8322197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and national collaborations 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UCLA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SLAC National Accelerator Lab (FACET-II) 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Argonne Wakefield Accelerator (AWA) 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Liverpool, Cockcroft Institute, CLARA facility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INFN lab Frascati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Funding sources 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STaR grant ODU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CCI grant 2026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Genesis Mission DOE grants</a:t>
            </a:r>
          </a:p>
          <a:p>
            <a:pPr marL="800100" lvl="1" indent="-342900">
              <a:buFont typeface="Wingdings" pitchFamily="2" charset="2"/>
              <a:buChar char="Ø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have actively collaborated with and gained experience in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NSF, DARPA, Industry and national lab partnership, and more …</a:t>
            </a:r>
          </a:p>
        </p:txBody>
      </p:sp>
    </p:spTree>
    <p:extLst>
      <p:ext uri="{BB962C8B-B14F-4D97-AF65-F5344CB8AC3E}">
        <p14:creationId xmlns:p14="http://schemas.microsoft.com/office/powerpoint/2010/main" val="4311985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A86689-ED9D-FABF-5C3E-0BFCFBB8D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EAC29-A391-6B69-5641-D87EB7B7A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366" y="86517"/>
            <a:ext cx="10515600" cy="1325563"/>
          </a:xfrm>
        </p:spPr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">
            <a:extLst>
              <a:ext uri="{FF2B5EF4-FFF2-40B4-BE49-F238E27FC236}">
                <a16:creationId xmlns:a16="http://schemas.microsoft.com/office/drawing/2014/main" id="{0914A5EB-DE14-7309-6224-FE00B611A060}"/>
              </a:ext>
            </a:extLst>
          </p:cNvPr>
          <p:cNvSpPr/>
          <p:nvPr/>
        </p:nvSpPr>
        <p:spPr>
          <a:xfrm>
            <a:off x="-3669" y="-56196"/>
            <a:ext cx="12195671" cy="1610991"/>
          </a:xfrm>
          <a:prstGeom prst="rect">
            <a:avLst/>
          </a:prstGeom>
          <a:solidFill>
            <a:srgbClr val="2774A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algn="ctr">
              <a:defRPr sz="5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"/>
              </a:defRPr>
            </a:pP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6A9345-3001-A4F2-577E-BE0135BEC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Monika Yadav (ODU)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DD77F1-D6C8-37CB-CB25-A53BF41DE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E7794-C065-F748-8E07-E0A94BD493F3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845641-367E-FF5A-484B-D5A522C61D46}"/>
              </a:ext>
            </a:extLst>
          </p:cNvPr>
          <p:cNvSpPr txBox="1"/>
          <p:nvPr/>
        </p:nvSpPr>
        <p:spPr>
          <a:xfrm>
            <a:off x="3838222" y="3318933"/>
            <a:ext cx="29218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you! </a:t>
            </a:r>
          </a:p>
        </p:txBody>
      </p:sp>
      <p:sp>
        <p:nvSpPr>
          <p:cNvPr id="9" name="Background">
            <a:extLst>
              <a:ext uri="{FF2B5EF4-FFF2-40B4-BE49-F238E27FC236}">
                <a16:creationId xmlns:a16="http://schemas.microsoft.com/office/drawing/2014/main" id="{5161AD6E-7F58-39DF-9932-6466C8D519E6}"/>
              </a:ext>
            </a:extLst>
          </p:cNvPr>
          <p:cNvSpPr txBox="1"/>
          <p:nvPr/>
        </p:nvSpPr>
        <p:spPr>
          <a:xfrm>
            <a:off x="-3669" y="359449"/>
            <a:ext cx="1219567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numCol="1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079901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31978</TotalTime>
  <Words>2443</Words>
  <Application>Microsoft Macintosh PowerPoint</Application>
  <PresentationFormat>Widescreen</PresentationFormat>
  <Paragraphs>477</Paragraphs>
  <Slides>26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Aptos</vt:lpstr>
      <vt:lpstr>Aptos Display</vt:lpstr>
      <vt:lpstr>Arial</vt:lpstr>
      <vt:lpstr>Courier New</vt:lpstr>
      <vt:lpstr>Helvetica Neue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\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Monika Yadav</dc:creator>
  <cp:lastModifiedBy>Yadav, Monika</cp:lastModifiedBy>
  <cp:revision>1246</cp:revision>
  <dcterms:created xsi:type="dcterms:W3CDTF">2025-03-05T21:35:00Z</dcterms:created>
  <dcterms:modified xsi:type="dcterms:W3CDTF">2026-09-03T05:38:52Z</dcterms:modified>
</cp:coreProperties>
</file>