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3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6858000" cx="12192000"/>
  <p:notesSz cx="6858000" cy="9144000"/>
  <p:embeddedFontLst>
    <p:embeddedFont>
      <p:font typeface="Old Standard TT"/>
      <p:regular r:id="rId20"/>
      <p:bold r:id="rId21"/>
      <p:italic r:id="rId22"/>
    </p:embeddedFont>
    <p:embeddedFont>
      <p:font typeface="Gill Sans"/>
      <p:regular r:id="rId23"/>
      <p:bold r:id="rId24"/>
    </p:embeddedFont>
    <p:embeddedFont>
      <p:font typeface="Century Gothic"/>
      <p:regular r:id="rId25"/>
      <p:bold r:id="rId26"/>
      <p:italic r:id="rId27"/>
      <p:boldItalic r:id="rId2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OldStandardTT-regular.fntdata"/><Relationship Id="rId22" Type="http://schemas.openxmlformats.org/officeDocument/2006/relationships/font" Target="fonts/OldStandardTT-italic.fntdata"/><Relationship Id="rId21" Type="http://schemas.openxmlformats.org/officeDocument/2006/relationships/font" Target="fonts/OldStandardTT-bold.fntdata"/><Relationship Id="rId24" Type="http://schemas.openxmlformats.org/officeDocument/2006/relationships/font" Target="fonts/GillSans-bold.fntdata"/><Relationship Id="rId23" Type="http://schemas.openxmlformats.org/officeDocument/2006/relationships/font" Target="fonts/GillSans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CenturyGothic-bold.fntdata"/><Relationship Id="rId25" Type="http://schemas.openxmlformats.org/officeDocument/2006/relationships/font" Target="fonts/CenturyGothic-regular.fntdata"/><Relationship Id="rId28" Type="http://schemas.openxmlformats.org/officeDocument/2006/relationships/font" Target="fonts/CenturyGothic-boldItalic.fntdata"/><Relationship Id="rId27" Type="http://schemas.openxmlformats.org/officeDocument/2006/relationships/font" Target="fonts/CenturyGothic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7" name="Google Shape;47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" name="Google Shape;48;p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3f9f5b762bd_1_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3f9f5b762bd_1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g3f9f5b762bd_1_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3f9f5b762bd_1_2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3f9f5b762bd_1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g3f9f5b762bd_1_2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3f9f5b762bd_1_2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3f9f5b762bd_1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g3f9f5b762bd_1_2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f9f5b762bd_1_3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3f9f5b762bd_1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g3f9f5b762bd_1_3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f9f5b762bd_1_5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3f9f5b762bd_1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g3f9f5b762bd_1_5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3f9f5b762bd_1_6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3f9f5b762bd_1_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g3f9f5b762bd_1_6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f9f5b762bd_1_7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3f9f5b762bd_1_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g3f9f5b762bd_1_7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3f9f5b762bd_1_8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3f9f5b762bd_1_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g3f9f5b762bd_1_8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3f9f5b762bd_1_9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3f9f5b762bd_1_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g3f9f5b762bd_1_9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3f9f5b762bd_1_10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3f9f5b762bd_1_1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g3f9f5b762bd_1_105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3f9f5b762bd_1_13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3f9f5b762bd_1_1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Prediction</a:t>
            </a:r>
            <a:r>
              <a:rPr lang="en-US"/>
              <a:t> is not autoregressive. Transformer gets the true, previous n measurements each time, not its previous predictions</a:t>
            </a:r>
            <a:endParaRPr/>
          </a:p>
        </p:txBody>
      </p:sp>
      <p:sp>
        <p:nvSpPr>
          <p:cNvPr id="161" name="Google Shape;161;g3f9f5b762bd_1_134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f9f5b762bd_1_12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f9f5b762bd_1_1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g3f9f5b762bd_1_123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idx="10" type="dt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1" type="ftr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2"/>
          <p:cNvSpPr txBox="1"/>
          <p:nvPr>
            <p:ph idx="12" type="sldNum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9" name="Google Shape;19;p2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/>
          <p:nvPr>
            <p:ph idx="2" type="pic"/>
          </p:nvPr>
        </p:nvSpPr>
        <p:spPr>
          <a:xfrm>
            <a:off x="6299200" y="1600200"/>
            <a:ext cx="5283200" cy="441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IVNC_2019">
  <p:cSld name="1_IVNC_2019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type="title"/>
          </p:nvPr>
        </p:nvSpPr>
        <p:spPr>
          <a:xfrm>
            <a:off x="304800" y="76200"/>
            <a:ext cx="115824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ill Sans"/>
              <a:buNone/>
              <a:defRPr b="1" i="0" sz="2800"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" type="body"/>
          </p:nvPr>
        </p:nvSpPr>
        <p:spPr>
          <a:xfrm>
            <a:off x="304800" y="914400"/>
            <a:ext cx="11582400" cy="533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8300" lvl="0" marL="457200" algn="l">
              <a:spcBef>
                <a:spcPts val="0"/>
              </a:spcBef>
              <a:spcAft>
                <a:spcPts val="0"/>
              </a:spcAft>
              <a:buClr>
                <a:srgbClr val="025BA8"/>
              </a:buClr>
              <a:buSzPts val="2200"/>
              <a:buChar char="•"/>
              <a:defRPr b="0" i="0" sz="2200">
                <a:solidFill>
                  <a:srgbClr val="025BA8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-342900" lvl="1" marL="9144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i="0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-330200" lvl="2" marL="13716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i="0" sz="16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-317500" lvl="3" marL="18288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-304800" lvl="4" marL="22860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b="0" i="0" sz="12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-342900" lvl="5" marL="27432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"/>
          <p:cNvSpPr/>
          <p:nvPr/>
        </p:nvSpPr>
        <p:spPr>
          <a:xfrm>
            <a:off x="0" y="6400800"/>
            <a:ext cx="12192000" cy="457201"/>
          </a:xfrm>
          <a:prstGeom prst="rect">
            <a:avLst/>
          </a:prstGeom>
          <a:solidFill>
            <a:srgbClr val="4484C5">
              <a:alpha val="23922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 picture containing clock, drawing&#10;&#10;Description automatically generated" id="25" name="Google Shape;25;p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304800" y="6477000"/>
            <a:ext cx="1682126" cy="2855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IVNC_2019">
  <p:cSld name="3_IVNC_2019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/>
          <p:nvPr>
            <p:ph type="title"/>
          </p:nvPr>
        </p:nvSpPr>
        <p:spPr>
          <a:xfrm>
            <a:off x="304800" y="76200"/>
            <a:ext cx="115824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ill Sans"/>
              <a:buNone/>
              <a:defRPr b="1" i="0" sz="2800"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" type="body"/>
          </p:nvPr>
        </p:nvSpPr>
        <p:spPr>
          <a:xfrm>
            <a:off x="304800" y="914400"/>
            <a:ext cx="115824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8300" lvl="0" marL="457200" algn="l">
              <a:spcBef>
                <a:spcPts val="0"/>
              </a:spcBef>
              <a:spcAft>
                <a:spcPts val="0"/>
              </a:spcAft>
              <a:buClr>
                <a:srgbClr val="025BA8"/>
              </a:buClr>
              <a:buSzPts val="2200"/>
              <a:buChar char="•"/>
              <a:defRPr b="0" i="0" sz="2200">
                <a:solidFill>
                  <a:srgbClr val="025BA8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-342900" lvl="1" marL="9144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i="0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-330200" lvl="2" marL="13716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i="0" sz="16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-317500" lvl="3" marL="18288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-304800" lvl="4" marL="22860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b="0" i="0" sz="12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-342900" lvl="5" marL="27432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9" name="Google Shape;29;p4"/>
          <p:cNvSpPr/>
          <p:nvPr/>
        </p:nvSpPr>
        <p:spPr>
          <a:xfrm>
            <a:off x="0" y="6484958"/>
            <a:ext cx="12192000" cy="373043"/>
          </a:xfrm>
          <a:prstGeom prst="rect">
            <a:avLst/>
          </a:prstGeom>
          <a:solidFill>
            <a:srgbClr val="4484C5">
              <a:alpha val="23922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30;p4"/>
          <p:cNvSpPr/>
          <p:nvPr>
            <p:ph idx="2" type="pic"/>
          </p:nvPr>
        </p:nvSpPr>
        <p:spPr>
          <a:xfrm>
            <a:off x="304800" y="2743200"/>
            <a:ext cx="11582400" cy="342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pic>
        <p:nvPicPr>
          <p:cNvPr descr="A picture containing clock, drawing&#10;&#10;Description automatically generated" id="31" name="Google Shape;31;p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304800" y="6526367"/>
            <a:ext cx="1682126" cy="2855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_IVNC_2019">
  <p:cSld name="4_IVNC_2019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/>
          <p:nvPr>
            <p:ph type="title"/>
          </p:nvPr>
        </p:nvSpPr>
        <p:spPr>
          <a:xfrm>
            <a:off x="304800" y="76200"/>
            <a:ext cx="115824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ill Sans"/>
              <a:buNone/>
              <a:defRPr b="1" i="0" sz="2800"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" type="body"/>
          </p:nvPr>
        </p:nvSpPr>
        <p:spPr>
          <a:xfrm>
            <a:off x="304800" y="914400"/>
            <a:ext cx="115824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8300" lvl="0" marL="457200" algn="l">
              <a:spcBef>
                <a:spcPts val="0"/>
              </a:spcBef>
              <a:spcAft>
                <a:spcPts val="0"/>
              </a:spcAft>
              <a:buClr>
                <a:srgbClr val="005CA5"/>
              </a:buClr>
              <a:buSzPts val="2200"/>
              <a:buChar char="•"/>
              <a:defRPr b="0" i="0" sz="2200">
                <a:solidFill>
                  <a:srgbClr val="005CA5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-342900" lvl="1" marL="9144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i="0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-330200" lvl="2" marL="13716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i="0" sz="16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-317500" lvl="3" marL="18288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-304800" lvl="4" marL="22860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b="0" i="0" sz="12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-342900" lvl="5" marL="27432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5" name="Google Shape;35;p5"/>
          <p:cNvSpPr/>
          <p:nvPr/>
        </p:nvSpPr>
        <p:spPr>
          <a:xfrm>
            <a:off x="0" y="6484958"/>
            <a:ext cx="12192000" cy="373043"/>
          </a:xfrm>
          <a:prstGeom prst="rect">
            <a:avLst/>
          </a:prstGeom>
          <a:solidFill>
            <a:srgbClr val="4484C5">
              <a:alpha val="23922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5"/>
          <p:cNvSpPr/>
          <p:nvPr>
            <p:ph idx="2" type="pic"/>
          </p:nvPr>
        </p:nvSpPr>
        <p:spPr>
          <a:xfrm>
            <a:off x="304800" y="2743200"/>
            <a:ext cx="5689600" cy="350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7" name="Google Shape;37;p5"/>
          <p:cNvSpPr/>
          <p:nvPr>
            <p:ph idx="3" type="pic"/>
          </p:nvPr>
        </p:nvSpPr>
        <p:spPr>
          <a:xfrm>
            <a:off x="6197600" y="2743200"/>
            <a:ext cx="5689600" cy="350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pic>
        <p:nvPicPr>
          <p:cNvPr descr="A picture containing clock, drawing&#10;&#10;Description automatically generated" id="38" name="Google Shape;38;p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304800" y="6526367"/>
            <a:ext cx="1682126" cy="2855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_IVNC_2019">
  <p:cSld name="2_IVNC_2019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6"/>
          <p:cNvSpPr txBox="1"/>
          <p:nvPr>
            <p:ph type="title"/>
          </p:nvPr>
        </p:nvSpPr>
        <p:spPr>
          <a:xfrm>
            <a:off x="304800" y="76200"/>
            <a:ext cx="115824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ill Sans"/>
              <a:buNone/>
              <a:defRPr b="1" i="0" sz="2800"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6"/>
          <p:cNvSpPr txBox="1"/>
          <p:nvPr>
            <p:ph idx="1" type="body"/>
          </p:nvPr>
        </p:nvSpPr>
        <p:spPr>
          <a:xfrm>
            <a:off x="304800" y="914400"/>
            <a:ext cx="5689600" cy="533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8300" lvl="0" marL="457200" algn="l">
              <a:spcBef>
                <a:spcPts val="0"/>
              </a:spcBef>
              <a:spcAft>
                <a:spcPts val="0"/>
              </a:spcAft>
              <a:buClr>
                <a:srgbClr val="025BA8"/>
              </a:buClr>
              <a:buSzPts val="2200"/>
              <a:buChar char="•"/>
              <a:defRPr b="0" i="0" sz="2200">
                <a:solidFill>
                  <a:srgbClr val="025BA8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-342900" lvl="1" marL="9144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i="0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-330200" lvl="2" marL="13716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i="0" sz="16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-317500" lvl="3" marL="18288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-304800" lvl="4" marL="22860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b="0" i="0" sz="12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-342900" lvl="5" marL="27432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6"/>
          <p:cNvSpPr/>
          <p:nvPr/>
        </p:nvSpPr>
        <p:spPr>
          <a:xfrm>
            <a:off x="0" y="6484958"/>
            <a:ext cx="12192000" cy="373043"/>
          </a:xfrm>
          <a:prstGeom prst="rect">
            <a:avLst/>
          </a:prstGeom>
          <a:solidFill>
            <a:srgbClr val="4484C5">
              <a:alpha val="23922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6"/>
          <p:cNvSpPr/>
          <p:nvPr>
            <p:ph idx="2" type="pic"/>
          </p:nvPr>
        </p:nvSpPr>
        <p:spPr>
          <a:xfrm>
            <a:off x="6197600" y="914400"/>
            <a:ext cx="5689600" cy="533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pic>
        <p:nvPicPr>
          <p:cNvPr descr="A picture containing clock, drawing&#10;&#10;Description automatically generated" id="44" name="Google Shape;44;p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304800" y="6526367"/>
            <a:ext cx="1682126" cy="2855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8.png"/><Relationship Id="rId4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png"/><Relationship Id="rId4" Type="http://schemas.openxmlformats.org/officeDocument/2006/relationships/image" Target="../media/image2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6.png"/><Relationship Id="rId4" Type="http://schemas.openxmlformats.org/officeDocument/2006/relationships/image" Target="../media/image2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png"/><Relationship Id="rId4" Type="http://schemas.openxmlformats.org/officeDocument/2006/relationships/image" Target="../media/image2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4.png"/><Relationship Id="rId4" Type="http://schemas.openxmlformats.org/officeDocument/2006/relationships/image" Target="../media/image12.png"/><Relationship Id="rId5" Type="http://schemas.openxmlformats.org/officeDocument/2006/relationships/image" Target="../media/image25.png"/><Relationship Id="rId6" Type="http://schemas.openxmlformats.org/officeDocument/2006/relationships/image" Target="../media/image13.png"/><Relationship Id="rId7" Type="http://schemas.openxmlformats.org/officeDocument/2006/relationships/image" Target="../media/image2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5.png"/><Relationship Id="rId4" Type="http://schemas.openxmlformats.org/officeDocument/2006/relationships/image" Target="../media/image24.png"/><Relationship Id="rId5" Type="http://schemas.openxmlformats.org/officeDocument/2006/relationships/image" Target="../media/image17.png"/><Relationship Id="rId6" Type="http://schemas.openxmlformats.org/officeDocument/2006/relationships/image" Target="../media/image19.png"/><Relationship Id="rId7" Type="http://schemas.openxmlformats.org/officeDocument/2006/relationships/image" Target="../media/image30.png"/><Relationship Id="rId8" Type="http://schemas.openxmlformats.org/officeDocument/2006/relationships/image" Target="../media/image26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ill Sans"/>
              <a:buNone/>
            </a:pPr>
            <a:r>
              <a:rPr b="1" lang="en-US" sz="2800">
                <a:latin typeface="Gill Sans"/>
                <a:ea typeface="Gill Sans"/>
                <a:cs typeface="Gill Sans"/>
                <a:sym typeface="Gill Sans"/>
              </a:rPr>
              <a:t>Machine Learning Approaches to Improved Ion Profile Monitor Measurements</a:t>
            </a:r>
            <a:endParaRPr b="1" sz="2800"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ill Sans"/>
              <a:buNone/>
            </a:pPr>
            <a:r>
              <a:t/>
            </a:r>
            <a:endParaRPr b="1" sz="2800"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ill Sans"/>
              <a:buNone/>
            </a:pPr>
            <a:r>
              <a:rPr b="1" lang="en-US" sz="2100">
                <a:latin typeface="Gill Sans"/>
                <a:ea typeface="Gill Sans"/>
                <a:cs typeface="Gill Sans"/>
                <a:sym typeface="Gill Sans"/>
              </a:rPr>
              <a:t>Chris Hall</a:t>
            </a:r>
            <a:endParaRPr b="1" sz="2100"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51" name="Google Shape;51;p7"/>
          <p:cNvSpPr/>
          <p:nvPr/>
        </p:nvSpPr>
        <p:spPr>
          <a:xfrm>
            <a:off x="4165359" y="6325393"/>
            <a:ext cx="3556481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Boulder, Colorado USA | radiasoft.net </a:t>
            </a:r>
            <a:endParaRPr/>
          </a:p>
        </p:txBody>
      </p:sp>
      <p:pic>
        <p:nvPicPr>
          <p:cNvPr id="52" name="Google Shape;52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8599" y="6271700"/>
            <a:ext cx="2133600" cy="415164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Google Shape;53;p7"/>
          <p:cNvSpPr txBox="1"/>
          <p:nvPr>
            <p:ph idx="12" type="sldNum"/>
          </p:nvPr>
        </p:nvSpPr>
        <p:spPr>
          <a:xfrm>
            <a:off x="8737600" y="6356351"/>
            <a:ext cx="28449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descr="A close up of a sign&#10;&#10;Description automatically generated" id="54" name="Google Shape;54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791700" y="6277488"/>
            <a:ext cx="2133601" cy="355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8"/>
          <p:cNvSpPr txBox="1"/>
          <p:nvPr/>
        </p:nvSpPr>
        <p:spPr>
          <a:xfrm>
            <a:off x="325325" y="789950"/>
            <a:ext cx="4647900" cy="503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Non-destructive measurement of transverse bunch size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Operation: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Passing beam (going into page) ionizes background gas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latin typeface="Gill Sans"/>
                <a:ea typeface="Gill Sans"/>
                <a:cs typeface="Gill Sans"/>
                <a:sym typeface="Gill Sans"/>
              </a:rPr>
              <a:t>l</a:t>
            </a: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ons are collected, their profile provides information on the beam distribution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Space charge from the bunch </a:t>
            </a:r>
            <a:r>
              <a:rPr lang="en-US" sz="1800">
                <a:latin typeface="Gill Sans"/>
                <a:ea typeface="Gill Sans"/>
                <a:cs typeface="Gill Sans"/>
                <a:sym typeface="Gill Sans"/>
              </a:rPr>
              <a:t>will</a:t>
            </a: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 spread the observed </a:t>
            </a:r>
            <a:r>
              <a:rPr lang="en-US" sz="1800">
                <a:latin typeface="Gill Sans"/>
                <a:ea typeface="Gill Sans"/>
                <a:cs typeface="Gill Sans"/>
                <a:sym typeface="Gill Sans"/>
              </a:rPr>
              <a:t>profile</a:t>
            </a: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 out relative to the true distribution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If the Twiss β and dispersion are known at the </a:t>
            </a:r>
            <a:r>
              <a:rPr lang="en-US" sz="1800">
                <a:latin typeface="Gill Sans"/>
                <a:ea typeface="Gill Sans"/>
                <a:cs typeface="Gill Sans"/>
                <a:sym typeface="Gill Sans"/>
              </a:rPr>
              <a:t>l</a:t>
            </a: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PM then emittance can be calculated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61" name="Google Shape;61;p8"/>
          <p:cNvSpPr txBox="1"/>
          <p:nvPr/>
        </p:nvSpPr>
        <p:spPr>
          <a:xfrm>
            <a:off x="0" y="0"/>
            <a:ext cx="8520600" cy="61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Ion Profile Monitors</a:t>
            </a:r>
            <a:endParaRPr sz="30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62" name="Google Shape;62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79475" y="331400"/>
            <a:ext cx="4449601" cy="5349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9"/>
          <p:cNvSpPr txBox="1"/>
          <p:nvPr/>
        </p:nvSpPr>
        <p:spPr>
          <a:xfrm>
            <a:off x="0" y="0"/>
            <a:ext cx="8520600" cy="61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Why look at applying ML to IPMs?</a:t>
            </a:r>
            <a:endParaRPr sz="30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69" name="Google Shape;69;p9"/>
          <p:cNvSpPr txBox="1"/>
          <p:nvPr/>
        </p:nvSpPr>
        <p:spPr>
          <a:xfrm>
            <a:off x="64575" y="800900"/>
            <a:ext cx="4950000" cy="4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Ion IPM are the main emittance measurement tool in the AGS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Electron gathering IPMs are also present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Measurements less sensitive to intensity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Faster collection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latin typeface="Gill Sans"/>
                <a:ea typeface="Gill Sans"/>
                <a:cs typeface="Gill Sans"/>
                <a:sym typeface="Gill Sans"/>
              </a:rPr>
              <a:t>Operation has been very limited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More generally: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Test ML-based approaches to correct for intrinsic aberrations, signal noise, and random errors</a:t>
            </a:r>
            <a:endParaRPr sz="1800"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Want to improve both measurement accuracy and reliability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70" name="Google Shape;70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27125" y="298400"/>
            <a:ext cx="3689375" cy="5508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0"/>
          <p:cNvSpPr txBox="1"/>
          <p:nvPr/>
        </p:nvSpPr>
        <p:spPr>
          <a:xfrm>
            <a:off x="0" y="0"/>
            <a:ext cx="8520600" cy="61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IPM Simulations</a:t>
            </a:r>
            <a:endParaRPr sz="30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77" name="Google Shape;77;p10"/>
          <p:cNvSpPr txBox="1"/>
          <p:nvPr/>
        </p:nvSpPr>
        <p:spPr>
          <a:xfrm>
            <a:off x="121050" y="613850"/>
            <a:ext cx="5398800" cy="357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Built using the code Warp, a multi-species, three-dimensional particle-in-cell (PIC) application specializing in the simulation of intense beams of charged particles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Provides: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Field solve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Embedded boundaries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Electric field of the collector assembly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Accurate particle scraping on collector wires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Monte Carlo ionization models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78" name="Google Shape;78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050" y="4223375"/>
            <a:ext cx="6835576" cy="2118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714625" y="342675"/>
            <a:ext cx="4307150" cy="5742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1"/>
          <p:cNvSpPr txBox="1"/>
          <p:nvPr/>
        </p:nvSpPr>
        <p:spPr>
          <a:xfrm>
            <a:off x="0" y="0"/>
            <a:ext cx="4959900" cy="61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Training a R</a:t>
            </a:r>
            <a:r>
              <a:rPr lang="en-US" sz="3000">
                <a:latin typeface="Gill Sans"/>
                <a:ea typeface="Gill Sans"/>
                <a:cs typeface="Gill Sans"/>
                <a:sym typeface="Gill Sans"/>
              </a:rPr>
              <a:t>egressor </a:t>
            </a:r>
            <a:r>
              <a:rPr lang="en-US" sz="30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Model from Simulations</a:t>
            </a:r>
            <a:endParaRPr sz="30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86" name="Google Shape;86;p11"/>
          <p:cNvSpPr txBox="1"/>
          <p:nvPr/>
        </p:nvSpPr>
        <p:spPr>
          <a:xfrm>
            <a:off x="49400" y="1863464"/>
            <a:ext cx="5476200" cy="405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Training data generation:</a:t>
            </a:r>
            <a:endParaRPr sz="17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36550" lvl="0" marL="45720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Gill Sans"/>
              <a:buChar char="-"/>
            </a:pPr>
            <a:r>
              <a:rPr lang="en-US" sz="17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Simulation dataset with Latin hypercube sampling of:</a:t>
            </a:r>
            <a:endParaRPr sz="17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3655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Gill Sans"/>
              <a:buChar char="-"/>
            </a:pPr>
            <a:r>
              <a:rPr lang="en-US" sz="17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Beam size (x &amp; y)</a:t>
            </a:r>
            <a:endParaRPr sz="17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3655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Gill Sans"/>
              <a:buChar char="-"/>
            </a:pPr>
            <a:r>
              <a:rPr lang="en-US" sz="17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Number of protons in bunch</a:t>
            </a:r>
            <a:endParaRPr sz="17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3655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Gill Sans"/>
              <a:buChar char="-"/>
            </a:pPr>
            <a:r>
              <a:rPr lang="en-US" sz="17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Bunch length</a:t>
            </a:r>
            <a:endParaRPr sz="17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365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Gill Sans"/>
              <a:buChar char="-"/>
            </a:pPr>
            <a:r>
              <a:rPr lang="en-US" sz="17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Fixed values for:</a:t>
            </a:r>
            <a:endParaRPr sz="17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3655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Gill Sans"/>
              <a:buChar char="-"/>
            </a:pPr>
            <a:r>
              <a:rPr lang="en-US" sz="17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Collection species: N2</a:t>
            </a:r>
            <a:endParaRPr sz="17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3655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Gill Sans"/>
              <a:buChar char="-"/>
            </a:pPr>
            <a:r>
              <a:rPr lang="en-US" sz="17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Circulating beam energy: 10 GeV</a:t>
            </a:r>
            <a:endParaRPr sz="17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3655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Gill Sans"/>
              <a:buChar char="-"/>
            </a:pPr>
            <a:r>
              <a:rPr lang="en-US" sz="17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Bunch spacing: 200 ns</a:t>
            </a:r>
            <a:endParaRPr sz="17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365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Gill Sans"/>
              <a:buChar char="-"/>
            </a:pPr>
            <a:r>
              <a:rPr lang="en-US" sz="17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For each parameterization of the beam run scan over</a:t>
            </a:r>
            <a:endParaRPr sz="17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3655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Gill Sans"/>
              <a:buChar char="-"/>
            </a:pPr>
            <a:r>
              <a:rPr lang="en-US" sz="17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Collector voltage</a:t>
            </a:r>
            <a:endParaRPr sz="17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36550" lvl="1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Gill Sans"/>
              <a:buChar char="-"/>
            </a:pPr>
            <a:r>
              <a:rPr lang="en-US" sz="17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Vertical offset of bunch centroid from collector</a:t>
            </a:r>
            <a:endParaRPr sz="17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365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Gill Sans"/>
              <a:buChar char="-"/>
            </a:pPr>
            <a:r>
              <a:rPr lang="en-US" sz="17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Train models to predict true beam size from scan – without direct knowledge of other beam parameters</a:t>
            </a:r>
            <a:endParaRPr sz="17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grpSp>
        <p:nvGrpSpPr>
          <p:cNvPr id="87" name="Google Shape;87;p11"/>
          <p:cNvGrpSpPr/>
          <p:nvPr/>
        </p:nvGrpSpPr>
        <p:grpSpPr>
          <a:xfrm>
            <a:off x="8626950" y="761988"/>
            <a:ext cx="3565050" cy="4775225"/>
            <a:chOff x="5292600" y="105275"/>
            <a:chExt cx="3565050" cy="4775225"/>
          </a:xfrm>
        </p:grpSpPr>
        <p:pic>
          <p:nvPicPr>
            <p:cNvPr id="88" name="Google Shape;88;p1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5292600" y="105275"/>
              <a:ext cx="3565050" cy="4775225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89" name="Google Shape;89;p11"/>
            <p:cNvCxnSpPr/>
            <p:nvPr/>
          </p:nvCxnSpPr>
          <p:spPr>
            <a:xfrm flipH="1">
              <a:off x="7424150" y="1919950"/>
              <a:ext cx="21300" cy="861600"/>
            </a:xfrm>
            <a:prstGeom prst="straightConnector1">
              <a:avLst/>
            </a:prstGeom>
            <a:noFill/>
            <a:ln cap="flat" cmpd="sng" w="38100">
              <a:solidFill>
                <a:srgbClr val="00695C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</p:grpSp>
      <p:sp>
        <p:nvSpPr>
          <p:cNvPr id="90" name="Google Shape;90;p11"/>
          <p:cNvSpPr txBox="1"/>
          <p:nvPr/>
        </p:nvSpPr>
        <p:spPr>
          <a:xfrm>
            <a:off x="504900" y="1049600"/>
            <a:ext cx="43209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Provides a means to quickly determine true beam parameters even with noisy/imperfect measurements</a:t>
            </a:r>
            <a:endParaRPr b="1" sz="16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91" name="Google Shape;91;p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62475" y="1473475"/>
            <a:ext cx="3500725" cy="3454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2"/>
          <p:cNvSpPr txBox="1"/>
          <p:nvPr/>
        </p:nvSpPr>
        <p:spPr>
          <a:xfrm>
            <a:off x="0" y="0"/>
            <a:ext cx="8520600" cy="61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Measurement types</a:t>
            </a:r>
            <a:endParaRPr sz="30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98" name="Google Shape;98;p12"/>
          <p:cNvSpPr txBox="1"/>
          <p:nvPr/>
        </p:nvSpPr>
        <p:spPr>
          <a:xfrm>
            <a:off x="110600" y="725650"/>
            <a:ext cx="4719000" cy="560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Three different model types are trained, distinguished by the type of scan data they take in:</a:t>
            </a:r>
            <a:endParaRPr b="1"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Old Standard TT"/>
              <a:buChar char="-"/>
            </a:pPr>
            <a:r>
              <a:rPr b="1"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Voltage-fit</a:t>
            </a: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: A 4th order polynomial is fit to a voltage scan of 12 points. The polynomial coefficients are used as inputs to the regressor. 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Old Standard TT"/>
              <a:buChar char="-"/>
            </a:pPr>
            <a:r>
              <a:rPr b="1"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Surface-fit</a:t>
            </a: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: A 4th order polynomial surface is fit to the scan data. The polynomial coefficients are used as inputs to the regressor. 	 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Old Standard TT"/>
              <a:buChar char="-"/>
            </a:pPr>
            <a:r>
              <a:rPr b="1"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Point-by-point</a:t>
            </a: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: The regressor models are trained using the individual data points from the scan, plus intensity. Should have insufficient information to uniquely determine beam parameters, intended as a reference case.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99" name="Google Shape;99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62802" y="186525"/>
            <a:ext cx="2980315" cy="29407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09675" y="3336475"/>
            <a:ext cx="3486573" cy="2630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3"/>
          <p:cNvSpPr txBox="1"/>
          <p:nvPr/>
        </p:nvSpPr>
        <p:spPr>
          <a:xfrm>
            <a:off x="0" y="0"/>
            <a:ext cx="8520600" cy="61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Model Performance</a:t>
            </a:r>
            <a:endParaRPr sz="30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07" name="Google Shape;107;p13"/>
          <p:cNvSpPr txBox="1"/>
          <p:nvPr/>
        </p:nvSpPr>
        <p:spPr>
          <a:xfrm>
            <a:off x="106925" y="1065750"/>
            <a:ext cx="3999900" cy="484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Compares 3 model methods for each measurement approach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“Gaussian noise” case adds in random errors to the measured beam size sampled from a Gaussian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GP is always the clear best performer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Using the surface-fit offers some benefit, over voltage-fit, for noisy measurements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Slightly more involved, need to displace the beam systematically to alter trajectory through IPM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108" name="Google Shape;108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96900" y="357300"/>
            <a:ext cx="5092901" cy="55558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4"/>
          <p:cNvSpPr txBox="1"/>
          <p:nvPr/>
        </p:nvSpPr>
        <p:spPr>
          <a:xfrm>
            <a:off x="0" y="0"/>
            <a:ext cx="8520600" cy="61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Signal Denoising</a:t>
            </a:r>
            <a:endParaRPr sz="30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15" name="Google Shape;115;p14"/>
          <p:cNvSpPr txBox="1"/>
          <p:nvPr/>
        </p:nvSpPr>
        <p:spPr>
          <a:xfrm>
            <a:off x="207050" y="3891825"/>
            <a:ext cx="4873800" cy="192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Variational autoencoders can be very effective at removing random noise while preserving the main signal*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A VAE is trained to reproduce input profiles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1D convolutional networks used for the encoder and decoder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16" name="Google Shape;116;p14"/>
          <p:cNvSpPr txBox="1"/>
          <p:nvPr/>
        </p:nvSpPr>
        <p:spPr>
          <a:xfrm>
            <a:off x="8984925" y="5768250"/>
            <a:ext cx="3000000" cy="51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rgbClr val="222222"/>
                </a:solidFill>
              </a:rPr>
              <a:t>*Henderson, M., et al. </a:t>
            </a:r>
            <a:r>
              <a:rPr i="1" lang="en-US" sz="1000">
                <a:solidFill>
                  <a:srgbClr val="222222"/>
                </a:solidFill>
              </a:rPr>
              <a:t>Journal of Instrumentation</a:t>
            </a:r>
            <a:r>
              <a:rPr lang="en-US" sz="1000">
                <a:solidFill>
                  <a:srgbClr val="222222"/>
                </a:solidFill>
              </a:rPr>
              <a:t> 19.11 (2024): P11015.</a:t>
            </a:r>
            <a:endParaRPr sz="1000">
              <a:solidFill>
                <a:srgbClr val="222222"/>
              </a:solidFill>
            </a:endParaRPr>
          </a:p>
        </p:txBody>
      </p:sp>
      <p:pic>
        <p:nvPicPr>
          <p:cNvPr id="117" name="Google Shape;117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92200" y="680500"/>
            <a:ext cx="9207599" cy="2928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47550" y="4215413"/>
            <a:ext cx="3525574" cy="127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5"/>
          <p:cNvSpPr txBox="1"/>
          <p:nvPr/>
        </p:nvSpPr>
        <p:spPr>
          <a:xfrm>
            <a:off x="0" y="0"/>
            <a:ext cx="8520600" cy="61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Denoising VAEs</a:t>
            </a:r>
            <a:endParaRPr sz="30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25" name="Google Shape;125;p15"/>
          <p:cNvSpPr txBox="1"/>
          <p:nvPr/>
        </p:nvSpPr>
        <p:spPr>
          <a:xfrm>
            <a:off x="234050" y="4584225"/>
            <a:ext cx="5625600" cy="149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Denoising enables the fitting routine to converge in cases that previously failed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However, VAE is prone to hallucinating signals from pure-noise profiles. Motivates the use of classifiers to remove bad signals ahead of denoising.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126" name="Google Shape;126;p15"/>
          <p:cNvPicPr preferRelativeResize="0"/>
          <p:nvPr/>
        </p:nvPicPr>
        <p:blipFill rotWithShape="1">
          <a:blip r:embed="rId3">
            <a:alphaModFix/>
          </a:blip>
          <a:srcRect b="0" l="0" r="882" t="0"/>
          <a:stretch/>
        </p:blipFill>
        <p:spPr>
          <a:xfrm>
            <a:off x="581920" y="899750"/>
            <a:ext cx="6319301" cy="313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26010" y="899750"/>
            <a:ext cx="2516203" cy="313682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8" name="Google Shape;128;p15"/>
          <p:cNvCxnSpPr/>
          <p:nvPr/>
        </p:nvCxnSpPr>
        <p:spPr>
          <a:xfrm>
            <a:off x="7153695" y="861813"/>
            <a:ext cx="0" cy="3212700"/>
          </a:xfrm>
          <a:prstGeom prst="straightConnector1">
            <a:avLst/>
          </a:prstGeom>
          <a:noFill/>
          <a:ln cap="flat" cmpd="sng" w="76200">
            <a:solidFill>
              <a:srgbClr val="00695C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6"/>
          <p:cNvSpPr txBox="1"/>
          <p:nvPr/>
        </p:nvSpPr>
        <p:spPr>
          <a:xfrm>
            <a:off x="0" y="0"/>
            <a:ext cx="8520600" cy="61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Unsupervised Anomaly Detection</a:t>
            </a:r>
            <a:endParaRPr sz="30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35" name="Google Shape;135;p16"/>
          <p:cNvSpPr txBox="1"/>
          <p:nvPr/>
        </p:nvSpPr>
        <p:spPr>
          <a:xfrm>
            <a:off x="0" y="1030475"/>
            <a:ext cx="3631500" cy="478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Train a simple transformer encoder to reproduce IPM profiles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Goal is not denoising, the transformer will generally reproduce any noise in the signal, but to use the embedding 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The embedding is averaged over all input tokens and passed to an unsupervised classifier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136" name="Google Shape;13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0550" y="1225100"/>
            <a:ext cx="8749774" cy="3651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158771" y="2887773"/>
            <a:ext cx="2627104" cy="2544633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16"/>
          <p:cNvSpPr/>
          <p:nvPr/>
        </p:nvSpPr>
        <p:spPr>
          <a:xfrm rot="-5400000">
            <a:off x="8221052" y="3557687"/>
            <a:ext cx="1526100" cy="320400"/>
          </a:xfrm>
          <a:prstGeom prst="rect">
            <a:avLst/>
          </a:prstGeom>
          <a:solidFill>
            <a:srgbClr val="AF4345"/>
          </a:solidFill>
          <a:ln cap="flat" cmpd="sng" w="13625">
            <a:solidFill>
              <a:srgbClr val="00695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30575" lIns="130575" spcFirstLastPara="1" rIns="130575" wrap="square" tIns="1305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99">
                <a:solidFill>
                  <a:srgbClr val="FFFFFF"/>
                </a:solidFill>
                <a:latin typeface="Old Standard TT"/>
                <a:ea typeface="Old Standard TT"/>
                <a:cs typeface="Old Standard TT"/>
                <a:sym typeface="Old Standard TT"/>
              </a:rPr>
              <a:t>Anomalous</a:t>
            </a:r>
            <a:endParaRPr sz="1999">
              <a:solidFill>
                <a:srgbClr val="FFFFFF"/>
              </a:solidFill>
              <a:latin typeface="Old Standard TT"/>
              <a:ea typeface="Old Standard TT"/>
              <a:cs typeface="Old Standard TT"/>
              <a:sym typeface="Old Standard TT"/>
            </a:endParaRPr>
          </a:p>
        </p:txBody>
      </p:sp>
      <p:sp>
        <p:nvSpPr>
          <p:cNvPr id="139" name="Google Shape;139;p16"/>
          <p:cNvSpPr/>
          <p:nvPr/>
        </p:nvSpPr>
        <p:spPr>
          <a:xfrm rot="-5400000">
            <a:off x="8589133" y="4850950"/>
            <a:ext cx="743700" cy="299100"/>
          </a:xfrm>
          <a:prstGeom prst="rect">
            <a:avLst/>
          </a:prstGeom>
          <a:solidFill>
            <a:srgbClr val="26A69A"/>
          </a:solidFill>
          <a:ln cap="flat" cmpd="sng" w="11875">
            <a:solidFill>
              <a:srgbClr val="00695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13800" lIns="113800" spcFirstLastPara="1" rIns="113800" wrap="square" tIns="1138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43">
                <a:solidFill>
                  <a:srgbClr val="FFFFFF"/>
                </a:solidFill>
                <a:latin typeface="Old Standard TT"/>
                <a:ea typeface="Old Standard TT"/>
                <a:cs typeface="Old Standard TT"/>
                <a:sym typeface="Old Standard TT"/>
              </a:rPr>
              <a:t>Good</a:t>
            </a:r>
            <a:endParaRPr sz="1743">
              <a:solidFill>
                <a:srgbClr val="FFFFFF"/>
              </a:solidFill>
              <a:latin typeface="Old Standard TT"/>
              <a:ea typeface="Old Standard TT"/>
              <a:cs typeface="Old Standard TT"/>
              <a:sym typeface="Old Standard TT"/>
            </a:endParaRPr>
          </a:p>
        </p:txBody>
      </p:sp>
      <p:cxnSp>
        <p:nvCxnSpPr>
          <p:cNvPr id="140" name="Google Shape;140;p16"/>
          <p:cNvCxnSpPr/>
          <p:nvPr/>
        </p:nvCxnSpPr>
        <p:spPr>
          <a:xfrm>
            <a:off x="8557188" y="4124075"/>
            <a:ext cx="327900" cy="0"/>
          </a:xfrm>
          <a:prstGeom prst="straightConnector1">
            <a:avLst/>
          </a:prstGeom>
          <a:noFill/>
          <a:ln cap="flat" cmpd="sng" w="43850">
            <a:solidFill>
              <a:srgbClr val="00695C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7"/>
          <p:cNvSpPr txBox="1"/>
          <p:nvPr/>
        </p:nvSpPr>
        <p:spPr>
          <a:xfrm>
            <a:off x="0" y="0"/>
            <a:ext cx="8520600" cy="61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Unsupervised Classifier Performance</a:t>
            </a:r>
            <a:endParaRPr sz="30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47" name="Google Shape;147;p17"/>
          <p:cNvSpPr txBox="1"/>
          <p:nvPr/>
        </p:nvSpPr>
        <p:spPr>
          <a:xfrm>
            <a:off x="1150" y="1270350"/>
            <a:ext cx="3184200" cy="431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Performance is compared via spot checks, silhouette scores and clustering of points in clustering of data in a t-SNE representation.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For all 3 classifier models considered the use of the linear embedding to pre-process the signal greatly enhances classifier accuracy compared to raw IPM signals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148" name="Google Shape;148;p17" title="embedding_tsne_embedding_classifier (1)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68807" y="1067500"/>
            <a:ext cx="6857175" cy="19586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17" title="embedding_tsne_signal_classifier (1)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68807" y="3667376"/>
            <a:ext cx="6857196" cy="19586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48030" y="1139764"/>
            <a:ext cx="958083" cy="4686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366082" y="2347757"/>
            <a:ext cx="921980" cy="6784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340425" y="1743760"/>
            <a:ext cx="973295" cy="46862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3" name="Google Shape;153;p17"/>
          <p:cNvCxnSpPr>
            <a:stCxn id="150" idx="2"/>
            <a:endCxn id="152" idx="0"/>
          </p:cNvCxnSpPr>
          <p:nvPr/>
        </p:nvCxnSpPr>
        <p:spPr>
          <a:xfrm>
            <a:off x="3827072" y="1608387"/>
            <a:ext cx="0" cy="135300"/>
          </a:xfrm>
          <a:prstGeom prst="straightConnector1">
            <a:avLst/>
          </a:prstGeom>
          <a:noFill/>
          <a:ln cap="flat" cmpd="sng" w="10925">
            <a:solidFill>
              <a:srgbClr val="00695C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54" name="Google Shape;154;p17"/>
          <p:cNvCxnSpPr>
            <a:stCxn id="152" idx="2"/>
            <a:endCxn id="151" idx="0"/>
          </p:cNvCxnSpPr>
          <p:nvPr/>
        </p:nvCxnSpPr>
        <p:spPr>
          <a:xfrm>
            <a:off x="3827073" y="2212384"/>
            <a:ext cx="0" cy="135300"/>
          </a:xfrm>
          <a:prstGeom prst="straightConnector1">
            <a:avLst/>
          </a:prstGeom>
          <a:noFill/>
          <a:ln cap="flat" cmpd="sng" w="10925">
            <a:solidFill>
              <a:srgbClr val="00695C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55" name="Google Shape;155;p17"/>
          <p:cNvCxnSpPr>
            <a:stCxn id="151" idx="3"/>
          </p:cNvCxnSpPr>
          <p:nvPr/>
        </p:nvCxnSpPr>
        <p:spPr>
          <a:xfrm>
            <a:off x="4288062" y="2686976"/>
            <a:ext cx="208500" cy="0"/>
          </a:xfrm>
          <a:prstGeom prst="straightConnector1">
            <a:avLst/>
          </a:prstGeom>
          <a:noFill/>
          <a:ln cap="flat" cmpd="sng" w="10925">
            <a:solidFill>
              <a:srgbClr val="00695C"/>
            </a:solidFill>
            <a:prstDash val="solid"/>
            <a:round/>
            <a:headEnd len="med" w="med" type="none"/>
            <a:tailEnd len="med" w="med" type="triangle"/>
          </a:ln>
        </p:spPr>
      </p:cxnSp>
      <p:pic>
        <p:nvPicPr>
          <p:cNvPr id="156" name="Google Shape;156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48030" y="4412441"/>
            <a:ext cx="958083" cy="46862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7" name="Google Shape;157;p17"/>
          <p:cNvCxnSpPr>
            <a:stCxn id="156" idx="3"/>
            <a:endCxn id="149" idx="1"/>
          </p:cNvCxnSpPr>
          <p:nvPr/>
        </p:nvCxnSpPr>
        <p:spPr>
          <a:xfrm>
            <a:off x="4306113" y="4646753"/>
            <a:ext cx="162600" cy="0"/>
          </a:xfrm>
          <a:prstGeom prst="straightConnector1">
            <a:avLst/>
          </a:prstGeom>
          <a:noFill/>
          <a:ln cap="flat" cmpd="sng" w="10925">
            <a:solidFill>
              <a:srgbClr val="00695C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18" title="fig_profile_waterfall.pn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0975" y="4479900"/>
            <a:ext cx="2433849" cy="18944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4" name="Google Shape;164;p18"/>
          <p:cNvGrpSpPr/>
          <p:nvPr/>
        </p:nvGrpSpPr>
        <p:grpSpPr>
          <a:xfrm>
            <a:off x="3924383" y="729120"/>
            <a:ext cx="7794660" cy="1496901"/>
            <a:chOff x="736125" y="23641131"/>
            <a:chExt cx="14517898" cy="2788045"/>
          </a:xfrm>
        </p:grpSpPr>
        <p:pic>
          <p:nvPicPr>
            <p:cNvPr id="165" name="Google Shape;165;p18"/>
            <p:cNvPicPr preferRelativeResize="0"/>
            <p:nvPr/>
          </p:nvPicPr>
          <p:blipFill rotWithShape="1">
            <a:blip r:embed="rId4">
              <a:alphaModFix/>
            </a:blip>
            <a:srcRect b="18726" l="0" r="0" t="0"/>
            <a:stretch/>
          </p:blipFill>
          <p:spPr>
            <a:xfrm>
              <a:off x="736125" y="23686800"/>
              <a:ext cx="14517898" cy="2742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6" name="Google Shape;166;p18"/>
            <p:cNvPicPr preferRelativeResize="0"/>
            <p:nvPr/>
          </p:nvPicPr>
          <p:blipFill rotWithShape="1">
            <a:blip r:embed="rId4">
              <a:alphaModFix/>
            </a:blip>
            <a:srcRect b="0" l="87800" r="0" t="84326"/>
            <a:stretch/>
          </p:blipFill>
          <p:spPr>
            <a:xfrm>
              <a:off x="13430900" y="23641131"/>
              <a:ext cx="1771126" cy="5289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67" name="Google Shape;167;p18"/>
          <p:cNvGrpSpPr/>
          <p:nvPr/>
        </p:nvGrpSpPr>
        <p:grpSpPr>
          <a:xfrm>
            <a:off x="3610427" y="2593203"/>
            <a:ext cx="8378707" cy="1744889"/>
            <a:chOff x="1256763" y="31505650"/>
            <a:chExt cx="14929983" cy="3109210"/>
          </a:xfrm>
        </p:grpSpPr>
        <p:pic>
          <p:nvPicPr>
            <p:cNvPr id="168" name="Google Shape;168;p18" title="pred_5 (2).png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256763" y="31505650"/>
              <a:ext cx="7464996" cy="31092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9" name="Google Shape;169;p18" title="pred_45 (2).png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8721750" y="31505660"/>
              <a:ext cx="7464996" cy="31092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70" name="Google Shape;170;p18"/>
          <p:cNvGrpSpPr/>
          <p:nvPr/>
        </p:nvGrpSpPr>
        <p:grpSpPr>
          <a:xfrm>
            <a:off x="3610461" y="4479897"/>
            <a:ext cx="8379065" cy="1744957"/>
            <a:chOff x="1547425" y="36301925"/>
            <a:chExt cx="13137449" cy="2735899"/>
          </a:xfrm>
        </p:grpSpPr>
        <p:pic>
          <p:nvPicPr>
            <p:cNvPr id="171" name="Google Shape;171;p18" title="pred_3 (2).png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1547425" y="36301925"/>
              <a:ext cx="6568724" cy="273589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2" name="Google Shape;172;p18" title="pred_28 (2).png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8116150" y="36301925"/>
              <a:ext cx="6568724" cy="273589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73" name="Google Shape;173;p18"/>
          <p:cNvSpPr txBox="1"/>
          <p:nvPr/>
        </p:nvSpPr>
        <p:spPr>
          <a:xfrm>
            <a:off x="0" y="0"/>
            <a:ext cx="8520600" cy="61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latin typeface="Gill Sans"/>
                <a:ea typeface="Gill Sans"/>
                <a:cs typeface="Gill Sans"/>
                <a:sym typeface="Gill Sans"/>
              </a:rPr>
              <a:t>Forecasting IPM Measurements</a:t>
            </a:r>
            <a:endParaRPr sz="30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74" name="Google Shape;174;p18"/>
          <p:cNvSpPr txBox="1"/>
          <p:nvPr/>
        </p:nvSpPr>
        <p:spPr>
          <a:xfrm>
            <a:off x="77350" y="956100"/>
            <a:ext cx="3252900" cy="33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latin typeface="Gill Sans"/>
                <a:ea typeface="Gill Sans"/>
                <a:cs typeface="Gill Sans"/>
                <a:sym typeface="Gill Sans"/>
              </a:rPr>
              <a:t>Transformer architecture is used again but input is a sequence of n IPM measurements during 1 cycle, goal is to predict n+1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Gill Sans"/>
              <a:buChar char="-"/>
            </a:pPr>
            <a:r>
              <a:rPr lang="en-US" sz="1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Prediction is not autoregressive. Transformer gets the true, previous n measurements each time, not its previous predictions</a:t>
            </a:r>
            <a:endParaRPr sz="1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 sz="1800"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75" name="Google Shape;175;p18"/>
          <p:cNvSpPr txBox="1"/>
          <p:nvPr/>
        </p:nvSpPr>
        <p:spPr>
          <a:xfrm rot="-5400000">
            <a:off x="2399700" y="3062476"/>
            <a:ext cx="2083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From Test Dataset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76" name="Google Shape;176;p18"/>
          <p:cNvSpPr txBox="1"/>
          <p:nvPr/>
        </p:nvSpPr>
        <p:spPr>
          <a:xfrm rot="-5400000">
            <a:off x="2246700" y="4944825"/>
            <a:ext cx="21126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Out of distribution dataset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9"/>
          <p:cNvSpPr txBox="1"/>
          <p:nvPr/>
        </p:nvSpPr>
        <p:spPr>
          <a:xfrm>
            <a:off x="0" y="0"/>
            <a:ext cx="8520600" cy="61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Training Supervised Classifiers</a:t>
            </a:r>
            <a:endParaRPr sz="30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83" name="Google Shape;183;p19"/>
          <p:cNvSpPr txBox="1"/>
          <p:nvPr/>
        </p:nvSpPr>
        <p:spPr>
          <a:xfrm>
            <a:off x="204975" y="815875"/>
            <a:ext cx="3658500" cy="357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Labeling interface and dataset convention to store labels against raw data and embedding presentations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Currently labeled about 10% of 9800 signal dataset taken from portions of 1 month of operation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Char char="-"/>
            </a:pPr>
            <a:r>
              <a:rPr lang="en-US"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Dataset had been cleaned to remove some bad data so labels are quite imalanced</a:t>
            </a:r>
            <a:endParaRPr sz="18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184" name="Google Shape;18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6422" y="4591850"/>
            <a:ext cx="3287049" cy="169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19" title="Screenshot 2026-08-27 103946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84575" y="1077900"/>
            <a:ext cx="7570299" cy="4003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0"/>
          <p:cNvSpPr txBox="1"/>
          <p:nvPr>
            <p:ph type="title"/>
          </p:nvPr>
        </p:nvSpPr>
        <p:spPr>
          <a:xfrm>
            <a:off x="304800" y="76200"/>
            <a:ext cx="115824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ill Sans"/>
              <a:buNone/>
            </a:pPr>
            <a:r>
              <a:rPr lang="en-US"/>
              <a:t>Conclusion / Summary</a:t>
            </a:r>
            <a:endParaRPr/>
          </a:p>
        </p:txBody>
      </p:sp>
      <p:sp>
        <p:nvSpPr>
          <p:cNvPr id="191" name="Google Shape;191;p20"/>
          <p:cNvSpPr txBox="1"/>
          <p:nvPr>
            <p:ph idx="1" type="body"/>
          </p:nvPr>
        </p:nvSpPr>
        <p:spPr>
          <a:xfrm>
            <a:off x="304800" y="914400"/>
            <a:ext cx="11582400" cy="533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rgbClr val="005CA5"/>
              </a:buClr>
              <a:buSzPts val="2200"/>
              <a:buChar char="•"/>
            </a:pPr>
            <a:r>
              <a:rPr lang="en-US">
                <a:solidFill>
                  <a:srgbClr val="005CA5"/>
                </a:solidFill>
              </a:rPr>
              <a:t>Developed Warp simulations of the ion-collecting IPMs, capable of including all major relevant physics</a:t>
            </a:r>
            <a:endParaRPr/>
          </a:p>
          <a:p>
            <a:pPr indent="-285750" lvl="1" marL="74295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US"/>
              <a:t>Used to demonstrate a possible method for using parameter sweeps of the IPM to take self-consistent measurements of true beam size </a:t>
            </a:r>
            <a:endParaRPr/>
          </a:p>
          <a:p>
            <a:pPr indent="-342900" lvl="0" marL="342900" rtl="0" algn="l">
              <a:spcBef>
                <a:spcPts val="1200"/>
              </a:spcBef>
              <a:spcAft>
                <a:spcPts val="0"/>
              </a:spcAft>
              <a:buSzPts val="2200"/>
              <a:buChar char="•"/>
            </a:pPr>
            <a:r>
              <a:rPr lang="en-US"/>
              <a:t>Investigating several avenues for using ML to improve usability and accuracy of IPM measurements in post-processing</a:t>
            </a:r>
            <a:endParaRPr/>
          </a:p>
          <a:p>
            <a:pPr indent="-285750" lvl="1" marL="742950" rtl="0" algn="l">
              <a:spcBef>
                <a:spcPts val="12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VAEs for unsupervised signal denoising</a:t>
            </a:r>
            <a:endParaRPr/>
          </a:p>
          <a:p>
            <a:pPr indent="-285750" lvl="1" marL="742950" rtl="0" algn="l">
              <a:spcBef>
                <a:spcPts val="12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Unsupervised anomaly detection on raw IPM signals of using a linear embedding from a transformer trained on an autoencoder task</a:t>
            </a:r>
            <a:endParaRPr/>
          </a:p>
          <a:p>
            <a:pPr indent="-285750" lvl="1" marL="742950" rtl="0" algn="l">
              <a:spcBef>
                <a:spcPts val="12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Use of a transformer to make one-step-ahead predictions from previous measurement sequences</a:t>
            </a:r>
            <a:endParaRPr/>
          </a:p>
          <a:p>
            <a:pPr indent="-285750" lvl="1" marL="742950" rtl="0" algn="l">
              <a:spcBef>
                <a:spcPts val="12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Started work on creating a labeled dataset for supervised anomaly detection and numerical validation of previous unsupervised methods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